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81" r:id="rId7"/>
    <p:sldId id="277" r:id="rId8"/>
    <p:sldId id="284" r:id="rId9"/>
    <p:sldId id="282" r:id="rId10"/>
    <p:sldId id="276" r:id="rId11"/>
    <p:sldId id="285" r:id="rId12"/>
    <p:sldId id="280" r:id="rId13"/>
    <p:sldId id="286" r:id="rId14"/>
    <p:sldId id="283" r:id="rId15"/>
    <p:sldId id="278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06946-7CE3-4B2F-B3AA-7416B7B99752}" v="844" dt="2024-01-25T17:57:18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THREE.JS</a:t>
            </a:r>
            <a:endParaRPr lang="en-US" dirty="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Arkadiusz </a:t>
            </a:r>
            <a:r>
              <a:rPr lang="en-US" dirty="0" err="1"/>
              <a:t>Przysławski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BE999-7189-9134-9452-6D42042F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3E08E2D-AE6F-8A83-4794-84E06547B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195F13F-CE11-CAED-F527-9CBB94E99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405049CC-B7EA-BC9C-7413-E8EF10F6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06B3B4-1289-6857-0A46-CFDD89C37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362D-2A77-693E-337F-2ECCADB3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tx1"/>
                </a:solidFill>
                <a:cs typeface="Arial"/>
              </a:rPr>
              <a:t>REZULTAT KOŃCOWY</a:t>
            </a:r>
            <a:endParaRPr lang="en-US" sz="4700" kern="120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4" name="2024-01-25 18-53-34">
            <a:hlinkClick r:id="" action="ppaction://media"/>
            <a:extLst>
              <a:ext uri="{FF2B5EF4-FFF2-40B4-BE49-F238E27FC236}">
                <a16:creationId xmlns:a16="http://schemas.microsoft.com/office/drawing/2014/main" id="{B5411F7C-9605-837E-A596-9DF1730494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9025" y="1630680"/>
            <a:ext cx="6000750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Zmienianie wielkości okna</a:t>
            </a:r>
          </a:p>
        </p:txBody>
      </p:sp>
      <p:pic>
        <p:nvPicPr>
          <p:cNvPr id="21" name="Obraz 20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9B83A61-1F5C-7D14-59A0-A2A84C81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566594"/>
            <a:ext cx="7745969" cy="128021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9304" y="4612943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Ta </a:t>
            </a:r>
            <a:r>
              <a:rPr lang="en-US" sz="1600" b="0" dirty="0" err="1">
                <a:solidFill>
                  <a:schemeClr val="tx1"/>
                </a:solidFill>
              </a:rPr>
              <a:t>funkcja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obsługuje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zdarzenie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zmiany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rozmiaru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okna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przeglądarki</a:t>
            </a:r>
            <a:r>
              <a:rPr lang="en-US" sz="1600" b="0" dirty="0">
                <a:solidFill>
                  <a:schemeClr val="tx1"/>
                </a:solidFill>
              </a:rPr>
              <a:t>. Po </a:t>
            </a:r>
            <a:r>
              <a:rPr lang="en-US" sz="1600" b="0" dirty="0" err="1">
                <a:solidFill>
                  <a:schemeClr val="tx1"/>
                </a:solidFill>
              </a:rPr>
              <a:t>każdej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zmianie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rozmiaru</a:t>
            </a:r>
            <a:r>
              <a:rPr lang="en-US" sz="1600" b="0" dirty="0">
                <a:solidFill>
                  <a:schemeClr val="tx1"/>
                </a:solidFill>
              </a:rPr>
              <a:t>, </a:t>
            </a:r>
            <a:r>
              <a:rPr lang="en-US" sz="1600" b="0" dirty="0" err="1">
                <a:solidFill>
                  <a:schemeClr val="tx1"/>
                </a:solidFill>
              </a:rPr>
              <a:t>dostosowuje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proporcje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kamery</a:t>
            </a:r>
            <a:r>
              <a:rPr lang="en-US" sz="1600" b="0" dirty="0">
                <a:solidFill>
                  <a:schemeClr val="tx1"/>
                </a:solidFill>
              </a:rPr>
              <a:t>, </a:t>
            </a:r>
            <a:r>
              <a:rPr lang="en-US" sz="1600" b="0" dirty="0" err="1">
                <a:solidFill>
                  <a:schemeClr val="tx1"/>
                </a:solidFill>
              </a:rPr>
              <a:t>aktualizuje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jej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macierz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projekcji</a:t>
            </a:r>
            <a:r>
              <a:rPr lang="en-US" sz="1600" b="0" dirty="0">
                <a:solidFill>
                  <a:schemeClr val="tx1"/>
                </a:solidFill>
              </a:rPr>
              <a:t>, </a:t>
            </a:r>
            <a:r>
              <a:rPr lang="en-US" sz="1600" b="0" dirty="0" err="1">
                <a:solidFill>
                  <a:schemeClr val="tx1"/>
                </a:solidFill>
              </a:rPr>
              <a:t>i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zmienia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rozmiar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renderera</a:t>
            </a:r>
            <a:r>
              <a:rPr lang="en-US" sz="1600" b="0" dirty="0">
                <a:solidFill>
                  <a:schemeClr val="tx1"/>
                </a:solidFill>
              </a:rPr>
              <a:t>, aby </a:t>
            </a:r>
            <a:r>
              <a:rPr lang="en-US" sz="1600" b="0" dirty="0" err="1">
                <a:solidFill>
                  <a:schemeClr val="tx1"/>
                </a:solidFill>
              </a:rPr>
              <a:t>zachować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spójność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między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renderowaniem</a:t>
            </a:r>
            <a:r>
              <a:rPr lang="en-US" sz="1600" b="0" dirty="0">
                <a:solidFill>
                  <a:schemeClr val="tx1"/>
                </a:solidFill>
              </a:rPr>
              <a:t> a </a:t>
            </a:r>
            <a:r>
              <a:rPr lang="en-US" sz="1600" b="0" dirty="0" err="1">
                <a:solidFill>
                  <a:schemeClr val="tx1"/>
                </a:solidFill>
              </a:rPr>
              <a:t>rzeczywistym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rozmiarem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widocznego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obszaru</a:t>
            </a:r>
            <a:r>
              <a:rPr lang="en-US" sz="1600" b="0" dirty="0">
                <a:solidFill>
                  <a:schemeClr val="tx1"/>
                </a:solidFill>
              </a:rPr>
              <a:t>. </a:t>
            </a:r>
            <a:r>
              <a:rPr lang="en-US" sz="1600" b="0" dirty="0" err="1">
                <a:solidFill>
                  <a:schemeClr val="tx1"/>
                </a:solidFill>
              </a:rPr>
              <a:t>Działa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to w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celu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zapewnienia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responsywności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poprawnego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wyświetlania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sceny</a:t>
            </a:r>
            <a:r>
              <a:rPr lang="en-US" sz="1600" b="0" dirty="0">
                <a:solidFill>
                  <a:schemeClr val="tx1"/>
                </a:solidFill>
              </a:rPr>
              <a:t> Three.js </a:t>
            </a:r>
            <a:r>
              <a:rPr lang="en-US" sz="1600" b="0" dirty="0" err="1">
                <a:solidFill>
                  <a:schemeClr val="tx1"/>
                </a:solidFill>
              </a:rPr>
              <a:t>na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różnych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urządzeniach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rozdzielczościach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ekranu</a:t>
            </a:r>
            <a:r>
              <a:rPr lang="en-US" sz="1600" b="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ŹRÓDŁA</a:t>
            </a:r>
            <a:endParaRPr lang="pl-P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https://threejs.org/docs/#manual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 TO JEST?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Three.js to </a:t>
            </a:r>
            <a:r>
              <a:rPr lang="en-US" dirty="0" err="1">
                <a:ea typeface="+mn-lt"/>
                <a:cs typeface="+mn-lt"/>
              </a:rPr>
              <a:t>biblioteka</a:t>
            </a:r>
            <a:r>
              <a:rPr lang="en-US" dirty="0">
                <a:ea typeface="+mn-lt"/>
                <a:cs typeface="+mn-lt"/>
              </a:rPr>
              <a:t> JavaScript, </a:t>
            </a:r>
            <a:r>
              <a:rPr lang="en-US" dirty="0" err="1">
                <a:ea typeface="+mn-lt"/>
                <a:cs typeface="+mn-lt"/>
              </a:rPr>
              <a:t>która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pozwala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tworzenie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trójwymiarowych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animacji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przeglądarkowych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Pozwala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łatwe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tworzenie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grafiki</a:t>
            </a:r>
            <a:r>
              <a:rPr lang="en-US" dirty="0">
                <a:ea typeface="+mn-lt"/>
                <a:cs typeface="+mn-lt"/>
              </a:rPr>
              <a:t> 3D, </a:t>
            </a:r>
            <a:r>
              <a:rPr lang="en-US" dirty="0" err="1">
                <a:ea typeface="+mn-lt"/>
                <a:cs typeface="+mn-lt"/>
              </a:rPr>
              <a:t>kamer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świateł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materiałów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innych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elementów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potrzebnych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tworzenia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realistycznych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interaktywnych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scen</a:t>
            </a:r>
            <a:r>
              <a:rPr lang="en-US" dirty="0">
                <a:ea typeface="+mn-lt"/>
                <a:cs typeface="+mn-lt"/>
              </a:rPr>
              <a:t> 3D.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NA CZYM </a:t>
            </a:r>
            <a:r>
              <a:rPr lang="en-US" dirty="0" err="1">
                <a:cs typeface="Arial"/>
              </a:rPr>
              <a:t>się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skupimy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7064" y="3636264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cs typeface="Arial"/>
              </a:rPr>
              <a:t>Skupimy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się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ładowaniu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modelu</a:t>
            </a:r>
            <a:r>
              <a:rPr lang="en-US" dirty="0">
                <a:cs typeface="Arial"/>
              </a:rPr>
              <a:t> 3d w </a:t>
            </a:r>
            <a:r>
              <a:rPr lang="en-US" err="1">
                <a:cs typeface="Arial"/>
              </a:rPr>
              <a:t>formacie</a:t>
            </a:r>
            <a:r>
              <a:rPr lang="en-US" dirty="0">
                <a:cs typeface="Arial"/>
              </a:rPr>
              <a:t> GLTF </a:t>
            </a:r>
            <a:r>
              <a:rPr lang="en-US" err="1">
                <a:cs typeface="Arial"/>
              </a:rPr>
              <a:t>oraz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jego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rotacji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wokół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własnej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osi</a:t>
            </a:r>
            <a:r>
              <a:rPr lang="en-US" dirty="0">
                <a:cs typeface="Arial"/>
              </a:rPr>
              <a:t>.</a:t>
            </a:r>
          </a:p>
          <a:p>
            <a:endParaRPr lang="en-US" dirty="0">
              <a:cs typeface="Arial"/>
            </a:endParaRPr>
          </a:p>
          <a:p>
            <a:r>
              <a:rPr lang="en-US" dirty="0" err="1">
                <a:cs typeface="Arial"/>
              </a:rPr>
              <a:t>Będziemy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potrzebować</a:t>
            </a:r>
            <a:r>
              <a:rPr lang="en-US" dirty="0">
                <a:cs typeface="Arial"/>
              </a:rPr>
              <a:t> do </a:t>
            </a:r>
            <a:r>
              <a:rPr lang="en-US" dirty="0" err="1">
                <a:cs typeface="Arial"/>
              </a:rPr>
              <a:t>tego</a:t>
            </a:r>
            <a:endParaRPr lang="en-US">
              <a:cs typeface="Arial"/>
            </a:endParaRPr>
          </a:p>
          <a:p>
            <a:pPr marL="1143000" lvl="1" indent="-457200">
              <a:buAutoNum type="arabicPeriod"/>
            </a:pPr>
            <a:r>
              <a:rPr lang="en-US" b="1" dirty="0">
                <a:solidFill>
                  <a:srgbClr val="3B4546"/>
                </a:solidFill>
                <a:cs typeface="Arial"/>
              </a:rPr>
              <a:t>Jak w </a:t>
            </a:r>
            <a:r>
              <a:rPr lang="en-US" b="1" dirty="0" err="1">
                <a:solidFill>
                  <a:srgbClr val="3B4546"/>
                </a:solidFill>
                <a:cs typeface="Arial"/>
              </a:rPr>
              <a:t>tytule</a:t>
            </a:r>
            <a:r>
              <a:rPr lang="en-US" b="1" dirty="0">
                <a:solidFill>
                  <a:srgbClr val="3B4546"/>
                </a:solidFill>
                <a:cs typeface="Arial"/>
              </a:rPr>
              <a:t>, THREE.JS</a:t>
            </a:r>
          </a:p>
          <a:p>
            <a:pPr marL="1143000" lvl="1" indent="-457200">
              <a:buAutoNum type="arabicPeriod"/>
            </a:pPr>
            <a:r>
              <a:rPr lang="en-US" b="1" dirty="0" err="1">
                <a:solidFill>
                  <a:srgbClr val="3B4546"/>
                </a:solidFill>
                <a:cs typeface="Arial"/>
              </a:rPr>
              <a:t>GLTFLoader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Obraz 19" descr="Obraz zawierający zrzut ekranu, tekst, Czcionka&#10;&#10;Opis wygenerowany automatycznie">
            <a:extLst>
              <a:ext uri="{FF2B5EF4-FFF2-40B4-BE49-F238E27FC236}">
                <a16:creationId xmlns:a16="http://schemas.microsoft.com/office/drawing/2014/main" id="{EAA8BCFA-0737-5CC1-ED98-D6CF445B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09214"/>
            <a:ext cx="9613397" cy="1033439"/>
          </a:xfrm>
          <a:prstGeom prst="rect">
            <a:avLst/>
          </a:prstGeom>
        </p:spPr>
      </p:pic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DODAĆ DO NASZEGO PROJEKTU?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AE890-C514-D2B4-4F85-BB389897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E90DF-9CDF-0543-B713-15F0A3B8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>
                <a:solidFill>
                  <a:schemeClr val="bg1"/>
                </a:solidFill>
              </a:rPr>
              <a:t>DeklarACJA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zmiennych</a:t>
            </a:r>
            <a:endParaRPr lang="en-US" sz="4800" kern="1200" dirty="0" err="1">
              <a:solidFill>
                <a:schemeClr val="bg1"/>
              </a:solidFill>
              <a:latin typeface="+mj-lt"/>
              <a:cs typeface="Arial"/>
            </a:endParaRPr>
          </a:p>
        </p:txBody>
      </p:sp>
      <p:pic>
        <p:nvPicPr>
          <p:cNvPr id="4" name="Obraz 3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35C0480F-3195-80DA-8CA8-3E0F5919D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" t="-611" r="-116" b="10280"/>
          <a:stretch/>
        </p:blipFill>
        <p:spPr>
          <a:xfrm>
            <a:off x="665669" y="781593"/>
            <a:ext cx="10860391" cy="195891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75A98-FD7B-12D2-F124-79E4D8BEC3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4387" y="2885303"/>
            <a:ext cx="5599911" cy="56959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Consolas"/>
                <a:cs typeface="Arial"/>
              </a:rPr>
              <a:t>Kontener3d 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–  </a:t>
            </a:r>
            <a:r>
              <a:rPr lang="en-US" sz="1100" b="0" dirty="0" err="1">
                <a:solidFill>
                  <a:schemeClr val="bg1"/>
                </a:solidFill>
                <a:latin typeface="Consolas"/>
                <a:cs typeface="Arial"/>
              </a:rPr>
              <a:t>kontener</a:t>
            </a:r>
            <a:r>
              <a:rPr lang="en-US" sz="1100" b="0" dirty="0">
                <a:solidFill>
                  <a:schemeClr val="bg1"/>
                </a:solidFill>
                <a:latin typeface="Consolas"/>
                <a:cs typeface="Arial"/>
              </a:rPr>
              <a:t> z </a:t>
            </a:r>
            <a:r>
              <a:rPr lang="en-US" sz="1100" b="0" dirty="0" err="1">
                <a:solidFill>
                  <a:schemeClr val="bg1"/>
                </a:solidFill>
                <a:latin typeface="Consolas"/>
                <a:cs typeface="Arial"/>
              </a:rPr>
              <a:t>html'a</a:t>
            </a:r>
            <a:r>
              <a:rPr lang="en-US" sz="1100" b="0" dirty="0">
                <a:solidFill>
                  <a:schemeClr val="bg1"/>
                </a:solidFill>
                <a:latin typeface="Consolas"/>
                <a:cs typeface="Arial"/>
              </a:rPr>
              <a:t> w </a:t>
            </a:r>
            <a:r>
              <a:rPr lang="en-US" sz="1100" b="0" dirty="0" err="1">
                <a:solidFill>
                  <a:schemeClr val="bg1"/>
                </a:solidFill>
                <a:latin typeface="Consolas"/>
                <a:cs typeface="Arial"/>
              </a:rPr>
              <a:t>którym</a:t>
            </a:r>
            <a:r>
              <a:rPr lang="en-US" sz="1100" b="0" dirty="0">
                <a:solidFill>
                  <a:schemeClr val="bg1"/>
                </a:solidFill>
                <a:latin typeface="Consolas"/>
                <a:cs typeface="Arial"/>
              </a:rPr>
              <a:t> </a:t>
            </a:r>
            <a:r>
              <a:rPr lang="en-US" sz="1100" b="0" dirty="0" err="1">
                <a:solidFill>
                  <a:schemeClr val="bg1"/>
                </a:solidFill>
                <a:latin typeface="Consolas"/>
                <a:cs typeface="Arial"/>
              </a:rPr>
              <a:t>będzie</a:t>
            </a:r>
            <a:r>
              <a:rPr lang="en-US" sz="1100" b="0" dirty="0">
                <a:solidFill>
                  <a:schemeClr val="bg1"/>
                </a:solidFill>
                <a:latin typeface="Consolas"/>
                <a:cs typeface="Arial"/>
              </a:rPr>
              <a:t> </a:t>
            </a:r>
            <a:r>
              <a:rPr lang="en-US" sz="1100" b="0" dirty="0" err="1">
                <a:solidFill>
                  <a:schemeClr val="bg1"/>
                </a:solidFill>
                <a:latin typeface="Consolas"/>
                <a:cs typeface="Arial"/>
              </a:rPr>
              <a:t>renderowany</a:t>
            </a:r>
            <a:r>
              <a:rPr lang="en-US" sz="1100" b="0" dirty="0">
                <a:solidFill>
                  <a:schemeClr val="bg1"/>
                </a:solidFill>
                <a:latin typeface="Consolas"/>
                <a:cs typeface="Arial"/>
              </a:rPr>
              <a:t> model.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0" dirty="0">
              <a:solidFill>
                <a:schemeClr val="bg1"/>
              </a:solidFill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Consolas"/>
                <a:cs typeface="Arial"/>
              </a:rPr>
              <a:t>Scene 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- </a:t>
            </a:r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l" sz="1100" b="0" dirty="0">
                <a:solidFill>
                  <a:schemeClr val="bg1"/>
                </a:solidFill>
                <a:latin typeface="Consolas"/>
                <a:cs typeface="Arial"/>
              </a:rPr>
              <a:t>pozwala ustawić, co i gdzie ma być </a:t>
            </a:r>
            <a:r>
              <a:rPr lang="pl" sz="1100" b="0" dirty="0" err="1">
                <a:solidFill>
                  <a:schemeClr val="bg1"/>
                </a:solidFill>
                <a:latin typeface="Consolas"/>
                <a:cs typeface="Arial"/>
              </a:rPr>
              <a:t>renderowane</a:t>
            </a:r>
            <a:r>
              <a:rPr lang="pl" sz="1100" b="0" dirty="0">
                <a:solidFill>
                  <a:schemeClr val="bg1"/>
                </a:solidFill>
                <a:latin typeface="Consolas"/>
                <a:cs typeface="Arial"/>
              </a:rPr>
              <a:t> przez Three.js. Tutaj umieszczamy obiekty, światła i kamery.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" sz="1100" dirty="0" err="1">
                <a:solidFill>
                  <a:schemeClr val="bg1"/>
                </a:solidFill>
                <a:latin typeface="Consolas"/>
                <a:cs typeface="Arial"/>
              </a:rPr>
              <a:t>Camera</a:t>
            </a:r>
            <a:r>
              <a:rPr lang="pl" sz="1100" b="0" dirty="0">
                <a:solidFill>
                  <a:schemeClr val="bg1"/>
                </a:solidFill>
                <a:latin typeface="Consolas"/>
                <a:cs typeface="Arial"/>
              </a:rPr>
              <a:t> – po prostu kamera ( pole widzenia=40,proporcje ekranu).</a:t>
            </a:r>
          </a:p>
          <a:p>
            <a:pPr>
              <a:lnSpc>
                <a:spcPct val="90000"/>
              </a:lnSpc>
            </a:pPr>
            <a:r>
              <a:rPr lang="pl" sz="1100" b="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  Ostatnie dwa atrybuty to bliska i daleka płaszczyzna przycinania. Oznacza to, że obiekty znajdujące się bliżej do kamery niż wartość 0.1 ( w tym przypadku) lub dalej niż 1000 (w tym przypadku) nie będą </a:t>
            </a:r>
            <a:r>
              <a:rPr lang="pl" sz="1100" b="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renderowane</a:t>
            </a:r>
            <a:r>
              <a:rPr lang="pl" sz="1100" b="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.</a:t>
            </a:r>
            <a:endParaRPr lang="pl" sz="1100" b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Clock</a:t>
            </a:r>
            <a:r>
              <a:rPr lang="pl" sz="1100" b="0" dirty="0">
                <a:solidFill>
                  <a:schemeClr val="bg1"/>
                </a:solidFill>
                <a:ea typeface="+mn-lt"/>
                <a:cs typeface="+mn-lt"/>
              </a:rPr>
              <a:t> - </a:t>
            </a:r>
            <a:r>
              <a:rPr lang="pl" sz="1100" b="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Obiekt do śledzenia czasu. Używa </a:t>
            </a:r>
            <a:r>
              <a:rPr lang="pl" sz="1100" b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performance.now</a:t>
            </a:r>
            <a:r>
              <a:rPr lang="pl" sz="1100" b="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, jeśli jest dostępne, w przeciwnym razie powraca do mniej dokładnego </a:t>
            </a:r>
            <a:r>
              <a:rPr lang="pl" sz="1100" b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Date.now</a:t>
            </a:r>
            <a:r>
              <a:rPr lang="pl" sz="1100" b="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" sz="1100" dirty="0">
                <a:solidFill>
                  <a:schemeClr val="bg1"/>
                </a:solidFill>
                <a:latin typeface="Consolas"/>
                <a:cs typeface="Arial"/>
              </a:rPr>
              <a:t>Object</a:t>
            </a:r>
            <a:r>
              <a:rPr lang="pl" sz="1100" b="0" dirty="0">
                <a:solidFill>
                  <a:schemeClr val="bg1"/>
                </a:solidFill>
                <a:latin typeface="Consolas"/>
                <a:cs typeface="Arial"/>
              </a:rPr>
              <a:t> - </a:t>
            </a:r>
            <a:r>
              <a:rPr lang="pl" sz="1100" b="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służy do przechowywania obiektu 3D załadowanego z pliku GLTF.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" sz="1100" err="1">
                <a:solidFill>
                  <a:schemeClr val="bg1"/>
                </a:solidFill>
                <a:latin typeface="Consolas"/>
                <a:cs typeface="Arial"/>
              </a:rPr>
              <a:t>Mixer</a:t>
            </a:r>
            <a:r>
              <a:rPr lang="pl" sz="1100" dirty="0">
                <a:solidFill>
                  <a:schemeClr val="bg1"/>
                </a:solidFill>
                <a:latin typeface="Consolas"/>
                <a:cs typeface="Arial"/>
              </a:rPr>
              <a:t> - </a:t>
            </a:r>
            <a:r>
              <a:rPr lang="pl" sz="11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służy do obsługi animacji zastosowanych do załadowanego obiektu 3D.</a:t>
            </a:r>
          </a:p>
          <a:p>
            <a:pPr indent="-228600">
              <a:lnSpc>
                <a:spcPct val="90000"/>
              </a:lnSpc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" sz="1100" b="0" dirty="0">
              <a:solidFill>
                <a:schemeClr val="bg1"/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42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Jak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załadować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model?</a:t>
            </a:r>
          </a:p>
        </p:txBody>
      </p:sp>
      <p:pic>
        <p:nvPicPr>
          <p:cNvPr id="17" name="Obraz 16" descr="Obraz zawierający tekst, zrzut ekranu, oprogramowanie, Czcionka&#10;&#10;Opis wygenerowany automatycznie">
            <a:extLst>
              <a:ext uri="{FF2B5EF4-FFF2-40B4-BE49-F238E27FC236}">
                <a16:creationId xmlns:a16="http://schemas.microsoft.com/office/drawing/2014/main" id="{574B8F2B-EBD3-5B77-12B8-B7D2A921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52531"/>
            <a:ext cx="11327549" cy="38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 err="1">
                <a:latin typeface="+mj-lt"/>
                <a:ea typeface="+mj-ea"/>
                <a:cs typeface="+mj-cs"/>
              </a:rPr>
              <a:t>Światła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Obraz 1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7FEFCE34-B3C1-7449-689F-586A7C03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2384769"/>
            <a:ext cx="11917680" cy="10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F9FED-B16B-3887-9A15-BCEEFFE0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2B16-C18F-1CE4-19C1-905206D7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Narazie wygląda to tak</a:t>
            </a:r>
          </a:p>
        </p:txBody>
      </p:sp>
      <p:pic>
        <p:nvPicPr>
          <p:cNvPr id="3" name="Obraz 2" descr="Obraz zawierający świeca, Karmin&#10;&#10;Opis wygenerowany automatycznie">
            <a:extLst>
              <a:ext uri="{FF2B5EF4-FFF2-40B4-BE49-F238E27FC236}">
                <a16:creationId xmlns:a16="http://schemas.microsoft.com/office/drawing/2014/main" id="{253C3F9A-7F93-CA19-FA41-69C0687A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2068122"/>
            <a:ext cx="5604636" cy="27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5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E2954E1-4FD6-A8DF-D5AB-96268E89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492912"/>
            <a:ext cx="9613397" cy="1466042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Animowanie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modelu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Panoramiczny</PresentationFormat>
  <Paragraphs>95</Paragraphs>
  <Slides>12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Office Theme</vt:lpstr>
      <vt:lpstr>THREE.JS</vt:lpstr>
      <vt:lpstr>CO TO JEST?</vt:lpstr>
      <vt:lpstr>NA CZYM się skupimy?</vt:lpstr>
      <vt:lpstr>Jak DODAĆ DO NASZEGO PROJEKTU?</vt:lpstr>
      <vt:lpstr>DeklarACJA zmiennych</vt:lpstr>
      <vt:lpstr>Jak załadować model?</vt:lpstr>
      <vt:lpstr>Światła</vt:lpstr>
      <vt:lpstr>Narazie wygląda to tak</vt:lpstr>
      <vt:lpstr>Animowanie modelu</vt:lpstr>
      <vt:lpstr>REZULTAT KOŃCOWY</vt:lpstr>
      <vt:lpstr>Zmienianie wielkości okna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/>
  <cp:revision>247</cp:revision>
  <dcterms:created xsi:type="dcterms:W3CDTF">2024-01-25T16:04:42Z</dcterms:created>
  <dcterms:modified xsi:type="dcterms:W3CDTF">2024-01-25T17:58:28Z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