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2" r:id="rId4"/>
    <p:sldId id="260" r:id="rId5"/>
    <p:sldId id="263" r:id="rId6"/>
    <p:sldId id="257" r:id="rId7"/>
    <p:sldId id="258"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100" d="100"/>
          <a:sy n="100" d="100"/>
        </p:scale>
        <p:origin x="-73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2018/1/9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2018/1/9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2018/1/9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2018/1/9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2018/1/9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2018/1/9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90ED720-0104-4369-84BC-D37694168613}" type="datetimeFigureOut">
              <a:rPr kumimoji="1" lang="ja-JP" altLang="en-US" smtClean="0"/>
              <a:t>2018/1/9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E90ED720-0104-4369-84BC-D37694168613}" type="datetimeFigureOut">
              <a:rPr kumimoji="1" lang="ja-JP" altLang="en-US" smtClean="0"/>
              <a:t>2018/1/9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ED720-0104-4369-84BC-D37694168613}" type="datetimeFigureOut">
              <a:rPr kumimoji="1" lang="ja-JP" altLang="en-US" smtClean="0"/>
              <a:t>2018/1/9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2018/1/9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2018/1/9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90ED720-0104-4369-84BC-D37694168613}" type="datetimeFigureOut">
              <a:rPr kumimoji="1" lang="ja-JP" altLang="en-US" smtClean="0"/>
              <a:t>2018/1/9</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mtClean="0"/>
              <a:t>SQL</a:t>
            </a:r>
            <a:r>
              <a:rPr kumimoji="1" lang="ja-JP" altLang="en-US" smtClean="0"/>
              <a:t>インジェクション</a:t>
            </a:r>
            <a:endParaRPr kumimoji="1" lang="ja-JP" altLang="en-US"/>
          </a:p>
        </p:txBody>
      </p:sp>
      <p:sp>
        <p:nvSpPr>
          <p:cNvPr id="3" name="サブタイトル 2"/>
          <p:cNvSpPr>
            <a:spLocks noGrp="1"/>
          </p:cNvSpPr>
          <p:nvPr>
            <p:ph type="subTitle" idx="1"/>
          </p:nvPr>
        </p:nvSpPr>
        <p:spPr/>
        <p:txBody>
          <a:bodyPr/>
          <a:lstStyle/>
          <a:p>
            <a:r>
              <a:rPr kumimoji="1" lang="ja-JP" altLang="en-US" smtClean="0"/>
              <a:t>攻撃と防御</a:t>
            </a:r>
            <a:endParaRPr kumimoji="1" lang="ja-JP" altLang="en-US"/>
          </a:p>
        </p:txBody>
      </p:sp>
    </p:spTree>
    <p:extLst>
      <p:ext uri="{BB962C8B-B14F-4D97-AF65-F5344CB8AC3E}">
        <p14:creationId xmlns:p14="http://schemas.microsoft.com/office/powerpoint/2010/main" val="731530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3400"/>
            <a:ext cx="8435280" cy="990600"/>
          </a:xfrm>
        </p:spPr>
        <p:txBody>
          <a:bodyPr/>
          <a:lstStyle/>
          <a:p>
            <a:r>
              <a:rPr lang="ja-JP" altLang="en-US" smtClean="0"/>
              <a:t>攻撃 ～ </a:t>
            </a:r>
            <a:r>
              <a:rPr lang="en-US" altLang="ja-JP" smtClean="0"/>
              <a:t>BadStore </a:t>
            </a:r>
            <a:r>
              <a:rPr lang="ja-JP" altLang="en-US" smtClean="0"/>
              <a:t>へ </a:t>
            </a:r>
            <a:r>
              <a:rPr lang="en-US" altLang="ja-JP" smtClean="0"/>
              <a:t>sqlmap </a:t>
            </a:r>
            <a:r>
              <a:rPr lang="ja-JP" altLang="en-US" smtClean="0"/>
              <a:t>を試す～</a:t>
            </a:r>
            <a:endParaRPr kumimoji="1" lang="ja-JP" altLang="en-US"/>
          </a:p>
        </p:txBody>
      </p:sp>
      <p:pic>
        <p:nvPicPr>
          <p:cNvPr id="2050" name="Picture 2" descr="\\filer009.soad.nttcom.co.jp\CW東日本\00_CW東日本共通\900_その他\セキュリティコンテスト\共通\sqlmap\WS000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521884"/>
            <a:ext cx="5472608" cy="4741403"/>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251520" y="1988840"/>
            <a:ext cx="1907704" cy="1008112"/>
          </a:xfrm>
          <a:prstGeom prst="wedgeRoundRectCallout">
            <a:avLst>
              <a:gd name="adj1" fmla="val 73833"/>
              <a:gd name="adj2" fmla="val 32265"/>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a:bodyPr>
          <a:lstStyle/>
          <a:p>
            <a:r>
              <a:rPr kumimoji="1" lang="en-US" altLang="ja-JP" sz="1600" smtClean="0">
                <a:solidFill>
                  <a:srgbClr val="FF0000"/>
                </a:solidFill>
                <a:latin typeface="+mn-ea"/>
              </a:rPr>
              <a:t>BadStore </a:t>
            </a:r>
            <a:r>
              <a:rPr kumimoji="1" lang="ja-JP" altLang="en-US" sz="1600" smtClean="0">
                <a:solidFill>
                  <a:srgbClr val="FF0000"/>
                </a:solidFill>
                <a:latin typeface="+mn-ea"/>
              </a:rPr>
              <a:t>のトップ画面です</a:t>
            </a:r>
            <a:endParaRPr kumimoji="1" lang="ja-JP" altLang="en-US" sz="1600">
              <a:solidFill>
                <a:srgbClr val="FF0000"/>
              </a:solidFill>
              <a:latin typeface="+mn-ea"/>
            </a:endParaRPr>
          </a:p>
        </p:txBody>
      </p:sp>
      <p:sp>
        <p:nvSpPr>
          <p:cNvPr id="6" name="テキスト ボックス 5"/>
          <p:cNvSpPr txBox="1"/>
          <p:nvPr/>
        </p:nvSpPr>
        <p:spPr>
          <a:xfrm>
            <a:off x="323528" y="3140968"/>
            <a:ext cx="1907704" cy="1008112"/>
          </a:xfrm>
          <a:prstGeom prst="wedgeRoundRectCallout">
            <a:avLst>
              <a:gd name="adj1" fmla="val 75830"/>
              <a:gd name="adj2" fmla="val -34251"/>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fontScale="92500" lnSpcReduction="20000"/>
          </a:bodyPr>
          <a:lstStyle/>
          <a:p>
            <a:r>
              <a:rPr kumimoji="1" lang="en-US" altLang="ja-JP" sz="1600" smtClean="0">
                <a:solidFill>
                  <a:srgbClr val="FF0000"/>
                </a:solidFill>
                <a:latin typeface="+mn-ea"/>
              </a:rPr>
              <a:t>Check Item Search </a:t>
            </a:r>
            <a:r>
              <a:rPr kumimoji="1" lang="ja-JP" altLang="en-US" sz="1600" smtClean="0">
                <a:solidFill>
                  <a:srgbClr val="FF0000"/>
                </a:solidFill>
                <a:latin typeface="+mn-ea"/>
              </a:rPr>
              <a:t>ボックスに「</a:t>
            </a:r>
            <a:r>
              <a:rPr kumimoji="1" lang="en-US" altLang="ja-JP" sz="1600" smtClean="0">
                <a:solidFill>
                  <a:srgbClr val="FF0000"/>
                </a:solidFill>
                <a:latin typeface="+mn-ea"/>
              </a:rPr>
              <a:t>'</a:t>
            </a:r>
            <a:r>
              <a:rPr kumimoji="1" lang="ja-JP" altLang="en-US" sz="1600" smtClean="0">
                <a:solidFill>
                  <a:srgbClr val="FF0000"/>
                </a:solidFill>
                <a:latin typeface="+mn-ea"/>
              </a:rPr>
              <a:t>」を入力して虫眼鏡画像をクリックします。</a:t>
            </a:r>
            <a:endParaRPr kumimoji="1" lang="ja-JP" altLang="en-US" sz="1600">
              <a:solidFill>
                <a:srgbClr val="FF0000"/>
              </a:solidFill>
              <a:latin typeface="+mn-ea"/>
            </a:endParaRPr>
          </a:p>
        </p:txBody>
      </p:sp>
    </p:spTree>
    <p:extLst>
      <p:ext uri="{BB962C8B-B14F-4D97-AF65-F5344CB8AC3E}">
        <p14:creationId xmlns:p14="http://schemas.microsoft.com/office/powerpoint/2010/main" val="1722849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3400"/>
            <a:ext cx="8435280" cy="990600"/>
          </a:xfrm>
        </p:spPr>
        <p:txBody>
          <a:bodyPr/>
          <a:lstStyle/>
          <a:p>
            <a:r>
              <a:rPr lang="ja-JP" altLang="en-US" smtClean="0"/>
              <a:t>攻撃 ～ </a:t>
            </a:r>
            <a:r>
              <a:rPr lang="en-US" altLang="ja-JP" smtClean="0"/>
              <a:t>BadStore </a:t>
            </a:r>
            <a:r>
              <a:rPr lang="ja-JP" altLang="en-US" smtClean="0"/>
              <a:t>へ </a:t>
            </a:r>
            <a:r>
              <a:rPr lang="en-US" altLang="ja-JP" smtClean="0"/>
              <a:t>sqlmap </a:t>
            </a:r>
            <a:r>
              <a:rPr lang="ja-JP" altLang="en-US" smtClean="0"/>
              <a:t>を試す～</a:t>
            </a:r>
            <a:endParaRPr kumimoji="1" lang="ja-JP" altLang="en-US"/>
          </a:p>
        </p:txBody>
      </p:sp>
      <p:pic>
        <p:nvPicPr>
          <p:cNvPr id="3074" name="Picture 2" descr="\\filer009.soad.nttcom.co.jp\CW東日本\00_CW東日本共通\900_その他\セキュリティコンテスト\共通\sqlmap\WS000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132856"/>
            <a:ext cx="7543584" cy="2664296"/>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2771800" y="1700808"/>
            <a:ext cx="1907704" cy="1008112"/>
          </a:xfrm>
          <a:prstGeom prst="wedgeRoundRectCallout">
            <a:avLst>
              <a:gd name="adj1" fmla="val 32292"/>
              <a:gd name="adj2" fmla="val 64768"/>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a:bodyPr>
          <a:lstStyle/>
          <a:p>
            <a:r>
              <a:rPr kumimoji="1" lang="en-US" altLang="ja-JP" sz="1600" smtClean="0">
                <a:solidFill>
                  <a:srgbClr val="FF0000"/>
                </a:solidFill>
                <a:latin typeface="+mn-ea"/>
              </a:rPr>
              <a:t>URL</a:t>
            </a:r>
            <a:r>
              <a:rPr kumimoji="1" lang="ja-JP" altLang="en-US" sz="1600" smtClean="0">
                <a:solidFill>
                  <a:srgbClr val="FF0000"/>
                </a:solidFill>
                <a:latin typeface="+mn-ea"/>
              </a:rPr>
              <a:t>の</a:t>
            </a:r>
            <a:r>
              <a:rPr kumimoji="1" lang="en-US" altLang="ja-JP" sz="1600" smtClean="0">
                <a:solidFill>
                  <a:srgbClr val="FF0000"/>
                </a:solidFill>
                <a:latin typeface="+mn-ea"/>
              </a:rPr>
              <a:t>searchquery</a:t>
            </a:r>
            <a:r>
              <a:rPr kumimoji="1" lang="ja-JP" altLang="en-US" sz="1600" smtClean="0">
                <a:solidFill>
                  <a:srgbClr val="FF0000"/>
                </a:solidFill>
                <a:latin typeface="+mn-ea"/>
              </a:rPr>
              <a:t>パラメータに「</a:t>
            </a:r>
            <a:r>
              <a:rPr kumimoji="1" lang="en-US" altLang="ja-JP" sz="1600" smtClean="0">
                <a:solidFill>
                  <a:srgbClr val="FF0000"/>
                </a:solidFill>
                <a:latin typeface="+mn-ea"/>
              </a:rPr>
              <a:t>'</a:t>
            </a:r>
            <a:r>
              <a:rPr kumimoji="1" lang="ja-JP" altLang="en-US" sz="1600" smtClean="0">
                <a:solidFill>
                  <a:srgbClr val="FF0000"/>
                </a:solidFill>
                <a:latin typeface="+mn-ea"/>
              </a:rPr>
              <a:t>」が入る</a:t>
            </a:r>
            <a:endParaRPr kumimoji="1" lang="ja-JP" altLang="en-US" sz="1600">
              <a:solidFill>
                <a:srgbClr val="FF0000"/>
              </a:solidFill>
              <a:latin typeface="+mn-ea"/>
            </a:endParaRPr>
          </a:p>
        </p:txBody>
      </p:sp>
      <p:sp>
        <p:nvSpPr>
          <p:cNvPr id="3" name="正方形/長方形 2"/>
          <p:cNvSpPr/>
          <p:nvPr/>
        </p:nvSpPr>
        <p:spPr>
          <a:xfrm>
            <a:off x="3635896" y="2852936"/>
            <a:ext cx="792088"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043608" y="3861048"/>
            <a:ext cx="64807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467544" y="4653136"/>
            <a:ext cx="1907704" cy="1008112"/>
          </a:xfrm>
          <a:prstGeom prst="wedgeRoundRectCallout">
            <a:avLst>
              <a:gd name="adj1" fmla="val -16439"/>
              <a:gd name="adj2" fmla="val -106814"/>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a:bodyPr>
          <a:lstStyle/>
          <a:p>
            <a:r>
              <a:rPr lang="en-US" altLang="ja-JP" sz="1600" smtClean="0">
                <a:solidFill>
                  <a:srgbClr val="FF0000"/>
                </a:solidFill>
                <a:latin typeface="+mn-ea"/>
              </a:rPr>
              <a:t>MySQL</a:t>
            </a:r>
            <a:r>
              <a:rPr lang="ja-JP" altLang="en-US" sz="1600" smtClean="0">
                <a:solidFill>
                  <a:srgbClr val="FF0000"/>
                </a:solidFill>
                <a:latin typeface="+mn-ea"/>
              </a:rPr>
              <a:t> が動いている</a:t>
            </a:r>
            <a:endParaRPr kumimoji="1" lang="ja-JP" altLang="en-US" sz="1600">
              <a:solidFill>
                <a:srgbClr val="FF0000"/>
              </a:solidFill>
              <a:latin typeface="+mn-ea"/>
            </a:endParaRPr>
          </a:p>
        </p:txBody>
      </p:sp>
      <p:sp>
        <p:nvSpPr>
          <p:cNvPr id="8" name="テキスト ボックス 7"/>
          <p:cNvSpPr txBox="1"/>
          <p:nvPr/>
        </p:nvSpPr>
        <p:spPr>
          <a:xfrm>
            <a:off x="3203848" y="4805536"/>
            <a:ext cx="1907704" cy="1008112"/>
          </a:xfrm>
          <a:prstGeom prst="wedgeRoundRectCallout">
            <a:avLst>
              <a:gd name="adj1" fmla="val -16439"/>
              <a:gd name="adj2" fmla="val -106814"/>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a:bodyPr>
          <a:lstStyle/>
          <a:p>
            <a:r>
              <a:rPr kumimoji="1" lang="ja-JP" altLang="en-US" sz="1600" smtClean="0">
                <a:solidFill>
                  <a:srgbClr val="FF0000"/>
                </a:solidFill>
                <a:latin typeface="+mn-ea"/>
              </a:rPr>
              <a:t>いくつかのカラム名が見える</a:t>
            </a:r>
            <a:endParaRPr kumimoji="1" lang="ja-JP" altLang="en-US" sz="1600">
              <a:solidFill>
                <a:srgbClr val="FF0000"/>
              </a:solidFill>
              <a:latin typeface="+mn-ea"/>
            </a:endParaRPr>
          </a:p>
        </p:txBody>
      </p:sp>
      <p:sp>
        <p:nvSpPr>
          <p:cNvPr id="9" name="正方形/長方形 8"/>
          <p:cNvSpPr/>
          <p:nvPr/>
        </p:nvSpPr>
        <p:spPr>
          <a:xfrm>
            <a:off x="3383868" y="4013448"/>
            <a:ext cx="118813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8711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3400"/>
            <a:ext cx="8579296" cy="990600"/>
          </a:xfrm>
        </p:spPr>
        <p:txBody>
          <a:bodyPr/>
          <a:lstStyle/>
          <a:p>
            <a:r>
              <a:rPr lang="ja-JP" altLang="en-US" smtClean="0"/>
              <a:t>攻撃 ～ </a:t>
            </a:r>
            <a:r>
              <a:rPr lang="en-US" altLang="ja-JP" smtClean="0"/>
              <a:t>BadStore </a:t>
            </a:r>
            <a:r>
              <a:rPr lang="ja-JP" altLang="en-US" smtClean="0"/>
              <a:t>へ </a:t>
            </a:r>
            <a:r>
              <a:rPr lang="en-US" altLang="ja-JP" smtClean="0"/>
              <a:t>sqlmap </a:t>
            </a:r>
            <a:r>
              <a:rPr lang="ja-JP" altLang="en-US" smtClean="0"/>
              <a:t>を試す～</a:t>
            </a:r>
            <a:endParaRPr kumimoji="1" lang="ja-JP" altLang="en-US"/>
          </a:p>
        </p:txBody>
      </p:sp>
      <p:pic>
        <p:nvPicPr>
          <p:cNvPr id="4098" name="Picture 2" descr="\\filer009.soad.nttcom.co.jp\CW東日本\00_CW東日本共通\900_その他\セキュリティコンテスト\共通\sqlmap\WS000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421" y="2132856"/>
            <a:ext cx="7092053" cy="2736304"/>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323528" y="3501008"/>
            <a:ext cx="1907704" cy="1008112"/>
          </a:xfrm>
          <a:prstGeom prst="wedgeRoundRectCallout">
            <a:avLst>
              <a:gd name="adj1" fmla="val 51465"/>
              <a:gd name="adj2" fmla="val -70533"/>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fontScale="92500" lnSpcReduction="20000"/>
          </a:bodyPr>
          <a:lstStyle/>
          <a:p>
            <a:r>
              <a:rPr kumimoji="1" lang="en-US" altLang="ja-JP" sz="1600" smtClean="0">
                <a:solidFill>
                  <a:srgbClr val="FF0000"/>
                </a:solidFill>
                <a:latin typeface="+mn-ea"/>
              </a:rPr>
              <a:t>Check Item Search </a:t>
            </a:r>
            <a:r>
              <a:rPr kumimoji="1" lang="ja-JP" altLang="en-US" sz="1600" smtClean="0">
                <a:solidFill>
                  <a:srgbClr val="FF0000"/>
                </a:solidFill>
                <a:latin typeface="+mn-ea"/>
              </a:rPr>
              <a:t>ボックスに何も入力せず虫眼鏡画像をクリックします。</a:t>
            </a:r>
            <a:endParaRPr kumimoji="1" lang="ja-JP" altLang="en-US" sz="1600">
              <a:solidFill>
                <a:srgbClr val="FF0000"/>
              </a:solidFill>
              <a:latin typeface="+mn-ea"/>
            </a:endParaRPr>
          </a:p>
        </p:txBody>
      </p:sp>
      <p:sp>
        <p:nvSpPr>
          <p:cNvPr id="5" name="正方形/長方形 4"/>
          <p:cNvSpPr/>
          <p:nvPr/>
        </p:nvSpPr>
        <p:spPr>
          <a:xfrm>
            <a:off x="1763688" y="3032956"/>
            <a:ext cx="1080120"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024808" y="3645024"/>
            <a:ext cx="521960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843808" y="4508356"/>
            <a:ext cx="4896544" cy="1008112"/>
          </a:xfrm>
          <a:prstGeom prst="wedgeRoundRectCallout">
            <a:avLst>
              <a:gd name="adj1" fmla="val -4869"/>
              <a:gd name="adj2" fmla="val -78848"/>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a:bodyPr>
          <a:lstStyle/>
          <a:p>
            <a:r>
              <a:rPr kumimoji="1" lang="en-US" altLang="ja-JP" sz="1600" smtClean="0">
                <a:solidFill>
                  <a:srgbClr val="FF0000"/>
                </a:solidFill>
                <a:latin typeface="+mn-ea"/>
              </a:rPr>
              <a:t>SQL</a:t>
            </a:r>
            <a:r>
              <a:rPr lang="ja-JP" altLang="en-US" sz="1600" smtClean="0">
                <a:solidFill>
                  <a:srgbClr val="FF0000"/>
                </a:solidFill>
                <a:latin typeface="+mn-ea"/>
              </a:rPr>
              <a:t>文がそのまま表示され、テーブル名（</a:t>
            </a:r>
            <a:r>
              <a:rPr lang="en-US" altLang="ja-JP" sz="1600" smtClean="0">
                <a:solidFill>
                  <a:srgbClr val="FF0000"/>
                </a:solidFill>
                <a:latin typeface="+mn-ea"/>
              </a:rPr>
              <a:t>itemdb</a:t>
            </a:r>
            <a:r>
              <a:rPr lang="ja-JP" altLang="en-US" sz="1600" smtClean="0">
                <a:solidFill>
                  <a:srgbClr val="FF0000"/>
                </a:solidFill>
                <a:latin typeface="+mn-ea"/>
              </a:rPr>
              <a:t>）やカラム名（</a:t>
            </a:r>
            <a:r>
              <a:rPr lang="en-US" altLang="ja-JP" sz="1600" smtClean="0">
                <a:solidFill>
                  <a:srgbClr val="FF0000"/>
                </a:solidFill>
                <a:latin typeface="+mn-ea"/>
              </a:rPr>
              <a:t>itemnum, sdesc, ldesc, price</a:t>
            </a:r>
            <a:r>
              <a:rPr lang="ja-JP" altLang="en-US" sz="1600" smtClean="0">
                <a:solidFill>
                  <a:srgbClr val="FF0000"/>
                </a:solidFill>
                <a:latin typeface="+mn-ea"/>
              </a:rPr>
              <a:t>）が判明</a:t>
            </a:r>
            <a:endParaRPr kumimoji="1" lang="ja-JP" altLang="en-US" sz="1600">
              <a:solidFill>
                <a:srgbClr val="FF0000"/>
              </a:solidFill>
              <a:latin typeface="+mn-ea"/>
            </a:endParaRPr>
          </a:p>
        </p:txBody>
      </p:sp>
    </p:spTree>
    <p:extLst>
      <p:ext uri="{BB962C8B-B14F-4D97-AF65-F5344CB8AC3E}">
        <p14:creationId xmlns:p14="http://schemas.microsoft.com/office/powerpoint/2010/main" val="418711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3400"/>
            <a:ext cx="8507288" cy="990600"/>
          </a:xfrm>
        </p:spPr>
        <p:txBody>
          <a:bodyPr/>
          <a:lstStyle/>
          <a:p>
            <a:r>
              <a:rPr lang="ja-JP" altLang="en-US" smtClean="0"/>
              <a:t>攻撃 ～ </a:t>
            </a:r>
            <a:r>
              <a:rPr lang="en-US" altLang="ja-JP" smtClean="0"/>
              <a:t>BadStore </a:t>
            </a:r>
            <a:r>
              <a:rPr lang="ja-JP" altLang="en-US" smtClean="0"/>
              <a:t>へ </a:t>
            </a:r>
            <a:r>
              <a:rPr lang="en-US" altLang="ja-JP" smtClean="0"/>
              <a:t>sqlmap </a:t>
            </a:r>
            <a:r>
              <a:rPr lang="ja-JP" altLang="en-US" smtClean="0"/>
              <a:t>を試す～</a:t>
            </a:r>
            <a:endParaRPr kumimoji="1" lang="ja-JP" altLang="en-US"/>
          </a:p>
        </p:txBody>
      </p:sp>
      <p:pic>
        <p:nvPicPr>
          <p:cNvPr id="5122" name="Picture 2" descr="\\filer009.soad.nttcom.co.jp\CW東日本\00_CW東日本共通\900_その他\セキュリティコンテスト\共通\sqlmap\WS0000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628800"/>
            <a:ext cx="5688632" cy="4727919"/>
          </a:xfrm>
          <a:prstGeom prst="rect">
            <a:avLst/>
          </a:prstGeom>
          <a:noFill/>
          <a:effectLst>
            <a:glow rad="63500">
              <a:schemeClr val="accent1">
                <a:satMod val="175000"/>
                <a:alpha val="40000"/>
              </a:schemeClr>
            </a:glow>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323528" y="2708920"/>
            <a:ext cx="8568952" cy="720080"/>
          </a:xfrm>
          <a:prstGeom prst="wedgeRoundRectCallout">
            <a:avLst>
              <a:gd name="adj1" fmla="val -6186"/>
              <a:gd name="adj2" fmla="val 66279"/>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a:bodyPr>
          <a:lstStyle/>
          <a:p>
            <a:r>
              <a:rPr lang="ja-JP" altLang="en-US" sz="1600" smtClean="0">
                <a:solidFill>
                  <a:srgbClr val="FF0000"/>
                </a:solidFill>
                <a:latin typeface="+mn-ea"/>
              </a:rPr>
              <a:t>■ 以下の</a:t>
            </a:r>
            <a:r>
              <a:rPr lang="en-US" altLang="ja-JP" sz="1600" smtClean="0">
                <a:solidFill>
                  <a:srgbClr val="FF0000"/>
                </a:solidFill>
                <a:latin typeface="+mn-ea"/>
              </a:rPr>
              <a:t>URL</a:t>
            </a:r>
            <a:r>
              <a:rPr lang="ja-JP" altLang="en-US" sz="1600" smtClean="0">
                <a:solidFill>
                  <a:srgbClr val="FF0000"/>
                </a:solidFill>
                <a:latin typeface="+mn-ea"/>
              </a:rPr>
              <a:t>を入力（スペースは </a:t>
            </a:r>
            <a:r>
              <a:rPr lang="en-US" altLang="ja-JP" sz="1600" smtClean="0">
                <a:solidFill>
                  <a:srgbClr val="FF0000"/>
                </a:solidFill>
                <a:latin typeface="+mn-ea"/>
              </a:rPr>
              <a:t>%20 </a:t>
            </a:r>
            <a:r>
              <a:rPr lang="ja-JP" altLang="en-US" sz="1600" smtClean="0">
                <a:solidFill>
                  <a:srgbClr val="FF0000"/>
                </a:solidFill>
                <a:latin typeface="+mn-ea"/>
              </a:rPr>
              <a:t>で打ち込みます）</a:t>
            </a:r>
            <a:endParaRPr lang="en-US" altLang="ja-JP" sz="1600" smtClean="0">
              <a:solidFill>
                <a:srgbClr val="FF0000"/>
              </a:solidFill>
              <a:latin typeface="+mn-ea"/>
            </a:endParaRPr>
          </a:p>
          <a:p>
            <a:r>
              <a:rPr lang="en-US" altLang="ja-JP" sz="1600" smtClean="0">
                <a:solidFill>
                  <a:srgbClr val="FF0000"/>
                </a:solidFill>
                <a:latin typeface="+mn-ea"/>
              </a:rPr>
              <a:t>http://</a:t>
            </a:r>
            <a:r>
              <a:rPr lang="ja-JP" altLang="en-US" sz="1600" smtClean="0">
                <a:solidFill>
                  <a:srgbClr val="FF0000"/>
                </a:solidFill>
                <a:latin typeface="+mn-ea"/>
              </a:rPr>
              <a:t>（省略）</a:t>
            </a:r>
            <a:r>
              <a:rPr lang="en-US" altLang="ja-JP" sz="1600" smtClean="0">
                <a:solidFill>
                  <a:srgbClr val="FF0000"/>
                </a:solidFill>
                <a:latin typeface="+mn-ea"/>
              </a:rPr>
              <a:t>?searchquery='</a:t>
            </a:r>
            <a:r>
              <a:rPr lang="ja-JP" altLang="en-US" sz="1600" smtClean="0">
                <a:solidFill>
                  <a:srgbClr val="FF0000"/>
                </a:solidFill>
                <a:latin typeface="+mn-ea"/>
              </a:rPr>
              <a:t> </a:t>
            </a:r>
            <a:r>
              <a:rPr lang="en-US" altLang="ja-JP" sz="1600" smtClean="0">
                <a:solidFill>
                  <a:srgbClr val="FF0000"/>
                </a:solidFill>
                <a:latin typeface="+mn-ea"/>
              </a:rPr>
              <a:t>or</a:t>
            </a:r>
            <a:r>
              <a:rPr lang="ja-JP" altLang="en-US" sz="1600" smtClean="0">
                <a:solidFill>
                  <a:srgbClr val="FF0000"/>
                </a:solidFill>
                <a:latin typeface="+mn-ea"/>
              </a:rPr>
              <a:t> </a:t>
            </a:r>
            <a:r>
              <a:rPr lang="en-US" altLang="ja-JP" sz="1600" smtClean="0">
                <a:solidFill>
                  <a:srgbClr val="FF0000"/>
                </a:solidFill>
                <a:latin typeface="+mn-ea"/>
              </a:rPr>
              <a:t>'1</a:t>
            </a:r>
            <a:r>
              <a:rPr lang="en-US" altLang="ja-JP" sz="1600">
                <a:solidFill>
                  <a:srgbClr val="FF0000"/>
                </a:solidFill>
                <a:latin typeface="+mn-ea"/>
              </a:rPr>
              <a:t>'='1</a:t>
            </a:r>
            <a:r>
              <a:rPr lang="en-US" altLang="ja-JP" sz="1600" smtClean="0">
                <a:solidFill>
                  <a:srgbClr val="FF0000"/>
                </a:solidFill>
                <a:latin typeface="+mn-ea"/>
              </a:rPr>
              <a:t>'</a:t>
            </a:r>
            <a:r>
              <a:rPr lang="ja-JP" altLang="en-US" sz="1600" smtClean="0">
                <a:solidFill>
                  <a:srgbClr val="FF0000"/>
                </a:solidFill>
                <a:latin typeface="+mn-ea"/>
              </a:rPr>
              <a:t> </a:t>
            </a:r>
            <a:r>
              <a:rPr lang="en-US" altLang="ja-JP" sz="1600" smtClean="0">
                <a:solidFill>
                  <a:srgbClr val="FF0000"/>
                </a:solidFill>
                <a:latin typeface="+mn-ea"/>
              </a:rPr>
              <a:t>union</a:t>
            </a:r>
            <a:r>
              <a:rPr lang="ja-JP" altLang="en-US" sz="1600" smtClean="0">
                <a:solidFill>
                  <a:srgbClr val="FF0000"/>
                </a:solidFill>
                <a:latin typeface="+mn-ea"/>
              </a:rPr>
              <a:t> </a:t>
            </a:r>
            <a:r>
              <a:rPr lang="en-US" altLang="ja-JP" sz="1600" smtClean="0">
                <a:solidFill>
                  <a:srgbClr val="FF0000"/>
                </a:solidFill>
                <a:latin typeface="+mn-ea"/>
              </a:rPr>
              <a:t>select</a:t>
            </a:r>
            <a:r>
              <a:rPr lang="ja-JP" altLang="en-US" sz="1600" smtClean="0">
                <a:solidFill>
                  <a:srgbClr val="FF0000"/>
                </a:solidFill>
                <a:latin typeface="+mn-ea"/>
              </a:rPr>
              <a:t> </a:t>
            </a:r>
            <a:r>
              <a:rPr lang="en-US" altLang="ja-JP" sz="1600" smtClean="0">
                <a:solidFill>
                  <a:srgbClr val="FF0000"/>
                </a:solidFill>
                <a:latin typeface="+mn-ea"/>
              </a:rPr>
              <a:t>@@version,1,2,3 </a:t>
            </a:r>
            <a:r>
              <a:rPr lang="ja-JP" altLang="en-US" sz="1600" smtClean="0">
                <a:solidFill>
                  <a:srgbClr val="FF0000"/>
                </a:solidFill>
                <a:latin typeface="+mn-ea"/>
              </a:rPr>
              <a:t> </a:t>
            </a:r>
            <a:r>
              <a:rPr lang="en-US" altLang="ja-JP" sz="1600" smtClean="0">
                <a:solidFill>
                  <a:srgbClr val="FF0000"/>
                </a:solidFill>
                <a:latin typeface="+mn-ea"/>
              </a:rPr>
              <a:t>--</a:t>
            </a:r>
            <a:r>
              <a:rPr lang="ja-JP" altLang="en-US" sz="1600" smtClean="0">
                <a:solidFill>
                  <a:srgbClr val="FF0000"/>
                </a:solidFill>
                <a:latin typeface="+mn-ea"/>
              </a:rPr>
              <a:t> </a:t>
            </a:r>
            <a:r>
              <a:rPr lang="en-US" altLang="ja-JP" sz="1600" smtClean="0">
                <a:solidFill>
                  <a:srgbClr val="FF0000"/>
                </a:solidFill>
                <a:latin typeface="+mn-ea"/>
              </a:rPr>
              <a:t>&amp;action=search&amp;x=0&amp;y=0</a:t>
            </a:r>
            <a:endParaRPr kumimoji="1" lang="ja-JP" altLang="en-US" sz="1600">
              <a:solidFill>
                <a:srgbClr val="FF0000"/>
              </a:solidFill>
              <a:latin typeface="+mn-ea"/>
            </a:endParaRPr>
          </a:p>
        </p:txBody>
      </p:sp>
      <p:sp>
        <p:nvSpPr>
          <p:cNvPr id="5" name="正方形/長方形 4"/>
          <p:cNvSpPr/>
          <p:nvPr/>
        </p:nvSpPr>
        <p:spPr>
          <a:xfrm>
            <a:off x="3059832" y="5301208"/>
            <a:ext cx="683096"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55576" y="5481228"/>
            <a:ext cx="1907704" cy="1008112"/>
          </a:xfrm>
          <a:prstGeom prst="wedgeRoundRectCallout">
            <a:avLst>
              <a:gd name="adj1" fmla="val 65046"/>
              <a:gd name="adj2" fmla="val -50880"/>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a:bodyPr>
          <a:lstStyle/>
          <a:p>
            <a:r>
              <a:rPr kumimoji="1" lang="en-US" altLang="ja-JP" sz="1600" smtClean="0">
                <a:solidFill>
                  <a:srgbClr val="FF0000"/>
                </a:solidFill>
                <a:latin typeface="+mn-ea"/>
              </a:rPr>
              <a:t>MySQL</a:t>
            </a:r>
            <a:r>
              <a:rPr kumimoji="1" lang="ja-JP" altLang="en-US" sz="1600" smtClean="0">
                <a:solidFill>
                  <a:srgbClr val="FF0000"/>
                </a:solidFill>
                <a:latin typeface="+mn-ea"/>
              </a:rPr>
              <a:t>のバージョンが判明</a:t>
            </a:r>
            <a:endParaRPr kumimoji="1" lang="ja-JP" altLang="en-US" sz="1600">
              <a:solidFill>
                <a:srgbClr val="FF0000"/>
              </a:solidFill>
              <a:latin typeface="+mn-ea"/>
            </a:endParaRPr>
          </a:p>
        </p:txBody>
      </p:sp>
    </p:spTree>
    <p:extLst>
      <p:ext uri="{BB962C8B-B14F-4D97-AF65-F5344CB8AC3E}">
        <p14:creationId xmlns:p14="http://schemas.microsoft.com/office/powerpoint/2010/main" val="418711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3400"/>
            <a:ext cx="8507288" cy="990600"/>
          </a:xfrm>
        </p:spPr>
        <p:txBody>
          <a:bodyPr/>
          <a:lstStyle/>
          <a:p>
            <a:r>
              <a:rPr lang="ja-JP" altLang="en-US" smtClean="0"/>
              <a:t>攻撃 ～ </a:t>
            </a:r>
            <a:r>
              <a:rPr lang="en-US" altLang="ja-JP" smtClean="0"/>
              <a:t>BadStore </a:t>
            </a:r>
            <a:r>
              <a:rPr lang="ja-JP" altLang="en-US" smtClean="0"/>
              <a:t>へ </a:t>
            </a:r>
            <a:r>
              <a:rPr lang="en-US" altLang="ja-JP" smtClean="0"/>
              <a:t>sqlmap </a:t>
            </a:r>
            <a:r>
              <a:rPr lang="ja-JP" altLang="en-US" smtClean="0"/>
              <a:t>を試す～</a:t>
            </a:r>
            <a:endParaRPr kumimoji="1" lang="ja-JP" altLang="en-US"/>
          </a:p>
        </p:txBody>
      </p:sp>
      <p:pic>
        <p:nvPicPr>
          <p:cNvPr id="6146" name="Picture 2" descr="\\filer009.soad.nttcom.co.jp\CW東日本\00_CW東日本共通\900_その他\セキュリティコンテスト\共通\sqlmap\WS000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556792"/>
            <a:ext cx="5549120" cy="4606957"/>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323528" y="2708920"/>
            <a:ext cx="8568952" cy="720080"/>
          </a:xfrm>
          <a:prstGeom prst="wedgeRoundRectCallout">
            <a:avLst>
              <a:gd name="adj1" fmla="val -6186"/>
              <a:gd name="adj2" fmla="val 66279"/>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a:bodyPr>
          <a:lstStyle/>
          <a:p>
            <a:r>
              <a:rPr lang="ja-JP" altLang="en-US" sz="1600" smtClean="0">
                <a:solidFill>
                  <a:srgbClr val="FF0000"/>
                </a:solidFill>
                <a:latin typeface="+mn-ea"/>
              </a:rPr>
              <a:t>■ 以下の</a:t>
            </a:r>
            <a:r>
              <a:rPr lang="en-US" altLang="ja-JP" sz="1600" smtClean="0">
                <a:solidFill>
                  <a:srgbClr val="FF0000"/>
                </a:solidFill>
                <a:latin typeface="+mn-ea"/>
              </a:rPr>
              <a:t>URL</a:t>
            </a:r>
            <a:r>
              <a:rPr lang="ja-JP" altLang="en-US" sz="1600" smtClean="0">
                <a:solidFill>
                  <a:srgbClr val="FF0000"/>
                </a:solidFill>
                <a:latin typeface="+mn-ea"/>
              </a:rPr>
              <a:t>を入力（スペースは </a:t>
            </a:r>
            <a:r>
              <a:rPr lang="en-US" altLang="ja-JP" sz="1600" smtClean="0">
                <a:solidFill>
                  <a:srgbClr val="FF0000"/>
                </a:solidFill>
                <a:latin typeface="+mn-ea"/>
              </a:rPr>
              <a:t>%20 </a:t>
            </a:r>
            <a:r>
              <a:rPr lang="ja-JP" altLang="en-US" sz="1600" smtClean="0">
                <a:solidFill>
                  <a:srgbClr val="FF0000"/>
                </a:solidFill>
                <a:latin typeface="+mn-ea"/>
              </a:rPr>
              <a:t>で打ち込みます）</a:t>
            </a:r>
            <a:endParaRPr lang="en-US" altLang="ja-JP" sz="1600" smtClean="0">
              <a:solidFill>
                <a:srgbClr val="FF0000"/>
              </a:solidFill>
              <a:latin typeface="+mn-ea"/>
            </a:endParaRPr>
          </a:p>
          <a:p>
            <a:r>
              <a:rPr lang="en-US" altLang="ja-JP" sz="1600" smtClean="0">
                <a:solidFill>
                  <a:srgbClr val="FF0000"/>
                </a:solidFill>
                <a:latin typeface="+mn-ea"/>
              </a:rPr>
              <a:t>http://</a:t>
            </a:r>
            <a:r>
              <a:rPr lang="ja-JP" altLang="en-US" sz="1600" smtClean="0">
                <a:solidFill>
                  <a:srgbClr val="FF0000"/>
                </a:solidFill>
                <a:latin typeface="+mn-ea"/>
              </a:rPr>
              <a:t>（省略）</a:t>
            </a:r>
            <a:r>
              <a:rPr lang="en-US" altLang="ja-JP" sz="1600" smtClean="0">
                <a:solidFill>
                  <a:srgbClr val="FF0000"/>
                </a:solidFill>
                <a:latin typeface="+mn-ea"/>
              </a:rPr>
              <a:t>?searchquery='</a:t>
            </a:r>
            <a:r>
              <a:rPr lang="ja-JP" altLang="en-US" sz="1600" smtClean="0">
                <a:solidFill>
                  <a:srgbClr val="FF0000"/>
                </a:solidFill>
                <a:latin typeface="+mn-ea"/>
              </a:rPr>
              <a:t> </a:t>
            </a:r>
            <a:r>
              <a:rPr lang="en-US" altLang="ja-JP" sz="1600" smtClean="0">
                <a:solidFill>
                  <a:srgbClr val="FF0000"/>
                </a:solidFill>
                <a:latin typeface="+mn-ea"/>
              </a:rPr>
              <a:t>or</a:t>
            </a:r>
            <a:r>
              <a:rPr lang="ja-JP" altLang="en-US" sz="1600" smtClean="0">
                <a:solidFill>
                  <a:srgbClr val="FF0000"/>
                </a:solidFill>
                <a:latin typeface="+mn-ea"/>
              </a:rPr>
              <a:t> </a:t>
            </a:r>
            <a:r>
              <a:rPr lang="en-US" altLang="ja-JP" sz="1600" smtClean="0">
                <a:solidFill>
                  <a:srgbClr val="FF0000"/>
                </a:solidFill>
                <a:latin typeface="+mn-ea"/>
              </a:rPr>
              <a:t>'1</a:t>
            </a:r>
            <a:r>
              <a:rPr lang="en-US" altLang="ja-JP" sz="1600">
                <a:solidFill>
                  <a:srgbClr val="FF0000"/>
                </a:solidFill>
                <a:latin typeface="+mn-ea"/>
              </a:rPr>
              <a:t>'='1</a:t>
            </a:r>
            <a:r>
              <a:rPr lang="en-US" altLang="ja-JP" sz="1600" smtClean="0">
                <a:solidFill>
                  <a:srgbClr val="FF0000"/>
                </a:solidFill>
                <a:latin typeface="+mn-ea"/>
              </a:rPr>
              <a:t>'</a:t>
            </a:r>
            <a:r>
              <a:rPr lang="ja-JP" altLang="en-US" sz="1600" smtClean="0">
                <a:solidFill>
                  <a:srgbClr val="FF0000"/>
                </a:solidFill>
                <a:latin typeface="+mn-ea"/>
              </a:rPr>
              <a:t> </a:t>
            </a:r>
            <a:r>
              <a:rPr lang="en-US" altLang="ja-JP" sz="1600" smtClean="0">
                <a:solidFill>
                  <a:srgbClr val="FF0000"/>
                </a:solidFill>
                <a:latin typeface="+mn-ea"/>
              </a:rPr>
              <a:t>union</a:t>
            </a:r>
            <a:r>
              <a:rPr lang="ja-JP" altLang="en-US" sz="1600" smtClean="0">
                <a:solidFill>
                  <a:srgbClr val="FF0000"/>
                </a:solidFill>
                <a:latin typeface="+mn-ea"/>
              </a:rPr>
              <a:t> </a:t>
            </a:r>
            <a:r>
              <a:rPr lang="en-US" altLang="ja-JP" sz="1600" smtClean="0">
                <a:solidFill>
                  <a:srgbClr val="FF0000"/>
                </a:solidFill>
                <a:latin typeface="+mn-ea"/>
              </a:rPr>
              <a:t>select</a:t>
            </a:r>
            <a:r>
              <a:rPr lang="ja-JP" altLang="en-US" sz="1600" smtClean="0">
                <a:solidFill>
                  <a:srgbClr val="FF0000"/>
                </a:solidFill>
                <a:latin typeface="+mn-ea"/>
              </a:rPr>
              <a:t> </a:t>
            </a:r>
            <a:r>
              <a:rPr lang="en-US" altLang="ja-JP" sz="1600" smtClean="0">
                <a:solidFill>
                  <a:srgbClr val="FF0000"/>
                </a:solidFill>
                <a:latin typeface="+mn-ea"/>
              </a:rPr>
              <a:t>database(),1,2,3 </a:t>
            </a:r>
            <a:r>
              <a:rPr lang="ja-JP" altLang="en-US" sz="1600" smtClean="0">
                <a:solidFill>
                  <a:srgbClr val="FF0000"/>
                </a:solidFill>
                <a:latin typeface="+mn-ea"/>
              </a:rPr>
              <a:t> </a:t>
            </a:r>
            <a:r>
              <a:rPr lang="en-US" altLang="ja-JP" sz="1600" smtClean="0">
                <a:solidFill>
                  <a:srgbClr val="FF0000"/>
                </a:solidFill>
                <a:latin typeface="+mn-ea"/>
              </a:rPr>
              <a:t>--</a:t>
            </a:r>
            <a:r>
              <a:rPr lang="ja-JP" altLang="en-US" sz="1600" smtClean="0">
                <a:solidFill>
                  <a:srgbClr val="FF0000"/>
                </a:solidFill>
                <a:latin typeface="+mn-ea"/>
              </a:rPr>
              <a:t> </a:t>
            </a:r>
            <a:r>
              <a:rPr lang="en-US" altLang="ja-JP" sz="1600" smtClean="0">
                <a:solidFill>
                  <a:srgbClr val="FF0000"/>
                </a:solidFill>
                <a:latin typeface="+mn-ea"/>
              </a:rPr>
              <a:t>&amp;action=search&amp;x=0&amp;y=0</a:t>
            </a:r>
            <a:endParaRPr kumimoji="1" lang="ja-JP" altLang="en-US" sz="1600">
              <a:solidFill>
                <a:srgbClr val="FF0000"/>
              </a:solidFill>
              <a:latin typeface="+mn-ea"/>
            </a:endParaRPr>
          </a:p>
        </p:txBody>
      </p:sp>
      <p:sp>
        <p:nvSpPr>
          <p:cNvPr id="5" name="正方形/長方形 4"/>
          <p:cNvSpPr/>
          <p:nvPr/>
        </p:nvSpPr>
        <p:spPr>
          <a:xfrm>
            <a:off x="2627784" y="5229200"/>
            <a:ext cx="72008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611560" y="5626164"/>
            <a:ext cx="1907704" cy="1008112"/>
          </a:xfrm>
          <a:prstGeom prst="wedgeRoundRectCallout">
            <a:avLst>
              <a:gd name="adj1" fmla="val 65046"/>
              <a:gd name="adj2" fmla="val -50880"/>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a:bodyPr>
          <a:lstStyle/>
          <a:p>
            <a:r>
              <a:rPr kumimoji="1" lang="en-US" altLang="ja-JP" sz="1600" smtClean="0">
                <a:solidFill>
                  <a:srgbClr val="FF0000"/>
                </a:solidFill>
                <a:latin typeface="+mn-ea"/>
              </a:rPr>
              <a:t>DB</a:t>
            </a:r>
            <a:r>
              <a:rPr kumimoji="1" lang="ja-JP" altLang="en-US" sz="1600" smtClean="0">
                <a:solidFill>
                  <a:srgbClr val="FF0000"/>
                </a:solidFill>
                <a:latin typeface="+mn-ea"/>
              </a:rPr>
              <a:t>名が判明</a:t>
            </a:r>
            <a:endParaRPr kumimoji="1" lang="ja-JP" altLang="en-US" sz="1600">
              <a:solidFill>
                <a:srgbClr val="FF0000"/>
              </a:solidFill>
              <a:latin typeface="+mn-ea"/>
            </a:endParaRPr>
          </a:p>
        </p:txBody>
      </p:sp>
    </p:spTree>
    <p:extLst>
      <p:ext uri="{BB962C8B-B14F-4D97-AF65-F5344CB8AC3E}">
        <p14:creationId xmlns:p14="http://schemas.microsoft.com/office/powerpoint/2010/main" val="418711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3400"/>
            <a:ext cx="8507288" cy="990600"/>
          </a:xfrm>
        </p:spPr>
        <p:txBody>
          <a:bodyPr/>
          <a:lstStyle/>
          <a:p>
            <a:r>
              <a:rPr lang="ja-JP" altLang="en-US" smtClean="0"/>
              <a:t>攻撃 ～ </a:t>
            </a:r>
            <a:r>
              <a:rPr lang="en-US" altLang="ja-JP" smtClean="0"/>
              <a:t>BadStore </a:t>
            </a:r>
            <a:r>
              <a:rPr lang="ja-JP" altLang="en-US" smtClean="0"/>
              <a:t>へ </a:t>
            </a:r>
            <a:r>
              <a:rPr lang="en-US" altLang="ja-JP" smtClean="0"/>
              <a:t>sqlmap </a:t>
            </a:r>
            <a:r>
              <a:rPr lang="ja-JP" altLang="en-US" smtClean="0"/>
              <a:t>を試す～</a:t>
            </a:r>
            <a:endParaRPr kumimoji="1" lang="ja-JP" altLang="en-US"/>
          </a:p>
        </p:txBody>
      </p:sp>
      <p:pic>
        <p:nvPicPr>
          <p:cNvPr id="7170" name="Picture 2" descr="\\filer009.soad.nttcom.co.jp\CW東日本\00_CW東日本共通\900_その他\セキュリティコンテスト\共通\sqlmap\WS0000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146" y="1491977"/>
            <a:ext cx="6578190" cy="5033367"/>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1018146" y="1916832"/>
            <a:ext cx="657819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4860032" y="1412776"/>
            <a:ext cx="1728192" cy="376456"/>
          </a:xfrm>
          <a:prstGeom prst="wedgeRoundRectCallout">
            <a:avLst>
              <a:gd name="adj1" fmla="val 55346"/>
              <a:gd name="adj2" fmla="val 78665"/>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a:bodyPr>
          <a:lstStyle/>
          <a:p>
            <a:pPr algn="ctr"/>
            <a:r>
              <a:rPr kumimoji="1" lang="en-US" altLang="ja-JP" sz="1600" smtClean="0">
                <a:solidFill>
                  <a:srgbClr val="FF0000"/>
                </a:solidFill>
                <a:latin typeface="+mn-ea"/>
              </a:rPr>
              <a:t>sqlmap </a:t>
            </a:r>
            <a:r>
              <a:rPr kumimoji="1" lang="ja-JP" altLang="en-US" sz="1600" smtClean="0">
                <a:solidFill>
                  <a:srgbClr val="FF0000"/>
                </a:solidFill>
                <a:latin typeface="+mn-ea"/>
              </a:rPr>
              <a:t>を試す</a:t>
            </a:r>
            <a:endParaRPr kumimoji="1" lang="ja-JP" altLang="en-US" sz="1600">
              <a:solidFill>
                <a:srgbClr val="FF0000"/>
              </a:solidFill>
              <a:latin typeface="+mn-ea"/>
            </a:endParaRPr>
          </a:p>
        </p:txBody>
      </p:sp>
      <p:sp>
        <p:nvSpPr>
          <p:cNvPr id="6" name="正方形/長方形 5"/>
          <p:cNvSpPr/>
          <p:nvPr/>
        </p:nvSpPr>
        <p:spPr>
          <a:xfrm>
            <a:off x="899592" y="3861048"/>
            <a:ext cx="6696744" cy="8640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588224" y="2924944"/>
            <a:ext cx="2304256" cy="736496"/>
          </a:xfrm>
          <a:prstGeom prst="wedgeRoundRectCallout">
            <a:avLst>
              <a:gd name="adj1" fmla="val -46618"/>
              <a:gd name="adj2" fmla="val 76638"/>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a:bodyPr>
          <a:lstStyle/>
          <a:p>
            <a:pPr algn="ctr"/>
            <a:r>
              <a:rPr kumimoji="1" lang="en-US" altLang="ja-JP" sz="1600" smtClean="0">
                <a:solidFill>
                  <a:srgbClr val="FF0000"/>
                </a:solidFill>
                <a:latin typeface="+mn-ea"/>
              </a:rPr>
              <a:t>searchquery </a:t>
            </a:r>
            <a:r>
              <a:rPr kumimoji="1" lang="ja-JP" altLang="en-US" sz="1600" smtClean="0">
                <a:solidFill>
                  <a:srgbClr val="FF0000"/>
                </a:solidFill>
                <a:latin typeface="+mn-ea"/>
              </a:rPr>
              <a:t>パラーメータに脆弱性がある</a:t>
            </a:r>
            <a:endParaRPr kumimoji="1" lang="ja-JP" altLang="en-US" sz="1600">
              <a:solidFill>
                <a:srgbClr val="FF0000"/>
              </a:solidFill>
              <a:latin typeface="+mn-ea"/>
            </a:endParaRPr>
          </a:p>
        </p:txBody>
      </p:sp>
    </p:spTree>
    <p:extLst>
      <p:ext uri="{BB962C8B-B14F-4D97-AF65-F5344CB8AC3E}">
        <p14:creationId xmlns:p14="http://schemas.microsoft.com/office/powerpoint/2010/main" val="4187111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3400"/>
            <a:ext cx="8507288" cy="990600"/>
          </a:xfrm>
        </p:spPr>
        <p:txBody>
          <a:bodyPr/>
          <a:lstStyle/>
          <a:p>
            <a:r>
              <a:rPr lang="ja-JP" altLang="en-US" smtClean="0"/>
              <a:t>攻撃 ～ </a:t>
            </a:r>
            <a:r>
              <a:rPr lang="en-US" altLang="ja-JP" smtClean="0"/>
              <a:t>BadStore </a:t>
            </a:r>
            <a:r>
              <a:rPr lang="ja-JP" altLang="en-US" smtClean="0"/>
              <a:t>へ </a:t>
            </a:r>
            <a:r>
              <a:rPr lang="en-US" altLang="ja-JP" smtClean="0"/>
              <a:t>sqlmap </a:t>
            </a:r>
            <a:r>
              <a:rPr lang="ja-JP" altLang="en-US" smtClean="0"/>
              <a:t>を試す～</a:t>
            </a:r>
            <a:endParaRPr kumimoji="1" lang="ja-JP" altLang="en-US"/>
          </a:p>
        </p:txBody>
      </p:sp>
      <p:pic>
        <p:nvPicPr>
          <p:cNvPr id="8194" name="Picture 2" descr="\\filer009.soad.nttcom.co.jp\CW東日本\00_CW東日本共通\900_その他\セキュリティコンテスト\共通\sqlmap\WS0000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412777"/>
            <a:ext cx="5345377" cy="5256584"/>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1619672" y="1738672"/>
            <a:ext cx="5417385" cy="250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6453708" y="2060848"/>
            <a:ext cx="1728192" cy="432048"/>
          </a:xfrm>
          <a:prstGeom prst="wedgeRoundRectCallout">
            <a:avLst>
              <a:gd name="adj1" fmla="val -57971"/>
              <a:gd name="adj2" fmla="val -77194"/>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a:bodyPr>
          <a:lstStyle/>
          <a:p>
            <a:pPr algn="ctr"/>
            <a:r>
              <a:rPr lang="en-US" altLang="ja-JP" sz="1600" smtClean="0">
                <a:solidFill>
                  <a:srgbClr val="FF0000"/>
                </a:solidFill>
                <a:latin typeface="+mn-ea"/>
              </a:rPr>
              <a:t>--dbs </a:t>
            </a:r>
            <a:r>
              <a:rPr lang="ja-JP" altLang="en-US" sz="1600" smtClean="0">
                <a:solidFill>
                  <a:srgbClr val="FF0000"/>
                </a:solidFill>
                <a:latin typeface="+mn-ea"/>
              </a:rPr>
              <a:t>オプション</a:t>
            </a:r>
            <a:endParaRPr kumimoji="1" lang="ja-JP" altLang="en-US" sz="1600">
              <a:solidFill>
                <a:srgbClr val="FF0000"/>
              </a:solidFill>
              <a:latin typeface="+mn-ea"/>
            </a:endParaRPr>
          </a:p>
        </p:txBody>
      </p:sp>
      <p:sp>
        <p:nvSpPr>
          <p:cNvPr id="6" name="正方形/長方形 5"/>
          <p:cNvSpPr/>
          <p:nvPr/>
        </p:nvSpPr>
        <p:spPr>
          <a:xfrm>
            <a:off x="1590760" y="5654636"/>
            <a:ext cx="1541080" cy="2946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464268" y="5612364"/>
            <a:ext cx="1728192" cy="336916"/>
          </a:xfrm>
          <a:prstGeom prst="wedgeRoundRectCallout">
            <a:avLst>
              <a:gd name="adj1" fmla="val -68995"/>
              <a:gd name="adj2" fmla="val -6975"/>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fontScale="92500" lnSpcReduction="10000"/>
          </a:bodyPr>
          <a:lstStyle/>
          <a:p>
            <a:pPr algn="ctr"/>
            <a:r>
              <a:rPr lang="en-US" altLang="ja-JP" sz="1600" smtClean="0">
                <a:solidFill>
                  <a:srgbClr val="FF0000"/>
                </a:solidFill>
                <a:latin typeface="+mn-ea"/>
              </a:rPr>
              <a:t>DB</a:t>
            </a:r>
            <a:r>
              <a:rPr lang="ja-JP" altLang="en-US" sz="1600" smtClean="0">
                <a:solidFill>
                  <a:srgbClr val="FF0000"/>
                </a:solidFill>
                <a:latin typeface="+mn-ea"/>
              </a:rPr>
              <a:t>名取得</a:t>
            </a:r>
            <a:endParaRPr kumimoji="1" lang="ja-JP" altLang="en-US" sz="1600">
              <a:solidFill>
                <a:srgbClr val="FF0000"/>
              </a:solidFill>
              <a:latin typeface="+mn-ea"/>
            </a:endParaRPr>
          </a:p>
        </p:txBody>
      </p:sp>
    </p:spTree>
    <p:extLst>
      <p:ext uri="{BB962C8B-B14F-4D97-AF65-F5344CB8AC3E}">
        <p14:creationId xmlns:p14="http://schemas.microsoft.com/office/powerpoint/2010/main" val="4187111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533400"/>
            <a:ext cx="8424863" cy="990600"/>
          </a:xfrm>
        </p:spPr>
        <p:txBody>
          <a:bodyPr/>
          <a:lstStyle/>
          <a:p>
            <a:r>
              <a:rPr lang="ja-JP" altLang="en-US" smtClean="0"/>
              <a:t>攻撃 ～ </a:t>
            </a:r>
            <a:r>
              <a:rPr lang="en-US" altLang="ja-JP" smtClean="0"/>
              <a:t>BadStore </a:t>
            </a:r>
            <a:r>
              <a:rPr lang="ja-JP" altLang="en-US" smtClean="0"/>
              <a:t>へ </a:t>
            </a:r>
            <a:r>
              <a:rPr lang="en-US" altLang="ja-JP" smtClean="0"/>
              <a:t>sqlmap </a:t>
            </a:r>
            <a:r>
              <a:rPr lang="ja-JP" altLang="en-US" smtClean="0"/>
              <a:t>を試す～</a:t>
            </a:r>
            <a:endParaRPr kumimoji="1" lang="ja-JP" altLang="en-US"/>
          </a:p>
        </p:txBody>
      </p:sp>
      <p:pic>
        <p:nvPicPr>
          <p:cNvPr id="9218" name="Picture 2" descr="\\filer009.soad.nttcom.co.jp\CW東日本\00_CW東日本共通\900_その他\セキュリティコンテスト\共通\sqlmap\WS0000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916832"/>
            <a:ext cx="7915061" cy="2055292"/>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2411760" y="2564904"/>
            <a:ext cx="3024336" cy="250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275856" y="2996952"/>
            <a:ext cx="3096344" cy="792088"/>
          </a:xfrm>
          <a:prstGeom prst="wedgeRoundRectCallout">
            <a:avLst>
              <a:gd name="adj1" fmla="val -57971"/>
              <a:gd name="adj2" fmla="val -77194"/>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fontScale="92500" lnSpcReduction="10000"/>
          </a:bodyPr>
          <a:lstStyle/>
          <a:p>
            <a:pPr algn="ctr"/>
            <a:r>
              <a:rPr lang="en-US" altLang="ja-JP" sz="1600" smtClean="0">
                <a:solidFill>
                  <a:srgbClr val="FF0000"/>
                </a:solidFill>
                <a:latin typeface="+mn-ea"/>
              </a:rPr>
              <a:t>DB</a:t>
            </a:r>
            <a:r>
              <a:rPr lang="ja-JP" altLang="en-US" sz="1600" smtClean="0">
                <a:solidFill>
                  <a:srgbClr val="FF0000"/>
                </a:solidFill>
                <a:latin typeface="+mn-ea"/>
              </a:rPr>
              <a:t>名（</a:t>
            </a:r>
            <a:r>
              <a:rPr lang="en-US" altLang="ja-JP" sz="1600" smtClean="0">
                <a:solidFill>
                  <a:srgbClr val="FF0000"/>
                </a:solidFill>
                <a:latin typeface="+mn-ea"/>
              </a:rPr>
              <a:t>badstoredb</a:t>
            </a:r>
            <a:r>
              <a:rPr lang="ja-JP" altLang="en-US" sz="1600" smtClean="0">
                <a:solidFill>
                  <a:srgbClr val="FF0000"/>
                </a:solidFill>
                <a:latin typeface="+mn-ea"/>
              </a:rPr>
              <a:t>）とテーブル名（</a:t>
            </a:r>
            <a:r>
              <a:rPr lang="en-US" altLang="ja-JP" sz="1600" smtClean="0">
                <a:solidFill>
                  <a:srgbClr val="FF0000"/>
                </a:solidFill>
                <a:latin typeface="+mn-ea"/>
              </a:rPr>
              <a:t>itemdb</a:t>
            </a:r>
            <a:r>
              <a:rPr lang="ja-JP" altLang="en-US" sz="1600" smtClean="0">
                <a:solidFill>
                  <a:srgbClr val="FF0000"/>
                </a:solidFill>
                <a:latin typeface="+mn-ea"/>
              </a:rPr>
              <a:t>）を指定してカラム一覧を取得するコマンドライン</a:t>
            </a:r>
            <a:endParaRPr kumimoji="1" lang="ja-JP" altLang="en-US" sz="1600">
              <a:solidFill>
                <a:srgbClr val="FF0000"/>
              </a:solidFill>
              <a:latin typeface="+mn-ea"/>
            </a:endParaRPr>
          </a:p>
        </p:txBody>
      </p:sp>
    </p:spTree>
    <p:extLst>
      <p:ext uri="{BB962C8B-B14F-4D97-AF65-F5344CB8AC3E}">
        <p14:creationId xmlns:p14="http://schemas.microsoft.com/office/powerpoint/2010/main" val="4187111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3400"/>
            <a:ext cx="8507288" cy="990600"/>
          </a:xfrm>
        </p:spPr>
        <p:txBody>
          <a:bodyPr/>
          <a:lstStyle/>
          <a:p>
            <a:r>
              <a:rPr lang="ja-JP" altLang="en-US" smtClean="0"/>
              <a:t>攻撃 ～ </a:t>
            </a:r>
            <a:r>
              <a:rPr lang="en-US" altLang="ja-JP" smtClean="0"/>
              <a:t>BadStore </a:t>
            </a:r>
            <a:r>
              <a:rPr lang="ja-JP" altLang="en-US" smtClean="0"/>
              <a:t>へ </a:t>
            </a:r>
            <a:r>
              <a:rPr lang="en-US" altLang="ja-JP" smtClean="0"/>
              <a:t>sqlmap </a:t>
            </a:r>
            <a:r>
              <a:rPr lang="ja-JP" altLang="en-US" smtClean="0"/>
              <a:t>を試す～</a:t>
            </a:r>
            <a:endParaRPr kumimoji="1" lang="ja-JP" altLang="en-US"/>
          </a:p>
        </p:txBody>
      </p:sp>
      <p:pic>
        <p:nvPicPr>
          <p:cNvPr id="10242" name="Picture 2" descr="\\filer009.soad.nttcom.co.jp\CW東日本\00_CW東日本共通\900_その他\セキュリティコンテスト\共通\sqlmap\WS0000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268760"/>
            <a:ext cx="5544616" cy="5446698"/>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1646528" y="4581128"/>
            <a:ext cx="1629328"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419872" y="5157192"/>
            <a:ext cx="3096344" cy="792088"/>
          </a:xfrm>
          <a:prstGeom prst="wedgeRoundRectCallout">
            <a:avLst>
              <a:gd name="adj1" fmla="val -57971"/>
              <a:gd name="adj2" fmla="val -77194"/>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a:bodyPr>
          <a:lstStyle/>
          <a:p>
            <a:pPr algn="ctr"/>
            <a:r>
              <a:rPr lang="ja-JP" altLang="en-US" sz="1600" smtClean="0">
                <a:solidFill>
                  <a:srgbClr val="FF0000"/>
                </a:solidFill>
                <a:latin typeface="+mn-ea"/>
              </a:rPr>
              <a:t>カラム一覧が取得できた</a:t>
            </a:r>
            <a:endParaRPr kumimoji="1" lang="ja-JP" altLang="en-US" sz="1600">
              <a:solidFill>
                <a:srgbClr val="FF0000"/>
              </a:solidFill>
              <a:latin typeface="+mn-ea"/>
            </a:endParaRPr>
          </a:p>
        </p:txBody>
      </p:sp>
    </p:spTree>
    <p:extLst>
      <p:ext uri="{BB962C8B-B14F-4D97-AF65-F5344CB8AC3E}">
        <p14:creationId xmlns:p14="http://schemas.microsoft.com/office/powerpoint/2010/main" val="4187111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533400"/>
            <a:ext cx="8429625" cy="990600"/>
          </a:xfrm>
        </p:spPr>
        <p:txBody>
          <a:bodyPr/>
          <a:lstStyle/>
          <a:p>
            <a:r>
              <a:rPr lang="ja-JP" altLang="en-US" smtClean="0"/>
              <a:t>攻撃 ～ </a:t>
            </a:r>
            <a:r>
              <a:rPr lang="en-US" altLang="ja-JP" smtClean="0"/>
              <a:t>BadStore </a:t>
            </a:r>
            <a:r>
              <a:rPr lang="ja-JP" altLang="en-US" smtClean="0"/>
              <a:t>へ </a:t>
            </a:r>
            <a:r>
              <a:rPr lang="en-US" altLang="ja-JP" smtClean="0"/>
              <a:t>sqlmap </a:t>
            </a:r>
            <a:r>
              <a:rPr lang="ja-JP" altLang="en-US" smtClean="0"/>
              <a:t>を試す～</a:t>
            </a:r>
            <a:endParaRPr kumimoji="1" lang="ja-JP" altLang="en-US"/>
          </a:p>
        </p:txBody>
      </p:sp>
      <p:pic>
        <p:nvPicPr>
          <p:cNvPr id="11266" name="Picture 2" descr="\\filer009.soad.nttcom.co.jp\CW東日本\00_CW東日本共通\900_その他\セキュリティコンテスト\共通\sqlmap\WS00000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131249" cy="1803953"/>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2339752" y="2420888"/>
            <a:ext cx="3960440" cy="2539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275856" y="2996952"/>
            <a:ext cx="3096344" cy="792088"/>
          </a:xfrm>
          <a:prstGeom prst="wedgeRoundRectCallout">
            <a:avLst>
              <a:gd name="adj1" fmla="val -57971"/>
              <a:gd name="adj2" fmla="val -77194"/>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fontScale="92500" lnSpcReduction="10000"/>
          </a:bodyPr>
          <a:lstStyle/>
          <a:p>
            <a:pPr algn="ctr"/>
            <a:r>
              <a:rPr lang="en-US" altLang="ja-JP" sz="1600" smtClean="0">
                <a:solidFill>
                  <a:srgbClr val="FF0000"/>
                </a:solidFill>
                <a:latin typeface="+mn-ea"/>
              </a:rPr>
              <a:t>DB</a:t>
            </a:r>
            <a:r>
              <a:rPr lang="ja-JP" altLang="en-US" sz="1600" smtClean="0">
                <a:solidFill>
                  <a:srgbClr val="FF0000"/>
                </a:solidFill>
                <a:latin typeface="+mn-ea"/>
              </a:rPr>
              <a:t>名（</a:t>
            </a:r>
            <a:r>
              <a:rPr lang="en-US" altLang="ja-JP" sz="1600" smtClean="0">
                <a:solidFill>
                  <a:srgbClr val="FF0000"/>
                </a:solidFill>
                <a:latin typeface="+mn-ea"/>
              </a:rPr>
              <a:t>badstoredb</a:t>
            </a:r>
            <a:r>
              <a:rPr lang="ja-JP" altLang="en-US" sz="1600" smtClean="0">
                <a:solidFill>
                  <a:srgbClr val="FF0000"/>
                </a:solidFill>
                <a:latin typeface="+mn-ea"/>
              </a:rPr>
              <a:t>）とテーブル名（</a:t>
            </a:r>
            <a:r>
              <a:rPr lang="en-US" altLang="ja-JP" sz="1600" smtClean="0">
                <a:solidFill>
                  <a:srgbClr val="FF0000"/>
                </a:solidFill>
                <a:latin typeface="+mn-ea"/>
              </a:rPr>
              <a:t>itemdb</a:t>
            </a:r>
            <a:r>
              <a:rPr lang="ja-JP" altLang="en-US" sz="1600" smtClean="0">
                <a:solidFill>
                  <a:srgbClr val="FF0000"/>
                </a:solidFill>
                <a:latin typeface="+mn-ea"/>
              </a:rPr>
              <a:t>）を指定して </a:t>
            </a:r>
            <a:r>
              <a:rPr lang="en-US" altLang="ja-JP" sz="1600" smtClean="0">
                <a:solidFill>
                  <a:srgbClr val="FF0000"/>
                </a:solidFill>
                <a:latin typeface="+mn-ea"/>
              </a:rPr>
              <a:t>itemdb </a:t>
            </a:r>
            <a:r>
              <a:rPr lang="ja-JP" altLang="en-US" sz="1600" smtClean="0">
                <a:solidFill>
                  <a:srgbClr val="FF0000"/>
                </a:solidFill>
                <a:latin typeface="+mn-ea"/>
              </a:rPr>
              <a:t>テーブルの中身を取得するコマンドライン</a:t>
            </a:r>
            <a:endParaRPr kumimoji="1" lang="ja-JP" altLang="en-US" sz="1600">
              <a:solidFill>
                <a:srgbClr val="FF0000"/>
              </a:solidFill>
              <a:latin typeface="+mn-ea"/>
            </a:endParaRPr>
          </a:p>
        </p:txBody>
      </p:sp>
    </p:spTree>
    <p:extLst>
      <p:ext uri="{BB962C8B-B14F-4D97-AF65-F5344CB8AC3E}">
        <p14:creationId xmlns:p14="http://schemas.microsoft.com/office/powerpoint/2010/main" val="4187111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攻撃</a:t>
            </a:r>
            <a:endParaRPr kumimoji="1" lang="ja-JP" altLang="en-US"/>
          </a:p>
        </p:txBody>
      </p:sp>
      <p:sp>
        <p:nvSpPr>
          <p:cNvPr id="5" name="テキスト ボックス 4"/>
          <p:cNvSpPr txBox="1"/>
          <p:nvPr/>
        </p:nvSpPr>
        <p:spPr>
          <a:xfrm>
            <a:off x="936068" y="1916832"/>
            <a:ext cx="3954929" cy="276999"/>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txBody>
          <a:bodyPr wrap="none" rtlCol="0">
            <a:spAutoFit/>
          </a:bodyPr>
          <a:lstStyle/>
          <a:p>
            <a:r>
              <a:rPr kumimoji="1" lang="en-US" altLang="ja-JP" sz="1200" smtClean="0">
                <a:latin typeface="ＭＳ ゴシック" panose="020B0609070205080204" pitchFamily="49" charset="-128"/>
                <a:ea typeface="ＭＳ ゴシック" panose="020B0609070205080204" pitchFamily="49" charset="-128"/>
              </a:rPr>
              <a:t>http://exmple.jp/44/44-001.php?author=Shakespeare</a:t>
            </a:r>
          </a:p>
        </p:txBody>
      </p:sp>
      <p:sp>
        <p:nvSpPr>
          <p:cNvPr id="6" name="テキスト ボックス 5"/>
          <p:cNvSpPr txBox="1"/>
          <p:nvPr/>
        </p:nvSpPr>
        <p:spPr>
          <a:xfrm>
            <a:off x="901698" y="2513221"/>
            <a:ext cx="6724918" cy="461665"/>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txBody>
          <a:bodyPr wrap="none" rtlCol="0">
            <a:spAutoFit/>
          </a:bodyPr>
          <a:lstStyle/>
          <a:p>
            <a:r>
              <a:rPr kumimoji="1" lang="en-US" altLang="ja-JP" sz="1200" smtClean="0">
                <a:latin typeface="ＭＳ ゴシック" panose="020B0609070205080204" pitchFamily="49" charset="-128"/>
                <a:ea typeface="ＭＳ ゴシック" panose="020B0609070205080204" pitchFamily="49" charset="-128"/>
              </a:rPr>
              <a:t>http://exmple.jp/44/44-001.php?</a:t>
            </a:r>
          </a:p>
          <a:p>
            <a:r>
              <a:rPr kumimoji="1" lang="en-US" altLang="ja-JP" sz="1200" smtClean="0">
                <a:latin typeface="ＭＳ ゴシック" panose="020B0609070205080204" pitchFamily="49" charset="-128"/>
                <a:ea typeface="ＭＳ ゴシック" panose="020B0609070205080204" pitchFamily="49" charset="-128"/>
              </a:rPr>
              <a:t>author</a:t>
            </a:r>
            <a:r>
              <a:rPr kumimoji="1" lang="en-US" altLang="ja-JP" sz="1200" smtClean="0">
                <a:latin typeface="ＭＳ ゴシック" panose="020B0609070205080204" pitchFamily="49" charset="-128"/>
                <a:ea typeface="ＭＳ ゴシック" panose="020B0609070205080204" pitchFamily="49" charset="-128"/>
              </a:rPr>
              <a:t>=‘and</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cast</a:t>
            </a:r>
            <a:r>
              <a:rPr kumimoji="1" lang="en-US" altLang="ja-JP" sz="1200" smtClean="0">
                <a:latin typeface="ＭＳ ゴシック" panose="020B0609070205080204" pitchFamily="49" charset="-128"/>
                <a:ea typeface="ＭＳ ゴシック" panose="020B0609070205080204" pitchFamily="49" charset="-128"/>
              </a:rPr>
              <a:t>((</a:t>
            </a:r>
            <a:r>
              <a:rPr kumimoji="1" lang="en-US" altLang="ja-JP" sz="1200" smtClean="0">
                <a:latin typeface="ＭＳ ゴシック" panose="020B0609070205080204" pitchFamily="49" charset="-128"/>
                <a:ea typeface="ＭＳ ゴシック" panose="020B0609070205080204" pitchFamily="49" charset="-128"/>
              </a:rPr>
              <a:t>select</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id||’:‘||pwd</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from</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users</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offset</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0</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limit</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1)</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as</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integer</a:t>
            </a:r>
            <a:r>
              <a:rPr kumimoji="1" lang="en-US" altLang="ja-JP" sz="1200" smtClean="0">
                <a:latin typeface="ＭＳ ゴシック" panose="020B0609070205080204" pitchFamily="49" charset="-128"/>
                <a:ea typeface="ＭＳ ゴシック" panose="020B0609070205080204" pitchFamily="49" charset="-128"/>
              </a:rPr>
              <a:t>)&gt;1--</a:t>
            </a:r>
          </a:p>
        </p:txBody>
      </p:sp>
      <p:sp>
        <p:nvSpPr>
          <p:cNvPr id="7" name="テキスト ボックス 6"/>
          <p:cNvSpPr txBox="1"/>
          <p:nvPr/>
        </p:nvSpPr>
        <p:spPr>
          <a:xfrm>
            <a:off x="567886" y="1351801"/>
            <a:ext cx="8287846" cy="461665"/>
          </a:xfrm>
          <a:prstGeom prst="rect">
            <a:avLst/>
          </a:prstGeom>
          <a:noFill/>
          <a:ln>
            <a:noFill/>
          </a:ln>
          <a:effectLst/>
        </p:spPr>
        <p:txBody>
          <a:bodyPr wrap="none" rtlCol="0">
            <a:spAutoFit/>
          </a:bodyPr>
          <a:lstStyle/>
          <a:p>
            <a:r>
              <a:rPr kumimoji="1" lang="ja-JP" altLang="en-US" sz="1200" smtClean="0">
                <a:latin typeface="+mn-ea"/>
              </a:rPr>
              <a:t>■ </a:t>
            </a:r>
            <a:r>
              <a:rPr kumimoji="1" lang="en-US" altLang="ja-JP" sz="1200" smtClean="0">
                <a:latin typeface="+mn-ea"/>
              </a:rPr>
              <a:t>GET</a:t>
            </a:r>
            <a:r>
              <a:rPr kumimoji="1" lang="ja-JP" altLang="en-US" sz="1200" smtClean="0">
                <a:latin typeface="+mn-ea"/>
              </a:rPr>
              <a:t>パラメータに検索パラメータが含まれるパターン</a:t>
            </a:r>
            <a:r>
              <a:rPr kumimoji="1" lang="en-US" altLang="ja-JP" sz="1200" smtClean="0">
                <a:latin typeface="+mn-ea"/>
              </a:rPr>
              <a:t/>
            </a:r>
            <a:br>
              <a:rPr kumimoji="1" lang="en-US" altLang="ja-JP" sz="1200" smtClean="0">
                <a:latin typeface="+mn-ea"/>
              </a:rPr>
            </a:br>
            <a:r>
              <a:rPr lang="ja-JP" altLang="en-US" sz="1200">
                <a:latin typeface="+mn-ea"/>
              </a:rPr>
              <a:t>プログラム中</a:t>
            </a:r>
            <a:r>
              <a:rPr lang="en-US" altLang="ja-JP" sz="1200">
                <a:latin typeface="+mn-ea"/>
              </a:rPr>
              <a:t>SQL</a:t>
            </a:r>
            <a:r>
              <a:rPr lang="ja-JP" altLang="en-US" sz="1200">
                <a:latin typeface="+mn-ea"/>
              </a:rPr>
              <a:t>文字列： </a:t>
            </a:r>
            <a:r>
              <a:rPr lang="en-US" altLang="ja-JP" sz="1200">
                <a:latin typeface="+mn-ea"/>
              </a:rPr>
              <a:t>SELECT id, title, author, publisher, date,price FROM books WHERE author = '$author' ORDER BY </a:t>
            </a:r>
            <a:r>
              <a:rPr lang="en-US" altLang="ja-JP" sz="1200" smtClean="0">
                <a:latin typeface="+mn-ea"/>
              </a:rPr>
              <a:t>id</a:t>
            </a:r>
            <a:endParaRPr lang="en-US" altLang="ja-JP" sz="1200">
              <a:latin typeface="+mn-ea"/>
            </a:endParaRPr>
          </a:p>
        </p:txBody>
      </p:sp>
      <p:sp>
        <p:nvSpPr>
          <p:cNvPr id="9" name="テキスト ボックス 8"/>
          <p:cNvSpPr txBox="1"/>
          <p:nvPr/>
        </p:nvSpPr>
        <p:spPr>
          <a:xfrm>
            <a:off x="1115616" y="2976627"/>
            <a:ext cx="6955750" cy="461665"/>
          </a:xfrm>
          <a:prstGeom prst="rect">
            <a:avLst/>
          </a:prstGeom>
          <a:noFill/>
          <a:ln>
            <a:noFill/>
          </a:ln>
          <a:effectLst/>
        </p:spPr>
        <p:txBody>
          <a:bodyPr wrap="none" rtlCol="0">
            <a:spAutoFit/>
          </a:bodyPr>
          <a:lstStyle/>
          <a:p>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users </a:t>
            </a:r>
            <a:r>
              <a:rPr kumimoji="1" lang="ja-JP" altLang="en-US" sz="1200" smtClean="0">
                <a:latin typeface="ＭＳ ゴシック" panose="020B0609070205080204" pitchFamily="49" charset="-128"/>
                <a:ea typeface="ＭＳ ゴシック" panose="020B0609070205080204" pitchFamily="49" charset="-128"/>
              </a:rPr>
              <a:t>テーブルの先頭一行から情報（例：</a:t>
            </a:r>
            <a:r>
              <a:rPr kumimoji="1" lang="en-US" altLang="ja-JP" sz="1200" smtClean="0">
                <a:latin typeface="ＭＳ ゴシック" panose="020B0609070205080204" pitchFamily="49" charset="-128"/>
                <a:ea typeface="ＭＳ ゴシック" panose="020B0609070205080204" pitchFamily="49" charset="-128"/>
              </a:rPr>
              <a:t>"yamada:pass112233"</a:t>
            </a:r>
            <a:r>
              <a:rPr kumimoji="1" lang="ja-JP" altLang="en-US" sz="1200" smtClean="0">
                <a:latin typeface="ＭＳ ゴシック" panose="020B0609070205080204" pitchFamily="49" charset="-128"/>
                <a:ea typeface="ＭＳ ゴシック" panose="020B0609070205080204" pitchFamily="49" charset="-128"/>
              </a:rPr>
              <a:t>）を取得し </a:t>
            </a:r>
            <a:r>
              <a:rPr kumimoji="1" lang="en-US" altLang="ja-JP" sz="1200" smtClean="0">
                <a:latin typeface="ＭＳ ゴシック" panose="020B0609070205080204" pitchFamily="49" charset="-128"/>
                <a:ea typeface="ＭＳ ゴシック" panose="020B0609070205080204" pitchFamily="49" charset="-128"/>
              </a:rPr>
              <a:t>cast </a:t>
            </a:r>
            <a:r>
              <a:rPr kumimoji="1" lang="ja-JP" altLang="en-US" sz="1200" smtClean="0">
                <a:latin typeface="ＭＳ ゴシック" panose="020B0609070205080204" pitchFamily="49" charset="-128"/>
                <a:ea typeface="ＭＳ ゴシック" panose="020B0609070205080204" pitchFamily="49" charset="-128"/>
              </a:rPr>
              <a:t>しようとして</a:t>
            </a:r>
            <a:endParaRPr kumimoji="1" lang="en-US" altLang="ja-JP" sz="1200" smtClean="0">
              <a:latin typeface="ＭＳ ゴシック" panose="020B0609070205080204" pitchFamily="49" charset="-128"/>
              <a:ea typeface="ＭＳ ゴシック" panose="020B0609070205080204" pitchFamily="49" charset="-128"/>
            </a:endParaRPr>
          </a:p>
          <a:p>
            <a:r>
              <a:rPr lang="ja-JP" altLang="en-US" sz="1200">
                <a:latin typeface="ＭＳ ゴシック" panose="020B0609070205080204" pitchFamily="49" charset="-128"/>
                <a:ea typeface="ＭＳ ゴシック" panose="020B0609070205080204" pitchFamily="49" charset="-128"/>
              </a:rPr>
              <a:t>　</a:t>
            </a:r>
            <a:r>
              <a:rPr lang="ja-JP" altLang="en-US" sz="1200" smtClean="0">
                <a:latin typeface="ＭＳ ゴシック" panose="020B0609070205080204" pitchFamily="49" charset="-128"/>
                <a:ea typeface="ＭＳ ゴシック" panose="020B0609070205080204" pitchFamily="49" charset="-128"/>
              </a:rPr>
              <a:t>　</a:t>
            </a:r>
            <a:r>
              <a:rPr kumimoji="1" lang="ja-JP" altLang="en-US" sz="1200" smtClean="0">
                <a:latin typeface="ＭＳ ゴシック" panose="020B0609070205080204" pitchFamily="49" charset="-128"/>
                <a:ea typeface="ＭＳ ゴシック" panose="020B0609070205080204" pitchFamily="49" charset="-128"/>
              </a:rPr>
              <a:t>エラーメッセージが表示される。（</a:t>
            </a:r>
            <a:r>
              <a:rPr kumimoji="1" lang="en-US" altLang="ja-JP" sz="1200" smtClean="0">
                <a:latin typeface="ＭＳ ゴシック" panose="020B0609070205080204" pitchFamily="49" charset="-128"/>
                <a:ea typeface="ＭＳ ゴシック" panose="020B0609070205080204" pitchFamily="49" charset="-128"/>
              </a:rPr>
              <a:t>yamada</a:t>
            </a:r>
            <a:r>
              <a:rPr kumimoji="1" lang="ja-JP" altLang="en-US" sz="1200" smtClean="0">
                <a:latin typeface="ＭＳ ゴシック" panose="020B0609070205080204" pitchFamily="49" charset="-128"/>
                <a:ea typeface="ＭＳ ゴシック" panose="020B0609070205080204" pitchFamily="49" charset="-128"/>
              </a:rPr>
              <a:t>さんの</a:t>
            </a:r>
            <a:r>
              <a:rPr kumimoji="1" lang="en-US" altLang="ja-JP" sz="1200" smtClean="0">
                <a:latin typeface="ＭＳ ゴシック" panose="020B0609070205080204" pitchFamily="49" charset="-128"/>
                <a:ea typeface="ＭＳ ゴシック" panose="020B0609070205080204" pitchFamily="49" charset="-128"/>
              </a:rPr>
              <a:t>password</a:t>
            </a:r>
            <a:r>
              <a:rPr kumimoji="1" lang="ja-JP" altLang="en-US" sz="1200" smtClean="0">
                <a:latin typeface="ＭＳ ゴシック" panose="020B0609070205080204" pitchFamily="49" charset="-128"/>
                <a:ea typeface="ＭＳ ゴシック" panose="020B0609070205080204" pitchFamily="49" charset="-128"/>
              </a:rPr>
              <a:t>がばれる）</a:t>
            </a:r>
            <a:endParaRPr kumimoji="1" lang="en-US" altLang="ja-JP" sz="1200" smtClean="0">
              <a:latin typeface="ＭＳ ゴシック" panose="020B0609070205080204" pitchFamily="49" charset="-128"/>
              <a:ea typeface="ＭＳ ゴシック" panose="020B0609070205080204" pitchFamily="49" charset="-128"/>
            </a:endParaRPr>
          </a:p>
        </p:txBody>
      </p:sp>
      <p:sp>
        <p:nvSpPr>
          <p:cNvPr id="10" name="テキスト ボックス 9"/>
          <p:cNvSpPr txBox="1"/>
          <p:nvPr/>
        </p:nvSpPr>
        <p:spPr>
          <a:xfrm>
            <a:off x="899592" y="3449325"/>
            <a:ext cx="5262979" cy="461665"/>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txBody>
          <a:bodyPr wrap="none" rtlCol="0">
            <a:spAutoFit/>
          </a:bodyPr>
          <a:lstStyle/>
          <a:p>
            <a:r>
              <a:rPr kumimoji="1" lang="en-US" altLang="ja-JP" sz="1200" smtClean="0">
                <a:latin typeface="ＭＳ ゴシック" panose="020B0609070205080204" pitchFamily="49" charset="-128"/>
                <a:ea typeface="ＭＳ ゴシック" panose="020B0609070205080204" pitchFamily="49" charset="-128"/>
              </a:rPr>
              <a:t>http://exmple.jp/44/44-001.php?</a:t>
            </a:r>
          </a:p>
          <a:p>
            <a:r>
              <a:rPr kumimoji="1" lang="en-US" altLang="ja-JP" sz="1200" smtClean="0">
                <a:latin typeface="ＭＳ ゴシック" panose="020B0609070205080204" pitchFamily="49" charset="-128"/>
                <a:ea typeface="ＭＳ ゴシック" panose="020B0609070205080204" pitchFamily="49" charset="-128"/>
              </a:rPr>
              <a:t>author</a:t>
            </a:r>
            <a:r>
              <a:rPr kumimoji="1" lang="en-US" altLang="ja-JP" sz="1200" smtClean="0">
                <a:latin typeface="ＭＳ ゴシック" panose="020B0609070205080204" pitchFamily="49" charset="-128"/>
                <a:ea typeface="ＭＳ ゴシック" panose="020B0609070205080204" pitchFamily="49" charset="-128"/>
              </a:rPr>
              <a:t>=‘union</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select</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id,pwd,name,addr,null,null,null</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from</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users-</a:t>
            </a:r>
            <a:r>
              <a:rPr kumimoji="1" lang="en-US" altLang="ja-JP" sz="1200" smtClean="0">
                <a:latin typeface="ＭＳ ゴシック" panose="020B0609070205080204" pitchFamily="49" charset="-128"/>
                <a:ea typeface="ＭＳ ゴシック" panose="020B0609070205080204" pitchFamily="49" charset="-128"/>
              </a:rPr>
              <a:t>-</a:t>
            </a:r>
          </a:p>
        </p:txBody>
      </p:sp>
      <p:sp>
        <p:nvSpPr>
          <p:cNvPr id="11" name="テキスト ボックス 10"/>
          <p:cNvSpPr txBox="1"/>
          <p:nvPr/>
        </p:nvSpPr>
        <p:spPr>
          <a:xfrm>
            <a:off x="1115616" y="3942348"/>
            <a:ext cx="4801314" cy="276999"/>
          </a:xfrm>
          <a:prstGeom prst="rect">
            <a:avLst/>
          </a:prstGeom>
          <a:noFill/>
          <a:ln>
            <a:noFill/>
          </a:ln>
          <a:effectLst/>
        </p:spPr>
        <p:txBody>
          <a:bodyPr wrap="none" rtlCol="0">
            <a:spAutoFit/>
          </a:bodyPr>
          <a:lstStyle/>
          <a:p>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UNION </a:t>
            </a:r>
            <a:r>
              <a:rPr kumimoji="1" lang="ja-JP" altLang="en-US" sz="1200" smtClean="0">
                <a:latin typeface="ＭＳ ゴシック" panose="020B0609070205080204" pitchFamily="49" charset="-128"/>
                <a:ea typeface="ＭＳ ゴシック" panose="020B0609070205080204" pitchFamily="49" charset="-128"/>
              </a:rPr>
              <a:t>右辺の </a:t>
            </a:r>
            <a:r>
              <a:rPr kumimoji="1" lang="en-US" altLang="ja-JP" sz="1200" smtClean="0">
                <a:latin typeface="ＭＳ ゴシック" panose="020B0609070205080204" pitchFamily="49" charset="-128"/>
                <a:ea typeface="ＭＳ ゴシック" panose="020B0609070205080204" pitchFamily="49" charset="-128"/>
              </a:rPr>
              <a:t>users </a:t>
            </a:r>
            <a:r>
              <a:rPr kumimoji="1" lang="ja-JP" altLang="en-US" sz="1200" smtClean="0">
                <a:latin typeface="ＭＳ ゴシック" panose="020B0609070205080204" pitchFamily="49" charset="-128"/>
                <a:ea typeface="ＭＳ ゴシック" panose="020B0609070205080204" pitchFamily="49" charset="-128"/>
              </a:rPr>
              <a:t>テーブル </a:t>
            </a:r>
            <a:r>
              <a:rPr kumimoji="1" lang="en-US" altLang="ja-JP" sz="1200" smtClean="0">
                <a:latin typeface="ＭＳ ゴシック" panose="020B0609070205080204" pitchFamily="49" charset="-128"/>
                <a:ea typeface="ＭＳ ゴシック" panose="020B0609070205080204" pitchFamily="49" charset="-128"/>
              </a:rPr>
              <a:t>select </a:t>
            </a:r>
            <a:r>
              <a:rPr kumimoji="1" lang="ja-JP" altLang="en-US" sz="1200" smtClean="0">
                <a:latin typeface="ＭＳ ゴシック" panose="020B0609070205080204" pitchFamily="49" charset="-128"/>
                <a:ea typeface="ＭＳ ゴシック" panose="020B0609070205080204" pitchFamily="49" charset="-128"/>
              </a:rPr>
              <a:t>結果がすべて表示される</a:t>
            </a:r>
            <a:endParaRPr kumimoji="1" lang="en-US" altLang="ja-JP" sz="1200" smtClean="0">
              <a:latin typeface="ＭＳ ゴシック" panose="020B0609070205080204" pitchFamily="49" charset="-128"/>
              <a:ea typeface="ＭＳ ゴシック" panose="020B0609070205080204" pitchFamily="49" charset="-128"/>
            </a:endParaRPr>
          </a:p>
        </p:txBody>
      </p:sp>
      <p:sp>
        <p:nvSpPr>
          <p:cNvPr id="12" name="テキスト ボックス 11"/>
          <p:cNvSpPr txBox="1"/>
          <p:nvPr/>
        </p:nvSpPr>
        <p:spPr>
          <a:xfrm>
            <a:off x="1115269" y="2193831"/>
            <a:ext cx="1107996" cy="276999"/>
          </a:xfrm>
          <a:prstGeom prst="rect">
            <a:avLst/>
          </a:prstGeom>
          <a:noFill/>
          <a:ln>
            <a:noFill/>
          </a:ln>
          <a:effectLst/>
        </p:spPr>
        <p:txBody>
          <a:bodyPr wrap="none" rtlCol="0">
            <a:spAutoFit/>
          </a:bodyPr>
          <a:lstStyle/>
          <a:p>
            <a:r>
              <a:rPr kumimoji="1" lang="ja-JP" altLang="en-US" sz="1200" smtClean="0">
                <a:latin typeface="ＭＳ ゴシック" panose="020B0609070205080204" pitchFamily="49" charset="-128"/>
                <a:ea typeface="ＭＳ ゴシック" panose="020B0609070205080204" pitchFamily="49" charset="-128"/>
              </a:rPr>
              <a:t>→ </a:t>
            </a:r>
            <a:r>
              <a:rPr lang="ja-JP" altLang="en-US" sz="1200">
                <a:latin typeface="ＭＳ ゴシック" panose="020B0609070205080204" pitchFamily="49" charset="-128"/>
                <a:ea typeface="ＭＳ ゴシック" panose="020B0609070205080204" pitchFamily="49" charset="-128"/>
              </a:rPr>
              <a:t>問題なし</a:t>
            </a:r>
            <a:r>
              <a:rPr kumimoji="1" lang="ja-JP" altLang="en-US" sz="1200" smtClean="0">
                <a:latin typeface="ＭＳ ゴシック" panose="020B0609070205080204" pitchFamily="49" charset="-128"/>
                <a:ea typeface="ＭＳ ゴシック" panose="020B0609070205080204" pitchFamily="49" charset="-128"/>
              </a:rPr>
              <a:t> </a:t>
            </a:r>
            <a:endParaRPr kumimoji="1" lang="en-US" altLang="ja-JP" sz="1200" smtClean="0">
              <a:latin typeface="ＭＳ ゴシック" panose="020B0609070205080204" pitchFamily="49" charset="-128"/>
              <a:ea typeface="ＭＳ ゴシック" panose="020B0609070205080204" pitchFamily="49" charset="-128"/>
            </a:endParaRPr>
          </a:p>
        </p:txBody>
      </p:sp>
      <p:sp>
        <p:nvSpPr>
          <p:cNvPr id="13" name="テキスト ボックス 12"/>
          <p:cNvSpPr txBox="1"/>
          <p:nvPr/>
        </p:nvSpPr>
        <p:spPr>
          <a:xfrm>
            <a:off x="899592" y="4313421"/>
            <a:ext cx="5878532" cy="461665"/>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txBody>
          <a:bodyPr wrap="none" rtlCol="0">
            <a:spAutoFit/>
          </a:bodyPr>
          <a:lstStyle/>
          <a:p>
            <a:r>
              <a:rPr kumimoji="1" lang="en-US" altLang="ja-JP" sz="1200" smtClean="0">
                <a:latin typeface="ＭＳ ゴシック" panose="020B0609070205080204" pitchFamily="49" charset="-128"/>
                <a:ea typeface="ＭＳ ゴシック" panose="020B0609070205080204" pitchFamily="49" charset="-128"/>
              </a:rPr>
              <a:t>http://exmple.jp/44/44-001.php?</a:t>
            </a:r>
          </a:p>
          <a:p>
            <a:r>
              <a:rPr kumimoji="1" lang="en-US" altLang="ja-JP" sz="1200" smtClean="0">
                <a:latin typeface="ＭＳ ゴシック" panose="020B0609070205080204" pitchFamily="49" charset="-128"/>
                <a:ea typeface="ＭＳ ゴシック" panose="020B0609070205080204" pitchFamily="49" charset="-128"/>
              </a:rPr>
              <a:t>author</a:t>
            </a:r>
            <a:r>
              <a:rPr kumimoji="1" lang="en-US" altLang="ja-JP" sz="1200" smtClean="0">
                <a:latin typeface="ＭＳ ゴシック" panose="020B0609070205080204" pitchFamily="49" charset="-128"/>
                <a:ea typeface="ＭＳ ゴシック" panose="020B0609070205080204" pitchFamily="49" charset="-128"/>
              </a:rPr>
              <a:t>=‘;UPDATE</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books</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SET</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title%3D’&lt;</a:t>
            </a:r>
            <a:r>
              <a:rPr kumimoji="1" lang="en-US" altLang="ja-JP" sz="1200" smtClean="0">
                <a:latin typeface="ＭＳ ゴシック" panose="020B0609070205080204" pitchFamily="49" charset="-128"/>
                <a:ea typeface="ＭＳ ゴシック" panose="020B0609070205080204" pitchFamily="49" charset="-128"/>
              </a:rPr>
              <a:t>i&gt;cracked!&lt;/i</a:t>
            </a:r>
            <a:r>
              <a:rPr kumimoji="1" lang="en-US" altLang="ja-JP" sz="1200" smtClean="0">
                <a:latin typeface="ＭＳ ゴシック" panose="020B0609070205080204" pitchFamily="49" charset="-128"/>
                <a:ea typeface="ＭＳ ゴシック" panose="020B0609070205080204" pitchFamily="49" charset="-128"/>
              </a:rPr>
              <a:t>&gt;‘</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WHERE</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id%3d'1001</a:t>
            </a:r>
            <a:r>
              <a:rPr kumimoji="1" lang="en-US" altLang="ja-JP" sz="1200" smtClean="0">
                <a:latin typeface="ＭＳ ゴシック" panose="020B0609070205080204" pitchFamily="49" charset="-128"/>
                <a:ea typeface="ＭＳ ゴシック" panose="020B0609070205080204" pitchFamily="49" charset="-128"/>
              </a:rPr>
              <a:t>'--</a:t>
            </a:r>
          </a:p>
        </p:txBody>
      </p:sp>
      <p:sp>
        <p:nvSpPr>
          <p:cNvPr id="14" name="テキスト ボックス 13"/>
          <p:cNvSpPr txBox="1"/>
          <p:nvPr/>
        </p:nvSpPr>
        <p:spPr>
          <a:xfrm>
            <a:off x="1115616" y="4858127"/>
            <a:ext cx="4724370" cy="276999"/>
          </a:xfrm>
          <a:prstGeom prst="rect">
            <a:avLst/>
          </a:prstGeom>
          <a:noFill/>
          <a:ln>
            <a:noFill/>
          </a:ln>
          <a:effectLst/>
        </p:spPr>
        <p:txBody>
          <a:bodyPr wrap="none" rtlCol="0">
            <a:spAutoFit/>
          </a:bodyPr>
          <a:lstStyle/>
          <a:p>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id = 1001 </a:t>
            </a:r>
            <a:r>
              <a:rPr kumimoji="1" lang="ja-JP" altLang="en-US" sz="1200" smtClean="0">
                <a:latin typeface="ＭＳ ゴシック" panose="020B0609070205080204" pitchFamily="49" charset="-128"/>
                <a:ea typeface="ＭＳ ゴシック" panose="020B0609070205080204" pitchFamily="49" charset="-128"/>
              </a:rPr>
              <a:t>のタイトルが「</a:t>
            </a:r>
            <a:r>
              <a:rPr kumimoji="1" lang="en-US" altLang="ja-JP" sz="1200" smtClean="0">
                <a:latin typeface="ＭＳ ゴシック" panose="020B0609070205080204" pitchFamily="49" charset="-128"/>
                <a:ea typeface="ＭＳ ゴシック" panose="020B0609070205080204" pitchFamily="49" charset="-128"/>
              </a:rPr>
              <a:t>&lt;i&gt;cracked!&lt;/i&gt;</a:t>
            </a:r>
            <a:r>
              <a:rPr kumimoji="1" lang="ja-JP" altLang="en-US" sz="1200" smtClean="0">
                <a:latin typeface="ＭＳ ゴシック" panose="020B0609070205080204" pitchFamily="49" charset="-128"/>
                <a:ea typeface="ＭＳ ゴシック" panose="020B0609070205080204" pitchFamily="49" charset="-128"/>
              </a:rPr>
              <a:t>」に改ざんされる</a:t>
            </a:r>
            <a:endParaRPr kumimoji="1" lang="en-US" altLang="ja-JP" sz="1200" smtClean="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02863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3400"/>
            <a:ext cx="8507288" cy="990600"/>
          </a:xfrm>
        </p:spPr>
        <p:txBody>
          <a:bodyPr/>
          <a:lstStyle/>
          <a:p>
            <a:r>
              <a:rPr lang="ja-JP" altLang="en-US" smtClean="0"/>
              <a:t>攻撃 ～ </a:t>
            </a:r>
            <a:r>
              <a:rPr lang="en-US" altLang="ja-JP" smtClean="0"/>
              <a:t>BadStore </a:t>
            </a:r>
            <a:r>
              <a:rPr lang="ja-JP" altLang="en-US" smtClean="0"/>
              <a:t>へ </a:t>
            </a:r>
            <a:r>
              <a:rPr lang="en-US" altLang="ja-JP" smtClean="0"/>
              <a:t>sqlmap </a:t>
            </a:r>
            <a:r>
              <a:rPr lang="ja-JP" altLang="en-US" smtClean="0"/>
              <a:t>を試す～</a:t>
            </a:r>
            <a:endParaRPr kumimoji="1" lang="ja-JP" altLang="en-US"/>
          </a:p>
        </p:txBody>
      </p:sp>
      <p:pic>
        <p:nvPicPr>
          <p:cNvPr id="12290" name="Picture 2" descr="\\filer009.soad.nttcom.co.jp\CW東日本\00_CW東日本共通\900_その他\セキュリティコンテスト\共通\sqlmap\WS0000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750" y="1412776"/>
            <a:ext cx="5292489" cy="5198921"/>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1406626" y="3212976"/>
            <a:ext cx="4893566" cy="24482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6444208" y="3929552"/>
            <a:ext cx="2160240" cy="792088"/>
          </a:xfrm>
          <a:prstGeom prst="wedgeRoundRectCallout">
            <a:avLst>
              <a:gd name="adj1" fmla="val -57971"/>
              <a:gd name="adj2" fmla="val -77194"/>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a:bodyPr>
          <a:lstStyle/>
          <a:p>
            <a:pPr algn="ctr"/>
            <a:r>
              <a:rPr lang="ja-JP" altLang="en-US" sz="1600" smtClean="0">
                <a:solidFill>
                  <a:srgbClr val="FF0000"/>
                </a:solidFill>
                <a:latin typeface="+mn-ea"/>
              </a:rPr>
              <a:t>テーブルの中身が取得できた</a:t>
            </a:r>
            <a:endParaRPr kumimoji="1" lang="ja-JP" altLang="en-US" sz="1600">
              <a:solidFill>
                <a:srgbClr val="FF0000"/>
              </a:solidFill>
              <a:latin typeface="+mn-ea"/>
            </a:endParaRPr>
          </a:p>
        </p:txBody>
      </p:sp>
    </p:spTree>
    <p:extLst>
      <p:ext uri="{BB962C8B-B14F-4D97-AF65-F5344CB8AC3E}">
        <p14:creationId xmlns:p14="http://schemas.microsoft.com/office/powerpoint/2010/main" val="4187111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3400"/>
            <a:ext cx="8507288" cy="990600"/>
          </a:xfrm>
        </p:spPr>
        <p:txBody>
          <a:bodyPr/>
          <a:lstStyle/>
          <a:p>
            <a:r>
              <a:rPr lang="ja-JP" altLang="en-US" smtClean="0"/>
              <a:t>攻撃 ～ </a:t>
            </a:r>
            <a:r>
              <a:rPr lang="en-US" altLang="ja-JP" smtClean="0"/>
              <a:t>BadStore </a:t>
            </a:r>
            <a:r>
              <a:rPr lang="ja-JP" altLang="en-US" smtClean="0"/>
              <a:t>へ </a:t>
            </a:r>
            <a:r>
              <a:rPr lang="en-US" altLang="ja-JP" smtClean="0"/>
              <a:t>sqlmap </a:t>
            </a:r>
            <a:r>
              <a:rPr lang="ja-JP" altLang="en-US" smtClean="0"/>
              <a:t>を試す～</a:t>
            </a:r>
            <a:endParaRPr kumimoji="1" lang="ja-JP" altLang="en-US"/>
          </a:p>
        </p:txBody>
      </p:sp>
      <p:pic>
        <p:nvPicPr>
          <p:cNvPr id="13314" name="Picture 2" descr="\\filer009.soad.nttcom.co.jp\CW東日本\00_CW東日本共通\900_その他\セキュリティコンテスト\共通\sqlmap\WS0000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324100"/>
            <a:ext cx="8486526" cy="2175551"/>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2411760" y="2996952"/>
            <a:ext cx="3024336" cy="250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275856" y="3429000"/>
            <a:ext cx="3096344" cy="792088"/>
          </a:xfrm>
          <a:prstGeom prst="wedgeRoundRectCallout">
            <a:avLst>
              <a:gd name="adj1" fmla="val -57971"/>
              <a:gd name="adj2" fmla="val -77194"/>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fontScale="92500"/>
          </a:bodyPr>
          <a:lstStyle/>
          <a:p>
            <a:pPr algn="ctr"/>
            <a:r>
              <a:rPr lang="en-US" altLang="ja-JP" sz="1600" smtClean="0">
                <a:solidFill>
                  <a:srgbClr val="FF0000"/>
                </a:solidFill>
                <a:latin typeface="+mn-ea"/>
              </a:rPr>
              <a:t>DB</a:t>
            </a:r>
            <a:r>
              <a:rPr lang="ja-JP" altLang="en-US" sz="1600" smtClean="0">
                <a:solidFill>
                  <a:srgbClr val="FF0000"/>
                </a:solidFill>
                <a:latin typeface="+mn-ea"/>
              </a:rPr>
              <a:t>名（</a:t>
            </a:r>
            <a:r>
              <a:rPr lang="en-US" altLang="ja-JP" sz="1600" smtClean="0">
                <a:solidFill>
                  <a:srgbClr val="FF0000"/>
                </a:solidFill>
                <a:latin typeface="+mn-ea"/>
              </a:rPr>
              <a:t>badstoredb</a:t>
            </a:r>
            <a:r>
              <a:rPr lang="ja-JP" altLang="en-US" sz="1600" smtClean="0">
                <a:solidFill>
                  <a:srgbClr val="FF0000"/>
                </a:solidFill>
                <a:latin typeface="+mn-ea"/>
              </a:rPr>
              <a:t>）を指定して</a:t>
            </a:r>
            <a:r>
              <a:rPr lang="ja-JP" altLang="en-US" sz="1600">
                <a:solidFill>
                  <a:srgbClr val="FF0000"/>
                </a:solidFill>
                <a:latin typeface="+mn-ea"/>
              </a:rPr>
              <a:t>テーブル</a:t>
            </a:r>
            <a:r>
              <a:rPr lang="ja-JP" altLang="en-US" sz="1600" smtClean="0">
                <a:solidFill>
                  <a:srgbClr val="FF0000"/>
                </a:solidFill>
                <a:latin typeface="+mn-ea"/>
              </a:rPr>
              <a:t>一覧を取得するコマンドライン</a:t>
            </a:r>
            <a:endParaRPr kumimoji="1" lang="ja-JP" altLang="en-US" sz="1600">
              <a:solidFill>
                <a:srgbClr val="FF0000"/>
              </a:solidFill>
              <a:latin typeface="+mn-ea"/>
            </a:endParaRPr>
          </a:p>
        </p:txBody>
      </p:sp>
    </p:spTree>
    <p:extLst>
      <p:ext uri="{BB962C8B-B14F-4D97-AF65-F5344CB8AC3E}">
        <p14:creationId xmlns:p14="http://schemas.microsoft.com/office/powerpoint/2010/main" val="4187111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3400"/>
            <a:ext cx="8507288" cy="990600"/>
          </a:xfrm>
        </p:spPr>
        <p:txBody>
          <a:bodyPr/>
          <a:lstStyle/>
          <a:p>
            <a:r>
              <a:rPr lang="ja-JP" altLang="en-US" smtClean="0"/>
              <a:t>攻撃 ～ </a:t>
            </a:r>
            <a:r>
              <a:rPr lang="en-US" altLang="ja-JP" smtClean="0"/>
              <a:t>BadStore </a:t>
            </a:r>
            <a:r>
              <a:rPr lang="ja-JP" altLang="en-US" smtClean="0"/>
              <a:t>へ </a:t>
            </a:r>
            <a:r>
              <a:rPr lang="en-US" altLang="ja-JP" smtClean="0"/>
              <a:t>sqlmap </a:t>
            </a:r>
            <a:r>
              <a:rPr lang="ja-JP" altLang="en-US" smtClean="0"/>
              <a:t>を試す～</a:t>
            </a:r>
            <a:endParaRPr kumimoji="1" lang="ja-JP" altLang="en-US"/>
          </a:p>
        </p:txBody>
      </p:sp>
      <p:pic>
        <p:nvPicPr>
          <p:cNvPr id="14339" name="Picture 3" descr="\\filer009.soad.nttcom.co.jp\CW東日本\00_CW東日本共通\900_その他\セキュリティコンテスト\共通\sqlmap\WS0000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340768"/>
            <a:ext cx="5894238" cy="5112682"/>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619672" y="5085184"/>
            <a:ext cx="3672408"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5436096" y="4327768"/>
            <a:ext cx="3096344" cy="792088"/>
          </a:xfrm>
          <a:prstGeom prst="wedgeRoundRectCallout">
            <a:avLst>
              <a:gd name="adj1" fmla="val -55756"/>
              <a:gd name="adj2" fmla="val 49792"/>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fontScale="92500" lnSpcReduction="10000"/>
          </a:bodyPr>
          <a:lstStyle/>
          <a:p>
            <a:pPr algn="ctr"/>
            <a:r>
              <a:rPr kumimoji="1" lang="ja-JP" altLang="en-US" sz="1600" smtClean="0">
                <a:solidFill>
                  <a:srgbClr val="FF0000"/>
                </a:solidFill>
                <a:latin typeface="+mn-ea"/>
              </a:rPr>
              <a:t>よく使われるテーブル名を利用した辞書攻撃でカラムを取得しますか？（</a:t>
            </a:r>
            <a:r>
              <a:rPr kumimoji="1" lang="en-US" altLang="ja-JP" sz="1600" smtClean="0">
                <a:solidFill>
                  <a:srgbClr val="FF0000"/>
                </a:solidFill>
                <a:latin typeface="+mn-ea"/>
              </a:rPr>
              <a:t>y</a:t>
            </a:r>
            <a:r>
              <a:rPr kumimoji="1" lang="ja-JP" altLang="en-US" sz="1600" smtClean="0">
                <a:solidFill>
                  <a:srgbClr val="FF0000"/>
                </a:solidFill>
                <a:latin typeface="+mn-ea"/>
              </a:rPr>
              <a:t>）</a:t>
            </a:r>
            <a:endParaRPr kumimoji="1" lang="ja-JP" altLang="en-US" sz="1600">
              <a:solidFill>
                <a:srgbClr val="FF0000"/>
              </a:solidFill>
              <a:latin typeface="+mn-ea"/>
            </a:endParaRPr>
          </a:p>
        </p:txBody>
      </p:sp>
      <p:sp>
        <p:nvSpPr>
          <p:cNvPr id="7" name="正方形/長方形 6"/>
          <p:cNvSpPr/>
          <p:nvPr/>
        </p:nvSpPr>
        <p:spPr>
          <a:xfrm>
            <a:off x="1547664" y="5805264"/>
            <a:ext cx="367240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436096" y="5472824"/>
            <a:ext cx="3456384" cy="692480"/>
          </a:xfrm>
          <a:prstGeom prst="wedgeRoundRectCallout">
            <a:avLst>
              <a:gd name="adj1" fmla="val -55756"/>
              <a:gd name="adj2" fmla="val 49792"/>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fontScale="85000" lnSpcReduction="20000"/>
          </a:bodyPr>
          <a:lstStyle/>
          <a:p>
            <a:pPr algn="ctr"/>
            <a:r>
              <a:rPr lang="ja-JP" altLang="en-US" sz="1600" smtClean="0">
                <a:solidFill>
                  <a:srgbClr val="FF0000"/>
                </a:solidFill>
                <a:latin typeface="+mn-ea"/>
              </a:rPr>
              <a:t>いくつのスレッドを使いますか</a:t>
            </a:r>
            <a:r>
              <a:rPr kumimoji="1" lang="ja-JP" altLang="en-US" sz="1600" smtClean="0">
                <a:solidFill>
                  <a:srgbClr val="FF0000"/>
                </a:solidFill>
                <a:latin typeface="+mn-ea"/>
              </a:rPr>
              <a:t>？（</a:t>
            </a:r>
            <a:r>
              <a:rPr kumimoji="1" lang="en-US" altLang="ja-JP" sz="1600" smtClean="0">
                <a:solidFill>
                  <a:srgbClr val="FF0000"/>
                </a:solidFill>
                <a:latin typeface="+mn-ea"/>
              </a:rPr>
              <a:t>1</a:t>
            </a:r>
            <a:r>
              <a:rPr kumimoji="1" lang="ja-JP" altLang="en-US" sz="1600" smtClean="0">
                <a:solidFill>
                  <a:srgbClr val="FF0000"/>
                </a:solidFill>
                <a:latin typeface="+mn-ea"/>
              </a:rPr>
              <a:t>）</a:t>
            </a:r>
            <a:endParaRPr kumimoji="1" lang="en-US" altLang="ja-JP" sz="1600" smtClean="0">
              <a:solidFill>
                <a:srgbClr val="FF0000"/>
              </a:solidFill>
              <a:latin typeface="+mn-ea"/>
            </a:endParaRPr>
          </a:p>
          <a:p>
            <a:pPr algn="ctr"/>
            <a:r>
              <a:rPr lang="ja-JP" altLang="en-US" sz="1600" smtClean="0">
                <a:solidFill>
                  <a:srgbClr val="FF0000"/>
                </a:solidFill>
                <a:latin typeface="+mn-ea"/>
              </a:rPr>
              <a:t>この後パーセンテージが表示され約</a:t>
            </a:r>
            <a:r>
              <a:rPr lang="en-US" altLang="ja-JP" sz="1600" smtClean="0">
                <a:solidFill>
                  <a:srgbClr val="FF0000"/>
                </a:solidFill>
                <a:latin typeface="+mn-ea"/>
              </a:rPr>
              <a:t>10</a:t>
            </a:r>
            <a:r>
              <a:rPr lang="ja-JP" altLang="en-US" sz="1600" smtClean="0">
                <a:solidFill>
                  <a:srgbClr val="FF0000"/>
                </a:solidFill>
                <a:latin typeface="+mn-ea"/>
              </a:rPr>
              <a:t>分後に結果が表示された。</a:t>
            </a:r>
            <a:endParaRPr kumimoji="1" lang="ja-JP" altLang="en-US" sz="1600">
              <a:solidFill>
                <a:srgbClr val="FF0000"/>
              </a:solidFill>
              <a:latin typeface="+mn-ea"/>
            </a:endParaRPr>
          </a:p>
        </p:txBody>
      </p:sp>
    </p:spTree>
    <p:extLst>
      <p:ext uri="{BB962C8B-B14F-4D97-AF65-F5344CB8AC3E}">
        <p14:creationId xmlns:p14="http://schemas.microsoft.com/office/powerpoint/2010/main" val="4187111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3400"/>
            <a:ext cx="8507288" cy="990600"/>
          </a:xfrm>
        </p:spPr>
        <p:txBody>
          <a:bodyPr/>
          <a:lstStyle/>
          <a:p>
            <a:r>
              <a:rPr lang="ja-JP" altLang="en-US" smtClean="0"/>
              <a:t>攻撃 ～ </a:t>
            </a:r>
            <a:r>
              <a:rPr lang="en-US" altLang="ja-JP" smtClean="0"/>
              <a:t>BadStore </a:t>
            </a:r>
            <a:r>
              <a:rPr lang="ja-JP" altLang="en-US" smtClean="0"/>
              <a:t>へ </a:t>
            </a:r>
            <a:r>
              <a:rPr lang="en-US" altLang="ja-JP" smtClean="0"/>
              <a:t>sqlmap </a:t>
            </a:r>
            <a:r>
              <a:rPr lang="ja-JP" altLang="en-US" smtClean="0"/>
              <a:t>を試す～</a:t>
            </a:r>
            <a:endParaRPr kumimoji="1" lang="ja-JP" altLang="en-US"/>
          </a:p>
        </p:txBody>
      </p:sp>
      <p:pic>
        <p:nvPicPr>
          <p:cNvPr id="15362" name="Picture 2" descr="\\filer009.soad.nttcom.co.jp\CW東日本\00_CW東日本共通\900_その他\セキュリティコンテスト\共通\sqlmap\WS0000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556792"/>
            <a:ext cx="4972032" cy="4867647"/>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1790544" y="5157192"/>
            <a:ext cx="1125272" cy="6840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419872" y="5157192"/>
            <a:ext cx="3096344" cy="792088"/>
          </a:xfrm>
          <a:prstGeom prst="wedgeRoundRectCallout">
            <a:avLst>
              <a:gd name="adj1" fmla="val -57971"/>
              <a:gd name="adj2" fmla="val -77194"/>
              <a:gd name="adj3" fmla="val 16667"/>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nchor="ctr">
            <a:normAutofit/>
          </a:bodyPr>
          <a:lstStyle/>
          <a:p>
            <a:pPr algn="ctr"/>
            <a:r>
              <a:rPr lang="ja-JP" altLang="en-US" sz="1600">
                <a:solidFill>
                  <a:srgbClr val="FF0000"/>
                </a:solidFill>
                <a:latin typeface="+mn-ea"/>
              </a:rPr>
              <a:t>テーブル</a:t>
            </a:r>
            <a:r>
              <a:rPr lang="ja-JP" altLang="en-US" sz="1600" smtClean="0">
                <a:solidFill>
                  <a:srgbClr val="FF0000"/>
                </a:solidFill>
                <a:latin typeface="+mn-ea"/>
              </a:rPr>
              <a:t>一覧が取得できた</a:t>
            </a:r>
            <a:endParaRPr kumimoji="1" lang="ja-JP" altLang="en-US" sz="1600">
              <a:solidFill>
                <a:srgbClr val="FF0000"/>
              </a:solidFill>
              <a:latin typeface="+mn-ea"/>
            </a:endParaRPr>
          </a:p>
        </p:txBody>
      </p:sp>
    </p:spTree>
    <p:extLst>
      <p:ext uri="{BB962C8B-B14F-4D97-AF65-F5344CB8AC3E}">
        <p14:creationId xmlns:p14="http://schemas.microsoft.com/office/powerpoint/2010/main" val="1950491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3400"/>
            <a:ext cx="8435280" cy="990600"/>
          </a:xfrm>
        </p:spPr>
        <p:txBody>
          <a:bodyPr/>
          <a:lstStyle/>
          <a:p>
            <a:r>
              <a:rPr lang="ja-JP" altLang="en-US" smtClean="0"/>
              <a:t>攻撃 ～ </a:t>
            </a:r>
            <a:r>
              <a:rPr lang="en-US" altLang="ja-JP" smtClean="0"/>
              <a:t>BadStore </a:t>
            </a:r>
            <a:r>
              <a:rPr lang="ja-JP" altLang="en-US" smtClean="0"/>
              <a:t>へ </a:t>
            </a:r>
            <a:r>
              <a:rPr lang="en-US" altLang="ja-JP" smtClean="0"/>
              <a:t>sqlmap </a:t>
            </a:r>
            <a:r>
              <a:rPr lang="ja-JP" altLang="en-US" smtClean="0"/>
              <a:t>を試す～</a:t>
            </a:r>
            <a:endParaRPr kumimoji="1" lang="ja-JP" altLang="en-US"/>
          </a:p>
        </p:txBody>
      </p:sp>
      <p:sp>
        <p:nvSpPr>
          <p:cNvPr id="3" name="テキスト ボックス 2"/>
          <p:cNvSpPr txBox="1"/>
          <p:nvPr/>
        </p:nvSpPr>
        <p:spPr>
          <a:xfrm>
            <a:off x="971600" y="2082914"/>
            <a:ext cx="4493538" cy="276999"/>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txBody>
          <a:bodyPr wrap="none" rtlCol="0">
            <a:spAutoFit/>
          </a:bodyPr>
          <a:lstStyle/>
          <a:p>
            <a:r>
              <a:rPr kumimoji="1" lang="en-US" altLang="ja-JP" sz="1200" smtClean="0">
                <a:latin typeface="ＭＳ ゴシック" panose="020B0609070205080204" pitchFamily="49" charset="-128"/>
                <a:ea typeface="ＭＳ ゴシック" panose="020B0609070205080204" pitchFamily="49" charset="-128"/>
              </a:rPr>
              <a:t>$ sqlmap -u http://xxx.xxx.xxx/xxx.php?param1=a&amp;param2=b</a:t>
            </a:r>
          </a:p>
        </p:txBody>
      </p:sp>
      <p:sp>
        <p:nvSpPr>
          <p:cNvPr id="5" name="テキスト ボックス 4"/>
          <p:cNvSpPr txBox="1"/>
          <p:nvPr/>
        </p:nvSpPr>
        <p:spPr>
          <a:xfrm>
            <a:off x="567886" y="1490300"/>
            <a:ext cx="2850460" cy="338554"/>
          </a:xfrm>
          <a:prstGeom prst="rect">
            <a:avLst/>
          </a:prstGeom>
          <a:noFill/>
          <a:ln>
            <a:noFill/>
          </a:ln>
          <a:effectLst/>
        </p:spPr>
        <p:txBody>
          <a:bodyPr wrap="none" rtlCol="0">
            <a:spAutoFit/>
          </a:bodyPr>
          <a:lstStyle/>
          <a:p>
            <a:r>
              <a:rPr kumimoji="1" lang="ja-JP" altLang="en-US" sz="1600" smtClean="0">
                <a:latin typeface="+mn-ea"/>
              </a:rPr>
              <a:t>■ </a:t>
            </a:r>
            <a:r>
              <a:rPr kumimoji="1" lang="en-US" altLang="ja-JP" sz="1600" smtClean="0">
                <a:latin typeface="+mn-ea"/>
              </a:rPr>
              <a:t>sqlmap </a:t>
            </a:r>
            <a:r>
              <a:rPr kumimoji="1" lang="ja-JP" altLang="en-US" sz="1600" smtClean="0">
                <a:latin typeface="+mn-ea"/>
              </a:rPr>
              <a:t>のコマンドオプション</a:t>
            </a:r>
            <a:endParaRPr lang="en-US" altLang="ja-JP" sz="1600">
              <a:latin typeface="+mn-ea"/>
            </a:endParaRPr>
          </a:p>
        </p:txBody>
      </p:sp>
      <p:sp>
        <p:nvSpPr>
          <p:cNvPr id="9" name="テキスト ボックス 8"/>
          <p:cNvSpPr txBox="1"/>
          <p:nvPr/>
        </p:nvSpPr>
        <p:spPr>
          <a:xfrm>
            <a:off x="1150801" y="2359913"/>
            <a:ext cx="2723823" cy="276999"/>
          </a:xfrm>
          <a:prstGeom prst="rect">
            <a:avLst/>
          </a:prstGeom>
          <a:noFill/>
          <a:ln>
            <a:noFill/>
          </a:ln>
          <a:effectLst/>
        </p:spPr>
        <p:txBody>
          <a:bodyPr wrap="none" rtlCol="0">
            <a:spAutoFit/>
          </a:bodyPr>
          <a:lstStyle/>
          <a:p>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GET</a:t>
            </a:r>
            <a:r>
              <a:rPr kumimoji="1" lang="ja-JP" altLang="en-US" sz="1200" smtClean="0">
                <a:latin typeface="ＭＳ ゴシック" panose="020B0609070205080204" pitchFamily="49" charset="-128"/>
                <a:ea typeface="ＭＳ ゴシック" panose="020B0609070205080204" pitchFamily="49" charset="-128"/>
              </a:rPr>
              <a:t>メソッドでのパラメータ指定 </a:t>
            </a:r>
            <a:endParaRPr kumimoji="1" lang="en-US" altLang="ja-JP" sz="1200" smtClean="0">
              <a:latin typeface="ＭＳ ゴシック" panose="020B0609070205080204" pitchFamily="49" charset="-128"/>
              <a:ea typeface="ＭＳ ゴシック" panose="020B0609070205080204" pitchFamily="49" charset="-128"/>
            </a:endParaRPr>
          </a:p>
        </p:txBody>
      </p:sp>
      <p:sp>
        <p:nvSpPr>
          <p:cNvPr id="12" name="テキスト ボックス 11"/>
          <p:cNvSpPr txBox="1"/>
          <p:nvPr/>
        </p:nvSpPr>
        <p:spPr>
          <a:xfrm>
            <a:off x="942558" y="2730986"/>
            <a:ext cx="6263253" cy="276999"/>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txBody>
          <a:bodyPr wrap="none" rtlCol="0">
            <a:spAutoFit/>
          </a:bodyPr>
          <a:lstStyle/>
          <a:p>
            <a:r>
              <a:rPr kumimoji="1" lang="en-US" altLang="ja-JP" sz="1200" smtClean="0">
                <a:latin typeface="ＭＳ ゴシック" panose="020B0609070205080204" pitchFamily="49" charset="-128"/>
                <a:ea typeface="ＭＳ ゴシック" panose="020B0609070205080204" pitchFamily="49" charset="-128"/>
              </a:rPr>
              <a:t>$ sqlmap -u http://xxx.xxx.xxx/xxx.php</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--method POST --data "param1=a&amp;param2=b"</a:t>
            </a:r>
          </a:p>
        </p:txBody>
      </p:sp>
      <p:sp>
        <p:nvSpPr>
          <p:cNvPr id="13" name="テキスト ボックス 12"/>
          <p:cNvSpPr txBox="1"/>
          <p:nvPr/>
        </p:nvSpPr>
        <p:spPr>
          <a:xfrm>
            <a:off x="1121759" y="3007985"/>
            <a:ext cx="2800767" cy="276999"/>
          </a:xfrm>
          <a:prstGeom prst="rect">
            <a:avLst/>
          </a:prstGeom>
          <a:noFill/>
          <a:ln>
            <a:noFill/>
          </a:ln>
          <a:effectLst/>
        </p:spPr>
        <p:txBody>
          <a:bodyPr wrap="none" rtlCol="0">
            <a:spAutoFit/>
          </a:bodyPr>
          <a:lstStyle/>
          <a:p>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POST</a:t>
            </a:r>
            <a:r>
              <a:rPr kumimoji="1" lang="ja-JP" altLang="en-US" sz="1200" smtClean="0">
                <a:latin typeface="ＭＳ ゴシック" panose="020B0609070205080204" pitchFamily="49" charset="-128"/>
                <a:ea typeface="ＭＳ ゴシック" panose="020B0609070205080204" pitchFamily="49" charset="-128"/>
              </a:rPr>
              <a:t>メソッドでのパラメータ指定 </a:t>
            </a:r>
            <a:endParaRPr kumimoji="1" lang="en-US" altLang="ja-JP" sz="1200" smtClean="0">
              <a:latin typeface="ＭＳ ゴシック" panose="020B0609070205080204" pitchFamily="49" charset="-128"/>
              <a:ea typeface="ＭＳ ゴシック" panose="020B0609070205080204" pitchFamily="49" charset="-128"/>
            </a:endParaRPr>
          </a:p>
        </p:txBody>
      </p:sp>
      <p:sp>
        <p:nvSpPr>
          <p:cNvPr id="14" name="テキスト ボックス 13"/>
          <p:cNvSpPr txBox="1"/>
          <p:nvPr/>
        </p:nvSpPr>
        <p:spPr>
          <a:xfrm>
            <a:off x="971600" y="3451066"/>
            <a:ext cx="1492716" cy="276999"/>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txBody>
          <a:bodyPr wrap="none" rtlCol="0">
            <a:spAutoFit/>
          </a:bodyPr>
          <a:lstStyle/>
          <a:p>
            <a:r>
              <a:rPr kumimoji="1" lang="en-US" altLang="ja-JP" sz="1200" smtClean="0">
                <a:latin typeface="ＭＳ ゴシック" panose="020B0609070205080204" pitchFamily="49" charset="-128"/>
                <a:ea typeface="ＭＳ ゴシック" panose="020B0609070205080204" pitchFamily="49" charset="-128"/>
              </a:rPr>
              <a:t>$ sqlmap </a:t>
            </a:r>
            <a:r>
              <a:rPr lang="en-US" altLang="ja-JP" sz="1200" smtClean="0">
                <a:latin typeface="ＭＳ ゴシック" panose="020B0609070205080204" pitchFamily="49" charset="-128"/>
                <a:ea typeface="ＭＳ ゴシック" panose="020B0609070205080204" pitchFamily="49" charset="-128"/>
              </a:rPr>
              <a:t>…</a:t>
            </a:r>
            <a:r>
              <a:rPr lang="ja-JP" altLang="en-US" sz="1200" smtClean="0">
                <a:latin typeface="ＭＳ ゴシック" panose="020B0609070205080204" pitchFamily="49" charset="-128"/>
                <a:ea typeface="ＭＳ ゴシック" panose="020B0609070205080204" pitchFamily="49" charset="-128"/>
              </a:rPr>
              <a:t> </a:t>
            </a:r>
            <a:r>
              <a:rPr lang="en-US" altLang="ja-JP" sz="1200" smtClean="0">
                <a:latin typeface="ＭＳ ゴシック" panose="020B0609070205080204" pitchFamily="49" charset="-128"/>
                <a:ea typeface="ＭＳ ゴシック" panose="020B0609070205080204" pitchFamily="49" charset="-128"/>
              </a:rPr>
              <a:t>--dbs</a:t>
            </a:r>
            <a:endParaRPr kumimoji="1" lang="en-US" altLang="ja-JP" sz="1200" smtClean="0">
              <a:latin typeface="ＭＳ ゴシック" panose="020B0609070205080204" pitchFamily="49" charset="-128"/>
              <a:ea typeface="ＭＳ ゴシック" panose="020B0609070205080204" pitchFamily="49" charset="-128"/>
            </a:endParaRPr>
          </a:p>
        </p:txBody>
      </p:sp>
      <p:sp>
        <p:nvSpPr>
          <p:cNvPr id="15" name="テキスト ボックス 14"/>
          <p:cNvSpPr txBox="1"/>
          <p:nvPr/>
        </p:nvSpPr>
        <p:spPr>
          <a:xfrm>
            <a:off x="1150801" y="3728065"/>
            <a:ext cx="1800493" cy="276999"/>
          </a:xfrm>
          <a:prstGeom prst="rect">
            <a:avLst/>
          </a:prstGeom>
          <a:noFill/>
          <a:ln>
            <a:noFill/>
          </a:ln>
          <a:effectLst/>
        </p:spPr>
        <p:txBody>
          <a:bodyPr wrap="none" rtlCol="0">
            <a:spAutoFit/>
          </a:bodyPr>
          <a:lstStyle/>
          <a:p>
            <a:r>
              <a:rPr kumimoji="1" lang="ja-JP" altLang="en-US" sz="1200" smtClean="0">
                <a:latin typeface="ＭＳ ゴシック" panose="020B0609070205080204" pitchFamily="49" charset="-128"/>
                <a:ea typeface="ＭＳ ゴシック" panose="020B0609070205080204" pitchFamily="49" charset="-128"/>
              </a:rPr>
              <a:t>→</a:t>
            </a:r>
            <a:r>
              <a:rPr lang="ja-JP" altLang="en-US" sz="1200">
                <a:latin typeface="ＭＳ ゴシック" panose="020B0609070205080204" pitchFamily="49" charset="-128"/>
                <a:ea typeface="ＭＳ ゴシック" panose="020B0609070205080204" pitchFamily="49" charset="-128"/>
              </a:rPr>
              <a:t> </a:t>
            </a:r>
            <a:r>
              <a:rPr lang="ja-JP" altLang="en-US" sz="1200" smtClean="0">
                <a:latin typeface="ＭＳ ゴシック" panose="020B0609070205080204" pitchFamily="49" charset="-128"/>
                <a:ea typeface="ＭＳ ゴシック" panose="020B0609070205080204" pitchFamily="49" charset="-128"/>
              </a:rPr>
              <a:t>データベースの一覧</a:t>
            </a:r>
            <a:endParaRPr kumimoji="1" lang="en-US" altLang="ja-JP" sz="1200" smtClean="0">
              <a:latin typeface="ＭＳ ゴシック" panose="020B0609070205080204" pitchFamily="49" charset="-128"/>
              <a:ea typeface="ＭＳ ゴシック" panose="020B0609070205080204" pitchFamily="49" charset="-128"/>
            </a:endParaRPr>
          </a:p>
        </p:txBody>
      </p:sp>
      <p:sp>
        <p:nvSpPr>
          <p:cNvPr id="16" name="テキスト ボックス 15"/>
          <p:cNvSpPr txBox="1"/>
          <p:nvPr/>
        </p:nvSpPr>
        <p:spPr>
          <a:xfrm>
            <a:off x="971600" y="4099138"/>
            <a:ext cx="1723549" cy="276999"/>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txBody>
          <a:bodyPr wrap="none" rtlCol="0">
            <a:spAutoFit/>
          </a:bodyPr>
          <a:lstStyle/>
          <a:p>
            <a:r>
              <a:rPr kumimoji="1" lang="en-US" altLang="ja-JP" sz="1200" smtClean="0">
                <a:latin typeface="ＭＳ ゴシック" panose="020B0609070205080204" pitchFamily="49" charset="-128"/>
                <a:ea typeface="ＭＳ ゴシック" panose="020B0609070205080204" pitchFamily="49" charset="-128"/>
              </a:rPr>
              <a:t>$ sqlmap </a:t>
            </a:r>
            <a:r>
              <a:rPr lang="en-US" altLang="ja-JP" sz="1200" smtClean="0">
                <a:latin typeface="ＭＳ ゴシック" panose="020B0609070205080204" pitchFamily="49" charset="-128"/>
                <a:ea typeface="ＭＳ ゴシック" panose="020B0609070205080204" pitchFamily="49" charset="-128"/>
              </a:rPr>
              <a:t>…</a:t>
            </a:r>
            <a:r>
              <a:rPr lang="ja-JP" altLang="en-US" sz="1200" smtClean="0">
                <a:latin typeface="ＭＳ ゴシック" panose="020B0609070205080204" pitchFamily="49" charset="-128"/>
                <a:ea typeface="ＭＳ ゴシック" panose="020B0609070205080204" pitchFamily="49" charset="-128"/>
              </a:rPr>
              <a:t> </a:t>
            </a:r>
            <a:r>
              <a:rPr lang="en-US" altLang="ja-JP" sz="1200" smtClean="0">
                <a:latin typeface="ＭＳ ゴシック" panose="020B0609070205080204" pitchFamily="49" charset="-128"/>
                <a:ea typeface="ＭＳ ゴシック" panose="020B0609070205080204" pitchFamily="49" charset="-128"/>
              </a:rPr>
              <a:t>--tables</a:t>
            </a:r>
            <a:endParaRPr kumimoji="1" lang="en-US" altLang="ja-JP" sz="1200" smtClean="0">
              <a:latin typeface="ＭＳ ゴシック" panose="020B0609070205080204" pitchFamily="49" charset="-128"/>
              <a:ea typeface="ＭＳ ゴシック" panose="020B0609070205080204" pitchFamily="49" charset="-128"/>
            </a:endParaRPr>
          </a:p>
        </p:txBody>
      </p:sp>
      <p:sp>
        <p:nvSpPr>
          <p:cNvPr id="17" name="テキスト ボックス 16"/>
          <p:cNvSpPr txBox="1"/>
          <p:nvPr/>
        </p:nvSpPr>
        <p:spPr>
          <a:xfrm>
            <a:off x="1150801" y="4376137"/>
            <a:ext cx="1492716" cy="276999"/>
          </a:xfrm>
          <a:prstGeom prst="rect">
            <a:avLst/>
          </a:prstGeom>
          <a:noFill/>
          <a:ln>
            <a:noFill/>
          </a:ln>
          <a:effectLst/>
        </p:spPr>
        <p:txBody>
          <a:bodyPr wrap="none" rtlCol="0">
            <a:spAutoFit/>
          </a:bodyPr>
          <a:lstStyle/>
          <a:p>
            <a:r>
              <a:rPr kumimoji="1" lang="ja-JP" altLang="en-US" sz="1200" smtClean="0">
                <a:latin typeface="ＭＳ ゴシック" panose="020B0609070205080204" pitchFamily="49" charset="-128"/>
                <a:ea typeface="ＭＳ ゴシック" panose="020B0609070205080204" pitchFamily="49" charset="-128"/>
              </a:rPr>
              <a:t>→</a:t>
            </a:r>
            <a:r>
              <a:rPr lang="ja-JP" altLang="en-US" sz="1200">
                <a:latin typeface="ＭＳ ゴシック" panose="020B0609070205080204" pitchFamily="49" charset="-128"/>
                <a:ea typeface="ＭＳ ゴシック" panose="020B0609070205080204" pitchFamily="49" charset="-128"/>
              </a:rPr>
              <a:t> </a:t>
            </a:r>
            <a:r>
              <a:rPr lang="ja-JP" altLang="en-US" sz="1200" smtClean="0">
                <a:latin typeface="ＭＳ ゴシック" panose="020B0609070205080204" pitchFamily="49" charset="-128"/>
                <a:ea typeface="ＭＳ ゴシック" panose="020B0609070205080204" pitchFamily="49" charset="-128"/>
              </a:rPr>
              <a:t>テーブルの一覧</a:t>
            </a:r>
            <a:endParaRPr kumimoji="1" lang="en-US" altLang="ja-JP" sz="1200" smtClean="0">
              <a:latin typeface="ＭＳ ゴシック" panose="020B0609070205080204" pitchFamily="49" charset="-128"/>
              <a:ea typeface="ＭＳ ゴシック" panose="020B0609070205080204" pitchFamily="49" charset="-128"/>
            </a:endParaRPr>
          </a:p>
        </p:txBody>
      </p:sp>
      <p:sp>
        <p:nvSpPr>
          <p:cNvPr id="18" name="テキスト ボックス 17"/>
          <p:cNvSpPr txBox="1"/>
          <p:nvPr/>
        </p:nvSpPr>
        <p:spPr>
          <a:xfrm>
            <a:off x="971600" y="4675202"/>
            <a:ext cx="2877711" cy="276999"/>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txBody>
          <a:bodyPr wrap="none" rtlCol="0">
            <a:spAutoFit/>
          </a:bodyPr>
          <a:lstStyle/>
          <a:p>
            <a:r>
              <a:rPr kumimoji="1" lang="en-US" altLang="ja-JP" sz="1200" smtClean="0">
                <a:latin typeface="ＭＳ ゴシック" panose="020B0609070205080204" pitchFamily="49" charset="-128"/>
                <a:ea typeface="ＭＳ ゴシック" panose="020B0609070205080204" pitchFamily="49" charset="-128"/>
              </a:rPr>
              <a:t>$ sqlmap </a:t>
            </a:r>
            <a:r>
              <a:rPr lang="en-US" altLang="ja-JP" sz="1200" smtClean="0">
                <a:latin typeface="ＭＳ ゴシック" panose="020B0609070205080204" pitchFamily="49" charset="-128"/>
                <a:ea typeface="ＭＳ ゴシック" panose="020B0609070205080204" pitchFamily="49" charset="-128"/>
              </a:rPr>
              <a:t>…</a:t>
            </a:r>
            <a:r>
              <a:rPr lang="ja-JP" altLang="en-US" sz="1200" smtClean="0">
                <a:latin typeface="ＭＳ ゴシック" panose="020B0609070205080204" pitchFamily="49" charset="-128"/>
                <a:ea typeface="ＭＳ ゴシック" panose="020B0609070205080204" pitchFamily="49" charset="-128"/>
              </a:rPr>
              <a:t> </a:t>
            </a:r>
            <a:r>
              <a:rPr lang="en-US" altLang="ja-JP" sz="1200" smtClean="0">
                <a:latin typeface="ＭＳ ゴシック" panose="020B0609070205080204" pitchFamily="49" charset="-128"/>
                <a:ea typeface="ＭＳ ゴシック" panose="020B0609070205080204" pitchFamily="49" charset="-128"/>
              </a:rPr>
              <a:t>-T </a:t>
            </a:r>
            <a:r>
              <a:rPr lang="ja-JP" altLang="en-US" sz="1200" smtClean="0">
                <a:latin typeface="ＭＳ ゴシック" panose="020B0609070205080204" pitchFamily="49" charset="-128"/>
                <a:ea typeface="ＭＳ ゴシック" panose="020B0609070205080204" pitchFamily="49" charset="-128"/>
              </a:rPr>
              <a:t>テーブル名 </a:t>
            </a:r>
            <a:r>
              <a:rPr lang="en-US" altLang="ja-JP" sz="1200" smtClean="0">
                <a:latin typeface="ＭＳ ゴシック" panose="020B0609070205080204" pitchFamily="49" charset="-128"/>
                <a:ea typeface="ＭＳ ゴシック" panose="020B0609070205080204" pitchFamily="49" charset="-128"/>
              </a:rPr>
              <a:t>--columns</a:t>
            </a:r>
            <a:endParaRPr kumimoji="1" lang="en-US" altLang="ja-JP" sz="1200" smtClean="0">
              <a:latin typeface="ＭＳ ゴシック" panose="020B0609070205080204" pitchFamily="49" charset="-128"/>
              <a:ea typeface="ＭＳ ゴシック" panose="020B0609070205080204" pitchFamily="49" charset="-128"/>
            </a:endParaRPr>
          </a:p>
        </p:txBody>
      </p:sp>
      <p:sp>
        <p:nvSpPr>
          <p:cNvPr id="19" name="テキスト ボックス 18"/>
          <p:cNvSpPr txBox="1"/>
          <p:nvPr/>
        </p:nvSpPr>
        <p:spPr>
          <a:xfrm>
            <a:off x="1150801" y="4952201"/>
            <a:ext cx="3185487" cy="276999"/>
          </a:xfrm>
          <a:prstGeom prst="rect">
            <a:avLst/>
          </a:prstGeom>
          <a:noFill/>
          <a:ln>
            <a:noFill/>
          </a:ln>
          <a:effectLst/>
        </p:spPr>
        <p:txBody>
          <a:bodyPr wrap="none" rtlCol="0">
            <a:spAutoFit/>
          </a:bodyPr>
          <a:lstStyle/>
          <a:p>
            <a:r>
              <a:rPr kumimoji="1" lang="ja-JP" altLang="en-US" sz="1200" smtClean="0">
                <a:latin typeface="ＭＳ ゴシック" panose="020B0609070205080204" pitchFamily="49" charset="-128"/>
                <a:ea typeface="ＭＳ ゴシック" panose="020B0609070205080204" pitchFamily="49" charset="-128"/>
              </a:rPr>
              <a:t>→</a:t>
            </a:r>
            <a:r>
              <a:rPr lang="ja-JP" altLang="en-US" sz="1200">
                <a:latin typeface="ＭＳ ゴシック" panose="020B0609070205080204" pitchFamily="49" charset="-128"/>
                <a:ea typeface="ＭＳ ゴシック" panose="020B0609070205080204" pitchFamily="49" charset="-128"/>
              </a:rPr>
              <a:t> </a:t>
            </a:r>
            <a:r>
              <a:rPr lang="ja-JP" altLang="en-US" sz="1200" smtClean="0">
                <a:latin typeface="ＭＳ ゴシック" panose="020B0609070205080204" pitchFamily="49" charset="-128"/>
                <a:ea typeface="ＭＳ ゴシック" panose="020B0609070205080204" pitchFamily="49" charset="-128"/>
              </a:rPr>
              <a:t>指定したテーブルのカラム名と型を取得</a:t>
            </a:r>
            <a:endParaRPr kumimoji="1" lang="en-US" altLang="ja-JP" sz="1200" smtClean="0">
              <a:latin typeface="ＭＳ ゴシック" panose="020B0609070205080204" pitchFamily="49" charset="-128"/>
              <a:ea typeface="ＭＳ ゴシック" panose="020B0609070205080204" pitchFamily="49" charset="-128"/>
            </a:endParaRPr>
          </a:p>
        </p:txBody>
      </p:sp>
      <p:sp>
        <p:nvSpPr>
          <p:cNvPr id="22" name="テキスト ボックス 21"/>
          <p:cNvSpPr txBox="1"/>
          <p:nvPr/>
        </p:nvSpPr>
        <p:spPr>
          <a:xfrm>
            <a:off x="971600" y="5323274"/>
            <a:ext cx="2646878" cy="276999"/>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txBody>
          <a:bodyPr wrap="none" rtlCol="0">
            <a:spAutoFit/>
          </a:bodyPr>
          <a:lstStyle/>
          <a:p>
            <a:r>
              <a:rPr kumimoji="1" lang="en-US" altLang="ja-JP" sz="1200" smtClean="0">
                <a:latin typeface="ＭＳ ゴシック" panose="020B0609070205080204" pitchFamily="49" charset="-128"/>
                <a:ea typeface="ＭＳ ゴシック" panose="020B0609070205080204" pitchFamily="49" charset="-128"/>
              </a:rPr>
              <a:t>$ sqlmap </a:t>
            </a:r>
            <a:r>
              <a:rPr lang="en-US" altLang="ja-JP" sz="1200" smtClean="0">
                <a:latin typeface="ＭＳ ゴシック" panose="020B0609070205080204" pitchFamily="49" charset="-128"/>
                <a:ea typeface="ＭＳ ゴシック" panose="020B0609070205080204" pitchFamily="49" charset="-128"/>
              </a:rPr>
              <a:t>…</a:t>
            </a:r>
            <a:r>
              <a:rPr lang="ja-JP" altLang="en-US" sz="1200" smtClean="0">
                <a:latin typeface="ＭＳ ゴシック" panose="020B0609070205080204" pitchFamily="49" charset="-128"/>
                <a:ea typeface="ＭＳ ゴシック" panose="020B0609070205080204" pitchFamily="49" charset="-128"/>
              </a:rPr>
              <a:t> </a:t>
            </a:r>
            <a:r>
              <a:rPr lang="en-US" altLang="ja-JP" sz="1200" smtClean="0">
                <a:latin typeface="ＭＳ ゴシック" panose="020B0609070205080204" pitchFamily="49" charset="-128"/>
                <a:ea typeface="ＭＳ ゴシック" panose="020B0609070205080204" pitchFamily="49" charset="-128"/>
              </a:rPr>
              <a:t>-T </a:t>
            </a:r>
            <a:r>
              <a:rPr lang="ja-JP" altLang="en-US" sz="1200" smtClean="0">
                <a:latin typeface="ＭＳ ゴシック" panose="020B0609070205080204" pitchFamily="49" charset="-128"/>
                <a:ea typeface="ＭＳ ゴシック" panose="020B0609070205080204" pitchFamily="49" charset="-128"/>
              </a:rPr>
              <a:t>テーブル名 </a:t>
            </a:r>
            <a:r>
              <a:rPr lang="en-US" altLang="ja-JP" sz="1200" smtClean="0">
                <a:latin typeface="ＭＳ ゴシック" panose="020B0609070205080204" pitchFamily="49" charset="-128"/>
                <a:ea typeface="ＭＳ ゴシック" panose="020B0609070205080204" pitchFamily="49" charset="-128"/>
              </a:rPr>
              <a:t>--dump</a:t>
            </a:r>
            <a:endParaRPr kumimoji="1" lang="en-US" altLang="ja-JP" sz="1200" smtClean="0">
              <a:latin typeface="ＭＳ ゴシック" panose="020B0609070205080204" pitchFamily="49" charset="-128"/>
              <a:ea typeface="ＭＳ ゴシック" panose="020B0609070205080204" pitchFamily="49" charset="-128"/>
            </a:endParaRPr>
          </a:p>
        </p:txBody>
      </p:sp>
      <p:sp>
        <p:nvSpPr>
          <p:cNvPr id="23" name="テキスト ボックス 22"/>
          <p:cNvSpPr txBox="1"/>
          <p:nvPr/>
        </p:nvSpPr>
        <p:spPr>
          <a:xfrm>
            <a:off x="1150801" y="5600273"/>
            <a:ext cx="3493264" cy="276999"/>
          </a:xfrm>
          <a:prstGeom prst="rect">
            <a:avLst/>
          </a:prstGeom>
          <a:noFill/>
          <a:ln>
            <a:noFill/>
          </a:ln>
          <a:effectLst/>
        </p:spPr>
        <p:txBody>
          <a:bodyPr wrap="none" rtlCol="0">
            <a:spAutoFit/>
          </a:bodyPr>
          <a:lstStyle/>
          <a:p>
            <a:r>
              <a:rPr kumimoji="1" lang="ja-JP" altLang="en-US" sz="1200" smtClean="0">
                <a:latin typeface="ＭＳ ゴシック" panose="020B0609070205080204" pitchFamily="49" charset="-128"/>
                <a:ea typeface="ＭＳ ゴシック" panose="020B0609070205080204" pitchFamily="49" charset="-128"/>
              </a:rPr>
              <a:t>→</a:t>
            </a:r>
            <a:r>
              <a:rPr lang="ja-JP" altLang="en-US" sz="1200">
                <a:latin typeface="ＭＳ ゴシック" panose="020B0609070205080204" pitchFamily="49" charset="-128"/>
                <a:ea typeface="ＭＳ ゴシック" panose="020B0609070205080204" pitchFamily="49" charset="-128"/>
              </a:rPr>
              <a:t> </a:t>
            </a:r>
            <a:r>
              <a:rPr lang="ja-JP" altLang="en-US" sz="1200" smtClean="0">
                <a:latin typeface="ＭＳ ゴシック" panose="020B0609070205080204" pitchFamily="49" charset="-128"/>
                <a:ea typeface="ＭＳ ゴシック" panose="020B0609070205080204" pitchFamily="49" charset="-128"/>
              </a:rPr>
              <a:t>指定したテーブルのテーブルデータをダンプ</a:t>
            </a:r>
            <a:endParaRPr kumimoji="1" lang="en-US" altLang="ja-JP" sz="1200" smtClean="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5049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攻撃</a:t>
            </a:r>
            <a:endParaRPr kumimoji="1" lang="ja-JP" altLang="en-US"/>
          </a:p>
        </p:txBody>
      </p:sp>
      <p:sp>
        <p:nvSpPr>
          <p:cNvPr id="7" name="テキスト ボックス 6"/>
          <p:cNvSpPr txBox="1"/>
          <p:nvPr/>
        </p:nvSpPr>
        <p:spPr>
          <a:xfrm>
            <a:off x="567886" y="1351801"/>
            <a:ext cx="8287846" cy="461665"/>
          </a:xfrm>
          <a:prstGeom prst="rect">
            <a:avLst/>
          </a:prstGeom>
          <a:noFill/>
          <a:ln>
            <a:noFill/>
          </a:ln>
          <a:effectLst/>
        </p:spPr>
        <p:txBody>
          <a:bodyPr wrap="none" rtlCol="0">
            <a:spAutoFit/>
          </a:bodyPr>
          <a:lstStyle/>
          <a:p>
            <a:r>
              <a:rPr kumimoji="1" lang="ja-JP" altLang="en-US" sz="1200" smtClean="0">
                <a:latin typeface="+mn-ea"/>
              </a:rPr>
              <a:t>■ </a:t>
            </a:r>
            <a:r>
              <a:rPr kumimoji="1" lang="en-US" altLang="ja-JP" sz="1200" smtClean="0">
                <a:latin typeface="+mn-ea"/>
              </a:rPr>
              <a:t>GET</a:t>
            </a:r>
            <a:r>
              <a:rPr kumimoji="1" lang="ja-JP" altLang="en-US" sz="1200" smtClean="0">
                <a:latin typeface="+mn-ea"/>
              </a:rPr>
              <a:t>パラメータに検索パラメータが含まれるパターン</a:t>
            </a:r>
            <a:r>
              <a:rPr kumimoji="1" lang="en-US" altLang="ja-JP" sz="1200" smtClean="0">
                <a:latin typeface="+mn-ea"/>
              </a:rPr>
              <a:t/>
            </a:r>
            <a:br>
              <a:rPr kumimoji="1" lang="en-US" altLang="ja-JP" sz="1200" smtClean="0">
                <a:latin typeface="+mn-ea"/>
              </a:rPr>
            </a:br>
            <a:r>
              <a:rPr lang="ja-JP" altLang="en-US" sz="1200">
                <a:latin typeface="+mn-ea"/>
              </a:rPr>
              <a:t>プログラム中</a:t>
            </a:r>
            <a:r>
              <a:rPr lang="en-US" altLang="ja-JP" sz="1200">
                <a:latin typeface="+mn-ea"/>
              </a:rPr>
              <a:t>SQL</a:t>
            </a:r>
            <a:r>
              <a:rPr lang="ja-JP" altLang="en-US" sz="1200">
                <a:latin typeface="+mn-ea"/>
              </a:rPr>
              <a:t>文字列： </a:t>
            </a:r>
            <a:r>
              <a:rPr lang="en-US" altLang="ja-JP" sz="1200">
                <a:latin typeface="+mn-ea"/>
              </a:rPr>
              <a:t>SELECT id, title, author, publisher, date,price FROM books WHERE author = '$author' ORDER BY </a:t>
            </a:r>
            <a:r>
              <a:rPr lang="en-US" altLang="ja-JP" sz="1200" smtClean="0">
                <a:latin typeface="+mn-ea"/>
              </a:rPr>
              <a:t>id</a:t>
            </a:r>
            <a:endParaRPr lang="en-US" altLang="ja-JP" sz="1200">
              <a:latin typeface="+mn-ea"/>
            </a:endParaRPr>
          </a:p>
        </p:txBody>
      </p:sp>
      <p:sp>
        <p:nvSpPr>
          <p:cNvPr id="15" name="テキスト ボックス 14"/>
          <p:cNvSpPr txBox="1"/>
          <p:nvPr/>
        </p:nvSpPr>
        <p:spPr>
          <a:xfrm>
            <a:off x="899592" y="1916832"/>
            <a:ext cx="7560840" cy="276999"/>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sz="1200" smtClean="0">
                <a:latin typeface="ＭＳ ゴシック" panose="020B0609070205080204" pitchFamily="49" charset="-128"/>
                <a:ea typeface="ＭＳ ゴシック" panose="020B0609070205080204" pitchFamily="49" charset="-128"/>
              </a:rPr>
              <a:t>http://exmple.jp/44/44-001.php?author</a:t>
            </a:r>
            <a:r>
              <a:rPr kumimoji="1" lang="en-US" altLang="ja-JP" sz="1200" smtClean="0">
                <a:latin typeface="ＭＳ ゴシック" panose="020B0609070205080204" pitchFamily="49" charset="-128"/>
                <a:ea typeface="ＭＳ ゴシック" panose="020B0609070205080204" pitchFamily="49" charset="-128"/>
              </a:rPr>
              <a:t>=‘;copy</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books(title)</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from</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a:t>
            </a:r>
            <a:r>
              <a:rPr kumimoji="1" lang="en-US" altLang="ja-JP" sz="1200" smtClean="0">
                <a:latin typeface="ＭＳ ゴシック" panose="020B0609070205080204" pitchFamily="49" charset="-128"/>
                <a:ea typeface="ＭＳ ゴシック" panose="020B0609070205080204" pitchFamily="49" charset="-128"/>
              </a:rPr>
              <a:t>etc/passwd'--</a:t>
            </a:r>
          </a:p>
        </p:txBody>
      </p:sp>
      <p:sp>
        <p:nvSpPr>
          <p:cNvPr id="16" name="テキスト ボックス 15"/>
          <p:cNvSpPr txBox="1"/>
          <p:nvPr/>
        </p:nvSpPr>
        <p:spPr>
          <a:xfrm>
            <a:off x="1127795" y="2254806"/>
            <a:ext cx="6647974" cy="276999"/>
          </a:xfrm>
          <a:prstGeom prst="rect">
            <a:avLst/>
          </a:prstGeom>
          <a:noFill/>
          <a:ln>
            <a:noFill/>
          </a:ln>
          <a:effectLst/>
        </p:spPr>
        <p:txBody>
          <a:bodyPr wrap="none" rtlCol="0">
            <a:spAutoFit/>
          </a:bodyPr>
          <a:lstStyle/>
          <a:p>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/etc/passwd </a:t>
            </a:r>
            <a:r>
              <a:rPr lang="ja-JP" altLang="en-US" sz="1200" smtClean="0">
                <a:latin typeface="ＭＳ ゴシック" panose="020B0609070205080204" pitchFamily="49" charset="-128"/>
                <a:ea typeface="ＭＳ ゴシック" panose="020B0609070205080204" pitchFamily="49" charset="-128"/>
              </a:rPr>
              <a:t>が</a:t>
            </a:r>
            <a:r>
              <a:rPr lang="en-US" altLang="ja-JP" sz="1200" smtClean="0">
                <a:latin typeface="ＭＳ ゴシック" panose="020B0609070205080204" pitchFamily="49" charset="-128"/>
                <a:ea typeface="ＭＳ ゴシック" panose="020B0609070205080204" pitchFamily="49" charset="-128"/>
              </a:rPr>
              <a:t>books</a:t>
            </a:r>
            <a:r>
              <a:rPr lang="ja-JP" altLang="en-US" sz="1200" smtClean="0">
                <a:latin typeface="ＭＳ ゴシック" panose="020B0609070205080204" pitchFamily="49" charset="-128"/>
                <a:ea typeface="ＭＳ ゴシック" panose="020B0609070205080204" pitchFamily="49" charset="-128"/>
              </a:rPr>
              <a:t>テーブルの</a:t>
            </a:r>
            <a:r>
              <a:rPr lang="en-US" altLang="ja-JP" sz="1200" smtClean="0">
                <a:latin typeface="ＭＳ ゴシック" panose="020B0609070205080204" pitchFamily="49" charset="-128"/>
                <a:ea typeface="ＭＳ ゴシック" panose="020B0609070205080204" pitchFamily="49" charset="-128"/>
              </a:rPr>
              <a:t>title</a:t>
            </a:r>
            <a:r>
              <a:rPr lang="ja-JP" altLang="en-US" sz="1200" smtClean="0">
                <a:latin typeface="ＭＳ ゴシック" panose="020B0609070205080204" pitchFamily="49" charset="-128"/>
                <a:ea typeface="ＭＳ ゴシック" panose="020B0609070205080204" pitchFamily="49" charset="-128"/>
              </a:rPr>
              <a:t>列に読み込まれる（</a:t>
            </a:r>
            <a:r>
              <a:rPr lang="en-US" altLang="ja-JP" sz="1200" smtClean="0">
                <a:latin typeface="ＭＳ ゴシック" panose="020B0609070205080204" pitchFamily="49" charset="-128"/>
                <a:ea typeface="ＭＳ ゴシック" panose="020B0609070205080204" pitchFamily="49" charset="-128"/>
              </a:rPr>
              <a:t>COPY</a:t>
            </a:r>
            <a:r>
              <a:rPr lang="ja-JP" altLang="en-US" sz="1200" smtClean="0">
                <a:latin typeface="ＭＳ ゴシック" panose="020B0609070205080204" pitchFamily="49" charset="-128"/>
                <a:ea typeface="ＭＳ ゴシック" panose="020B0609070205080204" pitchFamily="49" charset="-128"/>
              </a:rPr>
              <a:t>文</a:t>
            </a:r>
            <a:r>
              <a:rPr lang="en-US" altLang="ja-JP" sz="1200" smtClean="0">
                <a:latin typeface="ＭＳ ゴシック" panose="020B0609070205080204" pitchFamily="49" charset="-128"/>
                <a:ea typeface="ＭＳ ゴシック" panose="020B0609070205080204" pitchFamily="49" charset="-128"/>
              </a:rPr>
              <a:t>PostgreSQL</a:t>
            </a:r>
            <a:r>
              <a:rPr lang="ja-JP" altLang="en-US" sz="1200" smtClean="0">
                <a:latin typeface="ＭＳ ゴシック" panose="020B0609070205080204" pitchFamily="49" charset="-128"/>
                <a:ea typeface="ＭＳ ゴシック" panose="020B0609070205080204" pitchFamily="49" charset="-128"/>
              </a:rPr>
              <a:t>の拡張機能）</a:t>
            </a:r>
            <a:endParaRPr kumimoji="1" lang="en-US" altLang="ja-JP" sz="1200" smtClean="0">
              <a:latin typeface="ＭＳ ゴシック" panose="020B0609070205080204" pitchFamily="49" charset="-128"/>
              <a:ea typeface="ＭＳ ゴシック" panose="020B0609070205080204" pitchFamily="49" charset="-128"/>
            </a:endParaRPr>
          </a:p>
        </p:txBody>
      </p:sp>
      <p:sp>
        <p:nvSpPr>
          <p:cNvPr id="17" name="テキスト ボックス 16"/>
          <p:cNvSpPr txBox="1"/>
          <p:nvPr/>
        </p:nvSpPr>
        <p:spPr>
          <a:xfrm>
            <a:off x="899592" y="2585229"/>
            <a:ext cx="6696744" cy="276999"/>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sz="1200" smtClean="0">
                <a:latin typeface="ＭＳ ゴシック" panose="020B0609070205080204" pitchFamily="49" charset="-128"/>
                <a:ea typeface="ＭＳ ゴシック" panose="020B0609070205080204" pitchFamily="49" charset="-128"/>
              </a:rPr>
              <a:t>http://exmple.jp/44/44-001.php?author</a:t>
            </a:r>
            <a:r>
              <a:rPr kumimoji="1" lang="en-US" altLang="ja-JP" sz="1200" smtClean="0">
                <a:latin typeface="ＭＳ ゴシック" panose="020B0609070205080204" pitchFamily="49" charset="-128"/>
                <a:ea typeface="ＭＳ ゴシック" panose="020B0609070205080204" pitchFamily="49" charset="-128"/>
              </a:rPr>
              <a:t>=‘or</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author</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is+null-</a:t>
            </a:r>
            <a:r>
              <a:rPr kumimoji="1" lang="en-US" altLang="ja-JP" sz="1200" smtClean="0">
                <a:latin typeface="ＭＳ ゴシック" panose="020B0609070205080204" pitchFamily="49" charset="-128"/>
                <a:ea typeface="ＭＳ ゴシック" panose="020B0609070205080204" pitchFamily="49" charset="-128"/>
              </a:rPr>
              <a:t>-</a:t>
            </a:r>
          </a:p>
        </p:txBody>
      </p:sp>
      <p:sp>
        <p:nvSpPr>
          <p:cNvPr id="18" name="テキスト ボックス 17"/>
          <p:cNvSpPr txBox="1"/>
          <p:nvPr/>
        </p:nvSpPr>
        <p:spPr>
          <a:xfrm>
            <a:off x="1115616" y="2945269"/>
            <a:ext cx="3339376" cy="276999"/>
          </a:xfrm>
          <a:prstGeom prst="rect">
            <a:avLst/>
          </a:prstGeom>
          <a:noFill/>
          <a:ln>
            <a:noFill/>
          </a:ln>
          <a:effectLst/>
        </p:spPr>
        <p:txBody>
          <a:bodyPr wrap="none" rtlCol="0">
            <a:spAutoFit/>
          </a:bodyPr>
          <a:lstStyle/>
          <a:p>
            <a:r>
              <a:rPr kumimoji="1" lang="ja-JP" altLang="en-US" sz="1200" smtClean="0">
                <a:latin typeface="ＭＳ ゴシック" panose="020B0609070205080204" pitchFamily="49" charset="-128"/>
                <a:ea typeface="ＭＳ ゴシック" panose="020B0609070205080204" pitchFamily="49" charset="-128"/>
              </a:rPr>
              <a:t>→  上記 </a:t>
            </a:r>
            <a:r>
              <a:rPr kumimoji="1" lang="en-US" altLang="ja-JP" sz="1200" smtClean="0">
                <a:latin typeface="ＭＳ ゴシック" panose="020B0609070205080204" pitchFamily="49" charset="-128"/>
                <a:ea typeface="ＭＳ ゴシック" panose="020B0609070205080204" pitchFamily="49" charset="-128"/>
              </a:rPr>
              <a:t>/etc/passwd </a:t>
            </a:r>
            <a:r>
              <a:rPr kumimoji="1" lang="ja-JP" altLang="en-US" sz="1200" smtClean="0">
                <a:latin typeface="ＭＳ ゴシック" panose="020B0609070205080204" pitchFamily="49" charset="-128"/>
                <a:ea typeface="ＭＳ ゴシック" panose="020B0609070205080204" pitchFamily="49" charset="-128"/>
              </a:rPr>
              <a:t>の</a:t>
            </a:r>
            <a:r>
              <a:rPr kumimoji="1" lang="en-US" altLang="ja-JP" sz="1200" smtClean="0">
                <a:latin typeface="ＭＳ ゴシック" panose="020B0609070205080204" pitchFamily="49" charset="-128"/>
                <a:ea typeface="ＭＳ ゴシック" panose="020B0609070205080204" pitchFamily="49" charset="-128"/>
              </a:rPr>
              <a:t>COPY</a:t>
            </a:r>
            <a:r>
              <a:rPr kumimoji="1" lang="ja-JP" altLang="en-US" sz="1200" smtClean="0">
                <a:latin typeface="ＭＳ ゴシック" panose="020B0609070205080204" pitchFamily="49" charset="-128"/>
                <a:ea typeface="ＭＳ ゴシック" panose="020B0609070205080204" pitchFamily="49" charset="-128"/>
              </a:rPr>
              <a:t>文実施結果確認</a:t>
            </a:r>
            <a:endParaRPr kumimoji="1" lang="en-US" altLang="ja-JP" sz="1200" smtClean="0">
              <a:latin typeface="ＭＳ ゴシック" panose="020B0609070205080204" pitchFamily="49" charset="-128"/>
              <a:ea typeface="ＭＳ ゴシック" panose="020B0609070205080204" pitchFamily="49" charset="-128"/>
            </a:endParaRPr>
          </a:p>
        </p:txBody>
      </p:sp>
      <p:sp>
        <p:nvSpPr>
          <p:cNvPr id="19" name="テキスト ボックス 18"/>
          <p:cNvSpPr txBox="1"/>
          <p:nvPr/>
        </p:nvSpPr>
        <p:spPr>
          <a:xfrm>
            <a:off x="899592" y="3368025"/>
            <a:ext cx="6696744" cy="646331"/>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sz="1200" smtClean="0">
                <a:latin typeface="ＭＳ ゴシック" panose="020B0609070205080204" pitchFamily="49" charset="-128"/>
                <a:ea typeface="ＭＳ ゴシック" panose="020B0609070205080204" pitchFamily="49" charset="-128"/>
              </a:rPr>
              <a:t>http://exmple.jp/44/44-001.php?</a:t>
            </a:r>
            <a:br>
              <a:rPr kumimoji="1" lang="en-US" altLang="ja-JP" sz="1200" smtClean="0">
                <a:latin typeface="ＭＳ ゴシック" panose="020B0609070205080204" pitchFamily="49" charset="-128"/>
                <a:ea typeface="ＭＳ ゴシック" panose="020B0609070205080204" pitchFamily="49" charset="-128"/>
              </a:rPr>
            </a:br>
            <a:r>
              <a:rPr kumimoji="1" lang="en-US" altLang="ja-JP" sz="1200" smtClean="0">
                <a:latin typeface="ＭＳ ゴシック" panose="020B0609070205080204" pitchFamily="49" charset="-128"/>
                <a:ea typeface="ＭＳ ゴシック" panose="020B0609070205080204" pitchFamily="49" charset="-128"/>
              </a:rPr>
              <a:t>author</a:t>
            </a:r>
            <a:r>
              <a:rPr kumimoji="1" lang="en-US" altLang="ja-JP" sz="1200" smtClean="0">
                <a:latin typeface="ＭＳ ゴシック" panose="020B0609070205080204" pitchFamily="49" charset="-128"/>
                <a:ea typeface="ＭＳ ゴシック" panose="020B0609070205080204" pitchFamily="49" charset="-128"/>
              </a:rPr>
              <a:t>=‘</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UNION</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SELECT</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table_name,column_nama,data_type,null,null,null,null</a:t>
            </a:r>
            <a:endParaRPr kumimoji="1" lang="en-US" altLang="ja-JP" sz="1200" smtClean="0">
              <a:latin typeface="ＭＳ ゴシック" panose="020B0609070205080204" pitchFamily="49" charset="-128"/>
              <a:ea typeface="ＭＳ ゴシック" panose="020B0609070205080204" pitchFamily="49" charset="-128"/>
            </a:endParaRPr>
          </a:p>
          <a:p>
            <a:r>
              <a:rPr lang="en-US" altLang="ja-JP" sz="1200">
                <a:latin typeface="ＭＳ ゴシック" panose="020B0609070205080204" pitchFamily="49" charset="-128"/>
                <a:ea typeface="ＭＳ ゴシック" panose="020B0609070205080204" pitchFamily="49" charset="-128"/>
              </a:rPr>
              <a:t> </a:t>
            </a:r>
            <a:r>
              <a:rPr lang="en-US" altLang="ja-JP" sz="1200" smtClean="0">
                <a:latin typeface="ＭＳ ゴシック" panose="020B0609070205080204" pitchFamily="49" charset="-128"/>
                <a:ea typeface="ＭＳ ゴシック" panose="020B0609070205080204" pitchFamily="49" charset="-128"/>
              </a:rPr>
              <a:t>             </a:t>
            </a:r>
            <a:r>
              <a:rPr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FROM</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information_schema.columns</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order</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by</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1-</a:t>
            </a:r>
            <a:r>
              <a:rPr kumimoji="1" lang="en-US" altLang="ja-JP" sz="1200" smtClean="0">
                <a:latin typeface="ＭＳ ゴシック" panose="020B0609070205080204" pitchFamily="49" charset="-128"/>
                <a:ea typeface="ＭＳ ゴシック" panose="020B0609070205080204" pitchFamily="49" charset="-128"/>
              </a:rPr>
              <a:t>-</a:t>
            </a:r>
          </a:p>
        </p:txBody>
      </p:sp>
      <p:sp>
        <p:nvSpPr>
          <p:cNvPr id="21" name="テキスト ボックス 20"/>
          <p:cNvSpPr txBox="1"/>
          <p:nvPr/>
        </p:nvSpPr>
        <p:spPr>
          <a:xfrm>
            <a:off x="1115616" y="4160113"/>
            <a:ext cx="6494085" cy="461665"/>
          </a:xfrm>
          <a:prstGeom prst="rect">
            <a:avLst/>
          </a:prstGeom>
          <a:noFill/>
          <a:ln>
            <a:noFill/>
          </a:ln>
          <a:effectLst/>
        </p:spPr>
        <p:txBody>
          <a:bodyPr wrap="none" rtlCol="0">
            <a:spAutoFit/>
          </a:bodyPr>
          <a:lstStyle/>
          <a:p>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UNION </a:t>
            </a:r>
            <a:r>
              <a:rPr kumimoji="1" lang="ja-JP" altLang="en-US" sz="1200" smtClean="0">
                <a:latin typeface="ＭＳ ゴシック" panose="020B0609070205080204" pitchFamily="49" charset="-128"/>
                <a:ea typeface="ＭＳ ゴシック" panose="020B0609070205080204" pitchFamily="49" charset="-128"/>
              </a:rPr>
              <a:t>右辺の </a:t>
            </a:r>
            <a:r>
              <a:rPr kumimoji="1" lang="en-US" altLang="ja-JP" sz="1200" smtClean="0">
                <a:latin typeface="ＭＳ ゴシック" panose="020B0609070205080204" pitchFamily="49" charset="-128"/>
                <a:ea typeface="ＭＳ ゴシック" panose="020B0609070205080204" pitchFamily="49" charset="-128"/>
              </a:rPr>
              <a:t>information_schema.columns </a:t>
            </a:r>
            <a:r>
              <a:rPr kumimoji="1" lang="ja-JP" altLang="en-US" sz="1200" smtClean="0">
                <a:latin typeface="ＭＳ ゴシック" panose="020B0609070205080204" pitchFamily="49" charset="-128"/>
                <a:ea typeface="ＭＳ ゴシック" panose="020B0609070205080204" pitchFamily="49" charset="-128"/>
              </a:rPr>
              <a:t>ビューテーブル の内容がすべて表示される</a:t>
            </a:r>
            <a:r>
              <a:rPr kumimoji="1" lang="en-US" altLang="ja-JP" sz="1200" smtClean="0">
                <a:latin typeface="ＭＳ ゴシック" panose="020B0609070205080204" pitchFamily="49" charset="-128"/>
                <a:ea typeface="ＭＳ ゴシック" panose="020B0609070205080204" pitchFamily="49" charset="-128"/>
              </a:rPr>
              <a:t/>
            </a:r>
            <a:br>
              <a:rPr kumimoji="1" lang="en-US" altLang="ja-JP" sz="1200" smtClean="0">
                <a:latin typeface="ＭＳ ゴシック" panose="020B0609070205080204" pitchFamily="49" charset="-128"/>
                <a:ea typeface="ＭＳ ゴシック" panose="020B0609070205080204" pitchFamily="49" charset="-128"/>
              </a:rPr>
            </a:b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smtClean="0">
                <a:latin typeface="ＭＳ ゴシック" panose="020B0609070205080204" pitchFamily="49" charset="-128"/>
                <a:ea typeface="ＭＳ ゴシック" panose="020B0609070205080204" pitchFamily="49" charset="-128"/>
              </a:rPr>
              <a:t>PostgreSQL</a:t>
            </a:r>
            <a:r>
              <a:rPr kumimoji="1" lang="ja-JP" altLang="en-US" sz="1200" smtClean="0">
                <a:latin typeface="ＭＳ ゴシック" panose="020B0609070205080204" pitchFamily="49" charset="-128"/>
                <a:ea typeface="ＭＳ ゴシック" panose="020B0609070205080204" pitchFamily="49" charset="-128"/>
              </a:rPr>
              <a:t>の表名、列名、型名の取得）</a:t>
            </a:r>
            <a:endParaRPr kumimoji="1" lang="en-US" altLang="ja-JP" sz="1200" smtClean="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24315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攻撃</a:t>
            </a:r>
            <a:endParaRPr kumimoji="1" lang="ja-JP" altLang="en-US"/>
          </a:p>
        </p:txBody>
      </p:sp>
      <p:sp>
        <p:nvSpPr>
          <p:cNvPr id="7" name="テキスト ボックス 6"/>
          <p:cNvSpPr txBox="1"/>
          <p:nvPr/>
        </p:nvSpPr>
        <p:spPr>
          <a:xfrm>
            <a:off x="567886" y="1567825"/>
            <a:ext cx="5926622" cy="646331"/>
          </a:xfrm>
          <a:prstGeom prst="rect">
            <a:avLst/>
          </a:prstGeom>
          <a:noFill/>
          <a:ln>
            <a:noFill/>
          </a:ln>
          <a:effectLst/>
        </p:spPr>
        <p:txBody>
          <a:bodyPr wrap="none" rtlCol="0">
            <a:spAutoFit/>
          </a:bodyPr>
          <a:lstStyle/>
          <a:p>
            <a:r>
              <a:rPr kumimoji="1" lang="ja-JP" altLang="en-US" sz="1200" smtClean="0">
                <a:latin typeface="+mn-ea"/>
              </a:rPr>
              <a:t>■ </a:t>
            </a:r>
            <a:r>
              <a:rPr lang="ja-JP" altLang="en-US" sz="1200" smtClean="0">
                <a:latin typeface="+mn-ea"/>
              </a:rPr>
              <a:t>認証回避</a:t>
            </a:r>
            <a:r>
              <a:rPr kumimoji="1" lang="ja-JP" altLang="en-US" sz="1200" smtClean="0">
                <a:latin typeface="+mn-ea"/>
              </a:rPr>
              <a:t>パターン</a:t>
            </a:r>
            <a:r>
              <a:rPr kumimoji="1" lang="en-US" altLang="ja-JP" sz="1200" smtClean="0">
                <a:latin typeface="+mn-ea"/>
              </a:rPr>
              <a:t/>
            </a:r>
            <a:br>
              <a:rPr kumimoji="1" lang="en-US" altLang="ja-JP" sz="1200" smtClean="0">
                <a:latin typeface="+mn-ea"/>
              </a:rPr>
            </a:br>
            <a:r>
              <a:rPr kumimoji="1" lang="ja-JP" altLang="en-US" sz="1200" smtClean="0">
                <a:latin typeface="+mn-ea"/>
              </a:rPr>
              <a:t>　　</a:t>
            </a:r>
            <a:r>
              <a:rPr lang="ja-JP" altLang="en-US" sz="1200" smtClean="0">
                <a:latin typeface="+mn-ea"/>
              </a:rPr>
              <a:t>プログラム中</a:t>
            </a:r>
            <a:r>
              <a:rPr lang="en-US" altLang="ja-JP" sz="1200">
                <a:latin typeface="+mn-ea"/>
              </a:rPr>
              <a:t>SQL</a:t>
            </a:r>
            <a:r>
              <a:rPr lang="ja-JP" altLang="en-US" sz="1200">
                <a:latin typeface="+mn-ea"/>
              </a:rPr>
              <a:t>文字列： </a:t>
            </a:r>
            <a:r>
              <a:rPr lang="en-US" altLang="ja-JP" sz="1200">
                <a:latin typeface="+mn-ea"/>
              </a:rPr>
              <a:t>SELECT </a:t>
            </a:r>
            <a:r>
              <a:rPr lang="en-US" altLang="ja-JP" sz="1200" smtClean="0">
                <a:latin typeface="+mn-ea"/>
              </a:rPr>
              <a:t>* FROM users WHERE id = '$id' AND pwd = '$pwd'</a:t>
            </a:r>
            <a:br>
              <a:rPr lang="en-US" altLang="ja-JP" sz="1200" smtClean="0">
                <a:latin typeface="+mn-ea"/>
              </a:rPr>
            </a:br>
            <a:r>
              <a:rPr lang="ja-JP" altLang="en-US" sz="1200" smtClean="0">
                <a:latin typeface="+mn-ea"/>
              </a:rPr>
              <a:t>　　</a:t>
            </a:r>
            <a:r>
              <a:rPr lang="en-US" altLang="ja-JP" sz="1200" smtClean="0">
                <a:latin typeface="+mn-ea"/>
              </a:rPr>
              <a:t>$id </a:t>
            </a:r>
            <a:r>
              <a:rPr lang="ja-JP" altLang="en-US" sz="1200" smtClean="0">
                <a:latin typeface="+mn-ea"/>
              </a:rPr>
              <a:t>および </a:t>
            </a:r>
            <a:r>
              <a:rPr lang="en-US" altLang="ja-JP" sz="1200" smtClean="0">
                <a:latin typeface="+mn-ea"/>
              </a:rPr>
              <a:t>$pwd </a:t>
            </a:r>
            <a:r>
              <a:rPr lang="ja-JP" altLang="en-US" sz="1200" smtClean="0">
                <a:latin typeface="+mn-ea"/>
              </a:rPr>
              <a:t>は</a:t>
            </a:r>
            <a:r>
              <a:rPr lang="en-US" altLang="ja-JP" sz="1200" smtClean="0">
                <a:latin typeface="+mn-ea"/>
              </a:rPr>
              <a:t>POST</a:t>
            </a:r>
            <a:r>
              <a:rPr lang="ja-JP" altLang="en-US" sz="1200" smtClean="0">
                <a:latin typeface="+mn-ea"/>
              </a:rPr>
              <a:t>パラメータ</a:t>
            </a:r>
            <a:endParaRPr lang="en-US" altLang="ja-JP" sz="1200">
              <a:latin typeface="+mn-ea"/>
            </a:endParaRPr>
          </a:p>
        </p:txBody>
      </p:sp>
      <p:sp>
        <p:nvSpPr>
          <p:cNvPr id="10" name="テキスト ボックス 9"/>
          <p:cNvSpPr txBox="1"/>
          <p:nvPr/>
        </p:nvSpPr>
        <p:spPr>
          <a:xfrm>
            <a:off x="899592" y="2420888"/>
            <a:ext cx="1184940" cy="461665"/>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txBody>
          <a:bodyPr wrap="none" rtlCol="0">
            <a:spAutoFit/>
          </a:bodyPr>
          <a:lstStyle/>
          <a:p>
            <a:r>
              <a:rPr lang="en-US" altLang="ja-JP" sz="1200" smtClean="0">
                <a:latin typeface="ＭＳ ゴシック" panose="020B0609070205080204" pitchFamily="49" charset="-128"/>
                <a:ea typeface="ＭＳ ゴシック" panose="020B0609070205080204" pitchFamily="49" charset="-128"/>
              </a:rPr>
              <a:t>$id </a:t>
            </a:r>
            <a:r>
              <a:rPr lang="ja-JP" altLang="en-US" sz="1200" smtClean="0">
                <a:latin typeface="ＭＳ ゴシック" panose="020B0609070205080204" pitchFamily="49" charset="-128"/>
                <a:ea typeface="ＭＳ ゴシック" panose="020B0609070205080204" pitchFamily="49" charset="-128"/>
              </a:rPr>
              <a:t>： </a:t>
            </a:r>
            <a:r>
              <a:rPr lang="en-US" altLang="ja-JP" sz="1200" smtClean="0">
                <a:latin typeface="ＭＳ ゴシック" panose="020B0609070205080204" pitchFamily="49" charset="-128"/>
                <a:ea typeface="ＭＳ ゴシック" panose="020B0609070205080204" pitchFamily="49" charset="-128"/>
              </a:rPr>
              <a:t>yamada</a:t>
            </a:r>
          </a:p>
          <a:p>
            <a:r>
              <a:rPr kumimoji="1" lang="en-US" altLang="ja-JP" sz="1200" smtClean="0">
                <a:latin typeface="ＭＳ ゴシック" panose="020B0609070205080204" pitchFamily="49" charset="-128"/>
                <a:ea typeface="ＭＳ ゴシック" panose="020B0609070205080204" pitchFamily="49" charset="-128"/>
              </a:rPr>
              <a:t>$pwd </a:t>
            </a:r>
            <a:r>
              <a:rPr kumimoji="1" lang="ja-JP" altLang="en-US" sz="1200" smtClean="0">
                <a:latin typeface="ＭＳ ゴシック" panose="020B0609070205080204" pitchFamily="49" charset="-128"/>
                <a:ea typeface="ＭＳ ゴシック" panose="020B0609070205080204" pitchFamily="49" charset="-128"/>
              </a:rPr>
              <a:t>： </a:t>
            </a:r>
            <a:r>
              <a:rPr kumimoji="1" lang="en-US" altLang="ja-JP" sz="1200" b="1" smtClean="0">
                <a:solidFill>
                  <a:srgbClr val="FF0000"/>
                </a:solidFill>
                <a:latin typeface="ＭＳ ゴシック" panose="020B0609070205080204" pitchFamily="49" charset="-128"/>
                <a:ea typeface="ＭＳ ゴシック" panose="020B0609070205080204" pitchFamily="49" charset="-128"/>
              </a:rPr>
              <a:t>pass1</a:t>
            </a:r>
          </a:p>
        </p:txBody>
      </p:sp>
      <p:sp>
        <p:nvSpPr>
          <p:cNvPr id="13" name="テキスト ボックス 12"/>
          <p:cNvSpPr txBox="1"/>
          <p:nvPr/>
        </p:nvSpPr>
        <p:spPr>
          <a:xfrm>
            <a:off x="1043608" y="2996952"/>
            <a:ext cx="5339923" cy="461665"/>
          </a:xfrm>
          <a:prstGeom prst="rect">
            <a:avLst/>
          </a:prstGeom>
          <a:noFill/>
          <a:ln>
            <a:noFill/>
          </a:ln>
          <a:effectLst/>
        </p:spPr>
        <p:txBody>
          <a:bodyPr wrap="none" rtlCol="0">
            <a:spAutoFit/>
          </a:bodyPr>
          <a:lstStyle/>
          <a:p>
            <a:r>
              <a:rPr kumimoji="1" lang="ja-JP" altLang="en-US" sz="1200" smtClean="0">
                <a:latin typeface="ＭＳ ゴシック" panose="020B0609070205080204" pitchFamily="49" charset="-128"/>
                <a:ea typeface="ＭＳ ゴシック" panose="020B0609070205080204" pitchFamily="49" charset="-128"/>
              </a:rPr>
              <a:t>→ </a:t>
            </a:r>
            <a:r>
              <a:rPr lang="ja-JP" altLang="en-US" sz="1200">
                <a:latin typeface="ＭＳ ゴシック" panose="020B0609070205080204" pitchFamily="49" charset="-128"/>
                <a:ea typeface="ＭＳ ゴシック" panose="020B0609070205080204" pitchFamily="49" charset="-128"/>
              </a:rPr>
              <a:t>正常</a:t>
            </a:r>
            <a:r>
              <a:rPr lang="ja-JP" altLang="en-US" sz="1200" smtClean="0">
                <a:latin typeface="ＭＳ ゴシック" panose="020B0609070205080204" pitchFamily="49" charset="-128"/>
                <a:ea typeface="ＭＳ ゴシック" panose="020B0609070205080204" pitchFamily="49" charset="-128"/>
              </a:rPr>
              <a:t>パターン</a:t>
            </a:r>
            <a:r>
              <a:rPr lang="en-US" altLang="ja-JP" sz="1200" smtClean="0">
                <a:latin typeface="ＭＳ ゴシック" panose="020B0609070205080204" pitchFamily="49" charset="-128"/>
                <a:ea typeface="ＭＳ ゴシック" panose="020B0609070205080204" pitchFamily="49" charset="-128"/>
              </a:rPr>
              <a:t/>
            </a:r>
            <a:br>
              <a:rPr lang="en-US" altLang="ja-JP" sz="1200" smtClean="0">
                <a:latin typeface="ＭＳ ゴシック" panose="020B0609070205080204" pitchFamily="49" charset="-128"/>
                <a:ea typeface="ＭＳ ゴシック" panose="020B0609070205080204" pitchFamily="49" charset="-128"/>
              </a:rPr>
            </a:br>
            <a:r>
              <a:rPr lang="en-US" altLang="ja-JP" sz="1200" smtClean="0">
                <a:latin typeface="ＭＳ ゴシック" panose="020B0609070205080204" pitchFamily="49" charset="-128"/>
                <a:ea typeface="ＭＳ ゴシック" panose="020B0609070205080204" pitchFamily="49" charset="-128"/>
              </a:rPr>
              <a:t>   SQL </a:t>
            </a:r>
            <a:r>
              <a:rPr lang="ja-JP" altLang="en-US" sz="1200" smtClean="0">
                <a:latin typeface="ＭＳ ゴシック" panose="020B0609070205080204" pitchFamily="49" charset="-128"/>
                <a:ea typeface="ＭＳ ゴシック" panose="020B0609070205080204" pitchFamily="49" charset="-128"/>
              </a:rPr>
              <a:t>： </a:t>
            </a:r>
            <a:r>
              <a:rPr lang="en-US" altLang="ja-JP" sz="1200" smtClean="0">
                <a:latin typeface="ＭＳ ゴシック" panose="020B0609070205080204" pitchFamily="49" charset="-128"/>
                <a:ea typeface="ＭＳ ゴシック" panose="020B0609070205080204" pitchFamily="49" charset="-128"/>
              </a:rPr>
              <a:t>SELECT * FROM users WHERE id = 'yamada' AND pwd = </a:t>
            </a:r>
            <a:r>
              <a:rPr lang="en-US" altLang="ja-JP" sz="1200" b="1" smtClean="0">
                <a:solidFill>
                  <a:srgbClr val="FF0000"/>
                </a:solidFill>
                <a:latin typeface="ＭＳ ゴシック" panose="020B0609070205080204" pitchFamily="49" charset="-128"/>
                <a:ea typeface="ＭＳ ゴシック" panose="020B0609070205080204" pitchFamily="49" charset="-128"/>
              </a:rPr>
              <a:t>'pass1</a:t>
            </a:r>
            <a:r>
              <a:rPr lang="en-US" altLang="ja-JP" sz="1200" smtClean="0">
                <a:latin typeface="ＭＳ ゴシック" panose="020B0609070205080204" pitchFamily="49" charset="-128"/>
                <a:ea typeface="ＭＳ ゴシック" panose="020B0609070205080204" pitchFamily="49" charset="-128"/>
              </a:rPr>
              <a:t>'</a:t>
            </a:r>
            <a:endParaRPr kumimoji="1" lang="en-US" altLang="ja-JP" sz="1200" smtClean="0">
              <a:latin typeface="ＭＳ ゴシック" panose="020B0609070205080204" pitchFamily="49" charset="-128"/>
              <a:ea typeface="ＭＳ ゴシック" panose="020B0609070205080204" pitchFamily="49" charset="-128"/>
            </a:endParaRPr>
          </a:p>
        </p:txBody>
      </p:sp>
      <p:sp>
        <p:nvSpPr>
          <p:cNvPr id="14" name="テキスト ボックス 13"/>
          <p:cNvSpPr txBox="1"/>
          <p:nvPr/>
        </p:nvSpPr>
        <p:spPr>
          <a:xfrm>
            <a:off x="899592" y="3626440"/>
            <a:ext cx="1723549" cy="461665"/>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txBody>
          <a:bodyPr wrap="none" rtlCol="0">
            <a:spAutoFit/>
          </a:bodyPr>
          <a:lstStyle/>
          <a:p>
            <a:r>
              <a:rPr lang="en-US" altLang="ja-JP" sz="1200" smtClean="0">
                <a:latin typeface="ＭＳ ゴシック" panose="020B0609070205080204" pitchFamily="49" charset="-128"/>
                <a:ea typeface="ＭＳ ゴシック" panose="020B0609070205080204" pitchFamily="49" charset="-128"/>
              </a:rPr>
              <a:t>$id </a:t>
            </a:r>
            <a:r>
              <a:rPr lang="ja-JP" altLang="en-US" sz="1200" smtClean="0">
                <a:latin typeface="ＭＳ ゴシック" panose="020B0609070205080204" pitchFamily="49" charset="-128"/>
                <a:ea typeface="ＭＳ ゴシック" panose="020B0609070205080204" pitchFamily="49" charset="-128"/>
              </a:rPr>
              <a:t>： </a:t>
            </a:r>
            <a:r>
              <a:rPr lang="en-US" altLang="ja-JP" sz="1200" smtClean="0">
                <a:latin typeface="ＭＳ ゴシック" panose="020B0609070205080204" pitchFamily="49" charset="-128"/>
                <a:ea typeface="ＭＳ ゴシック" panose="020B0609070205080204" pitchFamily="49" charset="-128"/>
              </a:rPr>
              <a:t>yamada</a:t>
            </a:r>
          </a:p>
          <a:p>
            <a:r>
              <a:rPr kumimoji="1" lang="en-US" altLang="ja-JP" sz="1200" smtClean="0">
                <a:latin typeface="ＭＳ ゴシック" panose="020B0609070205080204" pitchFamily="49" charset="-128"/>
                <a:ea typeface="ＭＳ ゴシック" panose="020B0609070205080204" pitchFamily="49" charset="-128"/>
              </a:rPr>
              <a:t>$pwd </a:t>
            </a:r>
            <a:r>
              <a:rPr kumimoji="1" lang="ja-JP" altLang="en-US" sz="1200" smtClean="0">
                <a:latin typeface="ＭＳ ゴシック" panose="020B0609070205080204" pitchFamily="49" charset="-128"/>
                <a:ea typeface="ＭＳ ゴシック" panose="020B0609070205080204" pitchFamily="49" charset="-128"/>
              </a:rPr>
              <a:t>：</a:t>
            </a:r>
            <a:r>
              <a:rPr kumimoji="1" lang="en-US" altLang="ja-JP" sz="1200" b="1" smtClean="0">
                <a:solidFill>
                  <a:srgbClr val="FF0000"/>
                </a:solidFill>
                <a:latin typeface="ＭＳ ゴシック" panose="020B0609070205080204" pitchFamily="49" charset="-128"/>
                <a:ea typeface="ＭＳ ゴシック" panose="020B0609070205080204" pitchFamily="49" charset="-128"/>
              </a:rPr>
              <a:t>' OR 'a' = 'a</a:t>
            </a:r>
          </a:p>
        </p:txBody>
      </p:sp>
      <p:sp>
        <p:nvSpPr>
          <p:cNvPr id="16" name="テキスト ボックス 15"/>
          <p:cNvSpPr txBox="1"/>
          <p:nvPr/>
        </p:nvSpPr>
        <p:spPr>
          <a:xfrm>
            <a:off x="1043608" y="4221088"/>
            <a:ext cx="6109365" cy="461665"/>
          </a:xfrm>
          <a:prstGeom prst="rect">
            <a:avLst/>
          </a:prstGeom>
          <a:noFill/>
          <a:ln>
            <a:noFill/>
          </a:ln>
          <a:effectLst/>
        </p:spPr>
        <p:txBody>
          <a:bodyPr wrap="none" rtlCol="0">
            <a:spAutoFit/>
          </a:bodyPr>
          <a:lstStyle/>
          <a:p>
            <a:r>
              <a:rPr kumimoji="1" lang="ja-JP" altLang="en-US" sz="1200" smtClean="0">
                <a:latin typeface="ＭＳ ゴシック" panose="020B0609070205080204" pitchFamily="49" charset="-128"/>
                <a:ea typeface="ＭＳ ゴシック" panose="020B0609070205080204" pitchFamily="49" charset="-128"/>
              </a:rPr>
              <a:t>→ </a:t>
            </a:r>
            <a:r>
              <a:rPr lang="ja-JP" altLang="en-US" sz="1200" smtClean="0">
                <a:latin typeface="ＭＳ ゴシック" panose="020B0609070205080204" pitchFamily="49" charset="-128"/>
                <a:ea typeface="ＭＳ ゴシック" panose="020B0609070205080204" pitchFamily="49" charset="-128"/>
              </a:rPr>
              <a:t>認証回避</a:t>
            </a:r>
            <a:r>
              <a:rPr lang="en-US" altLang="ja-JP" sz="1200" smtClean="0">
                <a:latin typeface="ＭＳ ゴシック" panose="020B0609070205080204" pitchFamily="49" charset="-128"/>
                <a:ea typeface="ＭＳ ゴシック" panose="020B0609070205080204" pitchFamily="49" charset="-128"/>
              </a:rPr>
              <a:t/>
            </a:r>
            <a:br>
              <a:rPr lang="en-US" altLang="ja-JP" sz="1200" smtClean="0">
                <a:latin typeface="ＭＳ ゴシック" panose="020B0609070205080204" pitchFamily="49" charset="-128"/>
                <a:ea typeface="ＭＳ ゴシック" panose="020B0609070205080204" pitchFamily="49" charset="-128"/>
              </a:rPr>
            </a:br>
            <a:r>
              <a:rPr lang="en-US" altLang="ja-JP" sz="1200" smtClean="0">
                <a:latin typeface="ＭＳ ゴシック" panose="020B0609070205080204" pitchFamily="49" charset="-128"/>
                <a:ea typeface="ＭＳ ゴシック" panose="020B0609070205080204" pitchFamily="49" charset="-128"/>
              </a:rPr>
              <a:t>   SQL </a:t>
            </a:r>
            <a:r>
              <a:rPr lang="ja-JP" altLang="en-US" sz="1200" smtClean="0">
                <a:latin typeface="ＭＳ ゴシック" panose="020B0609070205080204" pitchFamily="49" charset="-128"/>
                <a:ea typeface="ＭＳ ゴシック" panose="020B0609070205080204" pitchFamily="49" charset="-128"/>
              </a:rPr>
              <a:t>： </a:t>
            </a:r>
            <a:r>
              <a:rPr lang="en-US" altLang="ja-JP" sz="1200" smtClean="0">
                <a:latin typeface="ＭＳ ゴシック" panose="020B0609070205080204" pitchFamily="49" charset="-128"/>
                <a:ea typeface="ＭＳ ゴシック" panose="020B0609070205080204" pitchFamily="49" charset="-128"/>
              </a:rPr>
              <a:t>SELECT * FROM users WHERE id = 'yamada' AND pwd = </a:t>
            </a:r>
            <a:r>
              <a:rPr lang="en-US" altLang="ja-JP" sz="1200" b="1" smtClean="0">
                <a:latin typeface="ＭＳ ゴシック" panose="020B0609070205080204" pitchFamily="49" charset="-128"/>
                <a:ea typeface="ＭＳ ゴシック" panose="020B0609070205080204" pitchFamily="49" charset="-128"/>
              </a:rPr>
              <a:t>'</a:t>
            </a:r>
            <a:r>
              <a:rPr lang="en-US" altLang="ja-JP" sz="1200" b="1" smtClean="0">
                <a:solidFill>
                  <a:srgbClr val="FF0000"/>
                </a:solidFill>
                <a:latin typeface="ＭＳ ゴシック" panose="020B0609070205080204" pitchFamily="49" charset="-128"/>
                <a:ea typeface="ＭＳ ゴシック" panose="020B0609070205080204" pitchFamily="49" charset="-128"/>
              </a:rPr>
              <a:t>' </a:t>
            </a:r>
            <a:r>
              <a:rPr lang="en-US" altLang="ja-JP" sz="1200" b="1">
                <a:solidFill>
                  <a:srgbClr val="FF0000"/>
                </a:solidFill>
                <a:latin typeface="ＭＳ ゴシック" panose="020B0609070205080204" pitchFamily="49" charset="-128"/>
                <a:ea typeface="ＭＳ ゴシック" panose="020B0609070205080204" pitchFamily="49" charset="-128"/>
              </a:rPr>
              <a:t>OR 'a' = </a:t>
            </a:r>
            <a:r>
              <a:rPr lang="en-US" altLang="ja-JP" sz="1200" b="1" smtClean="0">
                <a:solidFill>
                  <a:srgbClr val="FF0000"/>
                </a:solidFill>
                <a:latin typeface="ＭＳ ゴシック" panose="020B0609070205080204" pitchFamily="49" charset="-128"/>
                <a:ea typeface="ＭＳ ゴシック" panose="020B0609070205080204" pitchFamily="49" charset="-128"/>
              </a:rPr>
              <a:t>'a</a:t>
            </a:r>
            <a:r>
              <a:rPr lang="en-US" altLang="ja-JP" sz="1200" smtClean="0">
                <a:latin typeface="ＭＳ ゴシック" panose="020B0609070205080204" pitchFamily="49" charset="-128"/>
                <a:ea typeface="ＭＳ ゴシック" panose="020B0609070205080204" pitchFamily="49" charset="-128"/>
              </a:rPr>
              <a:t>'</a:t>
            </a:r>
            <a:endParaRPr kumimoji="1" lang="en-US" altLang="ja-JP" sz="1200" smtClean="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766130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攻撃</a:t>
            </a:r>
            <a:endParaRPr kumimoji="1" lang="ja-JP" altLang="en-US"/>
          </a:p>
        </p:txBody>
      </p:sp>
      <p:sp>
        <p:nvSpPr>
          <p:cNvPr id="7" name="テキスト ボックス 6"/>
          <p:cNvSpPr txBox="1"/>
          <p:nvPr/>
        </p:nvSpPr>
        <p:spPr>
          <a:xfrm>
            <a:off x="567886" y="1567825"/>
            <a:ext cx="4956806" cy="2677656"/>
          </a:xfrm>
          <a:prstGeom prst="rect">
            <a:avLst/>
          </a:prstGeom>
          <a:noFill/>
          <a:ln>
            <a:noFill/>
          </a:ln>
          <a:effectLst/>
        </p:spPr>
        <p:txBody>
          <a:bodyPr wrap="none" rtlCol="0">
            <a:spAutoFit/>
          </a:bodyPr>
          <a:lstStyle/>
          <a:p>
            <a:r>
              <a:rPr kumimoji="1" lang="ja-JP" altLang="en-US" sz="1200" smtClean="0">
                <a:latin typeface="+mn-ea"/>
              </a:rPr>
              <a:t>■ </a:t>
            </a:r>
            <a:r>
              <a:rPr kumimoji="1" lang="en-US" altLang="ja-JP" sz="1200" smtClean="0">
                <a:latin typeface="+mn-ea"/>
              </a:rPr>
              <a:t>DBMS </a:t>
            </a:r>
            <a:r>
              <a:rPr kumimoji="1" lang="ja-JP" altLang="en-US" sz="1200" smtClean="0">
                <a:latin typeface="+mn-ea"/>
              </a:rPr>
              <a:t>ごと表名、列名取得</a:t>
            </a:r>
            <a:r>
              <a:rPr lang="en-US" altLang="ja-JP" sz="1200">
                <a:latin typeface="+mn-ea"/>
              </a:rPr>
              <a:t/>
            </a:r>
            <a:br>
              <a:rPr lang="en-US" altLang="ja-JP" sz="1200">
                <a:latin typeface="+mn-ea"/>
              </a:rPr>
            </a:br>
            <a:r>
              <a:rPr lang="en-US" altLang="ja-JP" sz="1200">
                <a:latin typeface="+mn-ea"/>
              </a:rPr>
              <a:t/>
            </a:r>
            <a:br>
              <a:rPr lang="en-US" altLang="ja-JP" sz="1200">
                <a:latin typeface="+mn-ea"/>
              </a:rPr>
            </a:br>
            <a:r>
              <a:rPr lang="en-US" altLang="ja-JP" sz="1200" smtClean="0">
                <a:latin typeface="+mn-ea"/>
              </a:rPr>
              <a:t>SQLServer</a:t>
            </a:r>
            <a:endParaRPr lang="en-US" altLang="ja-JP" sz="1200">
              <a:latin typeface="+mn-ea"/>
            </a:endParaRPr>
          </a:p>
          <a:p>
            <a:r>
              <a:rPr lang="en-US" altLang="ja-JP" sz="1200">
                <a:latin typeface="+mn-ea"/>
              </a:rPr>
              <a:t>SELECT name FROM sysobjects WHERE xtype = 'U';</a:t>
            </a:r>
          </a:p>
          <a:p>
            <a:endParaRPr lang="en-US" altLang="ja-JP" sz="1200">
              <a:latin typeface="+mn-ea"/>
            </a:endParaRPr>
          </a:p>
          <a:p>
            <a:r>
              <a:rPr lang="en-US" altLang="ja-JP" sz="1200">
                <a:latin typeface="+mn-ea"/>
              </a:rPr>
              <a:t>Oracle</a:t>
            </a:r>
          </a:p>
          <a:p>
            <a:r>
              <a:rPr lang="en-US" altLang="ja-JP" sz="1200">
                <a:latin typeface="+mn-ea"/>
              </a:rPr>
              <a:t>select * from all_objects where object_type='TABLE';</a:t>
            </a:r>
          </a:p>
          <a:p>
            <a:endParaRPr lang="en-US" altLang="ja-JP" sz="1200">
              <a:latin typeface="+mn-ea"/>
            </a:endParaRPr>
          </a:p>
          <a:p>
            <a:r>
              <a:rPr lang="en-US" altLang="ja-JP" sz="1200">
                <a:latin typeface="+mn-ea"/>
              </a:rPr>
              <a:t>PostgreSQL</a:t>
            </a:r>
          </a:p>
          <a:p>
            <a:r>
              <a:rPr lang="en-US" altLang="ja-JP" sz="1200">
                <a:latin typeface="+mn-ea"/>
              </a:rPr>
              <a:t>select * from pg_tables where not tablename like 'pg%' order by tablename;</a:t>
            </a:r>
          </a:p>
          <a:p>
            <a:endParaRPr lang="en-US" altLang="ja-JP" sz="1200">
              <a:latin typeface="+mn-ea"/>
            </a:endParaRPr>
          </a:p>
          <a:p>
            <a:r>
              <a:rPr lang="en-US" altLang="ja-JP" sz="1200">
                <a:latin typeface="+mn-ea"/>
              </a:rPr>
              <a:t>H2</a:t>
            </a:r>
          </a:p>
          <a:p>
            <a:r>
              <a:rPr lang="en-US" altLang="ja-JP" sz="1200">
                <a:latin typeface="+mn-ea"/>
              </a:rPr>
              <a:t>select * from INFORMATION_SCHEMA.tables;</a:t>
            </a:r>
          </a:p>
          <a:p>
            <a:endParaRPr lang="en-US" altLang="ja-JP" sz="1200">
              <a:latin typeface="+mn-ea"/>
            </a:endParaRPr>
          </a:p>
        </p:txBody>
      </p:sp>
    </p:spTree>
    <p:extLst>
      <p:ext uri="{BB962C8B-B14F-4D97-AF65-F5344CB8AC3E}">
        <p14:creationId xmlns:p14="http://schemas.microsoft.com/office/powerpoint/2010/main" val="124055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防御</a:t>
            </a:r>
            <a:endParaRPr kumimoji="1" lang="ja-JP" altLang="en-US"/>
          </a:p>
        </p:txBody>
      </p:sp>
      <p:sp>
        <p:nvSpPr>
          <p:cNvPr id="3" name="コンテンツ プレースホルダー 2"/>
          <p:cNvSpPr>
            <a:spLocks noGrp="1"/>
          </p:cNvSpPr>
          <p:nvPr>
            <p:ph idx="1"/>
          </p:nvPr>
        </p:nvSpPr>
        <p:spPr/>
        <p:txBody>
          <a:bodyPr/>
          <a:lstStyle/>
          <a:p>
            <a:r>
              <a:rPr kumimoji="1" lang="en-US" altLang="ja-JP" sz="2000" smtClean="0"/>
              <a:t>Java</a:t>
            </a:r>
            <a:r>
              <a:rPr kumimoji="1" lang="ja-JP" altLang="en-US" sz="2000" smtClean="0"/>
              <a:t>コーディング規約より</a:t>
            </a:r>
            <a:endParaRPr kumimoji="1" lang="en-US" altLang="ja-JP" sz="2000" smtClean="0"/>
          </a:p>
          <a:p>
            <a:pPr marL="502920" lvl="1" indent="-228600">
              <a:buFont typeface="+mj-lt"/>
              <a:buAutoNum type="arabicPeriod"/>
            </a:pPr>
            <a:r>
              <a:rPr lang="en-US" altLang="ja-JP" sz="1200" smtClean="0"/>
              <a:t>SQL</a:t>
            </a:r>
            <a:r>
              <a:rPr lang="ja-JP" altLang="en-US" sz="1200"/>
              <a:t>への値の割り当ては、</a:t>
            </a:r>
            <a:r>
              <a:rPr lang="en-US" altLang="ja-JP" sz="1200"/>
              <a:t>PreparedStatement</a:t>
            </a:r>
            <a:r>
              <a:rPr lang="ja-JP" altLang="en-US" sz="1200"/>
              <a:t>作成後に行う。</a:t>
            </a:r>
            <a:r>
              <a:rPr lang="ja-JP" altLang="en-US"/>
              <a:t>	</a:t>
            </a:r>
          </a:p>
          <a:p>
            <a:pPr lvl="2"/>
            <a:r>
              <a:rPr kumimoji="1" lang="ja-JP" altLang="en-US" sz="1000" smtClean="0"/>
              <a:t>悪い例</a:t>
            </a:r>
            <a:endParaRPr kumimoji="1" lang="en-US" altLang="ja-JP" sz="1000" smtClean="0"/>
          </a:p>
          <a:p>
            <a:pPr marL="822960" lvl="3" indent="0">
              <a:buNone/>
            </a:pPr>
            <a:r>
              <a:rPr lang="en-US" altLang="ja-JP" sz="1000" smtClean="0">
                <a:latin typeface="ＭＳ ゴシック" panose="020B0609070205080204" pitchFamily="49" charset="-128"/>
                <a:ea typeface="ＭＳ ゴシック" panose="020B0609070205080204" pitchFamily="49" charset="-128"/>
              </a:rPr>
              <a:t>String </a:t>
            </a:r>
            <a:r>
              <a:rPr lang="en-US" altLang="ja-JP" sz="1000">
                <a:latin typeface="ＭＳ ゴシック" panose="020B0609070205080204" pitchFamily="49" charset="-128"/>
                <a:ea typeface="ＭＳ ゴシック" panose="020B0609070205080204" pitchFamily="49" charset="-128"/>
              </a:rPr>
              <a:t>param = "X' OR 1=1"; </a:t>
            </a:r>
            <a:r>
              <a:rPr lang="en-US" altLang="ja-JP" sz="1000" smtClean="0">
                <a:latin typeface="ＭＳ ゴシック" panose="020B0609070205080204" pitchFamily="49" charset="-128"/>
                <a:ea typeface="ＭＳ ゴシック" panose="020B0609070205080204" pitchFamily="49" charset="-128"/>
              </a:rPr>
              <a:t>//</a:t>
            </a:r>
            <a:r>
              <a:rPr lang="ja-JP" altLang="en-US" sz="1000" smtClean="0">
                <a:latin typeface="ＭＳ ゴシック" panose="020B0609070205080204" pitchFamily="49" charset="-128"/>
                <a:ea typeface="ＭＳ ゴシック" panose="020B0609070205080204" pitchFamily="49" charset="-128"/>
              </a:rPr>
              <a:t>利用者</a:t>
            </a:r>
            <a:r>
              <a:rPr lang="ja-JP" altLang="en-US" sz="1000">
                <a:latin typeface="ＭＳ ゴシック" panose="020B0609070205080204" pitchFamily="49" charset="-128"/>
                <a:ea typeface="ＭＳ ゴシック" panose="020B0609070205080204" pitchFamily="49" charset="-128"/>
              </a:rPr>
              <a:t>の入力した値 </a:t>
            </a:r>
          </a:p>
          <a:p>
            <a:pPr marL="822960" lvl="3" indent="0">
              <a:buNone/>
            </a:pPr>
            <a:r>
              <a:rPr lang="en-US" altLang="ja-JP" sz="1000" smtClean="0">
                <a:latin typeface="ＭＳ ゴシック" panose="020B0609070205080204" pitchFamily="49" charset="-128"/>
                <a:ea typeface="ＭＳ ゴシック" panose="020B0609070205080204" pitchFamily="49" charset="-128"/>
              </a:rPr>
              <a:t>String </a:t>
            </a:r>
            <a:r>
              <a:rPr lang="en-US" altLang="ja-JP" sz="1000">
                <a:latin typeface="ＭＳ ゴシック" panose="020B0609070205080204" pitchFamily="49" charset="-128"/>
                <a:ea typeface="ＭＳ ゴシック" panose="020B0609070205080204" pitchFamily="49" charset="-128"/>
              </a:rPr>
              <a:t>sql = "SELECT FROM ABC WHERE ID = '" + param + "'"; </a:t>
            </a:r>
          </a:p>
          <a:p>
            <a:pPr marL="822960" lvl="3" indent="0">
              <a:buNone/>
            </a:pPr>
            <a:r>
              <a:rPr lang="en-US" altLang="ja-JP" sz="1000" smtClean="0">
                <a:latin typeface="ＭＳ ゴシック" panose="020B0609070205080204" pitchFamily="49" charset="-128"/>
                <a:ea typeface="ＭＳ ゴシック" panose="020B0609070205080204" pitchFamily="49" charset="-128"/>
              </a:rPr>
              <a:t>PreparedStatement </a:t>
            </a:r>
            <a:r>
              <a:rPr lang="en-US" altLang="ja-JP" sz="1000">
                <a:latin typeface="ＭＳ ゴシック" panose="020B0609070205080204" pitchFamily="49" charset="-128"/>
                <a:ea typeface="ＭＳ ゴシック" panose="020B0609070205080204" pitchFamily="49" charset="-128"/>
              </a:rPr>
              <a:t>ps = con.preparedStatement(sql</a:t>
            </a:r>
            <a:r>
              <a:rPr lang="en-US" altLang="ja-JP" sz="1000" smtClean="0">
                <a:latin typeface="ＭＳ ゴシック" panose="020B0609070205080204" pitchFamily="49" charset="-128"/>
                <a:ea typeface="ＭＳ ゴシック" panose="020B0609070205080204" pitchFamily="49" charset="-128"/>
              </a:rPr>
              <a:t>);</a:t>
            </a:r>
          </a:p>
          <a:p>
            <a:pPr lvl="2"/>
            <a:r>
              <a:rPr lang="ja-JP" altLang="en-US" sz="1000" smtClean="0"/>
              <a:t>良い例</a:t>
            </a:r>
            <a:endParaRPr lang="en-US" altLang="ja-JP" sz="1000" smtClean="0"/>
          </a:p>
          <a:p>
            <a:pPr marL="822960" lvl="3" indent="0">
              <a:buNone/>
            </a:pPr>
            <a:r>
              <a:rPr lang="en-US" altLang="ja-JP" sz="1000">
                <a:latin typeface="ＭＳ ゴシック" panose="020B0609070205080204" pitchFamily="49" charset="-128"/>
                <a:ea typeface="ＭＳ ゴシック" panose="020B0609070205080204" pitchFamily="49" charset="-128"/>
              </a:rPr>
              <a:t>String param = "X' OR 1=1"; </a:t>
            </a:r>
            <a:r>
              <a:rPr lang="en-US" altLang="ja-JP" sz="1000" smtClean="0">
                <a:latin typeface="ＭＳ ゴシック" panose="020B0609070205080204" pitchFamily="49" charset="-128"/>
                <a:ea typeface="ＭＳ ゴシック" panose="020B0609070205080204" pitchFamily="49" charset="-128"/>
              </a:rPr>
              <a:t>//</a:t>
            </a:r>
            <a:r>
              <a:rPr lang="ja-JP" altLang="en-US" sz="1000" smtClean="0">
                <a:latin typeface="ＭＳ ゴシック" panose="020B0609070205080204" pitchFamily="49" charset="-128"/>
                <a:ea typeface="ＭＳ ゴシック" panose="020B0609070205080204" pitchFamily="49" charset="-128"/>
              </a:rPr>
              <a:t>利用者</a:t>
            </a:r>
            <a:r>
              <a:rPr lang="ja-JP" altLang="en-US" sz="1000">
                <a:latin typeface="ＭＳ ゴシック" panose="020B0609070205080204" pitchFamily="49" charset="-128"/>
                <a:ea typeface="ＭＳ ゴシック" panose="020B0609070205080204" pitchFamily="49" charset="-128"/>
              </a:rPr>
              <a:t>の入力した値 </a:t>
            </a:r>
          </a:p>
          <a:p>
            <a:pPr marL="822960" lvl="3" indent="0">
              <a:buNone/>
            </a:pPr>
            <a:r>
              <a:rPr lang="en-US" altLang="ja-JP" sz="1000" smtClean="0">
                <a:latin typeface="ＭＳ ゴシック" panose="020B0609070205080204" pitchFamily="49" charset="-128"/>
                <a:ea typeface="ＭＳ ゴシック" panose="020B0609070205080204" pitchFamily="49" charset="-128"/>
              </a:rPr>
              <a:t>String </a:t>
            </a:r>
            <a:r>
              <a:rPr lang="en-US" altLang="ja-JP" sz="1000">
                <a:latin typeface="ＭＳ ゴシック" panose="020B0609070205080204" pitchFamily="49" charset="-128"/>
                <a:ea typeface="ＭＳ ゴシック" panose="020B0609070205080204" pitchFamily="49" charset="-128"/>
              </a:rPr>
              <a:t>sql = "SELECT FROM ABC WHERE ID = ?"; </a:t>
            </a:r>
          </a:p>
          <a:p>
            <a:pPr marL="822960" lvl="3" indent="0">
              <a:buNone/>
            </a:pPr>
            <a:r>
              <a:rPr lang="en-US" altLang="ja-JP" sz="1000">
                <a:latin typeface="ＭＳ ゴシック" panose="020B0609070205080204" pitchFamily="49" charset="-128"/>
                <a:ea typeface="ＭＳ ゴシック" panose="020B0609070205080204" pitchFamily="49" charset="-128"/>
              </a:rPr>
              <a:t>PreparedStatement ps = con.preparedStatement(sql</a:t>
            </a:r>
            <a:r>
              <a:rPr lang="en-US" altLang="ja-JP" sz="1000" smtClean="0">
                <a:latin typeface="ＭＳ ゴシック" panose="020B0609070205080204" pitchFamily="49" charset="-128"/>
                <a:ea typeface="ＭＳ ゴシック" panose="020B0609070205080204" pitchFamily="49" charset="-128"/>
              </a:rPr>
              <a:t>);</a:t>
            </a:r>
            <a:endParaRPr lang="en-US" altLang="ja-JP" sz="1000">
              <a:latin typeface="ＭＳ ゴシック" panose="020B0609070205080204" pitchFamily="49" charset="-128"/>
              <a:ea typeface="ＭＳ ゴシック" panose="020B0609070205080204" pitchFamily="49" charset="-128"/>
            </a:endParaRPr>
          </a:p>
          <a:p>
            <a:pPr marL="822960" lvl="3" indent="0">
              <a:buNone/>
            </a:pPr>
            <a:r>
              <a:rPr lang="en-US" altLang="ja-JP" sz="1000">
                <a:latin typeface="ＭＳ ゴシック" panose="020B0609070205080204" pitchFamily="49" charset="-128"/>
                <a:ea typeface="ＭＳ ゴシック" panose="020B0609070205080204" pitchFamily="49" charset="-128"/>
              </a:rPr>
              <a:t>ps.setString(1, param); // </a:t>
            </a:r>
            <a:r>
              <a:rPr lang="ja-JP" altLang="en-US" sz="1000" smtClean="0">
                <a:latin typeface="ＭＳ ゴシック" panose="020B0609070205080204" pitchFamily="49" charset="-128"/>
                <a:ea typeface="ＭＳ ゴシック" panose="020B0609070205080204" pitchFamily="49" charset="-128"/>
              </a:rPr>
              <a:t>値</a:t>
            </a:r>
            <a:r>
              <a:rPr lang="ja-JP" altLang="en-US" sz="1000">
                <a:latin typeface="ＭＳ ゴシック" panose="020B0609070205080204" pitchFamily="49" charset="-128"/>
                <a:ea typeface="ＭＳ ゴシック" panose="020B0609070205080204" pitchFamily="49" charset="-128"/>
              </a:rPr>
              <a:t>の割り当て</a:t>
            </a:r>
            <a:r>
              <a:rPr lang="ja-JP" altLang="en-US" sz="1000" smtClean="0">
                <a:latin typeface="ＭＳ ゴシック" panose="020B0609070205080204" pitchFamily="49" charset="-128"/>
                <a:ea typeface="ＭＳ ゴシック" panose="020B0609070205080204" pitchFamily="49" charset="-128"/>
              </a:rPr>
              <a:t>は</a:t>
            </a:r>
            <a:r>
              <a:rPr lang="en-US" altLang="ja-JP" sz="1000" smtClean="0">
                <a:latin typeface="ＭＳ ゴシック" panose="020B0609070205080204" pitchFamily="49" charset="-128"/>
                <a:ea typeface="ＭＳ ゴシック" panose="020B0609070205080204" pitchFamily="49" charset="-128"/>
              </a:rPr>
              <a:t>PrepareStatement</a:t>
            </a:r>
            <a:r>
              <a:rPr lang="ja-JP" altLang="en-US" sz="1000" smtClean="0">
                <a:latin typeface="ＭＳ ゴシック" panose="020B0609070205080204" pitchFamily="49" charset="-128"/>
                <a:ea typeface="ＭＳ ゴシック" panose="020B0609070205080204" pitchFamily="49" charset="-128"/>
              </a:rPr>
              <a:t>作成後</a:t>
            </a:r>
            <a:r>
              <a:rPr lang="ja-JP" altLang="en-US" sz="1000">
                <a:latin typeface="ＭＳ ゴシック" panose="020B0609070205080204" pitchFamily="49" charset="-128"/>
                <a:ea typeface="ＭＳ ゴシック" panose="020B0609070205080204" pitchFamily="49" charset="-128"/>
              </a:rPr>
              <a:t>に</a:t>
            </a:r>
            <a:r>
              <a:rPr lang="ja-JP" altLang="en-US" sz="1000" smtClean="0">
                <a:latin typeface="ＭＳ ゴシック" panose="020B0609070205080204" pitchFamily="49" charset="-128"/>
                <a:ea typeface="ＭＳ ゴシック" panose="020B0609070205080204" pitchFamily="49" charset="-128"/>
              </a:rPr>
              <a:t>行う</a:t>
            </a:r>
            <a:endParaRPr lang="en-US" altLang="ja-JP" sz="1000" smtClean="0">
              <a:latin typeface="ＭＳ ゴシック" panose="020B0609070205080204" pitchFamily="49" charset="-128"/>
              <a:ea typeface="ＭＳ ゴシック" panose="020B0609070205080204" pitchFamily="49" charset="-128"/>
            </a:endParaRPr>
          </a:p>
          <a:p>
            <a:pPr marL="502920" lvl="1" indent="-228600">
              <a:buFont typeface="+mj-lt"/>
              <a:buAutoNum type="arabicPeriod"/>
            </a:pPr>
            <a:endParaRPr lang="en-US" altLang="ja-JP" sz="1200" smtClean="0">
              <a:latin typeface="ＭＳ ゴシック" panose="020B0609070205080204" pitchFamily="49" charset="-128"/>
              <a:ea typeface="ＭＳ ゴシック" panose="020B0609070205080204" pitchFamily="49" charset="-128"/>
            </a:endParaRPr>
          </a:p>
          <a:p>
            <a:pPr marL="502920" lvl="1" indent="-228600">
              <a:buFont typeface="+mj-lt"/>
              <a:buAutoNum type="arabicPeriod"/>
            </a:pPr>
            <a:r>
              <a:rPr lang="en-US" altLang="ja-JP" sz="1200" smtClean="0">
                <a:latin typeface="ＭＳ ゴシック" panose="020B0609070205080204" pitchFamily="49" charset="-128"/>
                <a:ea typeface="ＭＳ ゴシック" panose="020B0609070205080204" pitchFamily="49" charset="-128"/>
              </a:rPr>
              <a:t>DB</a:t>
            </a:r>
            <a:r>
              <a:rPr lang="ja-JP" altLang="en-US" sz="1200" smtClean="0">
                <a:latin typeface="ＭＳ ゴシック" panose="020B0609070205080204" pitchFamily="49" charset="-128"/>
                <a:ea typeface="ＭＳ ゴシック" panose="020B0609070205080204" pitchFamily="49" charset="-128"/>
              </a:rPr>
              <a:t>アクセス</a:t>
            </a:r>
            <a:r>
              <a:rPr lang="ja-JP" altLang="en-US" sz="1200">
                <a:latin typeface="ＭＳ ゴシック" panose="020B0609070205080204" pitchFamily="49" charset="-128"/>
                <a:ea typeface="ＭＳ ゴシック" panose="020B0609070205080204" pitchFamily="49" charset="-128"/>
              </a:rPr>
              <a:t>に利用する値は、特殊文字のエスケープ処理を行う</a:t>
            </a:r>
            <a:r>
              <a:rPr lang="ja-JP" altLang="en-US" sz="1200" smtClean="0">
                <a:latin typeface="ＭＳ ゴシック" panose="020B0609070205080204" pitchFamily="49" charset="-128"/>
                <a:ea typeface="ＭＳ ゴシック" panose="020B0609070205080204" pitchFamily="49" charset="-128"/>
              </a:rPr>
              <a:t>。</a:t>
            </a:r>
            <a:r>
              <a:rPr lang="en-US" altLang="ja-JP" sz="1200" smtClean="0">
                <a:latin typeface="ＭＳ ゴシック" panose="020B0609070205080204" pitchFamily="49" charset="-128"/>
                <a:ea typeface="ＭＳ ゴシック" panose="020B0609070205080204" pitchFamily="49" charset="-128"/>
              </a:rPr>
              <a:t/>
            </a:r>
            <a:br>
              <a:rPr lang="en-US" altLang="ja-JP" sz="1200" smtClean="0">
                <a:latin typeface="ＭＳ ゴシック" panose="020B0609070205080204" pitchFamily="49" charset="-128"/>
                <a:ea typeface="ＭＳ ゴシック" panose="020B0609070205080204" pitchFamily="49" charset="-128"/>
              </a:rPr>
            </a:br>
            <a:r>
              <a:rPr lang="ja-JP" altLang="en-US" sz="1200" smtClean="0">
                <a:latin typeface="ＭＳ ゴシック" panose="020B0609070205080204" pitchFamily="49" charset="-128"/>
                <a:ea typeface="ＭＳ ゴシック" panose="020B0609070205080204" pitchFamily="49" charset="-128"/>
              </a:rPr>
              <a:t>特殊</a:t>
            </a:r>
            <a:r>
              <a:rPr lang="ja-JP" altLang="en-US" sz="1200">
                <a:latin typeface="ＭＳ ゴシック" panose="020B0609070205080204" pitchFamily="49" charset="-128"/>
                <a:ea typeface="ＭＳ ゴシック" panose="020B0609070205080204" pitchFamily="49" charset="-128"/>
              </a:rPr>
              <a:t>文字</a:t>
            </a:r>
            <a:r>
              <a:rPr lang="ja-JP" altLang="en-US" sz="1200" smtClean="0">
                <a:latin typeface="ＭＳ ゴシック" panose="020B0609070205080204" pitchFamily="49" charset="-128"/>
                <a:ea typeface="ＭＳ ゴシック" panose="020B0609070205080204" pitchFamily="49" charset="-128"/>
              </a:rPr>
              <a:t>「</a:t>
            </a:r>
            <a:r>
              <a:rPr lang="en-US" altLang="ja-JP" sz="1200" smtClean="0">
                <a:latin typeface="ＭＳ ゴシック" panose="020B0609070205080204" pitchFamily="49" charset="-128"/>
                <a:ea typeface="ＭＳ ゴシック" panose="020B0609070205080204" pitchFamily="49" charset="-128"/>
              </a:rPr>
              <a:t>'</a:t>
            </a:r>
            <a:r>
              <a:rPr lang="ja-JP" altLang="en-US" sz="1200" smtClean="0">
                <a:latin typeface="ＭＳ ゴシック" panose="020B0609070205080204" pitchFamily="49" charset="-128"/>
                <a:ea typeface="ＭＳ ゴシック" panose="020B0609070205080204" pitchFamily="49" charset="-128"/>
              </a:rPr>
              <a:t>」「</a:t>
            </a:r>
            <a:r>
              <a:rPr lang="en-US" altLang="ja-JP" sz="1200" smtClean="0">
                <a:latin typeface="ＭＳ ゴシック" panose="020B0609070205080204" pitchFamily="49" charset="-128"/>
                <a:ea typeface="ＭＳ ゴシック" panose="020B0609070205080204" pitchFamily="49" charset="-128"/>
              </a:rPr>
              <a:t>\</a:t>
            </a:r>
            <a:r>
              <a:rPr lang="ja-JP" altLang="en-US" sz="1200" smtClean="0">
                <a:latin typeface="ＭＳ ゴシック" panose="020B0609070205080204" pitchFamily="49" charset="-128"/>
                <a:ea typeface="ＭＳ ゴシック" panose="020B0609070205080204" pitchFamily="49" charset="-128"/>
              </a:rPr>
              <a:t>」「</a:t>
            </a:r>
            <a:r>
              <a:rPr lang="en-US" altLang="ja-JP" sz="1200" smtClean="0">
                <a:latin typeface="ＭＳ ゴシック" panose="020B0609070205080204" pitchFamily="49" charset="-128"/>
                <a:ea typeface="ＭＳ ゴシック" panose="020B0609070205080204" pitchFamily="49" charset="-128"/>
              </a:rPr>
              <a:t>_</a:t>
            </a:r>
            <a:r>
              <a:rPr lang="ja-JP" altLang="en-US" sz="1200" smtClean="0">
                <a:latin typeface="ＭＳ ゴシック" panose="020B0609070205080204" pitchFamily="49" charset="-128"/>
                <a:ea typeface="ＭＳ ゴシック" panose="020B0609070205080204" pitchFamily="49" charset="-128"/>
              </a:rPr>
              <a:t>」「</a:t>
            </a:r>
            <a:r>
              <a:rPr lang="en-US" altLang="ja-JP" sz="1200" smtClean="0">
                <a:latin typeface="ＭＳ ゴシック" panose="020B0609070205080204" pitchFamily="49" charset="-128"/>
                <a:ea typeface="ＭＳ ゴシック" panose="020B0609070205080204" pitchFamily="49" charset="-128"/>
              </a:rPr>
              <a:t>%</a:t>
            </a:r>
            <a:r>
              <a:rPr lang="ja-JP" altLang="en-US" sz="1200" smtClean="0">
                <a:latin typeface="ＭＳ ゴシック" panose="020B0609070205080204" pitchFamily="49" charset="-128"/>
                <a:ea typeface="ＭＳ ゴシック" panose="020B0609070205080204" pitchFamily="49" charset="-128"/>
              </a:rPr>
              <a:t>」</a:t>
            </a:r>
            <a:r>
              <a:rPr lang="ja-JP" altLang="en-US" sz="1200">
                <a:latin typeface="ＭＳ ゴシック" panose="020B0609070205080204" pitchFamily="49" charset="-128"/>
                <a:ea typeface="ＭＳ ゴシック" panose="020B0609070205080204" pitchFamily="49" charset="-128"/>
              </a:rPr>
              <a:t>は</a:t>
            </a:r>
            <a:r>
              <a:rPr lang="ja-JP" altLang="en-US" sz="1200" smtClean="0">
                <a:latin typeface="ＭＳ ゴシック" panose="020B0609070205080204" pitchFamily="49" charset="-128"/>
                <a:ea typeface="ＭＳ ゴシック" panose="020B0609070205080204" pitchFamily="49" charset="-128"/>
              </a:rPr>
              <a:t>「</a:t>
            </a:r>
            <a:r>
              <a:rPr lang="en-US" altLang="ja-JP" sz="1200" smtClean="0">
                <a:latin typeface="ＭＳ ゴシック" panose="020B0609070205080204" pitchFamily="49" charset="-128"/>
                <a:ea typeface="ＭＳ ゴシック" panose="020B0609070205080204" pitchFamily="49" charset="-128"/>
              </a:rPr>
              <a:t>''</a:t>
            </a:r>
            <a:r>
              <a:rPr lang="ja-JP" altLang="en-US" sz="1200" smtClean="0">
                <a:latin typeface="ＭＳ ゴシック" panose="020B0609070205080204" pitchFamily="49" charset="-128"/>
                <a:ea typeface="ＭＳ ゴシック" panose="020B0609070205080204" pitchFamily="49" charset="-128"/>
              </a:rPr>
              <a:t>」「</a:t>
            </a:r>
            <a:r>
              <a:rPr lang="en-US" altLang="ja-JP" sz="1200" smtClean="0">
                <a:latin typeface="ＭＳ ゴシック" panose="020B0609070205080204" pitchFamily="49" charset="-128"/>
                <a:ea typeface="ＭＳ ゴシック" panose="020B0609070205080204" pitchFamily="49" charset="-128"/>
              </a:rPr>
              <a:t>\\</a:t>
            </a:r>
            <a:r>
              <a:rPr lang="ja-JP" altLang="en-US" sz="1200" smtClean="0">
                <a:latin typeface="ＭＳ ゴシック" panose="020B0609070205080204" pitchFamily="49" charset="-128"/>
                <a:ea typeface="ＭＳ ゴシック" panose="020B0609070205080204" pitchFamily="49" charset="-128"/>
              </a:rPr>
              <a:t>」「</a:t>
            </a:r>
            <a:r>
              <a:rPr lang="en-US" altLang="ja-JP" sz="1200" smtClean="0">
                <a:latin typeface="ＭＳ ゴシック" panose="020B0609070205080204" pitchFamily="49" charset="-128"/>
                <a:ea typeface="ＭＳ ゴシック" panose="020B0609070205080204" pitchFamily="49" charset="-128"/>
              </a:rPr>
              <a:t>\_</a:t>
            </a:r>
            <a:r>
              <a:rPr lang="ja-JP" altLang="en-US" sz="1200" smtClean="0">
                <a:latin typeface="ＭＳ ゴシック" panose="020B0609070205080204" pitchFamily="49" charset="-128"/>
                <a:ea typeface="ＭＳ ゴシック" panose="020B0609070205080204" pitchFamily="49" charset="-128"/>
              </a:rPr>
              <a:t>」「</a:t>
            </a:r>
            <a:r>
              <a:rPr lang="en-US" altLang="ja-JP" sz="1200" smtClean="0">
                <a:latin typeface="ＭＳ ゴシック" panose="020B0609070205080204" pitchFamily="49" charset="-128"/>
                <a:ea typeface="ＭＳ ゴシック" panose="020B0609070205080204" pitchFamily="49" charset="-128"/>
              </a:rPr>
              <a:t>\%</a:t>
            </a:r>
            <a:r>
              <a:rPr lang="ja-JP" altLang="en-US" sz="1200" smtClean="0">
                <a:latin typeface="ＭＳ ゴシック" panose="020B0609070205080204" pitchFamily="49" charset="-128"/>
                <a:ea typeface="ＭＳ ゴシック" panose="020B0609070205080204" pitchFamily="49" charset="-128"/>
              </a:rPr>
              <a:t>」</a:t>
            </a:r>
            <a:r>
              <a:rPr lang="ja-JP" altLang="en-US" sz="1200">
                <a:latin typeface="ＭＳ ゴシック" panose="020B0609070205080204" pitchFamily="49" charset="-128"/>
                <a:ea typeface="ＭＳ ゴシック" panose="020B0609070205080204" pitchFamily="49" charset="-128"/>
              </a:rPr>
              <a:t>に置き換える</a:t>
            </a:r>
            <a:r>
              <a:rPr lang="ja-JP" altLang="en-US" sz="1200" smtClean="0">
                <a:latin typeface="ＭＳ ゴシック" panose="020B0609070205080204" pitchFamily="49" charset="-128"/>
                <a:ea typeface="ＭＳ ゴシック" panose="020B0609070205080204" pitchFamily="49" charset="-128"/>
              </a:rPr>
              <a:t>。</a:t>
            </a:r>
            <a:endParaRPr lang="en-US" altLang="ja-JP" sz="1200" smtClean="0">
              <a:latin typeface="ＭＳ ゴシック" panose="020B0609070205080204" pitchFamily="49" charset="-128"/>
              <a:ea typeface="ＭＳ ゴシック" panose="020B0609070205080204" pitchFamily="49" charset="-128"/>
            </a:endParaRPr>
          </a:p>
          <a:p>
            <a:pPr lvl="2"/>
            <a:r>
              <a:rPr lang="ja-JP" altLang="en-US" sz="1000"/>
              <a:t>悪い例</a:t>
            </a:r>
            <a:endParaRPr lang="en-US" altLang="ja-JP" sz="1000"/>
          </a:p>
          <a:p>
            <a:pPr marL="822960" lvl="3" indent="0">
              <a:buNone/>
            </a:pPr>
            <a:r>
              <a:rPr lang="en-US" altLang="ja-JP" sz="1000">
                <a:latin typeface="ＭＳ ゴシック" panose="020B0609070205080204" pitchFamily="49" charset="-128"/>
                <a:ea typeface="ＭＳ ゴシック" panose="020B0609070205080204" pitchFamily="49" charset="-128"/>
              </a:rPr>
              <a:t>String param = "X' OR 1=1</a:t>
            </a:r>
            <a:r>
              <a:rPr lang="en-US" altLang="ja-JP" sz="1000" smtClean="0">
                <a:latin typeface="ＭＳ ゴシック" panose="020B0609070205080204" pitchFamily="49" charset="-128"/>
                <a:ea typeface="ＭＳ ゴシック" panose="020B0609070205080204" pitchFamily="49" charset="-128"/>
              </a:rPr>
              <a:t>";//</a:t>
            </a:r>
            <a:r>
              <a:rPr lang="ja-JP" altLang="en-US" sz="1000" smtClean="0">
                <a:latin typeface="ＭＳ ゴシック" panose="020B0609070205080204" pitchFamily="49" charset="-128"/>
                <a:ea typeface="ＭＳ ゴシック" panose="020B0609070205080204" pitchFamily="49" charset="-128"/>
              </a:rPr>
              <a:t>利用者</a:t>
            </a:r>
            <a:r>
              <a:rPr lang="ja-JP" altLang="en-US" sz="1000">
                <a:latin typeface="ＭＳ ゴシック" panose="020B0609070205080204" pitchFamily="49" charset="-128"/>
                <a:ea typeface="ＭＳ ゴシック" panose="020B0609070205080204" pitchFamily="49" charset="-128"/>
              </a:rPr>
              <a:t>の入力した</a:t>
            </a:r>
            <a:r>
              <a:rPr lang="ja-JP" altLang="en-US" sz="1000" smtClean="0">
                <a:latin typeface="ＭＳ ゴシック" panose="020B0609070205080204" pitchFamily="49" charset="-128"/>
                <a:ea typeface="ＭＳ ゴシック" panose="020B0609070205080204" pitchFamily="49" charset="-128"/>
              </a:rPr>
              <a:t>値</a:t>
            </a:r>
            <a:endParaRPr lang="ja-JP" altLang="en-US" sz="1000">
              <a:latin typeface="ＭＳ ゴシック" panose="020B0609070205080204" pitchFamily="49" charset="-128"/>
              <a:ea typeface="ＭＳ ゴシック" panose="020B0609070205080204" pitchFamily="49" charset="-128"/>
            </a:endParaRPr>
          </a:p>
          <a:p>
            <a:pPr marL="822960" lvl="3" indent="0">
              <a:buNone/>
            </a:pPr>
            <a:r>
              <a:rPr lang="en-US" altLang="ja-JP" sz="1000">
                <a:latin typeface="ＭＳ ゴシック" panose="020B0609070205080204" pitchFamily="49" charset="-128"/>
                <a:ea typeface="ＭＳ ゴシック" panose="020B0609070205080204" pitchFamily="49" charset="-128"/>
              </a:rPr>
              <a:t>PreparedStatement ps = </a:t>
            </a:r>
            <a:r>
              <a:rPr lang="en-US" altLang="ja-JP" sz="1000" smtClean="0">
                <a:latin typeface="ＭＳ ゴシック" panose="020B0609070205080204" pitchFamily="49" charset="-128"/>
                <a:ea typeface="ＭＳ ゴシック" panose="020B0609070205080204" pitchFamily="49" charset="-128"/>
              </a:rPr>
              <a:t>con.preparedStatement</a:t>
            </a:r>
            <a:r>
              <a:rPr lang="en-US" altLang="ja-JP" sz="1000">
                <a:latin typeface="ＭＳ ゴシック" panose="020B0609070205080204" pitchFamily="49" charset="-128"/>
                <a:ea typeface="ＭＳ ゴシック" panose="020B0609070205080204" pitchFamily="49" charset="-128"/>
              </a:rPr>
              <a:t>("SELECT …"); </a:t>
            </a:r>
          </a:p>
          <a:p>
            <a:pPr marL="822960" lvl="3" indent="0">
              <a:buNone/>
            </a:pPr>
            <a:r>
              <a:rPr lang="en-US" altLang="ja-JP" sz="1000" smtClean="0">
                <a:latin typeface="ＭＳ ゴシック" panose="020B0609070205080204" pitchFamily="49" charset="-128"/>
                <a:ea typeface="ＭＳ ゴシック" panose="020B0609070205080204" pitchFamily="49" charset="-128"/>
              </a:rPr>
              <a:t>ps.setString(1</a:t>
            </a:r>
            <a:r>
              <a:rPr lang="en-US" altLang="ja-JP" sz="1000">
                <a:latin typeface="ＭＳ ゴシック" panose="020B0609070205080204" pitchFamily="49" charset="-128"/>
                <a:ea typeface="ＭＳ ゴシック" panose="020B0609070205080204" pitchFamily="49" charset="-128"/>
              </a:rPr>
              <a:t>, param</a:t>
            </a:r>
            <a:r>
              <a:rPr lang="en-US" altLang="ja-JP" sz="1000" smtClean="0">
                <a:latin typeface="ＭＳ ゴシック" panose="020B0609070205080204" pitchFamily="49" charset="-128"/>
                <a:ea typeface="ＭＳ ゴシック" panose="020B0609070205080204" pitchFamily="49" charset="-128"/>
              </a:rPr>
              <a:t>);</a:t>
            </a:r>
          </a:p>
          <a:p>
            <a:pPr lvl="2"/>
            <a:r>
              <a:rPr lang="ja-JP" altLang="en-US" sz="1000" smtClean="0"/>
              <a:t>良い</a:t>
            </a:r>
            <a:r>
              <a:rPr lang="ja-JP" altLang="en-US" sz="1000"/>
              <a:t>例</a:t>
            </a:r>
            <a:endParaRPr lang="en-US" altLang="ja-JP" sz="1000"/>
          </a:p>
          <a:p>
            <a:pPr marL="822960" lvl="3" indent="0">
              <a:buNone/>
            </a:pPr>
            <a:r>
              <a:rPr lang="en-US" altLang="ja-JP" sz="1000">
                <a:latin typeface="ＭＳ ゴシック" panose="020B0609070205080204" pitchFamily="49" charset="-128"/>
                <a:ea typeface="ＭＳ ゴシック" panose="020B0609070205080204" pitchFamily="49" charset="-128"/>
              </a:rPr>
              <a:t>String param = "X' OR 1=1"; </a:t>
            </a:r>
            <a:r>
              <a:rPr lang="en-US" altLang="ja-JP" sz="1000" smtClean="0">
                <a:latin typeface="ＭＳ ゴシック" panose="020B0609070205080204" pitchFamily="49" charset="-128"/>
                <a:ea typeface="ＭＳ ゴシック" panose="020B0609070205080204" pitchFamily="49" charset="-128"/>
              </a:rPr>
              <a:t>//</a:t>
            </a:r>
            <a:r>
              <a:rPr lang="ja-JP" altLang="en-US" sz="1000" smtClean="0">
                <a:latin typeface="ＭＳ ゴシック" panose="020B0609070205080204" pitchFamily="49" charset="-128"/>
                <a:ea typeface="ＭＳ ゴシック" panose="020B0609070205080204" pitchFamily="49" charset="-128"/>
              </a:rPr>
              <a:t>利用者</a:t>
            </a:r>
            <a:r>
              <a:rPr lang="ja-JP" altLang="en-US" sz="1000">
                <a:latin typeface="ＭＳ ゴシック" panose="020B0609070205080204" pitchFamily="49" charset="-128"/>
                <a:ea typeface="ＭＳ ゴシック" panose="020B0609070205080204" pitchFamily="49" charset="-128"/>
              </a:rPr>
              <a:t>の入力した値 </a:t>
            </a:r>
          </a:p>
          <a:p>
            <a:pPr marL="822960" lvl="3" indent="0">
              <a:buNone/>
            </a:pPr>
            <a:r>
              <a:rPr lang="en-US" altLang="ja-JP" sz="1000">
                <a:latin typeface="ＭＳ ゴシック" panose="020B0609070205080204" pitchFamily="49" charset="-128"/>
                <a:ea typeface="ＭＳ ゴシック" panose="020B0609070205080204" pitchFamily="49" charset="-128"/>
              </a:rPr>
              <a:t>PreparedStatement ps = con.preparedStatement("SELECT …"); </a:t>
            </a:r>
          </a:p>
          <a:p>
            <a:pPr marL="822960" lvl="3" indent="0">
              <a:buNone/>
            </a:pPr>
            <a:r>
              <a:rPr lang="en-US" altLang="ja-JP" sz="1000">
                <a:latin typeface="ＭＳ ゴシック" panose="020B0609070205080204" pitchFamily="49" charset="-128"/>
                <a:ea typeface="ＭＳ ゴシック" panose="020B0609070205080204" pitchFamily="49" charset="-128"/>
              </a:rPr>
              <a:t>ps.setString(1, escape(param)); </a:t>
            </a:r>
            <a:endParaRPr kumimoji="1" lang="ja-JP" altLang="en-US" sz="140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17680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防御</a:t>
            </a:r>
            <a:endParaRPr kumimoji="1" lang="ja-JP" altLang="en-US"/>
          </a:p>
        </p:txBody>
      </p:sp>
      <p:sp>
        <p:nvSpPr>
          <p:cNvPr id="6" name="テキスト ボックス 5"/>
          <p:cNvSpPr txBox="1"/>
          <p:nvPr/>
        </p:nvSpPr>
        <p:spPr>
          <a:xfrm>
            <a:off x="683568" y="1781126"/>
            <a:ext cx="1967205" cy="369332"/>
          </a:xfrm>
          <a:prstGeom prst="rect">
            <a:avLst/>
          </a:prstGeom>
          <a:solidFill>
            <a:schemeClr val="bg1">
              <a:lumMod val="95000"/>
            </a:schemeClr>
          </a:solidFill>
          <a:effectLst>
            <a:outerShdw blurRad="50800" dist="38100" dir="2700000" algn="tl" rotWithShape="0">
              <a:prstClr val="black">
                <a:alpha val="40000"/>
              </a:prstClr>
            </a:outerShdw>
          </a:effectLst>
        </p:spPr>
        <p:txBody>
          <a:bodyPr wrap="none" rtlCol="0">
            <a:spAutoFit/>
          </a:bodyPr>
          <a:lstStyle/>
          <a:p>
            <a:r>
              <a:rPr kumimoji="1" lang="en-US" altLang="ja-JP" smtClean="0">
                <a:latin typeface="+mn-ea"/>
              </a:rPr>
              <a:t>SQL</a:t>
            </a:r>
            <a:r>
              <a:rPr kumimoji="1" lang="ja-JP" altLang="en-US" smtClean="0">
                <a:latin typeface="+mn-ea"/>
              </a:rPr>
              <a:t>の呼び出し方</a:t>
            </a:r>
            <a:endParaRPr kumimoji="1" lang="ja-JP" altLang="en-US">
              <a:latin typeface="+mn-ea"/>
            </a:endParaRPr>
          </a:p>
        </p:txBody>
      </p:sp>
      <p:sp>
        <p:nvSpPr>
          <p:cNvPr id="7" name="テキスト ボックス 6"/>
          <p:cNvSpPr txBox="1"/>
          <p:nvPr/>
        </p:nvSpPr>
        <p:spPr>
          <a:xfrm>
            <a:off x="2987824" y="1781126"/>
            <a:ext cx="1701107" cy="646331"/>
          </a:xfrm>
          <a:prstGeom prst="rect">
            <a:avLst/>
          </a:prstGeom>
          <a:solidFill>
            <a:schemeClr val="bg1">
              <a:lumMod val="95000"/>
            </a:schemeClr>
          </a:solidFill>
          <a:effectLst>
            <a:outerShdw blurRad="50800" dist="38100" dir="2700000" algn="tl" rotWithShape="0">
              <a:prstClr val="black">
                <a:alpha val="40000"/>
              </a:prstClr>
            </a:outerShdw>
          </a:effectLst>
        </p:spPr>
        <p:txBody>
          <a:bodyPr wrap="none" rtlCol="0">
            <a:spAutoFit/>
          </a:bodyPr>
          <a:lstStyle/>
          <a:p>
            <a:r>
              <a:rPr lang="ja-JP" altLang="en-US" smtClean="0">
                <a:solidFill>
                  <a:srgbClr val="FF0000"/>
                </a:solidFill>
                <a:latin typeface="+mn-ea"/>
              </a:rPr>
              <a:t>文字列連結</a:t>
            </a:r>
            <a:r>
              <a:rPr lang="en-US" altLang="ja-JP" smtClean="0">
                <a:solidFill>
                  <a:srgbClr val="FF0000"/>
                </a:solidFill>
                <a:latin typeface="+mn-ea"/>
              </a:rPr>
              <a:t/>
            </a:r>
            <a:br>
              <a:rPr lang="en-US" altLang="ja-JP" smtClean="0">
                <a:solidFill>
                  <a:srgbClr val="FF0000"/>
                </a:solidFill>
                <a:latin typeface="+mn-ea"/>
              </a:rPr>
            </a:br>
            <a:r>
              <a:rPr lang="ja-JP" altLang="en-US" smtClean="0">
                <a:solidFill>
                  <a:srgbClr val="FF0000"/>
                </a:solidFill>
                <a:latin typeface="+mn-ea"/>
              </a:rPr>
              <a:t>による組み立て</a:t>
            </a:r>
            <a:endParaRPr kumimoji="1" lang="ja-JP" altLang="en-US">
              <a:solidFill>
                <a:srgbClr val="FF0000"/>
              </a:solidFill>
              <a:latin typeface="+mn-ea"/>
            </a:endParaRPr>
          </a:p>
        </p:txBody>
      </p:sp>
      <p:sp>
        <p:nvSpPr>
          <p:cNvPr id="8" name="テキスト ボックス 7"/>
          <p:cNvSpPr txBox="1"/>
          <p:nvPr/>
        </p:nvSpPr>
        <p:spPr>
          <a:xfrm>
            <a:off x="4139952" y="1412776"/>
            <a:ext cx="782459" cy="691515"/>
          </a:xfrm>
          <a:prstGeom prst="irregularSeal1">
            <a:avLst/>
          </a:prstGeom>
          <a:solidFill>
            <a:srgbClr val="FF0000"/>
          </a:solidFill>
          <a:effectLst>
            <a:outerShdw blurRad="50800" dist="38100" dir="2700000" algn="tl" rotWithShape="0">
              <a:prstClr val="black">
                <a:alpha val="40000"/>
              </a:prstClr>
            </a:outerShdw>
          </a:effectLst>
        </p:spPr>
        <p:txBody>
          <a:bodyPr wrap="none" rtlCol="0">
            <a:spAutoFit/>
          </a:bodyPr>
          <a:lstStyle/>
          <a:p>
            <a:r>
              <a:rPr kumimoji="1" lang="ja-JP" altLang="en-US" sz="1000" b="1" smtClean="0">
                <a:solidFill>
                  <a:schemeClr val="bg1"/>
                </a:solidFill>
                <a:latin typeface="+mn-ea"/>
              </a:rPr>
              <a:t>危険</a:t>
            </a:r>
            <a:endParaRPr kumimoji="1" lang="ja-JP" altLang="en-US" sz="1000" b="1">
              <a:solidFill>
                <a:schemeClr val="bg1"/>
              </a:solidFill>
              <a:latin typeface="+mn-ea"/>
            </a:endParaRPr>
          </a:p>
        </p:txBody>
      </p:sp>
      <p:sp>
        <p:nvSpPr>
          <p:cNvPr id="9" name="テキスト ボックス 8"/>
          <p:cNvSpPr txBox="1"/>
          <p:nvPr/>
        </p:nvSpPr>
        <p:spPr>
          <a:xfrm>
            <a:off x="2987055" y="2718971"/>
            <a:ext cx="1701107" cy="646331"/>
          </a:xfrm>
          <a:prstGeom prst="rect">
            <a:avLst/>
          </a:prstGeom>
          <a:solidFill>
            <a:schemeClr val="bg1">
              <a:lumMod val="95000"/>
            </a:schemeClr>
          </a:solidFill>
          <a:effectLst>
            <a:outerShdw blurRad="50800" dist="38100" dir="2700000" algn="tl" rotWithShape="0">
              <a:prstClr val="black">
                <a:alpha val="40000"/>
              </a:prstClr>
            </a:outerShdw>
          </a:effectLst>
        </p:spPr>
        <p:txBody>
          <a:bodyPr wrap="none" rtlCol="0">
            <a:spAutoFit/>
          </a:bodyPr>
          <a:lstStyle/>
          <a:p>
            <a:r>
              <a:rPr kumimoji="1" lang="ja-JP" altLang="en-US" smtClean="0">
                <a:latin typeface="+mn-ea"/>
              </a:rPr>
              <a:t>プレースホルダ</a:t>
            </a:r>
            <a:r>
              <a:rPr kumimoji="1" lang="en-US" altLang="ja-JP" smtClean="0">
                <a:latin typeface="+mn-ea"/>
              </a:rPr>
              <a:t/>
            </a:r>
            <a:br>
              <a:rPr kumimoji="1" lang="en-US" altLang="ja-JP" smtClean="0">
                <a:latin typeface="+mn-ea"/>
              </a:rPr>
            </a:br>
            <a:r>
              <a:rPr kumimoji="1" lang="ja-JP" altLang="en-US" smtClean="0">
                <a:latin typeface="+mn-ea"/>
              </a:rPr>
              <a:t>による組み立て</a:t>
            </a:r>
            <a:endParaRPr kumimoji="1" lang="ja-JP" altLang="en-US">
              <a:latin typeface="+mn-ea"/>
            </a:endParaRPr>
          </a:p>
        </p:txBody>
      </p:sp>
      <p:sp>
        <p:nvSpPr>
          <p:cNvPr id="10" name="テキスト ボックス 9"/>
          <p:cNvSpPr txBox="1"/>
          <p:nvPr/>
        </p:nvSpPr>
        <p:spPr>
          <a:xfrm>
            <a:off x="5750450" y="2429198"/>
            <a:ext cx="2133918" cy="369332"/>
          </a:xfrm>
          <a:prstGeom prst="rect">
            <a:avLst/>
          </a:prstGeom>
          <a:solidFill>
            <a:schemeClr val="bg1">
              <a:lumMod val="95000"/>
            </a:schemeClr>
          </a:solidFill>
          <a:effectLst>
            <a:outerShdw blurRad="50800" dist="38100" dir="2700000" algn="tl" rotWithShape="0">
              <a:prstClr val="black">
                <a:alpha val="40000"/>
              </a:prstClr>
            </a:outerShdw>
          </a:effectLst>
        </p:spPr>
        <p:txBody>
          <a:bodyPr wrap="none" rtlCol="0">
            <a:spAutoFit/>
          </a:bodyPr>
          <a:lstStyle/>
          <a:p>
            <a:r>
              <a:rPr lang="ja-JP" altLang="en-US">
                <a:latin typeface="+mn-ea"/>
              </a:rPr>
              <a:t>静的</a:t>
            </a:r>
            <a:r>
              <a:rPr kumimoji="1" lang="ja-JP" altLang="en-US" smtClean="0">
                <a:latin typeface="+mn-ea"/>
              </a:rPr>
              <a:t>プレースホルダ</a:t>
            </a:r>
            <a:endParaRPr kumimoji="1" lang="ja-JP" altLang="en-US">
              <a:latin typeface="+mn-ea"/>
            </a:endParaRPr>
          </a:p>
        </p:txBody>
      </p:sp>
      <p:cxnSp>
        <p:nvCxnSpPr>
          <p:cNvPr id="12" name="直線コネクタ 11"/>
          <p:cNvCxnSpPr>
            <a:stCxn id="6" idx="3"/>
            <a:endCxn id="7" idx="1"/>
          </p:cNvCxnSpPr>
          <p:nvPr/>
        </p:nvCxnSpPr>
        <p:spPr>
          <a:xfrm>
            <a:off x="2650773" y="1965792"/>
            <a:ext cx="337051" cy="138500"/>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1"/>
          <p:cNvCxnSpPr>
            <a:stCxn id="6" idx="3"/>
            <a:endCxn id="9" idx="1"/>
          </p:cNvCxnSpPr>
          <p:nvPr/>
        </p:nvCxnSpPr>
        <p:spPr>
          <a:xfrm>
            <a:off x="2650773" y="1965792"/>
            <a:ext cx="336282" cy="1076345"/>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1"/>
          <p:cNvCxnSpPr>
            <a:stCxn id="9" idx="3"/>
            <a:endCxn id="10" idx="1"/>
          </p:cNvCxnSpPr>
          <p:nvPr/>
        </p:nvCxnSpPr>
        <p:spPr>
          <a:xfrm flipV="1">
            <a:off x="4688162" y="2613864"/>
            <a:ext cx="1062288" cy="42827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5750450" y="3293294"/>
            <a:ext cx="2133918" cy="369332"/>
          </a:xfrm>
          <a:prstGeom prst="rect">
            <a:avLst/>
          </a:prstGeom>
          <a:solidFill>
            <a:schemeClr val="bg1">
              <a:lumMod val="95000"/>
            </a:schemeClr>
          </a:solidFill>
          <a:effectLst>
            <a:outerShdw blurRad="50800" dist="38100" dir="2700000" algn="tl" rotWithShape="0">
              <a:prstClr val="black">
                <a:alpha val="40000"/>
              </a:prstClr>
            </a:outerShdw>
          </a:effectLst>
        </p:spPr>
        <p:txBody>
          <a:bodyPr wrap="none" rtlCol="0">
            <a:spAutoFit/>
          </a:bodyPr>
          <a:lstStyle/>
          <a:p>
            <a:r>
              <a:rPr kumimoji="1" lang="ja-JP" altLang="en-US" smtClean="0">
                <a:solidFill>
                  <a:srgbClr val="FF0000"/>
                </a:solidFill>
                <a:latin typeface="+mn-ea"/>
              </a:rPr>
              <a:t>動的プレースホルダ</a:t>
            </a:r>
            <a:endParaRPr kumimoji="1" lang="ja-JP" altLang="en-US">
              <a:solidFill>
                <a:srgbClr val="FF0000"/>
              </a:solidFill>
              <a:latin typeface="+mn-ea"/>
            </a:endParaRPr>
          </a:p>
        </p:txBody>
      </p:sp>
      <p:cxnSp>
        <p:nvCxnSpPr>
          <p:cNvPr id="20" name="直線コネクタ 11"/>
          <p:cNvCxnSpPr>
            <a:stCxn id="9" idx="3"/>
            <a:endCxn id="19" idx="1"/>
          </p:cNvCxnSpPr>
          <p:nvPr/>
        </p:nvCxnSpPr>
        <p:spPr>
          <a:xfrm>
            <a:off x="4688162" y="3042137"/>
            <a:ext cx="1062288" cy="43582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7596336" y="2889811"/>
            <a:ext cx="782459" cy="691515"/>
          </a:xfrm>
          <a:prstGeom prst="irregularSeal1">
            <a:avLst/>
          </a:prstGeom>
          <a:solidFill>
            <a:srgbClr val="FF0000"/>
          </a:solidFill>
          <a:effectLst>
            <a:outerShdw blurRad="50800" dist="38100" dir="2700000" algn="tl" rotWithShape="0">
              <a:prstClr val="black">
                <a:alpha val="40000"/>
              </a:prstClr>
            </a:outerShdw>
          </a:effectLst>
        </p:spPr>
        <p:txBody>
          <a:bodyPr wrap="none" rtlCol="0">
            <a:spAutoFit/>
          </a:bodyPr>
          <a:lstStyle/>
          <a:p>
            <a:r>
              <a:rPr kumimoji="1" lang="ja-JP" altLang="en-US" sz="1000" b="1" smtClean="0">
                <a:solidFill>
                  <a:schemeClr val="bg1"/>
                </a:solidFill>
                <a:latin typeface="+mn-ea"/>
              </a:rPr>
              <a:t>危険</a:t>
            </a:r>
            <a:endParaRPr kumimoji="1" lang="ja-JP" altLang="en-US" sz="1000" b="1">
              <a:solidFill>
                <a:schemeClr val="bg1"/>
              </a:solidFill>
              <a:latin typeface="+mn-ea"/>
            </a:endParaRPr>
          </a:p>
        </p:txBody>
      </p:sp>
      <p:sp>
        <p:nvSpPr>
          <p:cNvPr id="24" name="テキスト ボックス 23"/>
          <p:cNvSpPr txBox="1"/>
          <p:nvPr/>
        </p:nvSpPr>
        <p:spPr>
          <a:xfrm>
            <a:off x="5681861" y="1531626"/>
            <a:ext cx="3331209" cy="510778"/>
          </a:xfrm>
          <a:prstGeom prst="wedgeRoundRectCallout">
            <a:avLst>
              <a:gd name="adj1" fmla="val -41701"/>
              <a:gd name="adj2" fmla="val 117201"/>
              <a:gd name="adj3" fmla="val 16667"/>
            </a:avLst>
          </a:prstGeom>
          <a:solidFill>
            <a:schemeClr val="tx2">
              <a:lumMod val="20000"/>
              <a:lumOff val="80000"/>
            </a:schemeClr>
          </a:solidFill>
          <a:ln>
            <a:noFill/>
          </a:ln>
          <a:effectLst>
            <a:outerShdw blurRad="50800" dist="38100" dir="2700000" algn="tl" rotWithShape="0">
              <a:prstClr val="black">
                <a:alpha val="40000"/>
              </a:prstClr>
            </a:outerShdw>
          </a:effectLst>
        </p:spPr>
        <p:txBody>
          <a:bodyPr wrap="none" rtlCol="0">
            <a:spAutoFit/>
          </a:bodyPr>
          <a:lstStyle/>
          <a:p>
            <a:r>
              <a:rPr kumimoji="1" lang="ja-JP" altLang="en-US" sz="1200" smtClean="0">
                <a:latin typeface="+mn-ea"/>
              </a:rPr>
              <a:t>・</a:t>
            </a:r>
            <a:r>
              <a:rPr lang="ja-JP" altLang="en-US" sz="1200">
                <a:latin typeface="+mn-ea"/>
              </a:rPr>
              <a:t>変数バインド</a:t>
            </a:r>
            <a:r>
              <a:rPr lang="ja-JP" altLang="en-US" sz="1200" smtClean="0">
                <a:latin typeface="+mn-ea"/>
              </a:rPr>
              <a:t>処理</a:t>
            </a:r>
            <a:r>
              <a:rPr lang="ja-JP" altLang="en-US" sz="1200">
                <a:latin typeface="+mn-ea"/>
              </a:rPr>
              <a:t>が</a:t>
            </a:r>
            <a:r>
              <a:rPr kumimoji="1" lang="en-US" altLang="ja-JP" sz="1200" smtClean="0">
                <a:latin typeface="+mn-ea"/>
              </a:rPr>
              <a:t>DB</a:t>
            </a:r>
            <a:r>
              <a:rPr kumimoji="1" lang="ja-JP" altLang="en-US" sz="1200" smtClean="0">
                <a:latin typeface="+mn-ea"/>
              </a:rPr>
              <a:t>エンジン側で実施される</a:t>
            </a:r>
            <a:endParaRPr lang="en-US" altLang="ja-JP" sz="1200" smtClean="0">
              <a:latin typeface="+mn-ea"/>
            </a:endParaRPr>
          </a:p>
          <a:p>
            <a:r>
              <a:rPr kumimoji="1" lang="ja-JP" altLang="en-US" sz="1200" smtClean="0">
                <a:latin typeface="+mn-ea"/>
              </a:rPr>
              <a:t>・ セキュリティ観点で最も安全</a:t>
            </a:r>
            <a:endParaRPr kumimoji="1" lang="ja-JP" altLang="en-US" sz="1200">
              <a:latin typeface="+mn-ea"/>
            </a:endParaRPr>
          </a:p>
        </p:txBody>
      </p:sp>
      <p:sp>
        <p:nvSpPr>
          <p:cNvPr id="25" name="テキスト ボックス 24"/>
          <p:cNvSpPr txBox="1"/>
          <p:nvPr/>
        </p:nvSpPr>
        <p:spPr>
          <a:xfrm>
            <a:off x="3681671" y="4365104"/>
            <a:ext cx="5042878" cy="1328023"/>
          </a:xfrm>
          <a:prstGeom prst="wedgeRoundRectCallout">
            <a:avLst>
              <a:gd name="adj1" fmla="val 31287"/>
              <a:gd name="adj2" fmla="val -109457"/>
              <a:gd name="adj3" fmla="val 16667"/>
            </a:avLst>
          </a:prstGeom>
          <a:solidFill>
            <a:schemeClr val="tx2">
              <a:lumMod val="20000"/>
              <a:lumOff val="80000"/>
            </a:schemeClr>
          </a:solidFill>
          <a:ln>
            <a:noFill/>
          </a:ln>
          <a:effectLst>
            <a:outerShdw blurRad="50800" dist="38100" dir="2700000" algn="tl" rotWithShape="0">
              <a:prstClr val="black">
                <a:alpha val="40000"/>
              </a:prstClr>
            </a:outerShdw>
          </a:effectLst>
        </p:spPr>
        <p:txBody>
          <a:bodyPr wrap="none" rtlCol="0">
            <a:spAutoFit/>
          </a:bodyPr>
          <a:lstStyle/>
          <a:p>
            <a:r>
              <a:rPr kumimoji="1" lang="ja-JP" altLang="en-US" sz="1200" smtClean="0">
                <a:latin typeface="+mn-ea"/>
              </a:rPr>
              <a:t>・ 変数バインド処理が </a:t>
            </a:r>
            <a:r>
              <a:rPr kumimoji="1" lang="en-US" altLang="ja-JP" sz="1200" smtClean="0">
                <a:latin typeface="+mn-ea"/>
              </a:rPr>
              <a:t>AP</a:t>
            </a:r>
            <a:r>
              <a:rPr kumimoji="1" lang="ja-JP" altLang="en-US" sz="1200" smtClean="0">
                <a:latin typeface="+mn-ea"/>
              </a:rPr>
              <a:t>側で実施される。</a:t>
            </a:r>
            <a:endParaRPr kumimoji="1" lang="en-US" altLang="ja-JP" sz="1200" smtClean="0">
              <a:latin typeface="+mn-ea"/>
            </a:endParaRPr>
          </a:p>
          <a:p>
            <a:r>
              <a:rPr lang="ja-JP" altLang="en-US" sz="1200" smtClean="0">
                <a:latin typeface="+mn-ea"/>
              </a:rPr>
              <a:t>・ バインド処理ライブラリによっては脆弱性の可能性有り</a:t>
            </a:r>
            <a:r>
              <a:rPr kumimoji="1" lang="ja-JP" altLang="en-US" sz="1200" smtClean="0">
                <a:latin typeface="+mn-ea"/>
              </a:rPr>
              <a:t> </a:t>
            </a:r>
            <a:endParaRPr kumimoji="1" lang="en-US" altLang="ja-JP" sz="1200" smtClean="0">
              <a:latin typeface="+mn-ea"/>
            </a:endParaRPr>
          </a:p>
          <a:p>
            <a:r>
              <a:rPr lang="ja-JP" altLang="en-US" sz="1200" smtClean="0">
                <a:latin typeface="+mn-ea"/>
              </a:rPr>
              <a:t>・ </a:t>
            </a:r>
            <a:r>
              <a:rPr lang="en-US" altLang="ja-JP" sz="1200" smtClean="0">
                <a:latin typeface="+mn-ea"/>
              </a:rPr>
              <a:t>DBMS</a:t>
            </a:r>
            <a:r>
              <a:rPr lang="ja-JP" altLang="en-US" sz="1200" smtClean="0">
                <a:latin typeface="+mn-ea"/>
              </a:rPr>
              <a:t> 別 有無（</a:t>
            </a:r>
            <a:r>
              <a:rPr lang="en-US" altLang="ja-JP" sz="1200" smtClean="0">
                <a:latin typeface="+mn-ea"/>
              </a:rPr>
              <a:t>Java</a:t>
            </a:r>
            <a:r>
              <a:rPr lang="ja-JP" altLang="en-US" sz="1200" smtClean="0">
                <a:latin typeface="+mn-ea"/>
              </a:rPr>
              <a:t>との組合せ）</a:t>
            </a:r>
            <a:endParaRPr lang="en-US" altLang="ja-JP" sz="1200" smtClean="0">
              <a:latin typeface="+mn-ea"/>
            </a:endParaRPr>
          </a:p>
          <a:p>
            <a:r>
              <a:rPr kumimoji="1" lang="ja-JP" altLang="en-US" sz="1200">
                <a:latin typeface="+mn-ea"/>
              </a:rPr>
              <a:t>　</a:t>
            </a:r>
            <a:r>
              <a:rPr kumimoji="1" lang="en-US" altLang="ja-JP" sz="1200" smtClean="0">
                <a:latin typeface="+mn-ea"/>
              </a:rPr>
              <a:t>- Oracle </a:t>
            </a:r>
            <a:r>
              <a:rPr kumimoji="1" lang="ja-JP" altLang="en-US" sz="1200" smtClean="0">
                <a:latin typeface="+mn-ea"/>
              </a:rPr>
              <a:t>： 静的のみ</a:t>
            </a:r>
            <a:endParaRPr kumimoji="1" lang="en-US" altLang="ja-JP" sz="1200" smtClean="0">
              <a:latin typeface="+mn-ea"/>
            </a:endParaRPr>
          </a:p>
          <a:p>
            <a:r>
              <a:rPr lang="ja-JP" altLang="en-US" sz="1200">
                <a:latin typeface="+mn-ea"/>
              </a:rPr>
              <a:t>　</a:t>
            </a:r>
            <a:r>
              <a:rPr kumimoji="1" lang="en-US" altLang="ja-JP" sz="1200" smtClean="0">
                <a:latin typeface="+mn-ea"/>
              </a:rPr>
              <a:t>- MySQL </a:t>
            </a:r>
            <a:r>
              <a:rPr kumimoji="1" lang="ja-JP" altLang="en-US" sz="1200" smtClean="0">
                <a:latin typeface="+mn-ea"/>
              </a:rPr>
              <a:t>：</a:t>
            </a:r>
            <a:r>
              <a:rPr lang="ja-JP" altLang="en-US" sz="1200" smtClean="0">
                <a:latin typeface="+mn-ea"/>
              </a:rPr>
              <a:t>動的</a:t>
            </a:r>
            <a:r>
              <a:rPr lang="ja-JP" altLang="en-US" sz="1200">
                <a:latin typeface="+mn-ea"/>
              </a:rPr>
              <a:t>または</a:t>
            </a:r>
            <a:r>
              <a:rPr kumimoji="1" lang="ja-JP" altLang="en-US" sz="1200" smtClean="0">
                <a:latin typeface="+mn-ea"/>
              </a:rPr>
              <a:t>静的</a:t>
            </a:r>
            <a:r>
              <a:rPr lang="ja-JP" altLang="en-US" sz="1200" smtClean="0">
                <a:latin typeface="+mn-ea"/>
              </a:rPr>
              <a:t>（</a:t>
            </a:r>
            <a:r>
              <a:rPr lang="en-US" altLang="ja-JP" sz="1200" smtClean="0">
                <a:latin typeface="+mn-ea"/>
              </a:rPr>
              <a:t>DB</a:t>
            </a:r>
            <a:r>
              <a:rPr lang="ja-JP" altLang="en-US" sz="1200" smtClean="0">
                <a:latin typeface="+mn-ea"/>
              </a:rPr>
              <a:t>接続時 </a:t>
            </a:r>
            <a:r>
              <a:rPr lang="en-US" altLang="ja-JP" sz="1200" smtClean="0">
                <a:latin typeface="+mn-ea"/>
              </a:rPr>
              <a:t>useServerPrepStmts=true</a:t>
            </a:r>
            <a:r>
              <a:rPr lang="ja-JP" altLang="en-US" sz="1200" smtClean="0">
                <a:latin typeface="+mn-ea"/>
              </a:rPr>
              <a:t> 指定）</a:t>
            </a:r>
            <a:endParaRPr lang="en-US" altLang="ja-JP" sz="1200">
              <a:latin typeface="+mn-ea"/>
            </a:endParaRPr>
          </a:p>
          <a:p>
            <a:r>
              <a:rPr lang="ja-JP" altLang="en-US" sz="1200">
                <a:latin typeface="+mn-ea"/>
              </a:rPr>
              <a:t>　</a:t>
            </a:r>
            <a:r>
              <a:rPr lang="en-US" altLang="ja-JP" sz="1200" smtClean="0">
                <a:latin typeface="+mn-ea"/>
              </a:rPr>
              <a:t>- PostgreSQL </a:t>
            </a:r>
            <a:r>
              <a:rPr lang="ja-JP" altLang="en-US" sz="1200" smtClean="0">
                <a:latin typeface="+mn-ea"/>
              </a:rPr>
              <a:t>： おそらく静的のみ（</a:t>
            </a:r>
            <a:r>
              <a:rPr lang="en-US" altLang="ja-JP" sz="1200" smtClean="0">
                <a:latin typeface="+mn-ea"/>
              </a:rPr>
              <a:t>Java</a:t>
            </a:r>
            <a:r>
              <a:rPr lang="ja-JP" altLang="en-US" sz="1200" smtClean="0">
                <a:latin typeface="+mn-ea"/>
              </a:rPr>
              <a:t>との情報なし）</a:t>
            </a:r>
            <a:endParaRPr kumimoji="1" lang="en-US" altLang="ja-JP" sz="1200" smtClean="0">
              <a:latin typeface="+mn-ea"/>
            </a:endParaRPr>
          </a:p>
        </p:txBody>
      </p:sp>
      <p:sp>
        <p:nvSpPr>
          <p:cNvPr id="26" name="テキスト ボックス 25"/>
          <p:cNvSpPr txBox="1"/>
          <p:nvPr/>
        </p:nvSpPr>
        <p:spPr>
          <a:xfrm>
            <a:off x="7280940" y="4019346"/>
            <a:ext cx="1481895" cy="691515"/>
          </a:xfrm>
          <a:prstGeom prst="irregularSeal1">
            <a:avLst/>
          </a:prstGeom>
          <a:solidFill>
            <a:srgbClr val="FF0000"/>
          </a:solidFill>
          <a:effectLst>
            <a:outerShdw blurRad="50800" dist="38100" dir="2700000" algn="tl" rotWithShape="0">
              <a:prstClr val="black">
                <a:alpha val="40000"/>
              </a:prstClr>
            </a:outerShdw>
          </a:effectLst>
        </p:spPr>
        <p:txBody>
          <a:bodyPr wrap="none" rtlCol="0">
            <a:spAutoFit/>
          </a:bodyPr>
          <a:lstStyle/>
          <a:p>
            <a:r>
              <a:rPr kumimoji="1" lang="en-US" altLang="ja-JP" sz="1000" b="1" smtClean="0">
                <a:solidFill>
                  <a:schemeClr val="bg1"/>
                </a:solidFill>
                <a:latin typeface="+mn-ea"/>
              </a:rPr>
              <a:t>MySQL</a:t>
            </a:r>
            <a:r>
              <a:rPr kumimoji="1" lang="ja-JP" altLang="en-US" sz="1000" b="1" smtClean="0">
                <a:solidFill>
                  <a:schemeClr val="bg1"/>
                </a:solidFill>
                <a:latin typeface="+mn-ea"/>
              </a:rPr>
              <a:t>のみ</a:t>
            </a:r>
            <a:endParaRPr kumimoji="1" lang="ja-JP" altLang="en-US" sz="1000" b="1">
              <a:solidFill>
                <a:schemeClr val="bg1"/>
              </a:solidFill>
              <a:latin typeface="+mn-ea"/>
            </a:endParaRPr>
          </a:p>
        </p:txBody>
      </p:sp>
    </p:spTree>
    <p:extLst>
      <p:ext uri="{BB962C8B-B14F-4D97-AF65-F5344CB8AC3E}">
        <p14:creationId xmlns:p14="http://schemas.microsoft.com/office/powerpoint/2010/main" val="1281740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攻撃 ～ </a:t>
            </a:r>
            <a:r>
              <a:rPr lang="en-US" altLang="ja-JP">
                <a:latin typeface="+mn-ea"/>
              </a:rPr>
              <a:t>BadStore </a:t>
            </a:r>
            <a:r>
              <a:rPr lang="ja-JP" altLang="en-US">
                <a:latin typeface="+mn-ea"/>
              </a:rPr>
              <a:t>へ </a:t>
            </a:r>
            <a:r>
              <a:rPr lang="en-US" altLang="ja-JP">
                <a:latin typeface="+mn-ea"/>
              </a:rPr>
              <a:t>sqlmap </a:t>
            </a:r>
            <a:r>
              <a:rPr lang="ja-JP" altLang="en-US">
                <a:latin typeface="+mn-ea"/>
              </a:rPr>
              <a:t>を試す</a:t>
            </a:r>
            <a:r>
              <a:rPr lang="ja-JP" altLang="en-US" smtClean="0"/>
              <a:t>～</a:t>
            </a:r>
            <a:endParaRPr kumimoji="1" lang="ja-JP" altLang="en-US"/>
          </a:p>
        </p:txBody>
      </p:sp>
      <p:sp>
        <p:nvSpPr>
          <p:cNvPr id="18" name="テキスト ボックス 17"/>
          <p:cNvSpPr txBox="1"/>
          <p:nvPr/>
        </p:nvSpPr>
        <p:spPr>
          <a:xfrm>
            <a:off x="611560" y="1628800"/>
            <a:ext cx="8045078" cy="4801314"/>
          </a:xfrm>
          <a:prstGeom prst="rect">
            <a:avLst/>
          </a:prstGeom>
          <a:noFill/>
          <a:effectLst/>
        </p:spPr>
        <p:txBody>
          <a:bodyPr wrap="square" rtlCol="0">
            <a:spAutoFit/>
          </a:bodyPr>
          <a:lstStyle/>
          <a:p>
            <a:r>
              <a:rPr kumimoji="1" lang="ja-JP" altLang="en-US" smtClean="0">
                <a:latin typeface="+mn-ea"/>
              </a:rPr>
              <a:t>（</a:t>
            </a:r>
            <a:r>
              <a:rPr kumimoji="1" lang="en-US" altLang="ja-JP" smtClean="0">
                <a:latin typeface="+mn-ea"/>
              </a:rPr>
              <a:t>Hacker Japan Vol7 </a:t>
            </a:r>
            <a:r>
              <a:rPr kumimoji="1" lang="ja-JP" altLang="en-US" smtClean="0">
                <a:latin typeface="+mn-ea"/>
              </a:rPr>
              <a:t>より） </a:t>
            </a:r>
            <a:endParaRPr kumimoji="1" lang="en-US" altLang="ja-JP" smtClean="0">
              <a:latin typeface="+mn-ea"/>
            </a:endParaRPr>
          </a:p>
          <a:p>
            <a:endParaRPr kumimoji="1" lang="en-US" altLang="ja-JP" smtClean="0">
              <a:latin typeface="+mn-ea"/>
            </a:endParaRPr>
          </a:p>
          <a:p>
            <a:r>
              <a:rPr kumimoji="1" lang="en-US" altLang="ja-JP" smtClean="0">
                <a:latin typeface="+mn-ea"/>
              </a:rPr>
              <a:t>sqlmap</a:t>
            </a:r>
            <a:r>
              <a:rPr kumimoji="1" lang="ja-JP" altLang="en-US" smtClean="0">
                <a:latin typeface="+mn-ea"/>
              </a:rPr>
              <a:t> </a:t>
            </a:r>
            <a:r>
              <a:rPr lang="ja-JP" altLang="en-US" smtClean="0">
                <a:latin typeface="+mn-ea"/>
              </a:rPr>
              <a:t>は </a:t>
            </a:r>
            <a:r>
              <a:rPr lang="en-US" altLang="ja-JP" smtClean="0">
                <a:latin typeface="+mn-ea"/>
              </a:rPr>
              <a:t>SQL </a:t>
            </a:r>
            <a:r>
              <a:rPr lang="ja-JP" altLang="en-US" smtClean="0">
                <a:latin typeface="+mn-ea"/>
              </a:rPr>
              <a:t>インジェクションが可能かどうかをテストしてくれるツールだ。いろいろなデータにパラメータを自動的に当てはめて送り込んでくれるファザーだが、</a:t>
            </a:r>
            <a:r>
              <a:rPr lang="en-US" altLang="ja-JP" smtClean="0">
                <a:latin typeface="+mn-ea"/>
              </a:rPr>
              <a:t>SQL</a:t>
            </a:r>
            <a:r>
              <a:rPr lang="ja-JP" altLang="en-US" smtClean="0">
                <a:latin typeface="+mn-ea"/>
              </a:rPr>
              <a:t> インジェクションに特化している。</a:t>
            </a:r>
            <a:endParaRPr lang="en-US" altLang="ja-JP" smtClean="0">
              <a:latin typeface="+mn-ea"/>
            </a:endParaRPr>
          </a:p>
          <a:p>
            <a:endParaRPr lang="en-US" altLang="ja-JP" smtClean="0">
              <a:latin typeface="+mn-ea"/>
            </a:endParaRPr>
          </a:p>
          <a:p>
            <a:r>
              <a:rPr kumimoji="1" lang="en-US" altLang="ja-JP" smtClean="0">
                <a:latin typeface="+mn-ea"/>
              </a:rPr>
              <a:t>SQL</a:t>
            </a:r>
            <a:r>
              <a:rPr kumimoji="1" lang="ja-JP" altLang="en-US" smtClean="0">
                <a:latin typeface="+mn-ea"/>
              </a:rPr>
              <a:t> インジェクションがある場合には、その </a:t>
            </a:r>
            <a:r>
              <a:rPr kumimoji="1" lang="en-US" altLang="ja-JP" smtClean="0">
                <a:latin typeface="+mn-ea"/>
              </a:rPr>
              <a:t>SQL </a:t>
            </a:r>
            <a:r>
              <a:rPr kumimoji="1" lang="ja-JP" altLang="en-US" smtClean="0">
                <a:latin typeface="+mn-ea"/>
              </a:rPr>
              <a:t>インジェクションについての情報を表示してくれるのはもちろんだ。しかしこのツールがすごいのは、もし</a:t>
            </a:r>
            <a:r>
              <a:rPr kumimoji="1" lang="en-US" altLang="ja-JP" smtClean="0">
                <a:latin typeface="+mn-ea"/>
              </a:rPr>
              <a:t>SQL</a:t>
            </a:r>
            <a:r>
              <a:rPr kumimoji="1" lang="ja-JP" altLang="en-US" smtClean="0">
                <a:latin typeface="+mn-ea"/>
              </a:rPr>
              <a:t> インジェクションが見つからなくても、データーベースソフトを推定することができる場合は、その情報を表示してくれるところだ。</a:t>
            </a:r>
            <a:endParaRPr kumimoji="1" lang="en-US" altLang="ja-JP" smtClean="0">
              <a:latin typeface="+mn-ea"/>
            </a:endParaRPr>
          </a:p>
          <a:p>
            <a:endParaRPr lang="en-US" altLang="ja-JP" smtClean="0">
              <a:latin typeface="+mn-ea"/>
            </a:endParaRPr>
          </a:p>
          <a:p>
            <a:r>
              <a:rPr lang="ja-JP" altLang="en-US" smtClean="0">
                <a:latin typeface="+mn-ea"/>
              </a:rPr>
              <a:t>通常、</a:t>
            </a:r>
            <a:r>
              <a:rPr lang="en-US" altLang="ja-JP" smtClean="0">
                <a:latin typeface="+mn-ea"/>
              </a:rPr>
              <a:t>SQL</a:t>
            </a:r>
            <a:r>
              <a:rPr lang="ja-JP" altLang="en-US" smtClean="0">
                <a:latin typeface="+mn-ea"/>
              </a:rPr>
              <a:t>サーバはアプリケーションのバックエンドに隠れているため何だかわからない場合が多いのだが、この </a:t>
            </a:r>
            <a:r>
              <a:rPr lang="en-US" altLang="ja-JP" smtClean="0">
                <a:latin typeface="+mn-ea"/>
              </a:rPr>
              <a:t>sqlmap </a:t>
            </a:r>
            <a:r>
              <a:rPr lang="ja-JP" altLang="en-US" smtClean="0">
                <a:latin typeface="+mn-ea"/>
              </a:rPr>
              <a:t>はそれを推定して答えてくれる機能があるのだ。</a:t>
            </a:r>
            <a:endParaRPr lang="en-US" altLang="ja-JP" smtClean="0">
              <a:latin typeface="+mn-ea"/>
            </a:endParaRPr>
          </a:p>
          <a:p>
            <a:endParaRPr kumimoji="1" lang="en-US" altLang="ja-JP" smtClean="0">
              <a:latin typeface="+mn-ea"/>
            </a:endParaRPr>
          </a:p>
          <a:p>
            <a:r>
              <a:rPr kumimoji="1" lang="ja-JP" altLang="en-US" smtClean="0">
                <a:latin typeface="+mn-ea"/>
              </a:rPr>
              <a:t>データベースサーバに何を使っているのかという情報は、アプリケーションテストをしていく上で重要な時もあるので、そういった場合このツールは非常に利用できる。</a:t>
            </a:r>
            <a:r>
              <a:rPr kumimoji="1" lang="en-US" altLang="ja-JP" smtClean="0">
                <a:latin typeface="+mn-ea"/>
              </a:rPr>
              <a:t> </a:t>
            </a:r>
            <a:endParaRPr kumimoji="1" lang="ja-JP" altLang="en-US">
              <a:latin typeface="+mn-ea"/>
            </a:endParaRPr>
          </a:p>
        </p:txBody>
      </p:sp>
    </p:spTree>
    <p:extLst>
      <p:ext uri="{BB962C8B-B14F-4D97-AF65-F5344CB8AC3E}">
        <p14:creationId xmlns:p14="http://schemas.microsoft.com/office/powerpoint/2010/main" val="1280414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632520" y="2420888"/>
            <a:ext cx="7868562" cy="3857074"/>
          </a:xfrm>
          <a:prstGeom prst="rect">
            <a:avLst/>
          </a:prstGeom>
          <a:solidFill>
            <a:schemeClr val="tx2">
              <a:lumMod val="20000"/>
              <a:lumOff val="80000"/>
            </a:schemeClr>
          </a:solidFill>
          <a:effectLst>
            <a:outerShdw blurRad="50800" dist="38100" dir="2700000" algn="tl" rotWithShape="0">
              <a:prstClr val="black">
                <a:alpha val="40000"/>
              </a:prstClr>
            </a:outerShdw>
          </a:effectLst>
        </p:spPr>
        <p:txBody>
          <a:bodyPr wrap="none" rtlCol="0">
            <a:noAutofit/>
          </a:bodyPr>
          <a:lstStyle/>
          <a:p>
            <a:endParaRPr kumimoji="1" lang="ja-JP" altLang="en-US">
              <a:latin typeface="+mn-ea"/>
            </a:endParaRPr>
          </a:p>
        </p:txBody>
      </p:sp>
      <p:sp>
        <p:nvSpPr>
          <p:cNvPr id="2" name="タイトル 1"/>
          <p:cNvSpPr>
            <a:spLocks noGrp="1"/>
          </p:cNvSpPr>
          <p:nvPr>
            <p:ph type="title"/>
          </p:nvPr>
        </p:nvSpPr>
        <p:spPr>
          <a:xfrm>
            <a:off x="457200" y="533400"/>
            <a:ext cx="8435280" cy="990600"/>
          </a:xfrm>
        </p:spPr>
        <p:txBody>
          <a:bodyPr/>
          <a:lstStyle/>
          <a:p>
            <a:r>
              <a:rPr lang="ja-JP" altLang="en-US" smtClean="0"/>
              <a:t>攻撃 ～ </a:t>
            </a:r>
            <a:r>
              <a:rPr lang="en-US" altLang="ja-JP" smtClean="0"/>
              <a:t>BadStore </a:t>
            </a:r>
            <a:r>
              <a:rPr lang="ja-JP" altLang="en-US" smtClean="0"/>
              <a:t>へ </a:t>
            </a:r>
            <a:r>
              <a:rPr lang="en-US" altLang="ja-JP" smtClean="0"/>
              <a:t>sqlmap </a:t>
            </a:r>
            <a:r>
              <a:rPr lang="ja-JP" altLang="en-US" smtClean="0"/>
              <a:t>を試す～</a:t>
            </a:r>
            <a:endParaRPr kumimoji="1" lang="ja-JP" altLang="en-US"/>
          </a:p>
        </p:txBody>
      </p:sp>
      <p:sp>
        <p:nvSpPr>
          <p:cNvPr id="7" name="テキスト ボックス 6"/>
          <p:cNvSpPr txBox="1"/>
          <p:nvPr/>
        </p:nvSpPr>
        <p:spPr>
          <a:xfrm>
            <a:off x="755576" y="5478995"/>
            <a:ext cx="3693343" cy="369332"/>
          </a:xfrm>
          <a:prstGeom prst="rect">
            <a:avLst/>
          </a:prstGeom>
          <a:noFill/>
          <a:effectLst/>
        </p:spPr>
        <p:txBody>
          <a:bodyPr wrap="square" rtlCol="0">
            <a:spAutoFit/>
          </a:bodyPr>
          <a:lstStyle/>
          <a:p>
            <a:pPr algn="ctr"/>
            <a:r>
              <a:rPr kumimoji="1" lang="en-US" altLang="ja-JP" smtClean="0">
                <a:latin typeface="+mn-ea"/>
              </a:rPr>
              <a:t>Kali Linux </a:t>
            </a:r>
            <a:r>
              <a:rPr kumimoji="1" lang="ja-JP" altLang="en-US" smtClean="0">
                <a:latin typeface="+mn-ea"/>
              </a:rPr>
              <a:t>上の </a:t>
            </a:r>
            <a:r>
              <a:rPr kumimoji="1" lang="en-US" altLang="ja-JP" smtClean="0">
                <a:latin typeface="+mn-ea"/>
              </a:rPr>
              <a:t>sqlmap </a:t>
            </a:r>
            <a:r>
              <a:rPr kumimoji="1" lang="ja-JP" altLang="en-US" smtClean="0">
                <a:latin typeface="+mn-ea"/>
              </a:rPr>
              <a:t>ツール</a:t>
            </a:r>
            <a:endParaRPr kumimoji="1" lang="ja-JP" altLang="en-US">
              <a:latin typeface="+mn-ea"/>
            </a:endParaRPr>
          </a:p>
        </p:txBody>
      </p:sp>
      <p:sp>
        <p:nvSpPr>
          <p:cNvPr id="8" name="テキスト ボックス 7"/>
          <p:cNvSpPr txBox="1"/>
          <p:nvPr/>
        </p:nvSpPr>
        <p:spPr>
          <a:xfrm>
            <a:off x="4644008" y="5446729"/>
            <a:ext cx="3693343" cy="369332"/>
          </a:xfrm>
          <a:prstGeom prst="rect">
            <a:avLst/>
          </a:prstGeom>
          <a:noFill/>
          <a:effectLst/>
        </p:spPr>
        <p:txBody>
          <a:bodyPr wrap="square" rtlCol="0">
            <a:spAutoFit/>
          </a:bodyPr>
          <a:lstStyle/>
          <a:p>
            <a:pPr algn="ctr"/>
            <a:r>
              <a:rPr kumimoji="1" lang="en-US" altLang="ja-JP" smtClean="0">
                <a:latin typeface="+mn-ea"/>
              </a:rPr>
              <a:t>BadStore </a:t>
            </a:r>
            <a:r>
              <a:rPr kumimoji="1" lang="ja-JP" altLang="en-US" smtClean="0">
                <a:latin typeface="+mn-ea"/>
              </a:rPr>
              <a:t>（やられサイト）</a:t>
            </a:r>
            <a:endParaRPr kumimoji="1" lang="ja-JP" altLang="en-US">
              <a:latin typeface="+mn-ea"/>
            </a:endParaRPr>
          </a:p>
        </p:txBody>
      </p:sp>
      <p:pic>
        <p:nvPicPr>
          <p:cNvPr id="1028" name="Picture 4" descr="\\10.167.106.66\SharedVol\CWUsers\CW東\90.個人作業用\小野\BUSINESS_SOZAI\PNG カラーバージョン\オフィス\オフィス用品\パソコン\サーバ_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0927" y="2420888"/>
            <a:ext cx="3435449" cy="343544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10.167.106.66\SharedVol\CWUsers\CW東\90.個人作業用\小野\BUSINESS_SOZAI\PNG カラーバージョン\オフィス\オフィス用品\パソコン\PC前_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9945" y="2902105"/>
            <a:ext cx="2544604" cy="2544604"/>
          </a:xfrm>
          <a:prstGeom prst="rect">
            <a:avLst/>
          </a:prstGeom>
          <a:noFill/>
          <a:extLst>
            <a:ext uri="{909E8E84-426E-40DD-AFC4-6F175D3DCCD1}">
              <a14:hiddenFill xmlns:a14="http://schemas.microsoft.com/office/drawing/2010/main">
                <a:solidFill>
                  <a:srgbClr val="FFFFFF"/>
                </a:solidFill>
              </a14:hiddenFill>
            </a:ext>
          </a:extLst>
        </p:spPr>
      </p:pic>
      <p:sp>
        <p:nvSpPr>
          <p:cNvPr id="3" name="右矢印 2"/>
          <p:cNvSpPr/>
          <p:nvPr/>
        </p:nvSpPr>
        <p:spPr>
          <a:xfrm>
            <a:off x="3874549" y="4005064"/>
            <a:ext cx="1006443" cy="344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419872" y="2595464"/>
            <a:ext cx="4824536" cy="369332"/>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rtlCol="0">
            <a:spAutoFit/>
          </a:bodyPr>
          <a:lstStyle/>
          <a:p>
            <a:r>
              <a:rPr kumimoji="1" lang="en-US" altLang="ja-JP" smtClean="0">
                <a:latin typeface="+mn-ea"/>
              </a:rPr>
              <a:t>VMWare - </a:t>
            </a:r>
            <a:r>
              <a:rPr kumimoji="1" lang="ja-JP" altLang="en-US" smtClean="0">
                <a:latin typeface="+mn-ea"/>
              </a:rPr>
              <a:t>セキュリティコンテスト用</a:t>
            </a:r>
            <a:r>
              <a:rPr kumimoji="1" lang="en-US" altLang="ja-JP" smtClean="0">
                <a:latin typeface="+mn-ea"/>
              </a:rPr>
              <a:t>PC</a:t>
            </a:r>
            <a:r>
              <a:rPr kumimoji="1" lang="ja-JP" altLang="en-US" smtClean="0">
                <a:latin typeface="+mn-ea"/>
              </a:rPr>
              <a:t>（壱号機）</a:t>
            </a:r>
            <a:endParaRPr kumimoji="1" lang="ja-JP" altLang="en-US">
              <a:latin typeface="+mn-ea"/>
            </a:endParaRPr>
          </a:p>
        </p:txBody>
      </p:sp>
    </p:spTree>
    <p:extLst>
      <p:ext uri="{BB962C8B-B14F-4D97-AF65-F5344CB8AC3E}">
        <p14:creationId xmlns:p14="http://schemas.microsoft.com/office/powerpoint/2010/main" val="1436619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338</TotalTime>
  <Words>1032</Words>
  <Application>Microsoft Office PowerPoint</Application>
  <PresentationFormat>画面に合わせる (4:3)</PresentationFormat>
  <Paragraphs>152</Paragraphs>
  <Slides>24</Slides>
  <Notes>0</Notes>
  <HiddenSlides>0</HiddenSlides>
  <MMClips>0</MMClips>
  <ScaleCrop>false</ScaleCrop>
  <HeadingPairs>
    <vt:vector size="4" baseType="variant">
      <vt:variant>
        <vt:lpstr>テーマ</vt:lpstr>
      </vt:variant>
      <vt:variant>
        <vt:i4>1</vt:i4>
      </vt:variant>
      <vt:variant>
        <vt:lpstr>スライド タイトル</vt:lpstr>
      </vt:variant>
      <vt:variant>
        <vt:i4>24</vt:i4>
      </vt:variant>
    </vt:vector>
  </HeadingPairs>
  <TitlesOfParts>
    <vt:vector size="25" baseType="lpstr">
      <vt:lpstr>クラリティ</vt:lpstr>
      <vt:lpstr>SQLインジェクション</vt:lpstr>
      <vt:lpstr>攻撃</vt:lpstr>
      <vt:lpstr>攻撃</vt:lpstr>
      <vt:lpstr>攻撃</vt:lpstr>
      <vt:lpstr>攻撃</vt:lpstr>
      <vt:lpstr>防御</vt:lpstr>
      <vt:lpstr>防御</vt:lpstr>
      <vt:lpstr>攻撃 ～ BadStore へ sqlmap を試す～</vt:lpstr>
      <vt:lpstr>攻撃 ～ BadStore へ sqlmap を試す～</vt:lpstr>
      <vt:lpstr>攻撃 ～ BadStore へ sqlmap を試す～</vt:lpstr>
      <vt:lpstr>攻撃 ～ BadStore へ sqlmap を試す～</vt:lpstr>
      <vt:lpstr>攻撃 ～ BadStore へ sqlmap を試す～</vt:lpstr>
      <vt:lpstr>攻撃 ～ BadStore へ sqlmap を試す～</vt:lpstr>
      <vt:lpstr>攻撃 ～ BadStore へ sqlmap を試す～</vt:lpstr>
      <vt:lpstr>攻撃 ～ BadStore へ sqlmap を試す～</vt:lpstr>
      <vt:lpstr>攻撃 ～ BadStore へ sqlmap を試す～</vt:lpstr>
      <vt:lpstr>攻撃 ～ BadStore へ sqlmap を試す～</vt:lpstr>
      <vt:lpstr>攻撃 ～ BadStore へ sqlmap を試す～</vt:lpstr>
      <vt:lpstr>攻撃 ～ BadStore へ sqlmap を試す～</vt:lpstr>
      <vt:lpstr>攻撃 ～ BadStore へ sqlmap を試す～</vt:lpstr>
      <vt:lpstr>攻撃 ～ BadStore へ sqlmap を試す～</vt:lpstr>
      <vt:lpstr>攻撃 ～ BadStore へ sqlmap を試す～</vt:lpstr>
      <vt:lpstr>攻撃 ～ BadStore へ sqlmap を試す～</vt:lpstr>
      <vt:lpstr>攻撃 ～ BadStore へ sqlmap を試す～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SQLインジェクション</dc:title>
  <dc:creator/>
  <cp:lastModifiedBy>小野 宏司</cp:lastModifiedBy>
  <cp:revision>41</cp:revision>
  <cp:lastPrinted>2018-01-09T00:36:13Z</cp:lastPrinted>
  <dcterms:created xsi:type="dcterms:W3CDTF">2015-11-19T01:34:38Z</dcterms:created>
  <dcterms:modified xsi:type="dcterms:W3CDTF">2018-01-09T00:39:02Z</dcterms:modified>
</cp:coreProperties>
</file>