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60" r:id="rId1"/>
  </p:sldMasterIdLst>
  <p:notesMasterIdLst>
    <p:notesMasterId r:id="rId19"/>
  </p:notesMasterIdLst>
  <p:sldIdLst>
    <p:sldId id="257" r:id="rId2"/>
    <p:sldId id="258" r:id="rId3"/>
    <p:sldId id="259" r:id="rId4"/>
    <p:sldId id="261" r:id="rId5"/>
    <p:sldId id="266" r:id="rId6"/>
    <p:sldId id="267" r:id="rId7"/>
    <p:sldId id="272" r:id="rId8"/>
    <p:sldId id="273" r:id="rId9"/>
    <p:sldId id="274" r:id="rId10"/>
    <p:sldId id="275" r:id="rId11"/>
    <p:sldId id="276" r:id="rId12"/>
    <p:sldId id="277" r:id="rId13"/>
    <p:sldId id="268" r:id="rId14"/>
    <p:sldId id="271" r:id="rId15"/>
    <p:sldId id="270" r:id="rId16"/>
    <p:sldId id="278" r:id="rId17"/>
    <p:sldId id="262"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0066A1"/>
    <a:srgbClr val="2D669C"/>
    <a:srgbClr val="01B4E3"/>
    <a:srgbClr val="FDC82F"/>
    <a:srgbClr val="F8AE7B"/>
    <a:srgbClr val="8AB6D9"/>
    <a:srgbClr val="75BD1C"/>
    <a:srgbClr val="008542"/>
    <a:srgbClr val="CC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549" autoAdjust="0"/>
    <p:restoredTop sz="94658"/>
  </p:normalViewPr>
  <p:slideViewPr>
    <p:cSldViewPr snapToGrid="0" snapToObjects="1">
      <p:cViewPr>
        <p:scale>
          <a:sx n="100" d="100"/>
          <a:sy n="100" d="100"/>
        </p:scale>
        <p:origin x="49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28D45-CD78-E946-97C3-593DC6155472}" type="datetimeFigureOut">
              <a:rPr lang="en-US" smtClean="0"/>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F362D4-5DD5-1441-A093-8EF5773AF7CF}" type="slidenum">
              <a:rPr lang="en-US" smtClean="0"/>
              <a:t>‹#›</a:t>
            </a:fld>
            <a:endParaRPr lang="en-US"/>
          </a:p>
        </p:txBody>
      </p:sp>
    </p:spTree>
    <p:extLst>
      <p:ext uri="{BB962C8B-B14F-4D97-AF65-F5344CB8AC3E}">
        <p14:creationId xmlns:p14="http://schemas.microsoft.com/office/powerpoint/2010/main" val="54318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Topic</a:t>
            </a:r>
          </a:p>
        </p:txBody>
      </p:sp>
      <p:sp>
        <p:nvSpPr>
          <p:cNvPr id="4" name="Content Placeholder 3"/>
          <p:cNvSpPr>
            <a:spLocks noGrp="1"/>
          </p:cNvSpPr>
          <p:nvPr>
            <p:ph sz="half" idx="2" hasCustomPrompt="1"/>
          </p:nvPr>
        </p:nvSpPr>
        <p:spPr>
          <a:xfrm>
            <a:off x="4629150" y="1369219"/>
            <a:ext cx="3886200" cy="2844563"/>
          </a:xfrm>
        </p:spPr>
        <p:txBody>
          <a:bodyPr/>
          <a:lstStyle>
            <a:lvl1pPr marL="0" indent="0">
              <a:buNone/>
              <a:defRPr sz="900" i="1"/>
            </a:lvl1pPr>
          </a:lstStyle>
          <a:p>
            <a:pPr lvl="0"/>
            <a:r>
              <a:rPr lang="en-US" dirty="0"/>
              <a:t>Insert Object</a:t>
            </a:r>
          </a:p>
        </p:txBody>
      </p:sp>
      <p:sp>
        <p:nvSpPr>
          <p:cNvPr id="14" name="Text Placeholder 13"/>
          <p:cNvSpPr>
            <a:spLocks noGrp="1"/>
          </p:cNvSpPr>
          <p:nvPr>
            <p:ph type="body" sz="quarter" idx="13"/>
          </p:nvPr>
        </p:nvSpPr>
        <p:spPr>
          <a:xfrm>
            <a:off x="628650" y="1369219"/>
            <a:ext cx="3886200" cy="2844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lide Number Placeholder 17"/>
          <p:cNvSpPr>
            <a:spLocks noGrp="1"/>
          </p:cNvSpPr>
          <p:nvPr>
            <p:ph type="sldNum" sz="quarter" idx="14"/>
          </p:nvPr>
        </p:nvSpPr>
        <p:spPr/>
        <p:txBody>
          <a:bodyPr/>
          <a:lstStyle/>
          <a:p>
            <a:fld id="{3DD97BEB-BAEF-0344-9D5C-EC73E478698A}" type="slidenum">
              <a:rPr lang="en-US" smtClean="0"/>
              <a:pPr/>
              <a:t>‹#›</a:t>
            </a:fld>
            <a:endParaRPr lang="en-US"/>
          </a:p>
        </p:txBody>
      </p:sp>
      <p:sp>
        <p:nvSpPr>
          <p:cNvPr id="7" name="Text Placeholder 3"/>
          <p:cNvSpPr>
            <a:spLocks noGrp="1"/>
          </p:cNvSpPr>
          <p:nvPr>
            <p:ph type="body" sz="quarter" idx="15" hasCustomPrompt="1"/>
          </p:nvPr>
        </p:nvSpPr>
        <p:spPr>
          <a:xfrm>
            <a:off x="628650" y="829648"/>
            <a:ext cx="7886700" cy="267632"/>
          </a:xfrm>
        </p:spPr>
        <p:txBody>
          <a:bodyPr>
            <a:noAutofit/>
          </a:bodyPr>
          <a:lstStyle>
            <a:lvl1pPr marL="0" indent="0">
              <a:buNone/>
              <a:defRPr sz="1800" b="1" i="1">
                <a:solidFill>
                  <a:schemeClr val="tx1">
                    <a:lumMod val="50000"/>
                    <a:lumOff val="50000"/>
                  </a:schemeClr>
                </a:solidFill>
              </a:defRPr>
            </a:lvl1pPr>
          </a:lstStyle>
          <a:p>
            <a:pPr lvl="0"/>
            <a:r>
              <a:rPr lang="en-US" dirty="0"/>
              <a:t>Subhead</a:t>
            </a:r>
          </a:p>
        </p:txBody>
      </p:sp>
    </p:spTree>
    <p:extLst>
      <p:ext uri="{BB962C8B-B14F-4D97-AF65-F5344CB8AC3E}">
        <p14:creationId xmlns:p14="http://schemas.microsoft.com/office/powerpoint/2010/main" val="407120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3DD97BEB-BAEF-0344-9D5C-EC73E478698A}" type="slidenum">
              <a:rPr lang="en-US" smtClean="0"/>
              <a:pPr/>
              <a:t>‹#›</a:t>
            </a:fld>
            <a:endParaRPr lang="en-US"/>
          </a:p>
        </p:txBody>
      </p:sp>
    </p:spTree>
    <p:extLst>
      <p:ext uri="{BB962C8B-B14F-4D97-AF65-F5344CB8AC3E}">
        <p14:creationId xmlns:p14="http://schemas.microsoft.com/office/powerpoint/2010/main" val="8441047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4" cstate="screen">
            <a:extLst>
              <a:ext uri="{28A0092B-C50C-407E-A947-70E740481C1C}">
                <a14:useLocalDpi xmlns:a14="http://schemas.microsoft.com/office/drawing/2010/main"/>
              </a:ext>
            </a:extLst>
          </a:blip>
          <a:srcRect l="1496" t="9657"/>
          <a:stretch/>
        </p:blipFill>
        <p:spPr>
          <a:xfrm rot="10800000" flipH="1">
            <a:off x="0" y="4502874"/>
            <a:ext cx="9144000" cy="640625"/>
          </a:xfrm>
          <a:prstGeom prst="rect">
            <a:avLst/>
          </a:prstGeom>
        </p:spPr>
      </p:pic>
      <p:sp>
        <p:nvSpPr>
          <p:cNvPr id="2" name="Title Placeholder 1"/>
          <p:cNvSpPr>
            <a:spLocks noGrp="1"/>
          </p:cNvSpPr>
          <p:nvPr>
            <p:ph type="title"/>
          </p:nvPr>
        </p:nvSpPr>
        <p:spPr>
          <a:xfrm>
            <a:off x="628650" y="417136"/>
            <a:ext cx="7886700" cy="415002"/>
          </a:xfrm>
          <a:prstGeom prst="rect">
            <a:avLst/>
          </a:prstGeom>
        </p:spPr>
        <p:txBody>
          <a:bodyPr vert="horz" lIns="91440" tIns="45720" rIns="91440" bIns="45720" rtlCol="0" anchor="b">
            <a:noAutofit/>
          </a:bodyPr>
          <a:lstStyle/>
          <a:p>
            <a:r>
              <a:rPr lang="en-US" dirty="0"/>
              <a:t>Topic</a:t>
            </a:r>
          </a:p>
        </p:txBody>
      </p:sp>
      <p:sp>
        <p:nvSpPr>
          <p:cNvPr id="3" name="Text Placeholder 2"/>
          <p:cNvSpPr>
            <a:spLocks noGrp="1"/>
          </p:cNvSpPr>
          <p:nvPr>
            <p:ph type="body" idx="1"/>
          </p:nvPr>
        </p:nvSpPr>
        <p:spPr>
          <a:xfrm>
            <a:off x="628650" y="10716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Slide Number Placeholder 25"/>
          <p:cNvSpPr>
            <a:spLocks noGrp="1"/>
          </p:cNvSpPr>
          <p:nvPr>
            <p:ph type="sldNum" sz="quarter" idx="4"/>
          </p:nvPr>
        </p:nvSpPr>
        <p:spPr>
          <a:xfrm>
            <a:off x="385321" y="4654044"/>
            <a:ext cx="486659" cy="273844"/>
          </a:xfrm>
          <a:prstGeom prst="rect">
            <a:avLst/>
          </a:prstGeom>
        </p:spPr>
        <p:txBody>
          <a:bodyPr vert="horz" lIns="91440" tIns="45720" rIns="91440" bIns="45720" rtlCol="0" anchor="ctr"/>
          <a:lstStyle>
            <a:lvl1pPr algn="l">
              <a:defRPr sz="900">
                <a:solidFill>
                  <a:srgbClr val="0066A1"/>
                </a:solidFill>
              </a:defRPr>
            </a:lvl1pPr>
          </a:lstStyle>
          <a:p>
            <a:fld id="{3DD97BEB-BAEF-0344-9D5C-EC73E478698A}" type="slidenum">
              <a:rPr lang="en-US" smtClean="0"/>
              <a:pPr/>
              <a:t>‹#›</a:t>
            </a:fld>
            <a:endParaRPr lang="en-US"/>
          </a:p>
        </p:txBody>
      </p:sp>
      <p:pic>
        <p:nvPicPr>
          <p:cNvPr id="11" name="Picture 10"/>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613960" y="4267505"/>
            <a:ext cx="1215715" cy="354989"/>
          </a:xfrm>
          <a:prstGeom prst="rect">
            <a:avLst/>
          </a:prstGeom>
        </p:spPr>
      </p:pic>
      <p:pic>
        <p:nvPicPr>
          <p:cNvPr id="14" name="Picture 13"/>
          <p:cNvPicPr>
            <a:picLocks noChangeAspect="1"/>
          </p:cNvPicPr>
          <p:nvPr userDrawn="1"/>
        </p:nvPicPr>
        <p:blipFill rotWithShape="1">
          <a:blip r:embed="rId4" cstate="screen">
            <a:extLst>
              <a:ext uri="{28A0092B-C50C-407E-A947-70E740481C1C}">
                <a14:useLocalDpi xmlns:a14="http://schemas.microsoft.com/office/drawing/2010/main"/>
              </a:ext>
            </a:extLst>
          </a:blip>
          <a:srcRect l="1496" t="9657"/>
          <a:stretch/>
        </p:blipFill>
        <p:spPr>
          <a:xfrm flipH="1">
            <a:off x="0" y="-20993"/>
            <a:ext cx="9144000" cy="640625"/>
          </a:xfrm>
          <a:prstGeom prst="rect">
            <a:avLst/>
          </a:prstGeom>
        </p:spPr>
      </p:pic>
    </p:spTree>
    <p:extLst>
      <p:ext uri="{BB962C8B-B14F-4D97-AF65-F5344CB8AC3E}">
        <p14:creationId xmlns:p14="http://schemas.microsoft.com/office/powerpoint/2010/main" val="151095810"/>
      </p:ext>
    </p:extLst>
  </p:cSld>
  <p:clrMap bg1="lt1" tx1="dk1" bg2="lt2" tx2="dk2" accent1="accent1" accent2="accent2" accent3="accent3" accent4="accent4" accent5="accent5" accent6="accent6" hlink="hlink" folHlink="folHlink"/>
  <p:sldLayoutIdLst>
    <p:sldLayoutId id="2147483664" r:id="rId1"/>
    <p:sldLayoutId id="2147483667" r:id="rId2"/>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hf hdr="0" ftr="0" dt="0"/>
  <p:txStyles>
    <p:titleStyle>
      <a:lvl1pPr algn="l" defTabSz="685800" rtl="0" eaLnBrk="1" latinLnBrk="0" hangingPunct="1">
        <a:lnSpc>
          <a:spcPct val="90000"/>
        </a:lnSpc>
        <a:spcBef>
          <a:spcPct val="0"/>
        </a:spcBef>
        <a:buNone/>
        <a:defRPr sz="2550" b="1" i="0" kern="1200">
          <a:solidFill>
            <a:srgbClr val="0066A1"/>
          </a:solidFill>
          <a:latin typeface="Calibri" charset="0"/>
          <a:ea typeface="Calibri" charset="0"/>
          <a:cs typeface="Calibri" charset="0"/>
        </a:defRPr>
      </a:lvl1pPr>
    </p:titleStyle>
    <p:bodyStyle>
      <a:lvl1pPr marL="171450" indent="-171450" algn="l" defTabSz="685800" rtl="0" eaLnBrk="1" latinLnBrk="0" hangingPunct="1">
        <a:lnSpc>
          <a:spcPct val="90000"/>
        </a:lnSpc>
        <a:spcBef>
          <a:spcPts val="750"/>
        </a:spcBef>
        <a:buClr>
          <a:srgbClr val="0066A1"/>
        </a:buClr>
        <a:buFont typeface="LucidaGrande"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0066A1"/>
        </a:buClr>
        <a:buFont typeface="LucidaGrande"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rgbClr val="0066A1"/>
        </a:buClr>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0066A1"/>
        </a:buClr>
        <a:buFont typeface="Wingdings"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0066A1"/>
        </a:buClr>
        <a:buFont typeface="Courier New" charset="0"/>
        <a:buChar char="o"/>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4.jpg"/><Relationship Id="rId3" Type="http://schemas.openxmlformats.org/officeDocument/2006/relationships/image" Target="../media/image29.jpg"/><Relationship Id="rId7" Type="http://schemas.openxmlformats.org/officeDocument/2006/relationships/image" Target="../media/image33.jpg"/><Relationship Id="rId12" Type="http://schemas.openxmlformats.org/officeDocument/2006/relationships/image" Target="../media/image4.emf"/><Relationship Id="rId2" Type="http://schemas.openxmlformats.org/officeDocument/2006/relationships/image" Target="../media/image28.jpg"/><Relationship Id="rId1" Type="http://schemas.openxmlformats.org/officeDocument/2006/relationships/slideLayout" Target="../slideLayouts/slideLayout2.xml"/><Relationship Id="rId6" Type="http://schemas.openxmlformats.org/officeDocument/2006/relationships/image" Target="../media/image32.jpg"/><Relationship Id="rId11" Type="http://schemas.openxmlformats.org/officeDocument/2006/relationships/image" Target="../media/image3.jpeg"/><Relationship Id="rId5" Type="http://schemas.openxmlformats.org/officeDocument/2006/relationships/image" Target="../media/image31.jpg"/><Relationship Id="rId10" Type="http://schemas.openxmlformats.org/officeDocument/2006/relationships/image" Target="../media/image36.jpg"/><Relationship Id="rId4" Type="http://schemas.openxmlformats.org/officeDocument/2006/relationships/image" Target="../media/image30.jpg"/><Relationship Id="rId9" Type="http://schemas.openxmlformats.org/officeDocument/2006/relationships/image" Target="../media/image35.jpg"/></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8.gif"/><Relationship Id="rId7" Type="http://schemas.openxmlformats.org/officeDocument/2006/relationships/image" Target="../media/image12.png"/><Relationship Id="rId2" Type="http://schemas.openxmlformats.org/officeDocument/2006/relationships/image" Target="../media/image7.gif"/><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gif"/><Relationship Id="rId4" Type="http://schemas.openxmlformats.org/officeDocument/2006/relationships/image" Target="../media/image9.gif"/><Relationship Id="rId9" Type="http://schemas.openxmlformats.org/officeDocument/2006/relationships/image" Target="../media/image4.emf"/></Relationships>
</file>

<file path=ppt/slides/_rels/slide4.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gif"/><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gif"/><Relationship Id="rId5" Type="http://schemas.openxmlformats.org/officeDocument/2006/relationships/image" Target="../media/image16.gif"/><Relationship Id="rId10" Type="http://schemas.openxmlformats.org/officeDocument/2006/relationships/image" Target="../media/image4.emf"/><Relationship Id="rId4" Type="http://schemas.openxmlformats.org/officeDocument/2006/relationships/image" Target="../media/image15.gif"/><Relationship Id="rId9"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3DD97BEB-BAEF-0344-9D5C-EC73E478698A}" type="slidenum">
              <a:rPr lang="en-US" smtClean="0"/>
              <a:pPr/>
              <a:t>0</a:t>
            </a:fld>
            <a:endParaRPr lang="en-US" dirty="0"/>
          </a:p>
        </p:txBody>
      </p:sp>
      <p:sp>
        <p:nvSpPr>
          <p:cNvPr id="5" name="Snip Single Corner Rectangle 4">
            <a:extLst>
              <a:ext uri="{FF2B5EF4-FFF2-40B4-BE49-F238E27FC236}">
                <a16:creationId xmlns:a16="http://schemas.microsoft.com/office/drawing/2014/main" id="{DF5E03DB-52D4-A94B-9597-D3F7E8A852FE}"/>
              </a:ext>
            </a:extLst>
          </p:cNvPr>
          <p:cNvSpPr/>
          <p:nvPr/>
        </p:nvSpPr>
        <p:spPr>
          <a:xfrm flipV="1">
            <a:off x="0" y="76983"/>
            <a:ext cx="9144000" cy="938788"/>
          </a:xfrm>
          <a:prstGeom prst="snip1Rect">
            <a:avLst>
              <a:gd name="adj" fmla="val 35586"/>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FCABDD9-BEB9-7D44-B2E9-F51FC0E90B7A}"/>
              </a:ext>
            </a:extLst>
          </p:cNvPr>
          <p:cNvSpPr txBox="1"/>
          <p:nvPr/>
        </p:nvSpPr>
        <p:spPr>
          <a:xfrm>
            <a:off x="1666461" y="1193059"/>
            <a:ext cx="6486939" cy="2123658"/>
          </a:xfrm>
          <a:prstGeom prst="rect">
            <a:avLst/>
          </a:prstGeom>
          <a:noFill/>
        </p:spPr>
        <p:txBody>
          <a:bodyPr wrap="square" rtlCol="0">
            <a:spAutoFit/>
          </a:bodyPr>
          <a:lstStyle/>
          <a:p>
            <a:r>
              <a:rPr lang="en-IN" sz="4400" b="1" dirty="0"/>
              <a:t>Enhancing Network Security with Advanced Network Scanning Tools</a:t>
            </a:r>
            <a:endParaRPr lang="en-US" sz="4200" b="1" dirty="0">
              <a:latin typeface="Calibri" panose="020F0502020204030204" pitchFamily="34" charset="0"/>
              <a:cs typeface="Calibri" panose="020F0502020204030204" pitchFamily="34" charset="0"/>
            </a:endParaRPr>
          </a:p>
        </p:txBody>
      </p:sp>
      <p:sp>
        <p:nvSpPr>
          <p:cNvPr id="3" name="TextBox 2"/>
          <p:cNvSpPr txBox="1"/>
          <p:nvPr/>
        </p:nvSpPr>
        <p:spPr>
          <a:xfrm>
            <a:off x="566530" y="3173562"/>
            <a:ext cx="3379305" cy="2031325"/>
          </a:xfrm>
          <a:prstGeom prst="rect">
            <a:avLst/>
          </a:prstGeom>
          <a:noFill/>
        </p:spPr>
        <p:txBody>
          <a:bodyPr wrap="square" rtlCol="0">
            <a:spAutoFit/>
          </a:bodyPr>
          <a:lstStyle/>
          <a:p>
            <a:r>
              <a:rPr lang="en-US" dirty="0" smtClean="0"/>
              <a:t> </a:t>
            </a:r>
          </a:p>
          <a:p>
            <a:r>
              <a:rPr lang="en-US" dirty="0" smtClean="0"/>
              <a:t>SHUBH PATEL </a:t>
            </a:r>
          </a:p>
          <a:p>
            <a:r>
              <a:rPr lang="en-US" dirty="0" smtClean="0"/>
              <a:t>PRARTHAN CHRISTIAN </a:t>
            </a:r>
          </a:p>
          <a:p>
            <a:r>
              <a:rPr lang="en-US" dirty="0" smtClean="0"/>
              <a:t>KARTIKAY MISTRY </a:t>
            </a:r>
          </a:p>
          <a:p>
            <a:r>
              <a:rPr lang="en-US" dirty="0" smtClean="0"/>
              <a:t>KRENIL RAJ </a:t>
            </a:r>
          </a:p>
          <a:p>
            <a:r>
              <a:rPr lang="en-US" dirty="0" smtClean="0"/>
              <a:t>HIREN RAITHATHA</a:t>
            </a:r>
          </a:p>
          <a:p>
            <a:endParaRPr lang="en-IN" dirty="0"/>
          </a:p>
        </p:txBody>
      </p:sp>
      <p:sp>
        <p:nvSpPr>
          <p:cNvPr id="7" name="Rectangle 6"/>
          <p:cNvSpPr/>
          <p:nvPr/>
        </p:nvSpPr>
        <p:spPr>
          <a:xfrm>
            <a:off x="4479635" y="2110085"/>
            <a:ext cx="184730" cy="923330"/>
          </a:xfrm>
          <a:prstGeom prst="rect">
            <a:avLst/>
          </a:prstGeom>
          <a:noFill/>
        </p:spPr>
        <p:txBody>
          <a:bodyPr wrap="none" lIns="91440" tIns="45720" rIns="91440" bIns="45720">
            <a:spAutoFit/>
          </a:bodyPr>
          <a:lstStyle/>
          <a:p>
            <a:pPr algn="ct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35" y="176743"/>
            <a:ext cx="1561412" cy="533096"/>
          </a:xfrm>
          <a:prstGeom prst="rect">
            <a:avLst/>
          </a:prstGeom>
        </p:spPr>
      </p:pic>
      <p:sp>
        <p:nvSpPr>
          <p:cNvPr id="50" name="TextBox 49"/>
          <p:cNvSpPr txBox="1"/>
          <p:nvPr/>
        </p:nvSpPr>
        <p:spPr>
          <a:xfrm>
            <a:off x="5783402" y="3267525"/>
            <a:ext cx="1941443" cy="369332"/>
          </a:xfrm>
          <a:prstGeom prst="rect">
            <a:avLst/>
          </a:prstGeom>
          <a:noFill/>
        </p:spPr>
        <p:txBody>
          <a:bodyPr wrap="square" rtlCol="0">
            <a:spAutoFit/>
          </a:bodyPr>
          <a:lstStyle/>
          <a:p>
            <a:r>
              <a:rPr lang="en-US" dirty="0" smtClean="0"/>
              <a:t>PAPER ID: 732</a:t>
            </a:r>
            <a:endParaRPr lang="en-IN" dirty="0"/>
          </a:p>
        </p:txBody>
      </p:sp>
      <p:pic>
        <p:nvPicPr>
          <p:cNvPr id="10" name="Picture 9">
            <a:extLst>
              <a:ext uri="{FF2B5EF4-FFF2-40B4-BE49-F238E27FC236}">
                <a16:creationId xmlns:a16="http://schemas.microsoft.com/office/drawing/2014/main" id="{FC3CCB73-050E-3048-9D45-CA46B27B28E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40733"/>
          <a:stretch/>
        </p:blipFill>
        <p:spPr>
          <a:xfrm>
            <a:off x="7321826" y="202139"/>
            <a:ext cx="1442905" cy="482303"/>
          </a:xfrm>
          <a:prstGeom prst="rect">
            <a:avLst/>
          </a:prstGeom>
        </p:spPr>
      </p:pic>
      <p:sp>
        <p:nvSpPr>
          <p:cNvPr id="9" name="Rectangle 8"/>
          <p:cNvSpPr/>
          <p:nvPr/>
        </p:nvSpPr>
        <p:spPr>
          <a:xfrm>
            <a:off x="7563971" y="4195482"/>
            <a:ext cx="1311088" cy="4585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05857499"/>
      </p:ext>
    </p:extLst>
  </p:cSld>
  <p:clrMapOvr>
    <a:masterClrMapping/>
  </p:clrMapOvr>
  <p:transition spd="slow" advClick="0">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DD97BEB-BAEF-0344-9D5C-EC73E478698A}" type="slidenum">
              <a:rPr lang="en-US" smtClean="0"/>
              <a:pPr/>
              <a:t>9</a:t>
            </a:fld>
            <a:endParaRPr lang="en-US"/>
          </a:p>
        </p:txBody>
      </p:sp>
      <p:sp>
        <p:nvSpPr>
          <p:cNvPr id="3" name="Snip Single Corner Rectangle 2">
            <a:extLst>
              <a:ext uri="{FF2B5EF4-FFF2-40B4-BE49-F238E27FC236}">
                <a16:creationId xmlns:a16="http://schemas.microsoft.com/office/drawing/2014/main" id="{DEAADD20-9283-5343-842D-BB26C6F02A57}"/>
              </a:ext>
            </a:extLst>
          </p:cNvPr>
          <p:cNvSpPr/>
          <p:nvPr/>
        </p:nvSpPr>
        <p:spPr>
          <a:xfrm flipV="1">
            <a:off x="0" y="0"/>
            <a:ext cx="9144000" cy="751384"/>
          </a:xfrm>
          <a:prstGeom prst="snip1Rect">
            <a:avLst>
              <a:gd name="adj" fmla="val 35586"/>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25" y="79748"/>
            <a:ext cx="1561412" cy="533096"/>
          </a:xfrm>
          <a:prstGeom prst="rect">
            <a:avLst/>
          </a:prstGeom>
        </p:spPr>
      </p:pic>
      <p:pic>
        <p:nvPicPr>
          <p:cNvPr id="5" name="Picture 4">
            <a:extLst>
              <a:ext uri="{FF2B5EF4-FFF2-40B4-BE49-F238E27FC236}">
                <a16:creationId xmlns:a16="http://schemas.microsoft.com/office/drawing/2014/main" id="{FC3CCB73-050E-3048-9D45-CA46B27B28E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40733"/>
          <a:stretch/>
        </p:blipFill>
        <p:spPr>
          <a:xfrm>
            <a:off x="7321826" y="133650"/>
            <a:ext cx="1442905" cy="482303"/>
          </a:xfrm>
          <a:prstGeom prst="rect">
            <a:avLst/>
          </a:prstGeom>
        </p:spPr>
      </p:pic>
      <p:sp>
        <p:nvSpPr>
          <p:cNvPr id="7" name="Rectangle 6"/>
          <p:cNvSpPr/>
          <p:nvPr/>
        </p:nvSpPr>
        <p:spPr>
          <a:xfrm>
            <a:off x="7540487" y="4187687"/>
            <a:ext cx="1411356" cy="543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23324" y="834708"/>
            <a:ext cx="7965081" cy="3662541"/>
          </a:xfrm>
          <a:prstGeom prst="rect">
            <a:avLst/>
          </a:prstGeom>
        </p:spPr>
        <p:txBody>
          <a:bodyPr wrap="square">
            <a:spAutoFit/>
          </a:bodyPr>
          <a:lstStyle/>
          <a:p>
            <a:r>
              <a:rPr lang="en-US" sz="4400" b="1" i="1" dirty="0" smtClean="0">
                <a:solidFill>
                  <a:srgbClr val="01B4E3"/>
                </a:solidFill>
              </a:rPr>
              <a:t>METHODOLOGIES FOR SERVICE SCANNING</a:t>
            </a:r>
          </a:p>
          <a:p>
            <a:endParaRPr lang="en-US" sz="3600" b="1" i="1" dirty="0" smtClean="0">
              <a:solidFill>
                <a:srgbClr val="01B4E3"/>
              </a:solidFill>
            </a:endParaRPr>
          </a:p>
          <a:p>
            <a:pPr marL="457200" indent="-457200">
              <a:buFont typeface="Wingdings" panose="05000000000000000000" pitchFamily="2" charset="2"/>
              <a:buChar char="Ø"/>
            </a:pPr>
            <a:r>
              <a:rPr lang="en-US" sz="3600" b="1" i="1" dirty="0" smtClean="0">
                <a:solidFill>
                  <a:srgbClr val="01B4E3"/>
                </a:solidFill>
              </a:rPr>
              <a:t>SERVICE BANNER GRABBING</a:t>
            </a:r>
          </a:p>
          <a:p>
            <a:endParaRPr lang="en-US" sz="3600" b="1" i="1" dirty="0">
              <a:solidFill>
                <a:srgbClr val="01B4E3"/>
              </a:solidFill>
            </a:endParaRPr>
          </a:p>
          <a:p>
            <a:endParaRPr lang="en-US" sz="3600" b="1" i="1" dirty="0" smtClean="0">
              <a:solidFill>
                <a:srgbClr val="01B4E3"/>
              </a:solidFill>
            </a:endParaRPr>
          </a:p>
        </p:txBody>
      </p:sp>
      <p:sp>
        <p:nvSpPr>
          <p:cNvPr id="8" name="AutoShape 4" descr="Qu'est ce que le Banner Grabbing ? | I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8" name="Picture 6" descr="Qu'est ce que le Banner Grabbing ? | IT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752" y="1553136"/>
            <a:ext cx="2867025" cy="3177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391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DD97BEB-BAEF-0344-9D5C-EC73E478698A}" type="slidenum">
              <a:rPr lang="en-US" smtClean="0"/>
              <a:pPr/>
              <a:t>10</a:t>
            </a:fld>
            <a:endParaRPr lang="en-US"/>
          </a:p>
        </p:txBody>
      </p:sp>
      <p:sp>
        <p:nvSpPr>
          <p:cNvPr id="3" name="Snip Single Corner Rectangle 2">
            <a:extLst>
              <a:ext uri="{FF2B5EF4-FFF2-40B4-BE49-F238E27FC236}">
                <a16:creationId xmlns:a16="http://schemas.microsoft.com/office/drawing/2014/main" id="{DEAADD20-9283-5343-842D-BB26C6F02A57}"/>
              </a:ext>
            </a:extLst>
          </p:cNvPr>
          <p:cNvSpPr/>
          <p:nvPr/>
        </p:nvSpPr>
        <p:spPr>
          <a:xfrm flipV="1">
            <a:off x="0" y="0"/>
            <a:ext cx="9144000" cy="751384"/>
          </a:xfrm>
          <a:prstGeom prst="snip1Rect">
            <a:avLst>
              <a:gd name="adj" fmla="val 35586"/>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25" y="79748"/>
            <a:ext cx="1561412" cy="533096"/>
          </a:xfrm>
          <a:prstGeom prst="rect">
            <a:avLst/>
          </a:prstGeom>
        </p:spPr>
      </p:pic>
      <p:pic>
        <p:nvPicPr>
          <p:cNvPr id="5" name="Picture 4">
            <a:extLst>
              <a:ext uri="{FF2B5EF4-FFF2-40B4-BE49-F238E27FC236}">
                <a16:creationId xmlns:a16="http://schemas.microsoft.com/office/drawing/2014/main" id="{FC3CCB73-050E-3048-9D45-CA46B27B28E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40733"/>
          <a:stretch/>
        </p:blipFill>
        <p:spPr>
          <a:xfrm>
            <a:off x="7321826" y="133650"/>
            <a:ext cx="1442905" cy="482303"/>
          </a:xfrm>
          <a:prstGeom prst="rect">
            <a:avLst/>
          </a:prstGeom>
        </p:spPr>
      </p:pic>
      <p:sp>
        <p:nvSpPr>
          <p:cNvPr id="7" name="Rectangle 6"/>
          <p:cNvSpPr/>
          <p:nvPr/>
        </p:nvSpPr>
        <p:spPr>
          <a:xfrm>
            <a:off x="7540487" y="4187687"/>
            <a:ext cx="1411356" cy="543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23325" y="831132"/>
            <a:ext cx="6474311" cy="4770537"/>
          </a:xfrm>
          <a:prstGeom prst="rect">
            <a:avLst/>
          </a:prstGeom>
        </p:spPr>
        <p:txBody>
          <a:bodyPr wrap="square">
            <a:spAutoFit/>
          </a:bodyPr>
          <a:lstStyle/>
          <a:p>
            <a:r>
              <a:rPr lang="en-US" sz="3200" b="1" i="1" dirty="0">
                <a:solidFill>
                  <a:srgbClr val="01B4E3"/>
                </a:solidFill>
              </a:rPr>
              <a:t>SERVICE BANNER </a:t>
            </a:r>
            <a:r>
              <a:rPr lang="en-US" sz="3200" b="1" i="1" dirty="0" smtClean="0">
                <a:solidFill>
                  <a:srgbClr val="01B4E3"/>
                </a:solidFill>
              </a:rPr>
              <a:t>GRABBING</a:t>
            </a:r>
          </a:p>
          <a:p>
            <a:endParaRPr lang="en-US" sz="2000" b="1" i="1" dirty="0">
              <a:solidFill>
                <a:srgbClr val="01B4E3"/>
              </a:solidFill>
            </a:endParaRPr>
          </a:p>
          <a:p>
            <a:pPr>
              <a:buClr>
                <a:schemeClr val="accent1">
                  <a:lumMod val="50000"/>
                </a:schemeClr>
              </a:buClr>
              <a:buSzPct val="100000"/>
              <a:buFont typeface="LucidaGrande"/>
              <a:buChar char="▸"/>
            </a:pPr>
            <a:r>
              <a:rPr lang="en-US" dirty="0">
                <a:cs typeface="Calibri"/>
              </a:rPr>
              <a:t> </a:t>
            </a:r>
            <a:r>
              <a:rPr lang="en-IN" dirty="0"/>
              <a:t>TCP SYN scanning identifies open ports.</a:t>
            </a:r>
          </a:p>
          <a:p>
            <a:pPr>
              <a:buClr>
                <a:schemeClr val="accent1">
                  <a:lumMod val="50000"/>
                </a:schemeClr>
              </a:buClr>
              <a:buSzPct val="100000"/>
            </a:pPr>
            <a:endParaRPr lang="en-US" dirty="0">
              <a:cs typeface="Calibri"/>
            </a:endParaRPr>
          </a:p>
          <a:p>
            <a:pPr>
              <a:buClr>
                <a:schemeClr val="accent1">
                  <a:lumMod val="50000"/>
                </a:schemeClr>
              </a:buClr>
              <a:buSzPct val="100000"/>
              <a:buFont typeface="LucidaGrande"/>
              <a:buChar char="▸"/>
            </a:pPr>
            <a:r>
              <a:rPr lang="en-US" dirty="0">
                <a:cs typeface="Calibri"/>
              </a:rPr>
              <a:t> </a:t>
            </a:r>
            <a:r>
              <a:rPr lang="en-IN" dirty="0"/>
              <a:t>Connect to identified open port using appropriate protocol.</a:t>
            </a:r>
          </a:p>
          <a:p>
            <a:pPr>
              <a:buClr>
                <a:schemeClr val="accent1">
                  <a:lumMod val="50000"/>
                </a:schemeClr>
              </a:buClr>
              <a:buSzPct val="100000"/>
              <a:buFont typeface="LucidaGrande"/>
              <a:buChar char="▸"/>
            </a:pPr>
            <a:endParaRPr lang="en-US" dirty="0">
              <a:cs typeface="Calibri"/>
            </a:endParaRPr>
          </a:p>
          <a:p>
            <a:pPr>
              <a:buClr>
                <a:schemeClr val="accent1">
                  <a:lumMod val="50000"/>
                </a:schemeClr>
              </a:buClr>
              <a:buSzPct val="100000"/>
              <a:buFont typeface="LucidaGrande"/>
              <a:buChar char="▸"/>
            </a:pPr>
            <a:r>
              <a:rPr lang="en-US" dirty="0">
                <a:cs typeface="Calibri"/>
              </a:rPr>
              <a:t> </a:t>
            </a:r>
            <a:r>
              <a:rPr lang="en-IN" dirty="0"/>
              <a:t>Send probes/commands to open service (e.g. HTTP GET).</a:t>
            </a:r>
          </a:p>
          <a:p>
            <a:pPr>
              <a:buClr>
                <a:schemeClr val="accent1">
                  <a:lumMod val="50000"/>
                </a:schemeClr>
              </a:buClr>
              <a:buSzPct val="100000"/>
              <a:buFont typeface="LucidaGrande"/>
              <a:buChar char="▸"/>
            </a:pPr>
            <a:endParaRPr lang="en-US" dirty="0">
              <a:cs typeface="Calibri"/>
            </a:endParaRPr>
          </a:p>
          <a:p>
            <a:pPr>
              <a:buClr>
                <a:schemeClr val="accent1">
                  <a:lumMod val="50000"/>
                </a:schemeClr>
              </a:buClr>
              <a:buSzPct val="100000"/>
              <a:buFont typeface="LucidaGrande"/>
              <a:buChar char="▸"/>
            </a:pPr>
            <a:r>
              <a:rPr lang="en-US" dirty="0">
                <a:cs typeface="Calibri"/>
              </a:rPr>
              <a:t> </a:t>
            </a:r>
            <a:r>
              <a:rPr lang="en-IN" dirty="0"/>
              <a:t>Capture service response with banner/version info.</a:t>
            </a:r>
          </a:p>
          <a:p>
            <a:pPr>
              <a:buClr>
                <a:schemeClr val="accent1">
                  <a:lumMod val="50000"/>
                </a:schemeClr>
              </a:buClr>
              <a:buSzPct val="100000"/>
              <a:buFont typeface="LucidaGrande"/>
              <a:buChar char="▸"/>
            </a:pPr>
            <a:endParaRPr lang="en-US" dirty="0">
              <a:cs typeface="Calibri"/>
            </a:endParaRPr>
          </a:p>
          <a:p>
            <a:pPr>
              <a:buClr>
                <a:schemeClr val="accent1">
                  <a:lumMod val="50000"/>
                </a:schemeClr>
              </a:buClr>
              <a:buSzPct val="100000"/>
              <a:buFont typeface="LucidaGrande"/>
              <a:buChar char="▸"/>
            </a:pPr>
            <a:r>
              <a:rPr lang="en-US" dirty="0">
                <a:cs typeface="Calibri"/>
              </a:rPr>
              <a:t> </a:t>
            </a:r>
            <a:r>
              <a:rPr lang="en-IN" dirty="0"/>
              <a:t>Extract service name/version from captured response.</a:t>
            </a:r>
            <a:endParaRPr lang="en-US" dirty="0">
              <a:cs typeface="Calibri"/>
            </a:endParaRPr>
          </a:p>
          <a:p>
            <a:pPr>
              <a:buClr>
                <a:schemeClr val="accent1">
                  <a:lumMod val="50000"/>
                </a:schemeClr>
              </a:buClr>
              <a:buSzPct val="100000"/>
            </a:pPr>
            <a:endParaRPr lang="en-US" dirty="0">
              <a:cs typeface="Calibri"/>
            </a:endParaRPr>
          </a:p>
          <a:p>
            <a:endParaRPr lang="en-US" sz="3600" b="1" i="1" dirty="0">
              <a:solidFill>
                <a:srgbClr val="01B4E3"/>
              </a:solidFill>
            </a:endParaRPr>
          </a:p>
          <a:p>
            <a:endParaRPr lang="en-US" sz="3600" b="1" i="1" dirty="0" smtClean="0">
              <a:solidFill>
                <a:srgbClr val="01B4E3"/>
              </a:solidFill>
            </a:endParaRPr>
          </a:p>
        </p:txBody>
      </p:sp>
      <p:pic>
        <p:nvPicPr>
          <p:cNvPr id="8" name="Picture 2" descr="Multiple Methods to Banner Grabbing - Secnha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8617" y="961465"/>
            <a:ext cx="3071596" cy="3769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7255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DD97BEB-BAEF-0344-9D5C-EC73E478698A}" type="slidenum">
              <a:rPr lang="en-US" smtClean="0"/>
              <a:pPr/>
              <a:t>11</a:t>
            </a:fld>
            <a:endParaRPr lang="en-US"/>
          </a:p>
        </p:txBody>
      </p:sp>
      <p:sp>
        <p:nvSpPr>
          <p:cNvPr id="3" name="Snip Single Corner Rectangle 2">
            <a:extLst>
              <a:ext uri="{FF2B5EF4-FFF2-40B4-BE49-F238E27FC236}">
                <a16:creationId xmlns:a16="http://schemas.microsoft.com/office/drawing/2014/main" id="{DEAADD20-9283-5343-842D-BB26C6F02A57}"/>
              </a:ext>
            </a:extLst>
          </p:cNvPr>
          <p:cNvSpPr/>
          <p:nvPr/>
        </p:nvSpPr>
        <p:spPr>
          <a:xfrm flipV="1">
            <a:off x="0" y="0"/>
            <a:ext cx="9144000" cy="751384"/>
          </a:xfrm>
          <a:prstGeom prst="snip1Rect">
            <a:avLst>
              <a:gd name="adj" fmla="val 35586"/>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25" y="79748"/>
            <a:ext cx="1561412" cy="533096"/>
          </a:xfrm>
          <a:prstGeom prst="rect">
            <a:avLst/>
          </a:prstGeom>
        </p:spPr>
      </p:pic>
      <p:pic>
        <p:nvPicPr>
          <p:cNvPr id="5" name="Picture 4">
            <a:extLst>
              <a:ext uri="{FF2B5EF4-FFF2-40B4-BE49-F238E27FC236}">
                <a16:creationId xmlns:a16="http://schemas.microsoft.com/office/drawing/2014/main" id="{FC3CCB73-050E-3048-9D45-CA46B27B28E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40733"/>
          <a:stretch/>
        </p:blipFill>
        <p:spPr>
          <a:xfrm>
            <a:off x="7321826" y="133650"/>
            <a:ext cx="1442905" cy="482303"/>
          </a:xfrm>
          <a:prstGeom prst="rect">
            <a:avLst/>
          </a:prstGeom>
        </p:spPr>
      </p:pic>
      <p:sp>
        <p:nvSpPr>
          <p:cNvPr id="7" name="Rectangle 6"/>
          <p:cNvSpPr/>
          <p:nvPr/>
        </p:nvSpPr>
        <p:spPr>
          <a:xfrm>
            <a:off x="7540487" y="4187687"/>
            <a:ext cx="1411356" cy="543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23324" y="834708"/>
            <a:ext cx="7965081" cy="1692771"/>
          </a:xfrm>
          <a:prstGeom prst="rect">
            <a:avLst/>
          </a:prstGeom>
        </p:spPr>
        <p:txBody>
          <a:bodyPr wrap="square">
            <a:spAutoFit/>
          </a:bodyPr>
          <a:lstStyle/>
          <a:p>
            <a:r>
              <a:rPr lang="en-US" sz="3200" b="1" i="1" dirty="0" smtClean="0">
                <a:solidFill>
                  <a:srgbClr val="01B4E3"/>
                </a:solidFill>
              </a:rPr>
              <a:t>OS DETECTION</a:t>
            </a:r>
            <a:endParaRPr lang="en-US" sz="3200" b="1" i="1" dirty="0">
              <a:solidFill>
                <a:srgbClr val="01B4E3"/>
              </a:solidFill>
            </a:endParaRPr>
          </a:p>
          <a:p>
            <a:endParaRPr lang="en-US" sz="3600" b="1" i="1" dirty="0">
              <a:solidFill>
                <a:srgbClr val="01B4E3"/>
              </a:solidFill>
            </a:endParaRPr>
          </a:p>
          <a:p>
            <a:endParaRPr lang="en-US" sz="3600" b="1" i="1" dirty="0" smtClean="0">
              <a:solidFill>
                <a:srgbClr val="01B4E3"/>
              </a:solidFill>
            </a:endParaRPr>
          </a:p>
        </p:txBody>
      </p:sp>
      <p:sp>
        <p:nvSpPr>
          <p:cNvPr id="9" name="Rectangle 8"/>
          <p:cNvSpPr/>
          <p:nvPr/>
        </p:nvSpPr>
        <p:spPr>
          <a:xfrm>
            <a:off x="123324" y="1645466"/>
            <a:ext cx="6606990" cy="2031325"/>
          </a:xfrm>
          <a:prstGeom prst="rect">
            <a:avLst/>
          </a:prstGeom>
        </p:spPr>
        <p:txBody>
          <a:bodyPr wrap="square">
            <a:spAutoFit/>
          </a:bodyPr>
          <a:lstStyle/>
          <a:p>
            <a:pPr>
              <a:buClr>
                <a:schemeClr val="accent1">
                  <a:lumMod val="50000"/>
                </a:schemeClr>
              </a:buClr>
              <a:buSzPct val="100000"/>
              <a:buFont typeface="LucidaGrande"/>
              <a:buChar char="▸"/>
            </a:pPr>
            <a:r>
              <a:rPr lang="en-IN" dirty="0" smtClean="0"/>
              <a:t> Craft </a:t>
            </a:r>
            <a:r>
              <a:rPr lang="en-IN" dirty="0"/>
              <a:t>ICMP packets with varying size, flags, options.</a:t>
            </a:r>
          </a:p>
          <a:p>
            <a:pPr>
              <a:buClr>
                <a:schemeClr val="accent1">
                  <a:lumMod val="50000"/>
                </a:schemeClr>
              </a:buClr>
              <a:buSzPct val="100000"/>
              <a:buFont typeface="LucidaGrande"/>
              <a:buChar char="▸"/>
            </a:pPr>
            <a:endParaRPr lang="en-US" dirty="0">
              <a:cs typeface="Calibri"/>
            </a:endParaRPr>
          </a:p>
          <a:p>
            <a:pPr>
              <a:buClr>
                <a:schemeClr val="accent1">
                  <a:lumMod val="50000"/>
                </a:schemeClr>
              </a:buClr>
              <a:buSzPct val="100000"/>
              <a:buFont typeface="LucidaGrande"/>
              <a:buChar char="▸"/>
            </a:pPr>
            <a:r>
              <a:rPr lang="en-US" dirty="0">
                <a:cs typeface="Calibri"/>
              </a:rPr>
              <a:t> </a:t>
            </a:r>
            <a:r>
              <a:rPr lang="en-IN" dirty="0">
                <a:cs typeface="Calibri"/>
              </a:rPr>
              <a:t>Crafting and Sending Packets to Hosts</a:t>
            </a:r>
          </a:p>
          <a:p>
            <a:pPr>
              <a:buClr>
                <a:schemeClr val="accent1">
                  <a:lumMod val="50000"/>
                </a:schemeClr>
              </a:buClr>
              <a:buSzPct val="100000"/>
              <a:buFont typeface="LucidaGrande"/>
              <a:buChar char="▸"/>
            </a:pPr>
            <a:endParaRPr lang="en-US" dirty="0">
              <a:cs typeface="Calibri"/>
            </a:endParaRPr>
          </a:p>
          <a:p>
            <a:pPr>
              <a:buClr>
                <a:schemeClr val="accent1">
                  <a:lumMod val="50000"/>
                </a:schemeClr>
              </a:buClr>
              <a:buSzPct val="100000"/>
              <a:buFont typeface="LucidaGrande"/>
              <a:buChar char="▸"/>
            </a:pPr>
            <a:r>
              <a:rPr lang="en-IN" dirty="0">
                <a:cs typeface="Calibri"/>
              </a:rPr>
              <a:t> Response Capture &amp; OS Fingerprinting: </a:t>
            </a:r>
            <a:r>
              <a:rPr lang="en-IN" dirty="0" smtClean="0">
                <a:cs typeface="Calibri"/>
              </a:rPr>
              <a:t>Analysing </a:t>
            </a:r>
            <a:r>
              <a:rPr lang="en-IN" dirty="0">
                <a:cs typeface="Calibri"/>
              </a:rPr>
              <a:t>ICMP Behaviour</a:t>
            </a:r>
          </a:p>
          <a:p>
            <a:pPr>
              <a:buClr>
                <a:schemeClr val="accent1">
                  <a:lumMod val="50000"/>
                </a:schemeClr>
              </a:buClr>
              <a:buSzPct val="100000"/>
              <a:buFont typeface="LucidaGrande"/>
              <a:buChar char="▸"/>
            </a:pPr>
            <a:endParaRPr lang="en-US" dirty="0">
              <a:cs typeface="Calibri"/>
            </a:endParaRPr>
          </a:p>
          <a:p>
            <a:pPr>
              <a:buClr>
                <a:schemeClr val="accent1">
                  <a:lumMod val="50000"/>
                </a:schemeClr>
              </a:buClr>
              <a:buSzPct val="100000"/>
              <a:buFont typeface="LucidaGrande"/>
              <a:buChar char="▸"/>
            </a:pPr>
            <a:r>
              <a:rPr lang="en-US" dirty="0">
                <a:cs typeface="Calibri"/>
              </a:rPr>
              <a:t> </a:t>
            </a:r>
            <a:r>
              <a:rPr lang="en-IN" dirty="0">
                <a:cs typeface="Calibri"/>
              </a:rPr>
              <a:t>Challenges in Accuracy: Multiple Requests for OS Finalization</a:t>
            </a:r>
            <a:endParaRPr lang="en-US" dirty="0">
              <a:cs typeface="Calibri"/>
            </a:endParaRPr>
          </a:p>
        </p:txBody>
      </p:sp>
      <p:sp>
        <p:nvSpPr>
          <p:cNvPr id="10" name="AutoShape 2" descr="Detect operating system from user agent string (PHP Code) • Geek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0" name="Picture 4" descr="Detect operating system from user agent string (PHP Code) • Geek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4157" y="885034"/>
            <a:ext cx="2499843" cy="3845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642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DD97BEB-BAEF-0344-9D5C-EC73E478698A}" type="slidenum">
              <a:rPr lang="en-US" smtClean="0"/>
              <a:pPr/>
              <a:t>12</a:t>
            </a:fld>
            <a:endParaRPr lang="en-US"/>
          </a:p>
        </p:txBody>
      </p:sp>
      <p:sp>
        <p:nvSpPr>
          <p:cNvPr id="3" name="Snip Single Corner Rectangle 2">
            <a:extLst>
              <a:ext uri="{FF2B5EF4-FFF2-40B4-BE49-F238E27FC236}">
                <a16:creationId xmlns:a16="http://schemas.microsoft.com/office/drawing/2014/main" id="{DEAADD20-9283-5343-842D-BB26C6F02A57}"/>
              </a:ext>
            </a:extLst>
          </p:cNvPr>
          <p:cNvSpPr/>
          <p:nvPr/>
        </p:nvSpPr>
        <p:spPr>
          <a:xfrm flipV="1">
            <a:off x="0" y="0"/>
            <a:ext cx="9144000" cy="751384"/>
          </a:xfrm>
          <a:prstGeom prst="snip1Rect">
            <a:avLst>
              <a:gd name="adj" fmla="val 35586"/>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25" y="79748"/>
            <a:ext cx="1561412" cy="533096"/>
          </a:xfrm>
          <a:prstGeom prst="rect">
            <a:avLst/>
          </a:prstGeom>
        </p:spPr>
      </p:pic>
      <p:pic>
        <p:nvPicPr>
          <p:cNvPr id="5" name="Picture 4">
            <a:extLst>
              <a:ext uri="{FF2B5EF4-FFF2-40B4-BE49-F238E27FC236}">
                <a16:creationId xmlns:a16="http://schemas.microsoft.com/office/drawing/2014/main" id="{FC3CCB73-050E-3048-9D45-CA46B27B28E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40733"/>
          <a:stretch/>
        </p:blipFill>
        <p:spPr>
          <a:xfrm>
            <a:off x="7321826" y="133650"/>
            <a:ext cx="1442905" cy="482303"/>
          </a:xfrm>
          <a:prstGeom prst="rect">
            <a:avLst/>
          </a:prstGeom>
        </p:spPr>
      </p:pic>
      <p:sp>
        <p:nvSpPr>
          <p:cNvPr id="7" name="Rectangle 6"/>
          <p:cNvSpPr/>
          <p:nvPr/>
        </p:nvSpPr>
        <p:spPr>
          <a:xfrm>
            <a:off x="7540487" y="4187687"/>
            <a:ext cx="1411356" cy="543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23325" y="831132"/>
            <a:ext cx="3691332" cy="769441"/>
          </a:xfrm>
          <a:prstGeom prst="rect">
            <a:avLst/>
          </a:prstGeom>
        </p:spPr>
        <p:txBody>
          <a:bodyPr wrap="none">
            <a:spAutoFit/>
          </a:bodyPr>
          <a:lstStyle/>
          <a:p>
            <a:r>
              <a:rPr lang="en-US" sz="4400" b="1" i="1" dirty="0" smtClean="0">
                <a:solidFill>
                  <a:srgbClr val="01B4E3"/>
                </a:solidFill>
              </a:rPr>
              <a:t>FUTURE WORK</a:t>
            </a:r>
            <a:endParaRPr lang="en-US" sz="4400" b="1" i="1" dirty="0">
              <a:solidFill>
                <a:srgbClr val="01B4E3"/>
              </a:solidFill>
            </a:endParaRPr>
          </a:p>
        </p:txBody>
      </p:sp>
      <p:sp>
        <p:nvSpPr>
          <p:cNvPr id="10" name="Rectangle 9"/>
          <p:cNvSpPr/>
          <p:nvPr/>
        </p:nvSpPr>
        <p:spPr>
          <a:xfrm>
            <a:off x="123324" y="1607667"/>
            <a:ext cx="8449175" cy="2585323"/>
          </a:xfrm>
          <a:prstGeom prst="rect">
            <a:avLst/>
          </a:prstGeom>
        </p:spPr>
        <p:txBody>
          <a:bodyPr wrap="square">
            <a:spAutoFit/>
          </a:bodyPr>
          <a:lstStyle/>
          <a:p>
            <a:pPr algn="ctr">
              <a:buClr>
                <a:schemeClr val="accent1">
                  <a:lumMod val="50000"/>
                </a:schemeClr>
              </a:buClr>
              <a:buSzPct val="100000"/>
              <a:buFont typeface="LucidaGrande"/>
              <a:buChar char="▸"/>
            </a:pPr>
            <a:r>
              <a:rPr lang="en-US" dirty="0">
                <a:cs typeface="Calibri"/>
              </a:rPr>
              <a:t> </a:t>
            </a:r>
            <a:r>
              <a:rPr lang="en-US" b="1" dirty="0"/>
              <a:t>Complexity</a:t>
            </a:r>
            <a:r>
              <a:rPr lang="en-US" b="1" dirty="0" smtClean="0"/>
              <a:t>:</a:t>
            </a:r>
            <a:r>
              <a:rPr lang="en-US" dirty="0" smtClean="0"/>
              <a:t> </a:t>
            </a:r>
            <a:r>
              <a:rPr lang="en-US" dirty="0"/>
              <a:t>Implementing and configuring </a:t>
            </a:r>
            <a:r>
              <a:rPr lang="en-US" dirty="0" smtClean="0"/>
              <a:t>network </a:t>
            </a:r>
            <a:r>
              <a:rPr lang="en-US" dirty="0"/>
              <a:t>scanning tools can be </a:t>
            </a:r>
            <a:r>
              <a:rPr lang="en-US" dirty="0" smtClean="0"/>
              <a:t>complex, 		          requiring </a:t>
            </a:r>
            <a:r>
              <a:rPr lang="en-US" dirty="0"/>
              <a:t>expertise and experience to optimize settings, </a:t>
            </a:r>
            <a:r>
              <a:rPr lang="en-US" dirty="0" smtClean="0"/>
              <a:t>interpret 	         	results accurately, and effectively </a:t>
            </a:r>
            <a:r>
              <a:rPr lang="en-US" dirty="0"/>
              <a:t>manage the tool's functionalities</a:t>
            </a:r>
            <a:r>
              <a:rPr lang="en-US" dirty="0" smtClean="0"/>
              <a:t>.</a:t>
            </a:r>
          </a:p>
          <a:p>
            <a:pPr algn="ctr">
              <a:buClr>
                <a:schemeClr val="accent1">
                  <a:lumMod val="50000"/>
                </a:schemeClr>
              </a:buClr>
              <a:buSzPct val="100000"/>
            </a:pPr>
            <a:endParaRPr lang="en-US" dirty="0"/>
          </a:p>
          <a:p>
            <a:pPr>
              <a:buClr>
                <a:schemeClr val="accent1">
                  <a:lumMod val="50000"/>
                </a:schemeClr>
              </a:buClr>
              <a:buSzPct val="100000"/>
              <a:buFont typeface="LucidaGrande"/>
              <a:buChar char="▸"/>
            </a:pPr>
            <a:r>
              <a:rPr lang="en-US" dirty="0" smtClean="0">
                <a:cs typeface="Calibri"/>
              </a:rPr>
              <a:t> </a:t>
            </a:r>
            <a:r>
              <a:rPr lang="en-US" b="1" dirty="0"/>
              <a:t>Detection Limitations:</a:t>
            </a:r>
            <a:r>
              <a:rPr lang="en-US" dirty="0"/>
              <a:t> Despite their capabilities, network scanning tools may not </a:t>
            </a:r>
            <a:r>
              <a:rPr lang="en-US" dirty="0" smtClean="0"/>
              <a:t>			           detect </a:t>
            </a:r>
            <a:r>
              <a:rPr lang="en-US" dirty="0"/>
              <a:t>all types of threats, particularly sophisticated or stealthy </a:t>
            </a:r>
            <a:r>
              <a:rPr lang="en-US" dirty="0" smtClean="0"/>
              <a:t>		           attacks </a:t>
            </a:r>
            <a:r>
              <a:rPr lang="en-US" dirty="0"/>
              <a:t>that evade traditional scanning techniques.</a:t>
            </a:r>
          </a:p>
          <a:p>
            <a:pPr>
              <a:buClr>
                <a:schemeClr val="accent1">
                  <a:lumMod val="50000"/>
                </a:schemeClr>
              </a:buClr>
              <a:buSzPct val="100000"/>
              <a:buFont typeface="LucidaGrande"/>
              <a:buChar char="▸"/>
            </a:pPr>
            <a:endParaRPr lang="en-US" dirty="0" smtClean="0">
              <a:cs typeface="Calibri"/>
            </a:endParaRPr>
          </a:p>
          <a:p>
            <a:pPr>
              <a:buClr>
                <a:schemeClr val="accent1">
                  <a:lumMod val="50000"/>
                </a:schemeClr>
              </a:buClr>
              <a:buSzPct val="100000"/>
            </a:pPr>
            <a:endParaRPr lang="en-US" dirty="0">
              <a:cs typeface="Calibri"/>
            </a:endParaRPr>
          </a:p>
        </p:txBody>
      </p:sp>
    </p:spTree>
    <p:extLst>
      <p:ext uri="{BB962C8B-B14F-4D97-AF65-F5344CB8AC3E}">
        <p14:creationId xmlns:p14="http://schemas.microsoft.com/office/powerpoint/2010/main" val="2181160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DD97BEB-BAEF-0344-9D5C-EC73E478698A}" type="slidenum">
              <a:rPr lang="en-US" smtClean="0"/>
              <a:pPr/>
              <a:t>13</a:t>
            </a:fld>
            <a:endParaRPr lang="en-US"/>
          </a:p>
        </p:txBody>
      </p:sp>
      <p:sp>
        <p:nvSpPr>
          <p:cNvPr id="3" name="Snip Single Corner Rectangle 2">
            <a:extLst>
              <a:ext uri="{FF2B5EF4-FFF2-40B4-BE49-F238E27FC236}">
                <a16:creationId xmlns:a16="http://schemas.microsoft.com/office/drawing/2014/main" id="{DEAADD20-9283-5343-842D-BB26C6F02A57}"/>
              </a:ext>
            </a:extLst>
          </p:cNvPr>
          <p:cNvSpPr/>
          <p:nvPr/>
        </p:nvSpPr>
        <p:spPr>
          <a:xfrm flipV="1">
            <a:off x="0" y="0"/>
            <a:ext cx="9144000" cy="751384"/>
          </a:xfrm>
          <a:prstGeom prst="snip1Rect">
            <a:avLst>
              <a:gd name="adj" fmla="val 35586"/>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25" y="79748"/>
            <a:ext cx="1561412" cy="533096"/>
          </a:xfrm>
          <a:prstGeom prst="rect">
            <a:avLst/>
          </a:prstGeom>
        </p:spPr>
      </p:pic>
      <p:pic>
        <p:nvPicPr>
          <p:cNvPr id="5" name="Picture 4">
            <a:extLst>
              <a:ext uri="{FF2B5EF4-FFF2-40B4-BE49-F238E27FC236}">
                <a16:creationId xmlns:a16="http://schemas.microsoft.com/office/drawing/2014/main" id="{FC3CCB73-050E-3048-9D45-CA46B27B28E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40733"/>
          <a:stretch/>
        </p:blipFill>
        <p:spPr>
          <a:xfrm>
            <a:off x="7321826" y="133650"/>
            <a:ext cx="1442905" cy="482303"/>
          </a:xfrm>
          <a:prstGeom prst="rect">
            <a:avLst/>
          </a:prstGeom>
        </p:spPr>
      </p:pic>
      <p:sp>
        <p:nvSpPr>
          <p:cNvPr id="7" name="Rectangle 6"/>
          <p:cNvSpPr/>
          <p:nvPr/>
        </p:nvSpPr>
        <p:spPr>
          <a:xfrm>
            <a:off x="7540487" y="4187687"/>
            <a:ext cx="1411356" cy="543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23325" y="831132"/>
            <a:ext cx="3259995" cy="769441"/>
          </a:xfrm>
          <a:prstGeom prst="rect">
            <a:avLst/>
          </a:prstGeom>
        </p:spPr>
        <p:txBody>
          <a:bodyPr wrap="none">
            <a:spAutoFit/>
          </a:bodyPr>
          <a:lstStyle/>
          <a:p>
            <a:r>
              <a:rPr lang="en-US" sz="4400" b="1" i="1" dirty="0" smtClean="0">
                <a:solidFill>
                  <a:srgbClr val="01B4E3"/>
                </a:solidFill>
              </a:rPr>
              <a:t>CONCLUSION</a:t>
            </a:r>
            <a:endParaRPr lang="en-US" sz="4400" b="1" i="1" dirty="0">
              <a:solidFill>
                <a:srgbClr val="01B4E3"/>
              </a:solidFill>
            </a:endParaRPr>
          </a:p>
        </p:txBody>
      </p:sp>
      <p:sp>
        <p:nvSpPr>
          <p:cNvPr id="9" name="Rectangle 8"/>
          <p:cNvSpPr/>
          <p:nvPr/>
        </p:nvSpPr>
        <p:spPr>
          <a:xfrm>
            <a:off x="123325" y="2053699"/>
            <a:ext cx="9020675" cy="1200329"/>
          </a:xfrm>
          <a:prstGeom prst="rect">
            <a:avLst/>
          </a:prstGeom>
        </p:spPr>
        <p:txBody>
          <a:bodyPr wrap="square">
            <a:spAutoFit/>
          </a:bodyPr>
          <a:lstStyle/>
          <a:p>
            <a:pPr>
              <a:buClr>
                <a:schemeClr val="accent1">
                  <a:lumMod val="50000"/>
                </a:schemeClr>
              </a:buClr>
              <a:buSzPct val="100000"/>
            </a:pPr>
            <a:r>
              <a:rPr lang="en-IN" dirty="0" smtClean="0">
                <a:cs typeface="Calibri"/>
              </a:rPr>
              <a:t>In </a:t>
            </a:r>
            <a:r>
              <a:rPr lang="en-IN" dirty="0">
                <a:cs typeface="Calibri"/>
              </a:rPr>
              <a:t>conclusion, our proposed network scanning tool in C++ for Windows offers Live Host </a:t>
            </a:r>
            <a:r>
              <a:rPr lang="en-IN" dirty="0" smtClean="0">
                <a:cs typeface="Calibri"/>
              </a:rPr>
              <a:t> detection</a:t>
            </a:r>
            <a:r>
              <a:rPr lang="en-IN" dirty="0">
                <a:cs typeface="Calibri"/>
              </a:rPr>
              <a:t>, Port Scanning, and Service Detection features. These additions promise comprehensive network reconnaissance capabilities, aiding cybersecurity professionals in identifying and mitigating potential threats effectively.</a:t>
            </a:r>
            <a:endParaRPr lang="en-US" dirty="0">
              <a:cs typeface="Calibri"/>
            </a:endParaRPr>
          </a:p>
        </p:txBody>
      </p:sp>
    </p:spTree>
    <p:extLst>
      <p:ext uri="{BB962C8B-B14F-4D97-AF65-F5344CB8AC3E}">
        <p14:creationId xmlns:p14="http://schemas.microsoft.com/office/powerpoint/2010/main" val="1228909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DD97BEB-BAEF-0344-9D5C-EC73E478698A}" type="slidenum">
              <a:rPr lang="en-US" smtClean="0"/>
              <a:pPr/>
              <a:t>14</a:t>
            </a:fld>
            <a:endParaRPr lang="en-US"/>
          </a:p>
        </p:txBody>
      </p:sp>
      <p:sp>
        <p:nvSpPr>
          <p:cNvPr id="3" name="Snip Single Corner Rectangle 2">
            <a:extLst>
              <a:ext uri="{FF2B5EF4-FFF2-40B4-BE49-F238E27FC236}">
                <a16:creationId xmlns:a16="http://schemas.microsoft.com/office/drawing/2014/main" id="{DEAADD20-9283-5343-842D-BB26C6F02A57}"/>
              </a:ext>
            </a:extLst>
          </p:cNvPr>
          <p:cNvSpPr/>
          <p:nvPr/>
        </p:nvSpPr>
        <p:spPr>
          <a:xfrm flipV="1">
            <a:off x="0" y="0"/>
            <a:ext cx="9144000" cy="751384"/>
          </a:xfrm>
          <a:prstGeom prst="snip1Rect">
            <a:avLst>
              <a:gd name="adj" fmla="val 35586"/>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25" y="79748"/>
            <a:ext cx="1561412" cy="533096"/>
          </a:xfrm>
          <a:prstGeom prst="rect">
            <a:avLst/>
          </a:prstGeom>
        </p:spPr>
      </p:pic>
      <p:pic>
        <p:nvPicPr>
          <p:cNvPr id="5" name="Picture 4">
            <a:extLst>
              <a:ext uri="{FF2B5EF4-FFF2-40B4-BE49-F238E27FC236}">
                <a16:creationId xmlns:a16="http://schemas.microsoft.com/office/drawing/2014/main" id="{FC3CCB73-050E-3048-9D45-CA46B27B28E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40733"/>
          <a:stretch/>
        </p:blipFill>
        <p:spPr>
          <a:xfrm>
            <a:off x="7321826" y="133650"/>
            <a:ext cx="1442905" cy="482303"/>
          </a:xfrm>
          <a:prstGeom prst="rect">
            <a:avLst/>
          </a:prstGeom>
        </p:spPr>
      </p:pic>
      <p:sp>
        <p:nvSpPr>
          <p:cNvPr id="7" name="Rectangle 6"/>
          <p:cNvSpPr/>
          <p:nvPr/>
        </p:nvSpPr>
        <p:spPr>
          <a:xfrm>
            <a:off x="7540487" y="4187687"/>
            <a:ext cx="1411356" cy="543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147475" y="1964750"/>
            <a:ext cx="2849049" cy="1200329"/>
          </a:xfrm>
          <a:prstGeom prst="rect">
            <a:avLst/>
          </a:prstGeom>
        </p:spPr>
        <p:txBody>
          <a:bodyPr wrap="square">
            <a:spAutoFit/>
          </a:bodyPr>
          <a:lstStyle/>
          <a:p>
            <a:r>
              <a:rPr lang="en-US" sz="7200" b="1" i="1" dirty="0" smtClean="0">
                <a:solidFill>
                  <a:srgbClr val="01B4E3"/>
                </a:solidFill>
              </a:rPr>
              <a:t>Q &amp; A </a:t>
            </a:r>
            <a:endParaRPr lang="en-US" sz="7200" b="1" i="1" dirty="0">
              <a:solidFill>
                <a:srgbClr val="01B4E3"/>
              </a:solidFill>
            </a:endParaRPr>
          </a:p>
        </p:txBody>
      </p:sp>
    </p:spTree>
    <p:extLst>
      <p:ext uri="{BB962C8B-B14F-4D97-AF65-F5344CB8AC3E}">
        <p14:creationId xmlns:p14="http://schemas.microsoft.com/office/powerpoint/2010/main" val="2995794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DD97BEB-BAEF-0344-9D5C-EC73E478698A}" type="slidenum">
              <a:rPr lang="en-US" smtClean="0"/>
              <a:pPr/>
              <a:t>15</a:t>
            </a:fld>
            <a:endParaRPr lang="en-US"/>
          </a:p>
        </p:txBody>
      </p:sp>
      <p:sp>
        <p:nvSpPr>
          <p:cNvPr id="3" name="Snip Single Corner Rectangle 2">
            <a:extLst>
              <a:ext uri="{FF2B5EF4-FFF2-40B4-BE49-F238E27FC236}">
                <a16:creationId xmlns:a16="http://schemas.microsoft.com/office/drawing/2014/main" id="{DEAADD20-9283-5343-842D-BB26C6F02A57}"/>
              </a:ext>
            </a:extLst>
          </p:cNvPr>
          <p:cNvSpPr/>
          <p:nvPr/>
        </p:nvSpPr>
        <p:spPr>
          <a:xfrm flipV="1">
            <a:off x="0" y="0"/>
            <a:ext cx="9144000" cy="751384"/>
          </a:xfrm>
          <a:prstGeom prst="snip1Rect">
            <a:avLst>
              <a:gd name="adj" fmla="val 35586"/>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25" y="79748"/>
            <a:ext cx="1561412" cy="533096"/>
          </a:xfrm>
          <a:prstGeom prst="rect">
            <a:avLst/>
          </a:prstGeom>
        </p:spPr>
      </p:pic>
      <p:pic>
        <p:nvPicPr>
          <p:cNvPr id="5" name="Picture 4">
            <a:extLst>
              <a:ext uri="{FF2B5EF4-FFF2-40B4-BE49-F238E27FC236}">
                <a16:creationId xmlns:a16="http://schemas.microsoft.com/office/drawing/2014/main" id="{FC3CCB73-050E-3048-9D45-CA46B27B28E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40733"/>
          <a:stretch/>
        </p:blipFill>
        <p:spPr>
          <a:xfrm>
            <a:off x="7321826" y="133650"/>
            <a:ext cx="1442905" cy="482303"/>
          </a:xfrm>
          <a:prstGeom prst="rect">
            <a:avLst/>
          </a:prstGeom>
        </p:spPr>
      </p:pic>
      <p:sp>
        <p:nvSpPr>
          <p:cNvPr id="7" name="Rectangle 6"/>
          <p:cNvSpPr/>
          <p:nvPr/>
        </p:nvSpPr>
        <p:spPr>
          <a:xfrm>
            <a:off x="7540487" y="4187687"/>
            <a:ext cx="1411356" cy="543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23325" y="831132"/>
            <a:ext cx="3514104" cy="769441"/>
          </a:xfrm>
          <a:prstGeom prst="rect">
            <a:avLst/>
          </a:prstGeom>
        </p:spPr>
        <p:txBody>
          <a:bodyPr wrap="square">
            <a:spAutoFit/>
          </a:bodyPr>
          <a:lstStyle/>
          <a:p>
            <a:r>
              <a:rPr lang="en-US" sz="4400" b="1" i="1" dirty="0" smtClean="0">
                <a:solidFill>
                  <a:srgbClr val="01B4E3"/>
                </a:solidFill>
              </a:rPr>
              <a:t>REFERENCES </a:t>
            </a:r>
            <a:endParaRPr lang="en-US" sz="4400" b="1" i="1" dirty="0">
              <a:solidFill>
                <a:srgbClr val="01B4E3"/>
              </a:solidFill>
            </a:endParaRPr>
          </a:p>
        </p:txBody>
      </p:sp>
      <p:sp>
        <p:nvSpPr>
          <p:cNvPr id="6" name="TextBox 5"/>
          <p:cNvSpPr txBox="1"/>
          <p:nvPr/>
        </p:nvSpPr>
        <p:spPr>
          <a:xfrm>
            <a:off x="7870" y="1450181"/>
            <a:ext cx="8756861" cy="3693319"/>
          </a:xfrm>
          <a:prstGeom prst="rect">
            <a:avLst/>
          </a:prstGeom>
          <a:noFill/>
        </p:spPr>
        <p:txBody>
          <a:bodyPr wrap="square" rtlCol="0">
            <a:spAutoFit/>
          </a:bodyPr>
          <a:lstStyle/>
          <a:p>
            <a:pPr marL="285750" indent="-285750">
              <a:buClr>
                <a:schemeClr val="accent1">
                  <a:lumMod val="50000"/>
                </a:schemeClr>
              </a:buClr>
              <a:buFont typeface="Wingdings" panose="05000000000000000000" pitchFamily="2" charset="2"/>
              <a:buChar char="Ø"/>
            </a:pPr>
            <a:r>
              <a:rPr lang="en-US" dirty="0" smtClean="0"/>
              <a:t>Gadge</a:t>
            </a:r>
            <a:r>
              <a:rPr lang="en-US" dirty="0"/>
              <a:t>, </a:t>
            </a:r>
            <a:r>
              <a:rPr lang="en-US" dirty="0" smtClean="0"/>
              <a:t>Jayant </a:t>
            </a:r>
            <a:r>
              <a:rPr lang="en-US" dirty="0"/>
              <a:t>and Anish Anand Patil. ”Port </a:t>
            </a:r>
            <a:r>
              <a:rPr lang="en-US" dirty="0" smtClean="0"/>
              <a:t>scan </a:t>
            </a:r>
            <a:r>
              <a:rPr lang="en-US" dirty="0"/>
              <a:t>detection.” 2008 16th IEEE international </a:t>
            </a:r>
            <a:r>
              <a:rPr lang="en-US" dirty="0" smtClean="0"/>
              <a:t>Conference </a:t>
            </a:r>
            <a:r>
              <a:rPr lang="en-US" dirty="0"/>
              <a:t>on networks. IEEE, 2008.</a:t>
            </a:r>
          </a:p>
          <a:p>
            <a:pPr marL="285750" indent="-285750">
              <a:buClr>
                <a:schemeClr val="accent1">
                  <a:lumMod val="50000"/>
                </a:schemeClr>
              </a:buClr>
              <a:buFont typeface="Wingdings" panose="05000000000000000000" pitchFamily="2" charset="2"/>
              <a:buChar char="Ø"/>
            </a:pPr>
            <a:r>
              <a:rPr lang="en-US" dirty="0"/>
              <a:t>Fuchsberger, Andreas. ”Intrusion detection systems and intrusion prevention systems.” Information Security Technical Report 10.3 (2005): 134-139.</a:t>
            </a:r>
          </a:p>
          <a:p>
            <a:pPr marL="285750" indent="-285750">
              <a:buClr>
                <a:schemeClr val="accent1">
                  <a:lumMod val="50000"/>
                </a:schemeClr>
              </a:buClr>
              <a:buFont typeface="Wingdings" panose="05000000000000000000" pitchFamily="2" charset="2"/>
              <a:buChar char="Ø"/>
            </a:pPr>
            <a:r>
              <a:rPr lang="en-US" dirty="0"/>
              <a:t>Singh, Gopal, Sachin Goyal, and Ratish Agarwal. ”Intrusion detection using network monitoring tools.” </a:t>
            </a:r>
            <a:r>
              <a:rPr lang="en-US" dirty="0" smtClean="0"/>
              <a:t>Available </a:t>
            </a:r>
            <a:r>
              <a:rPr lang="en-US" dirty="0"/>
              <a:t>at SSRN 2426105 (2014).</a:t>
            </a:r>
          </a:p>
          <a:p>
            <a:pPr marL="285750" indent="-285750">
              <a:buClr>
                <a:schemeClr val="accent1">
                  <a:lumMod val="50000"/>
                </a:schemeClr>
              </a:buClr>
              <a:buFont typeface="Wingdings" panose="05000000000000000000" pitchFamily="2" charset="2"/>
              <a:buChar char="Ø"/>
            </a:pPr>
            <a:r>
              <a:rPr lang="en-US" dirty="0"/>
              <a:t>Abu Bakar, R., Kijsirikul, B. (2023). Enhancing </a:t>
            </a:r>
            <a:r>
              <a:rPr lang="en-US" dirty="0" smtClean="0"/>
              <a:t>Network </a:t>
            </a:r>
            <a:r>
              <a:rPr lang="en-US" dirty="0"/>
              <a:t>Visibility and Security with Advanced Port Scanning Techniques. Sensors, 23(17), 7541.</a:t>
            </a:r>
          </a:p>
          <a:p>
            <a:pPr marL="285750" indent="-285750">
              <a:buClr>
                <a:schemeClr val="accent1">
                  <a:lumMod val="50000"/>
                </a:schemeClr>
              </a:buClr>
              <a:buFont typeface="Wingdings" panose="05000000000000000000" pitchFamily="2" charset="2"/>
              <a:buChar char="Ø"/>
            </a:pPr>
            <a:r>
              <a:rPr lang="en-US" dirty="0"/>
              <a:t>Xia, Wenfeng, et al. ”A survey on software-defined networking.” IEEE Communications Surveys Tutorials 17.1 (2014): 27-51.</a:t>
            </a:r>
          </a:p>
          <a:p>
            <a:pPr marL="285750" indent="-285750">
              <a:buClr>
                <a:schemeClr val="accent1">
                  <a:lumMod val="50000"/>
                </a:schemeClr>
              </a:buClr>
              <a:buFont typeface="Wingdings" panose="05000000000000000000" pitchFamily="2" charset="2"/>
              <a:buChar char="Ø"/>
            </a:pPr>
            <a:r>
              <a:rPr lang="en-US" dirty="0"/>
              <a:t>Li, Ruoshi, Markus Sosnowski, and Patrick Sattler. ”An overview of OS fingerprinting tools on the internet.” Network 73 (2020): 73-77.</a:t>
            </a:r>
          </a:p>
          <a:p>
            <a:pPr marL="285750" indent="-285750">
              <a:buClr>
                <a:schemeClr val="accent1">
                  <a:lumMod val="50000"/>
                </a:schemeClr>
              </a:buClr>
              <a:buFont typeface="Wingdings" panose="05000000000000000000" pitchFamily="2" charset="2"/>
              <a:buChar char="Ø"/>
            </a:pPr>
            <a:endParaRPr lang="en-IN" dirty="0"/>
          </a:p>
        </p:txBody>
      </p:sp>
    </p:spTree>
    <p:extLst>
      <p:ext uri="{BB962C8B-B14F-4D97-AF65-F5344CB8AC3E}">
        <p14:creationId xmlns:p14="http://schemas.microsoft.com/office/powerpoint/2010/main" val="3877500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0AA95975-35E5-1644-A4BA-3C0E5511C20D}"/>
              </a:ext>
            </a:extLst>
          </p:cNvPr>
          <p:cNvPicPr>
            <a:picLocks noChangeAspect="1"/>
          </p:cNvPicPr>
          <p:nvPr/>
        </p:nvPicPr>
        <p:blipFill>
          <a:blip r:embed="rId2"/>
          <a:stretch>
            <a:fillRect/>
          </a:stretch>
        </p:blipFill>
        <p:spPr>
          <a:xfrm>
            <a:off x="0" y="639312"/>
            <a:ext cx="3453881" cy="1541157"/>
          </a:xfrm>
          <a:prstGeom prst="rect">
            <a:avLst/>
          </a:prstGeom>
        </p:spPr>
      </p:pic>
      <p:pic>
        <p:nvPicPr>
          <p:cNvPr id="33" name="Picture 32">
            <a:extLst>
              <a:ext uri="{FF2B5EF4-FFF2-40B4-BE49-F238E27FC236}">
                <a16:creationId xmlns:a16="http://schemas.microsoft.com/office/drawing/2014/main" id="{D67CB85D-1EB1-ED48-B92B-D0E56BB7D399}"/>
              </a:ext>
            </a:extLst>
          </p:cNvPr>
          <p:cNvPicPr>
            <a:picLocks noChangeAspect="1"/>
          </p:cNvPicPr>
          <p:nvPr/>
        </p:nvPicPr>
        <p:blipFill>
          <a:blip r:embed="rId3"/>
          <a:stretch>
            <a:fillRect/>
          </a:stretch>
        </p:blipFill>
        <p:spPr>
          <a:xfrm>
            <a:off x="3060696" y="372612"/>
            <a:ext cx="3227150" cy="2196709"/>
          </a:xfrm>
          <a:prstGeom prst="rect">
            <a:avLst/>
          </a:prstGeom>
        </p:spPr>
      </p:pic>
      <p:pic>
        <p:nvPicPr>
          <p:cNvPr id="36" name="Picture 35">
            <a:extLst>
              <a:ext uri="{FF2B5EF4-FFF2-40B4-BE49-F238E27FC236}">
                <a16:creationId xmlns:a16="http://schemas.microsoft.com/office/drawing/2014/main" id="{E8D57401-B34D-A54D-B452-F9982A20C82B}"/>
              </a:ext>
            </a:extLst>
          </p:cNvPr>
          <p:cNvPicPr>
            <a:picLocks noChangeAspect="1"/>
          </p:cNvPicPr>
          <p:nvPr/>
        </p:nvPicPr>
        <p:blipFill>
          <a:blip r:embed="rId4"/>
          <a:stretch>
            <a:fillRect/>
          </a:stretch>
        </p:blipFill>
        <p:spPr>
          <a:xfrm>
            <a:off x="5931952" y="405008"/>
            <a:ext cx="3216109" cy="1904610"/>
          </a:xfrm>
          <a:prstGeom prst="rect">
            <a:avLst/>
          </a:prstGeom>
        </p:spPr>
      </p:pic>
      <p:pic>
        <p:nvPicPr>
          <p:cNvPr id="39" name="Picture 38">
            <a:extLst>
              <a:ext uri="{FF2B5EF4-FFF2-40B4-BE49-F238E27FC236}">
                <a16:creationId xmlns:a16="http://schemas.microsoft.com/office/drawing/2014/main" id="{6904432D-FD02-9445-8450-CC1ADC0B1F84}"/>
              </a:ext>
            </a:extLst>
          </p:cNvPr>
          <p:cNvPicPr>
            <a:picLocks noChangeAspect="1"/>
          </p:cNvPicPr>
          <p:nvPr/>
        </p:nvPicPr>
        <p:blipFill>
          <a:blip r:embed="rId5"/>
          <a:stretch>
            <a:fillRect/>
          </a:stretch>
        </p:blipFill>
        <p:spPr>
          <a:xfrm>
            <a:off x="0" y="2003661"/>
            <a:ext cx="3453881" cy="1876183"/>
          </a:xfrm>
          <a:prstGeom prst="rect">
            <a:avLst/>
          </a:prstGeom>
        </p:spPr>
      </p:pic>
      <p:pic>
        <p:nvPicPr>
          <p:cNvPr id="42" name="Picture 41">
            <a:extLst>
              <a:ext uri="{FF2B5EF4-FFF2-40B4-BE49-F238E27FC236}">
                <a16:creationId xmlns:a16="http://schemas.microsoft.com/office/drawing/2014/main" id="{7F6F25C3-C1B1-E54D-99A5-83C4E7F2014A}"/>
              </a:ext>
            </a:extLst>
          </p:cNvPr>
          <p:cNvPicPr>
            <a:picLocks noChangeAspect="1"/>
          </p:cNvPicPr>
          <p:nvPr/>
        </p:nvPicPr>
        <p:blipFill>
          <a:blip r:embed="rId6"/>
          <a:stretch>
            <a:fillRect/>
          </a:stretch>
        </p:blipFill>
        <p:spPr>
          <a:xfrm>
            <a:off x="3060696" y="2025801"/>
            <a:ext cx="3227150" cy="2108977"/>
          </a:xfrm>
          <a:prstGeom prst="rect">
            <a:avLst/>
          </a:prstGeom>
        </p:spPr>
      </p:pic>
      <p:pic>
        <p:nvPicPr>
          <p:cNvPr id="45" name="Picture 44">
            <a:extLst>
              <a:ext uri="{FF2B5EF4-FFF2-40B4-BE49-F238E27FC236}">
                <a16:creationId xmlns:a16="http://schemas.microsoft.com/office/drawing/2014/main" id="{3B19E0A8-7D96-9545-A1DE-6C8B99D7DFA3}"/>
              </a:ext>
            </a:extLst>
          </p:cNvPr>
          <p:cNvPicPr>
            <a:picLocks noChangeAspect="1"/>
          </p:cNvPicPr>
          <p:nvPr/>
        </p:nvPicPr>
        <p:blipFill>
          <a:blip r:embed="rId7"/>
          <a:stretch>
            <a:fillRect/>
          </a:stretch>
        </p:blipFill>
        <p:spPr>
          <a:xfrm>
            <a:off x="5927611" y="2045644"/>
            <a:ext cx="3230145" cy="2143623"/>
          </a:xfrm>
          <a:prstGeom prst="rect">
            <a:avLst/>
          </a:prstGeom>
        </p:spPr>
      </p:pic>
      <p:pic>
        <p:nvPicPr>
          <p:cNvPr id="48" name="Picture 47">
            <a:extLst>
              <a:ext uri="{FF2B5EF4-FFF2-40B4-BE49-F238E27FC236}">
                <a16:creationId xmlns:a16="http://schemas.microsoft.com/office/drawing/2014/main" id="{DA840F55-1B2C-9F44-B363-99DCACBA75D7}"/>
              </a:ext>
            </a:extLst>
          </p:cNvPr>
          <p:cNvPicPr>
            <a:picLocks noChangeAspect="1"/>
          </p:cNvPicPr>
          <p:nvPr/>
        </p:nvPicPr>
        <p:blipFill>
          <a:blip r:embed="rId8"/>
          <a:stretch>
            <a:fillRect/>
          </a:stretch>
        </p:blipFill>
        <p:spPr>
          <a:xfrm>
            <a:off x="4" y="3684695"/>
            <a:ext cx="3453877" cy="1458805"/>
          </a:xfrm>
          <a:prstGeom prst="rect">
            <a:avLst/>
          </a:prstGeom>
        </p:spPr>
      </p:pic>
      <p:pic>
        <p:nvPicPr>
          <p:cNvPr id="51" name="Picture 50">
            <a:extLst>
              <a:ext uri="{FF2B5EF4-FFF2-40B4-BE49-F238E27FC236}">
                <a16:creationId xmlns:a16="http://schemas.microsoft.com/office/drawing/2014/main" id="{DCF8EA96-C3D5-E249-9E2C-A54BCACD829C}"/>
              </a:ext>
            </a:extLst>
          </p:cNvPr>
          <p:cNvPicPr>
            <a:picLocks noChangeAspect="1"/>
          </p:cNvPicPr>
          <p:nvPr/>
        </p:nvPicPr>
        <p:blipFill>
          <a:blip r:embed="rId9"/>
          <a:stretch>
            <a:fillRect/>
          </a:stretch>
        </p:blipFill>
        <p:spPr>
          <a:xfrm>
            <a:off x="3060696" y="3684695"/>
            <a:ext cx="3227150" cy="1458805"/>
          </a:xfrm>
          <a:prstGeom prst="rect">
            <a:avLst/>
          </a:prstGeom>
        </p:spPr>
      </p:pic>
      <p:pic>
        <p:nvPicPr>
          <p:cNvPr id="54" name="Picture 53">
            <a:extLst>
              <a:ext uri="{FF2B5EF4-FFF2-40B4-BE49-F238E27FC236}">
                <a16:creationId xmlns:a16="http://schemas.microsoft.com/office/drawing/2014/main" id="{CAC85412-A4D7-3A4A-8029-4CB2F9ED0B4C}"/>
              </a:ext>
            </a:extLst>
          </p:cNvPr>
          <p:cNvPicPr>
            <a:picLocks noChangeAspect="1"/>
          </p:cNvPicPr>
          <p:nvPr/>
        </p:nvPicPr>
        <p:blipFill>
          <a:blip r:embed="rId10"/>
          <a:stretch>
            <a:fillRect/>
          </a:stretch>
        </p:blipFill>
        <p:spPr>
          <a:xfrm>
            <a:off x="5927611" y="3683702"/>
            <a:ext cx="3230145" cy="1445705"/>
          </a:xfrm>
          <a:prstGeom prst="rect">
            <a:avLst/>
          </a:prstGeom>
        </p:spPr>
      </p:pic>
      <p:sp>
        <p:nvSpPr>
          <p:cNvPr id="59" name="Rectangle 58">
            <a:extLst>
              <a:ext uri="{FF2B5EF4-FFF2-40B4-BE49-F238E27FC236}">
                <a16:creationId xmlns:a16="http://schemas.microsoft.com/office/drawing/2014/main" id="{72BEEAF9-0FB3-B648-9D86-02259C209510}"/>
              </a:ext>
            </a:extLst>
          </p:cNvPr>
          <p:cNvSpPr/>
          <p:nvPr/>
        </p:nvSpPr>
        <p:spPr>
          <a:xfrm>
            <a:off x="0" y="0"/>
            <a:ext cx="9144000" cy="5143500"/>
          </a:xfrm>
          <a:prstGeom prst="rect">
            <a:avLst/>
          </a:prstGeom>
          <a:solidFill>
            <a:srgbClr val="0066A1">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1040DAC-7EE8-D743-9FF8-2CF0EB765B79}"/>
              </a:ext>
            </a:extLst>
          </p:cNvPr>
          <p:cNvSpPr/>
          <p:nvPr/>
        </p:nvSpPr>
        <p:spPr>
          <a:xfrm>
            <a:off x="0" y="0"/>
            <a:ext cx="9144000" cy="5143500"/>
          </a:xfrm>
          <a:prstGeom prst="rect">
            <a:avLst/>
          </a:prstGeom>
          <a:solidFill>
            <a:srgbClr val="0066A1">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7200" dirty="0"/>
              <a:t>THANK YOU </a:t>
            </a:r>
          </a:p>
          <a:p>
            <a:pPr algn="ctr"/>
            <a:endParaRPr lang="en-US" dirty="0"/>
          </a:p>
        </p:txBody>
      </p:sp>
      <p:sp>
        <p:nvSpPr>
          <p:cNvPr id="13" name="Snip Single Corner Rectangle 12">
            <a:extLst>
              <a:ext uri="{FF2B5EF4-FFF2-40B4-BE49-F238E27FC236}">
                <a16:creationId xmlns:a16="http://schemas.microsoft.com/office/drawing/2014/main" id="{DEAADD20-9283-5343-842D-BB26C6F02A57}"/>
              </a:ext>
            </a:extLst>
          </p:cNvPr>
          <p:cNvSpPr/>
          <p:nvPr/>
        </p:nvSpPr>
        <p:spPr>
          <a:xfrm flipV="1">
            <a:off x="0" y="0"/>
            <a:ext cx="9144000" cy="751384"/>
          </a:xfrm>
          <a:prstGeom prst="snip1Rect">
            <a:avLst>
              <a:gd name="adj" fmla="val 35586"/>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nip Single Corner Rectangle 55">
            <a:extLst>
              <a:ext uri="{FF2B5EF4-FFF2-40B4-BE49-F238E27FC236}">
                <a16:creationId xmlns:a16="http://schemas.microsoft.com/office/drawing/2014/main" id="{33FF297F-9D83-DE48-8063-EB3A8232803A}"/>
              </a:ext>
            </a:extLst>
          </p:cNvPr>
          <p:cNvSpPr/>
          <p:nvPr/>
        </p:nvSpPr>
        <p:spPr>
          <a:xfrm flipV="1">
            <a:off x="0" y="-11155"/>
            <a:ext cx="9144000" cy="751384"/>
          </a:xfrm>
          <a:prstGeom prst="snip1Rect">
            <a:avLst>
              <a:gd name="adj" fmla="val 35586"/>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3325" y="79748"/>
            <a:ext cx="1561412" cy="533096"/>
          </a:xfrm>
          <a:prstGeom prst="rect">
            <a:avLst/>
          </a:prstGeom>
        </p:spPr>
      </p:pic>
      <p:pic>
        <p:nvPicPr>
          <p:cNvPr id="18" name="Picture 17">
            <a:extLst>
              <a:ext uri="{FF2B5EF4-FFF2-40B4-BE49-F238E27FC236}">
                <a16:creationId xmlns:a16="http://schemas.microsoft.com/office/drawing/2014/main" id="{FC3CCB73-050E-3048-9D45-CA46B27B28E7}"/>
              </a:ext>
            </a:extLst>
          </p:cNvPr>
          <p:cNvPicPr>
            <a:picLocks noChangeAspect="1"/>
          </p:cNvPicPr>
          <p:nvPr/>
        </p:nvPicPr>
        <p:blipFill rotWithShape="1">
          <a:blip r:embed="rId12" cstate="screen">
            <a:extLst>
              <a:ext uri="{28A0092B-C50C-407E-A947-70E740481C1C}">
                <a14:useLocalDpi xmlns:a14="http://schemas.microsoft.com/office/drawing/2010/main"/>
              </a:ext>
            </a:extLst>
          </a:blip>
          <a:srcRect b="40733"/>
          <a:stretch/>
        </p:blipFill>
        <p:spPr>
          <a:xfrm>
            <a:off x="7321826" y="133650"/>
            <a:ext cx="1442905" cy="482303"/>
          </a:xfrm>
          <a:prstGeom prst="rect">
            <a:avLst/>
          </a:prstGeom>
        </p:spPr>
      </p:pic>
    </p:spTree>
    <p:extLst>
      <p:ext uri="{BB962C8B-B14F-4D97-AF65-F5344CB8AC3E}">
        <p14:creationId xmlns:p14="http://schemas.microsoft.com/office/powerpoint/2010/main" val="23680945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693FDBBB-2814-D74E-A319-F5E39A79556E}"/>
              </a:ext>
            </a:extLst>
          </p:cNvPr>
          <p:cNvPicPr>
            <a:picLocks noChangeAspect="1"/>
          </p:cNvPicPr>
          <p:nvPr/>
        </p:nvPicPr>
        <p:blipFill rotWithShape="1">
          <a:blip r:embed="rId2" cstate="screen">
            <a:alphaModFix amt="5000"/>
            <a:extLst>
              <a:ext uri="{28A0092B-C50C-407E-A947-70E740481C1C}">
                <a14:useLocalDpi xmlns:a14="http://schemas.microsoft.com/office/drawing/2010/main"/>
              </a:ext>
            </a:extLst>
          </a:blip>
          <a:srcRect t="2" b="18537"/>
          <a:stretch/>
        </p:blipFill>
        <p:spPr>
          <a:xfrm>
            <a:off x="0" y="23223"/>
            <a:ext cx="9144000" cy="4949372"/>
          </a:xfrm>
          <a:prstGeom prst="rect">
            <a:avLst/>
          </a:prstGeom>
          <a:solidFill>
            <a:schemeClr val="bg1"/>
          </a:solidFill>
        </p:spPr>
      </p:pic>
      <p:sp>
        <p:nvSpPr>
          <p:cNvPr id="6" name="Text Placeholder 3">
            <a:extLst>
              <a:ext uri="{FF2B5EF4-FFF2-40B4-BE49-F238E27FC236}">
                <a16:creationId xmlns:a16="http://schemas.microsoft.com/office/drawing/2014/main" id="{B4C40A88-9601-7F48-8617-1DD5A5996954}"/>
              </a:ext>
            </a:extLst>
          </p:cNvPr>
          <p:cNvSpPr txBox="1">
            <a:spLocks/>
          </p:cNvSpPr>
          <p:nvPr/>
        </p:nvSpPr>
        <p:spPr>
          <a:xfrm>
            <a:off x="296554" y="933636"/>
            <a:ext cx="8847446" cy="1357806"/>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Clr>
                <a:srgbClr val="0066A1"/>
              </a:buClr>
              <a:buFont typeface="LucidaGrande"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0066A1"/>
              </a:buClr>
              <a:buFont typeface="LucidaGrande"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rgbClr val="0066A1"/>
              </a:buClr>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0066A1"/>
              </a:buClr>
              <a:buFont typeface="Wingdings"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0066A1"/>
              </a:buClr>
              <a:buFont typeface="Courier New" charset="0"/>
              <a:buChar char="o"/>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4400" b="1" i="1" dirty="0" smtClean="0">
                <a:solidFill>
                  <a:srgbClr val="01B4E3"/>
                </a:solidFill>
              </a:rPr>
              <a:t>INDEX</a:t>
            </a:r>
            <a:endParaRPr lang="en-US" sz="4400" b="1" i="1" dirty="0">
              <a:solidFill>
                <a:srgbClr val="01B4E3"/>
              </a:solidFill>
            </a:endParaRPr>
          </a:p>
          <a:p>
            <a:pPr>
              <a:buSzPct val="100000"/>
            </a:pPr>
            <a:r>
              <a:rPr lang="en-US" sz="2000" dirty="0">
                <a:latin typeface="Calibri"/>
                <a:cs typeface="Calibri"/>
              </a:rPr>
              <a:t> </a:t>
            </a:r>
            <a:r>
              <a:rPr lang="en-US" sz="2000" dirty="0" smtClean="0">
                <a:latin typeface="Calibri"/>
                <a:cs typeface="Calibri"/>
              </a:rPr>
              <a:t>Introduction </a:t>
            </a:r>
          </a:p>
          <a:p>
            <a:pPr>
              <a:buSzPct val="100000"/>
            </a:pPr>
            <a:r>
              <a:rPr lang="en-US" sz="2000" dirty="0" smtClean="0">
                <a:latin typeface="Calibri"/>
                <a:cs typeface="Calibri"/>
              </a:rPr>
              <a:t> Motivation</a:t>
            </a:r>
          </a:p>
          <a:p>
            <a:pPr>
              <a:buSzPct val="100000"/>
            </a:pPr>
            <a:r>
              <a:rPr lang="en-US" sz="2000" dirty="0">
                <a:latin typeface="Calibri"/>
                <a:cs typeface="Calibri"/>
              </a:rPr>
              <a:t> </a:t>
            </a:r>
            <a:r>
              <a:rPr lang="en-US" sz="2000" dirty="0" smtClean="0">
                <a:latin typeface="Calibri"/>
                <a:cs typeface="Calibri"/>
              </a:rPr>
              <a:t>Research </a:t>
            </a:r>
            <a:r>
              <a:rPr lang="en-US" sz="2000" dirty="0">
                <a:latin typeface="Calibri"/>
                <a:cs typeface="Calibri"/>
              </a:rPr>
              <a:t>G</a:t>
            </a:r>
            <a:r>
              <a:rPr lang="en-US" sz="2000" dirty="0" smtClean="0">
                <a:latin typeface="Calibri"/>
                <a:cs typeface="Calibri"/>
              </a:rPr>
              <a:t>ap</a:t>
            </a:r>
            <a:endParaRPr lang="en-US" sz="2000" dirty="0" smtClean="0">
              <a:latin typeface="Calibri"/>
              <a:cs typeface="Calibri"/>
            </a:endParaRPr>
          </a:p>
          <a:p>
            <a:pPr>
              <a:buSzPct val="100000"/>
            </a:pPr>
            <a:r>
              <a:rPr lang="en-US" sz="2000" dirty="0" smtClean="0">
                <a:latin typeface="Calibri"/>
                <a:cs typeface="Calibri"/>
              </a:rPr>
              <a:t> Methodology </a:t>
            </a:r>
          </a:p>
          <a:p>
            <a:pPr>
              <a:buSzPct val="100000"/>
            </a:pPr>
            <a:r>
              <a:rPr lang="en-US" sz="2000" dirty="0">
                <a:latin typeface="Calibri"/>
                <a:cs typeface="Calibri"/>
              </a:rPr>
              <a:t> </a:t>
            </a:r>
            <a:r>
              <a:rPr lang="en-US" sz="2000" dirty="0" smtClean="0">
                <a:latin typeface="Calibri"/>
                <a:cs typeface="Calibri"/>
              </a:rPr>
              <a:t>Future Work</a:t>
            </a:r>
          </a:p>
          <a:p>
            <a:pPr>
              <a:buSzPct val="100000"/>
            </a:pPr>
            <a:r>
              <a:rPr lang="en-US" sz="2000" dirty="0">
                <a:latin typeface="Calibri"/>
                <a:cs typeface="Calibri"/>
              </a:rPr>
              <a:t> </a:t>
            </a:r>
            <a:r>
              <a:rPr lang="en-US" sz="2000" dirty="0" smtClean="0">
                <a:latin typeface="Calibri"/>
                <a:cs typeface="Calibri"/>
              </a:rPr>
              <a:t>Conclusion </a:t>
            </a:r>
          </a:p>
          <a:p>
            <a:pPr>
              <a:buSzPct val="100000"/>
            </a:pPr>
            <a:r>
              <a:rPr lang="en-US" sz="2000" dirty="0">
                <a:latin typeface="Calibri"/>
                <a:cs typeface="Calibri"/>
              </a:rPr>
              <a:t> </a:t>
            </a:r>
            <a:r>
              <a:rPr lang="en-US" sz="2000" dirty="0" smtClean="0">
                <a:latin typeface="Calibri"/>
                <a:cs typeface="Calibri"/>
              </a:rPr>
              <a:t>Q &amp; A </a:t>
            </a:r>
          </a:p>
          <a:p>
            <a:pPr>
              <a:buSzPct val="100000"/>
            </a:pPr>
            <a:r>
              <a:rPr lang="en-US" sz="2000" dirty="0">
                <a:latin typeface="Calibri"/>
                <a:cs typeface="Calibri"/>
              </a:rPr>
              <a:t> </a:t>
            </a:r>
            <a:r>
              <a:rPr lang="en-US" sz="2000" dirty="0" smtClean="0">
                <a:latin typeface="Calibri"/>
                <a:cs typeface="Calibri"/>
              </a:rPr>
              <a:t>References</a:t>
            </a:r>
            <a:endParaRPr lang="en-US" sz="2000" dirty="0">
              <a:latin typeface="Calibri"/>
              <a:cs typeface="Calibri"/>
            </a:endParaRPr>
          </a:p>
        </p:txBody>
      </p:sp>
      <p:sp>
        <p:nvSpPr>
          <p:cNvPr id="21" name="Title 18">
            <a:extLst>
              <a:ext uri="{FF2B5EF4-FFF2-40B4-BE49-F238E27FC236}">
                <a16:creationId xmlns:a16="http://schemas.microsoft.com/office/drawing/2014/main" id="{2D777E1A-D5C7-B744-B20D-7317C1BF1FA3}"/>
              </a:ext>
            </a:extLst>
          </p:cNvPr>
          <p:cNvSpPr txBox="1">
            <a:spLocks/>
          </p:cNvSpPr>
          <p:nvPr/>
        </p:nvSpPr>
        <p:spPr>
          <a:xfrm>
            <a:off x="5368512" y="-2218006"/>
            <a:ext cx="2974383" cy="969777"/>
          </a:xfrm>
          <a:prstGeom prst="rect">
            <a:avLst/>
          </a:prstGeom>
        </p:spPr>
        <p:txBody>
          <a:bodyPr/>
          <a:lstStyle>
            <a:lvl1pPr algn="l" defTabSz="685800" rtl="0" eaLnBrk="1" latinLnBrk="0" hangingPunct="1">
              <a:lnSpc>
                <a:spcPct val="90000"/>
              </a:lnSpc>
              <a:spcBef>
                <a:spcPct val="0"/>
              </a:spcBef>
              <a:buNone/>
              <a:defRPr sz="2550" b="1" i="0" kern="1200">
                <a:solidFill>
                  <a:srgbClr val="0066A1"/>
                </a:solidFill>
                <a:latin typeface="Calibri" charset="0"/>
                <a:ea typeface="Calibri" charset="0"/>
                <a:cs typeface="Calibri" charset="0"/>
              </a:defRPr>
            </a:lvl1pPr>
          </a:lstStyle>
          <a:p>
            <a:endParaRPr lang="en-US" dirty="0">
              <a:solidFill>
                <a:srgbClr val="FDC82F"/>
              </a:solidFill>
            </a:endParaRPr>
          </a:p>
        </p:txBody>
      </p:sp>
      <p:sp>
        <p:nvSpPr>
          <p:cNvPr id="31" name="Snip Single Corner Rectangle 30">
            <a:extLst>
              <a:ext uri="{FF2B5EF4-FFF2-40B4-BE49-F238E27FC236}">
                <a16:creationId xmlns:a16="http://schemas.microsoft.com/office/drawing/2014/main" id="{30957EA9-8754-5041-A5F0-8B97585DEE16}"/>
              </a:ext>
            </a:extLst>
          </p:cNvPr>
          <p:cNvSpPr/>
          <p:nvPr/>
        </p:nvSpPr>
        <p:spPr>
          <a:xfrm flipV="1">
            <a:off x="-1" y="23223"/>
            <a:ext cx="9144000" cy="751384"/>
          </a:xfrm>
          <a:prstGeom prst="snip1Rect">
            <a:avLst>
              <a:gd name="adj" fmla="val 35586"/>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A73CE7D6-AF0A-B749-9EC1-7116090175D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60177" y="603244"/>
            <a:ext cx="6115942" cy="4301970"/>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35" y="87139"/>
            <a:ext cx="1561412" cy="533096"/>
          </a:xfrm>
          <a:prstGeom prst="rect">
            <a:avLst/>
          </a:prstGeom>
        </p:spPr>
      </p:pic>
      <p:pic>
        <p:nvPicPr>
          <p:cNvPr id="9" name="Picture 8">
            <a:extLst>
              <a:ext uri="{FF2B5EF4-FFF2-40B4-BE49-F238E27FC236}">
                <a16:creationId xmlns:a16="http://schemas.microsoft.com/office/drawing/2014/main" id="{FC3CCB73-050E-3048-9D45-CA46B27B28E7}"/>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b="40733"/>
          <a:stretch/>
        </p:blipFill>
        <p:spPr>
          <a:xfrm>
            <a:off x="7321826" y="133650"/>
            <a:ext cx="1442905" cy="482303"/>
          </a:xfrm>
          <a:prstGeom prst="rect">
            <a:avLst/>
          </a:prstGeom>
        </p:spPr>
      </p:pic>
    </p:spTree>
    <p:extLst>
      <p:ext uri="{BB962C8B-B14F-4D97-AF65-F5344CB8AC3E}">
        <p14:creationId xmlns:p14="http://schemas.microsoft.com/office/powerpoint/2010/main" val="3363449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9000" advClick="0" advTm="200">
        <p15:prstTrans prst="peelOff"/>
      </p:transition>
    </mc:Choice>
    <mc:Fallback xmlns="">
      <p:transition spd="slow" advClick="0" advTm="2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F81A8B-077A-4548-89C6-B8377C6B639F}"/>
              </a:ext>
            </a:extLst>
          </p:cNvPr>
          <p:cNvSpPr/>
          <p:nvPr/>
        </p:nvSpPr>
        <p:spPr>
          <a:xfrm>
            <a:off x="1" y="716790"/>
            <a:ext cx="9144000" cy="42620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AA873A2D-967F-764A-8AAC-FC7D34634AD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17327"/>
          <a:stretch/>
        </p:blipFill>
        <p:spPr>
          <a:xfrm>
            <a:off x="6902811" y="1983559"/>
            <a:ext cx="2241190" cy="3004456"/>
          </a:xfrm>
          <a:prstGeom prst="rect">
            <a:avLst/>
          </a:prstGeom>
        </p:spPr>
      </p:pic>
      <p:pic>
        <p:nvPicPr>
          <p:cNvPr id="9" name="Picture 8">
            <a:extLst>
              <a:ext uri="{FF2B5EF4-FFF2-40B4-BE49-F238E27FC236}">
                <a16:creationId xmlns:a16="http://schemas.microsoft.com/office/drawing/2014/main" id="{F96B4660-E557-5441-AC6C-C608F54D8A5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4220" b="3987"/>
          <a:stretch/>
        </p:blipFill>
        <p:spPr>
          <a:xfrm>
            <a:off x="4991306" y="694871"/>
            <a:ext cx="1938356" cy="1553029"/>
          </a:xfrm>
          <a:prstGeom prst="rect">
            <a:avLst/>
          </a:prstGeom>
        </p:spPr>
      </p:pic>
      <p:pic>
        <p:nvPicPr>
          <p:cNvPr id="11" name="Picture 10">
            <a:extLst>
              <a:ext uri="{FF2B5EF4-FFF2-40B4-BE49-F238E27FC236}">
                <a16:creationId xmlns:a16="http://schemas.microsoft.com/office/drawing/2014/main" id="{9ECF4908-3F8B-F542-821F-1DA39226F8F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886713" y="2249033"/>
            <a:ext cx="1042949" cy="69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nip Single Corner Rectangle 12">
            <a:extLst>
              <a:ext uri="{FF2B5EF4-FFF2-40B4-BE49-F238E27FC236}">
                <a16:creationId xmlns:a16="http://schemas.microsoft.com/office/drawing/2014/main" id="{DEAADD20-9283-5343-842D-BB26C6F02A57}"/>
              </a:ext>
            </a:extLst>
          </p:cNvPr>
          <p:cNvSpPr/>
          <p:nvPr/>
        </p:nvSpPr>
        <p:spPr>
          <a:xfrm flipV="1">
            <a:off x="-7148" y="48298"/>
            <a:ext cx="9144000" cy="751384"/>
          </a:xfrm>
          <a:prstGeom prst="snip1Rect">
            <a:avLst>
              <a:gd name="adj" fmla="val 35586"/>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E8891B38-0BDE-7E41-ACC1-EA8B55591F9C}"/>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996247" y="2251029"/>
            <a:ext cx="896553" cy="59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171E3505-0ABB-F946-B98C-44B5829DF37C}"/>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4996247" y="2843933"/>
            <a:ext cx="195126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a:extLst>
              <a:ext uri="{FF2B5EF4-FFF2-40B4-BE49-F238E27FC236}">
                <a16:creationId xmlns:a16="http://schemas.microsoft.com/office/drawing/2014/main" id="{7CC5A055-8072-CF48-AE69-0B4963AD0963}"/>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6936810" y="694871"/>
            <a:ext cx="2200042" cy="1313002"/>
          </a:xfrm>
          <a:prstGeom prst="rect">
            <a:avLst/>
          </a:prstGeom>
          <a:ln w="3175">
            <a:solidFill>
              <a:schemeClr val="tx1"/>
            </a:solidFill>
          </a:ln>
        </p:spPr>
      </p:pic>
      <p:sp>
        <p:nvSpPr>
          <p:cNvPr id="23" name="Text Placeholder 3">
            <a:extLst>
              <a:ext uri="{FF2B5EF4-FFF2-40B4-BE49-F238E27FC236}">
                <a16:creationId xmlns:a16="http://schemas.microsoft.com/office/drawing/2014/main" id="{141D1ED9-4887-6F4C-927E-5B3FF77A86DE}"/>
              </a:ext>
            </a:extLst>
          </p:cNvPr>
          <p:cNvSpPr txBox="1">
            <a:spLocks/>
          </p:cNvSpPr>
          <p:nvPr/>
        </p:nvSpPr>
        <p:spPr>
          <a:xfrm>
            <a:off x="132522" y="890094"/>
            <a:ext cx="4821546" cy="135780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Clr>
                <a:srgbClr val="0066A1"/>
              </a:buClr>
              <a:buFont typeface="LucidaGrande"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0066A1"/>
              </a:buClr>
              <a:buFont typeface="LucidaGrande"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rgbClr val="0066A1"/>
              </a:buClr>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0066A1"/>
              </a:buClr>
              <a:buFont typeface="Wingdings"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0066A1"/>
              </a:buClr>
              <a:buFont typeface="Courier New" charset="0"/>
              <a:buChar char="o"/>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4400" b="1" i="1" dirty="0" smtClean="0">
                <a:solidFill>
                  <a:srgbClr val="01B4E3"/>
                </a:solidFill>
              </a:rPr>
              <a:t>INTRODUCTION</a:t>
            </a:r>
            <a:endParaRPr lang="en-US" sz="4400" b="1" i="1" dirty="0">
              <a:solidFill>
                <a:srgbClr val="01B4E3"/>
              </a:solidFill>
            </a:endParaRPr>
          </a:p>
          <a:p>
            <a:pPr marL="0" indent="0">
              <a:buNone/>
            </a:pPr>
            <a:endParaRPr lang="en-US" sz="1800" dirty="0"/>
          </a:p>
        </p:txBody>
      </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2522" y="82381"/>
            <a:ext cx="1561412" cy="533096"/>
          </a:xfrm>
          <a:prstGeom prst="rect">
            <a:avLst/>
          </a:prstGeom>
        </p:spPr>
      </p:pic>
      <p:pic>
        <p:nvPicPr>
          <p:cNvPr id="14" name="Picture 13">
            <a:extLst>
              <a:ext uri="{FF2B5EF4-FFF2-40B4-BE49-F238E27FC236}">
                <a16:creationId xmlns:a16="http://schemas.microsoft.com/office/drawing/2014/main" id="{FC3CCB73-050E-3048-9D45-CA46B27B28E7}"/>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b="40733"/>
          <a:stretch/>
        </p:blipFill>
        <p:spPr>
          <a:xfrm>
            <a:off x="7321826" y="133650"/>
            <a:ext cx="1442905" cy="482303"/>
          </a:xfrm>
          <a:prstGeom prst="rect">
            <a:avLst/>
          </a:prstGeom>
        </p:spPr>
      </p:pic>
      <p:sp>
        <p:nvSpPr>
          <p:cNvPr id="3" name="Rectangle 2"/>
          <p:cNvSpPr/>
          <p:nvPr/>
        </p:nvSpPr>
        <p:spPr>
          <a:xfrm>
            <a:off x="75236" y="1672282"/>
            <a:ext cx="4572000" cy="2677656"/>
          </a:xfrm>
          <a:prstGeom prst="rect">
            <a:avLst/>
          </a:prstGeom>
        </p:spPr>
        <p:txBody>
          <a:bodyPr>
            <a:spAutoFit/>
          </a:bodyPr>
          <a:lstStyle/>
          <a:p>
            <a:pPr>
              <a:buClr>
                <a:schemeClr val="accent1">
                  <a:lumMod val="50000"/>
                </a:schemeClr>
              </a:buClr>
              <a:buSzPct val="100000"/>
            </a:pPr>
            <a:r>
              <a:rPr lang="en-US" sz="2400" dirty="0" smtClean="0"/>
              <a:t>Network </a:t>
            </a:r>
            <a:r>
              <a:rPr lang="en-US" sz="2400" dirty="0"/>
              <a:t>scanning tools play a </a:t>
            </a:r>
            <a:r>
              <a:rPr lang="en-US" sz="2400" dirty="0" smtClean="0"/>
              <a:t>      crucial </a:t>
            </a:r>
            <a:r>
              <a:rPr lang="en-US" sz="2400" dirty="0"/>
              <a:t>role in organizational </a:t>
            </a:r>
            <a:r>
              <a:rPr lang="en-US" sz="2400" dirty="0" smtClean="0"/>
              <a:t>defense </a:t>
            </a:r>
            <a:r>
              <a:rPr lang="en-US" sz="2400" dirty="0"/>
              <a:t>strategies, enabling the identification of vulnerabilities, anticipation of potential threats, and bolstering of resilience against cyberattacks. </a:t>
            </a:r>
            <a:endParaRPr lang="en-US" sz="2400" dirty="0">
              <a:cs typeface="Calibri"/>
            </a:endParaRPr>
          </a:p>
        </p:txBody>
      </p:sp>
    </p:spTree>
    <p:extLst>
      <p:ext uri="{BB962C8B-B14F-4D97-AF65-F5344CB8AC3E}">
        <p14:creationId xmlns:p14="http://schemas.microsoft.com/office/powerpoint/2010/main" val="29002452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350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3564A6E-B9D7-684B-8504-70454AA20FB4}"/>
              </a:ext>
            </a:extLst>
          </p:cNvPr>
          <p:cNvSpPr/>
          <p:nvPr/>
        </p:nvSpPr>
        <p:spPr>
          <a:xfrm>
            <a:off x="0" y="686797"/>
            <a:ext cx="9144000" cy="42620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AA873A2D-967F-764A-8AAC-FC7D34634AD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222016"/>
            <a:ext cx="2241190" cy="2761948"/>
          </a:xfrm>
          <a:prstGeom prst="rect">
            <a:avLst/>
          </a:prstGeom>
          <a:solidFill>
            <a:schemeClr val="bg1"/>
          </a:solidFill>
          <a:ln>
            <a:noFill/>
          </a:ln>
        </p:spPr>
      </p:pic>
      <p:pic>
        <p:nvPicPr>
          <p:cNvPr id="15" name="Picture 14">
            <a:extLst>
              <a:ext uri="{FF2B5EF4-FFF2-40B4-BE49-F238E27FC236}">
                <a16:creationId xmlns:a16="http://schemas.microsoft.com/office/drawing/2014/main" id="{4D411B92-2029-424D-AFB5-428519D080D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943" y="727660"/>
            <a:ext cx="2453970" cy="1526143"/>
          </a:xfrm>
          <a:prstGeom prst="rect">
            <a:avLst/>
          </a:prstGeom>
        </p:spPr>
      </p:pic>
      <p:pic>
        <p:nvPicPr>
          <p:cNvPr id="9" name="Picture 8">
            <a:extLst>
              <a:ext uri="{FF2B5EF4-FFF2-40B4-BE49-F238E27FC236}">
                <a16:creationId xmlns:a16="http://schemas.microsoft.com/office/drawing/2014/main" id="{F96B4660-E557-5441-AC6C-C608F54D8A59}"/>
              </a:ext>
            </a:extLst>
          </p:cNvPr>
          <p:cNvPicPr>
            <a:picLocks noChangeAspect="1"/>
          </p:cNvPicPr>
          <p:nvPr/>
        </p:nvPicPr>
        <p:blipFill rotWithShape="1">
          <a:blip r:embed="rId4"/>
          <a:srcRect/>
          <a:stretch/>
        </p:blipFill>
        <p:spPr>
          <a:xfrm>
            <a:off x="2222706" y="711577"/>
            <a:ext cx="1938356" cy="1625223"/>
          </a:xfrm>
          <a:prstGeom prst="rect">
            <a:avLst/>
          </a:prstGeom>
        </p:spPr>
      </p:pic>
      <p:pic>
        <p:nvPicPr>
          <p:cNvPr id="11" name="Picture 10">
            <a:extLst>
              <a:ext uri="{FF2B5EF4-FFF2-40B4-BE49-F238E27FC236}">
                <a16:creationId xmlns:a16="http://schemas.microsoft.com/office/drawing/2014/main" id="{9ECF4908-3F8B-F542-821F-1DA39226F8FD}"/>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3118113" y="3595359"/>
            <a:ext cx="1042949" cy="695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nip Single Corner Rectangle 12">
            <a:extLst>
              <a:ext uri="{FF2B5EF4-FFF2-40B4-BE49-F238E27FC236}">
                <a16:creationId xmlns:a16="http://schemas.microsoft.com/office/drawing/2014/main" id="{DEAADD20-9283-5343-842D-BB26C6F02A57}"/>
              </a:ext>
            </a:extLst>
          </p:cNvPr>
          <p:cNvSpPr/>
          <p:nvPr/>
        </p:nvSpPr>
        <p:spPr>
          <a:xfrm flipV="1">
            <a:off x="0" y="-11155"/>
            <a:ext cx="9144000" cy="751384"/>
          </a:xfrm>
          <a:prstGeom prst="snip1Rect">
            <a:avLst>
              <a:gd name="adj" fmla="val 35586"/>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E8891B38-0BDE-7E41-ACC1-EA8B55591F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2215055" y="3592787"/>
            <a:ext cx="909145" cy="50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171E3505-0ABB-F946-B98C-44B5829DF37C}"/>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tretch>
            <a:fillRect/>
          </a:stretch>
        </p:blipFill>
        <p:spPr bwMode="auto">
          <a:xfrm>
            <a:off x="2215055" y="4093556"/>
            <a:ext cx="1946007" cy="902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Placeholder 3">
            <a:extLst>
              <a:ext uri="{FF2B5EF4-FFF2-40B4-BE49-F238E27FC236}">
                <a16:creationId xmlns:a16="http://schemas.microsoft.com/office/drawing/2014/main" id="{141D1ED9-4887-6F4C-927E-5B3FF77A86DE}"/>
              </a:ext>
            </a:extLst>
          </p:cNvPr>
          <p:cNvSpPr txBox="1">
            <a:spLocks/>
          </p:cNvSpPr>
          <p:nvPr/>
        </p:nvSpPr>
        <p:spPr>
          <a:xfrm>
            <a:off x="4241758" y="824358"/>
            <a:ext cx="4821546" cy="727471"/>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Clr>
                <a:srgbClr val="0066A1"/>
              </a:buClr>
              <a:buFont typeface="LucidaGrande"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0066A1"/>
              </a:buClr>
              <a:buFont typeface="LucidaGrande"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rgbClr val="0066A1"/>
              </a:buClr>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0066A1"/>
              </a:buClr>
              <a:buFont typeface="Wingdings"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0066A1"/>
              </a:buClr>
              <a:buFont typeface="Courier New" charset="0"/>
              <a:buChar char="o"/>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4400" b="1" i="1" dirty="0" smtClean="0">
                <a:solidFill>
                  <a:srgbClr val="01B4E3"/>
                </a:solidFill>
              </a:rPr>
              <a:t>MOTIVATION</a:t>
            </a:r>
            <a:endParaRPr lang="en-US" sz="4400" b="1" i="1" dirty="0">
              <a:solidFill>
                <a:srgbClr val="01B4E3"/>
              </a:solidFill>
            </a:endParaRPr>
          </a:p>
          <a:p>
            <a:pPr marL="0" indent="0">
              <a:buNone/>
            </a:pPr>
            <a:endParaRPr lang="en-US" dirty="0"/>
          </a:p>
        </p:txBody>
      </p:sp>
      <p:sp>
        <p:nvSpPr>
          <p:cNvPr id="29" name="Text Placeholder 2">
            <a:extLst>
              <a:ext uri="{FF2B5EF4-FFF2-40B4-BE49-F238E27FC236}">
                <a16:creationId xmlns:a16="http://schemas.microsoft.com/office/drawing/2014/main" id="{50D329DB-CE9B-8140-8B7D-C02764E9D526}"/>
              </a:ext>
            </a:extLst>
          </p:cNvPr>
          <p:cNvSpPr txBox="1">
            <a:spLocks/>
          </p:cNvSpPr>
          <p:nvPr/>
        </p:nvSpPr>
        <p:spPr>
          <a:xfrm>
            <a:off x="8820149" y="-2917158"/>
            <a:ext cx="4969512" cy="558501"/>
          </a:xfrm>
          <a:prstGeom prst="rect">
            <a:avLst/>
          </a:prstGeom>
        </p:spPr>
        <p:txBody>
          <a:bodyPr/>
          <a:lstStyle>
            <a:lvl1pPr marL="171450" indent="-171450" algn="l" defTabSz="685800" rtl="0" eaLnBrk="1" latinLnBrk="0" hangingPunct="1">
              <a:lnSpc>
                <a:spcPct val="90000"/>
              </a:lnSpc>
              <a:spcBef>
                <a:spcPts val="750"/>
              </a:spcBef>
              <a:buClr>
                <a:srgbClr val="0066A1"/>
              </a:buClr>
              <a:buFont typeface="LucidaGrande"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0066A1"/>
              </a:buClr>
              <a:buFont typeface="LucidaGrande"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rgbClr val="0066A1"/>
              </a:buClr>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0066A1"/>
              </a:buClr>
              <a:buFont typeface="Wingdings"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0066A1"/>
              </a:buClr>
              <a:buFont typeface="Courier New" charset="0"/>
              <a:buChar char="o"/>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SzPct val="100000"/>
              <a:buFont typeface="LucidaGrande" charset="0"/>
              <a:buNone/>
            </a:pPr>
            <a:endParaRPr lang="en-US" sz="1600" dirty="0"/>
          </a:p>
        </p:txBody>
      </p:sp>
      <p:pic>
        <p:nvPicPr>
          <p:cNvPr id="25" name="Picture 24">
            <a:extLst>
              <a:ext uri="{FF2B5EF4-FFF2-40B4-BE49-F238E27FC236}">
                <a16:creationId xmlns:a16="http://schemas.microsoft.com/office/drawing/2014/main" id="{B09AAA14-3C52-4B4E-A823-A4A34B38C257}"/>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222706" y="2315173"/>
            <a:ext cx="1938356" cy="1292237"/>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3325" y="79748"/>
            <a:ext cx="1561412" cy="533096"/>
          </a:xfrm>
          <a:prstGeom prst="rect">
            <a:avLst/>
          </a:prstGeom>
        </p:spPr>
      </p:pic>
      <p:pic>
        <p:nvPicPr>
          <p:cNvPr id="17" name="Picture 16">
            <a:extLst>
              <a:ext uri="{FF2B5EF4-FFF2-40B4-BE49-F238E27FC236}">
                <a16:creationId xmlns:a16="http://schemas.microsoft.com/office/drawing/2014/main" id="{FC3CCB73-050E-3048-9D45-CA46B27B28E7}"/>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b="40733"/>
          <a:stretch/>
        </p:blipFill>
        <p:spPr>
          <a:xfrm>
            <a:off x="7321826" y="133650"/>
            <a:ext cx="1442905" cy="482303"/>
          </a:xfrm>
          <a:prstGeom prst="rect">
            <a:avLst/>
          </a:prstGeom>
        </p:spPr>
      </p:pic>
      <p:sp>
        <p:nvSpPr>
          <p:cNvPr id="3" name="Rectangle 2"/>
          <p:cNvSpPr/>
          <p:nvPr/>
        </p:nvSpPr>
        <p:spPr>
          <a:xfrm>
            <a:off x="4168713" y="1635959"/>
            <a:ext cx="4777394" cy="2308324"/>
          </a:xfrm>
          <a:prstGeom prst="rect">
            <a:avLst/>
          </a:prstGeom>
        </p:spPr>
        <p:txBody>
          <a:bodyPr wrap="square">
            <a:spAutoFit/>
          </a:bodyPr>
          <a:lstStyle/>
          <a:p>
            <a:pPr>
              <a:buClr>
                <a:schemeClr val="accent1">
                  <a:lumMod val="50000"/>
                </a:schemeClr>
              </a:buClr>
              <a:buSzPct val="100000"/>
            </a:pPr>
            <a:r>
              <a:rPr lang="en-US" dirty="0" smtClean="0"/>
              <a:t>The </a:t>
            </a:r>
            <a:r>
              <a:rPr lang="en-US" dirty="0"/>
              <a:t>motivation behind building network scanning tools stems from the imperative need to proactively identify and mitigate security vulnerabilities within network infrastructures. Cyber threats are constantly evolving, becoming more sophisticated and widespread, posing significant risks to organizations of all sizes and sectors.</a:t>
            </a:r>
            <a:endParaRPr lang="en-US" dirty="0">
              <a:cs typeface="Calibri"/>
            </a:endParaRPr>
          </a:p>
        </p:txBody>
      </p:sp>
    </p:spTree>
    <p:extLst>
      <p:ext uri="{BB962C8B-B14F-4D97-AF65-F5344CB8AC3E}">
        <p14:creationId xmlns:p14="http://schemas.microsoft.com/office/powerpoint/2010/main" val="3487642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DD97BEB-BAEF-0344-9D5C-EC73E478698A}" type="slidenum">
              <a:rPr lang="en-US" smtClean="0"/>
              <a:pPr/>
              <a:t>4</a:t>
            </a:fld>
            <a:endParaRPr lang="en-US"/>
          </a:p>
        </p:txBody>
      </p:sp>
      <p:sp>
        <p:nvSpPr>
          <p:cNvPr id="3" name="Snip Single Corner Rectangle 2">
            <a:extLst>
              <a:ext uri="{FF2B5EF4-FFF2-40B4-BE49-F238E27FC236}">
                <a16:creationId xmlns:a16="http://schemas.microsoft.com/office/drawing/2014/main" id="{DEAADD20-9283-5343-842D-BB26C6F02A57}"/>
              </a:ext>
            </a:extLst>
          </p:cNvPr>
          <p:cNvSpPr/>
          <p:nvPr/>
        </p:nvSpPr>
        <p:spPr>
          <a:xfrm flipV="1">
            <a:off x="0" y="0"/>
            <a:ext cx="9144000" cy="751384"/>
          </a:xfrm>
          <a:prstGeom prst="snip1Rect">
            <a:avLst>
              <a:gd name="adj" fmla="val 35586"/>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25" y="79748"/>
            <a:ext cx="1561412" cy="533096"/>
          </a:xfrm>
          <a:prstGeom prst="rect">
            <a:avLst/>
          </a:prstGeom>
        </p:spPr>
      </p:pic>
      <p:pic>
        <p:nvPicPr>
          <p:cNvPr id="5" name="Picture 4">
            <a:extLst>
              <a:ext uri="{FF2B5EF4-FFF2-40B4-BE49-F238E27FC236}">
                <a16:creationId xmlns:a16="http://schemas.microsoft.com/office/drawing/2014/main" id="{FC3CCB73-050E-3048-9D45-CA46B27B28E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40733"/>
          <a:stretch/>
        </p:blipFill>
        <p:spPr>
          <a:xfrm>
            <a:off x="7321826" y="133650"/>
            <a:ext cx="1442905" cy="482303"/>
          </a:xfrm>
          <a:prstGeom prst="rect">
            <a:avLst/>
          </a:prstGeom>
        </p:spPr>
      </p:pic>
      <p:sp>
        <p:nvSpPr>
          <p:cNvPr id="7" name="Rectangle 6"/>
          <p:cNvSpPr/>
          <p:nvPr/>
        </p:nvSpPr>
        <p:spPr>
          <a:xfrm>
            <a:off x="7540487" y="4187687"/>
            <a:ext cx="1411356" cy="543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23325" y="832487"/>
            <a:ext cx="4572000" cy="1585049"/>
          </a:xfrm>
          <a:prstGeom prst="rect">
            <a:avLst/>
          </a:prstGeom>
        </p:spPr>
        <p:txBody>
          <a:bodyPr>
            <a:spAutoFit/>
          </a:bodyPr>
          <a:lstStyle/>
          <a:p>
            <a:r>
              <a:rPr lang="en-US" sz="4400" b="1" i="1" dirty="0" smtClean="0">
                <a:solidFill>
                  <a:srgbClr val="01B4E3"/>
                </a:solidFill>
              </a:rPr>
              <a:t>RESEARCH GAP</a:t>
            </a:r>
          </a:p>
          <a:p>
            <a:endParaRPr lang="en-US" sz="4400" b="1" i="1" dirty="0">
              <a:solidFill>
                <a:srgbClr val="01B4E3"/>
              </a:solidFill>
            </a:endParaRPr>
          </a:p>
          <a:p>
            <a:r>
              <a:rPr lang="en-US" sz="900" dirty="0"/>
              <a:t> </a:t>
            </a:r>
            <a:endParaRPr lang="en-IN" dirty="0"/>
          </a:p>
        </p:txBody>
      </p:sp>
      <p:pic>
        <p:nvPicPr>
          <p:cNvPr id="1026" name="Picture 2" descr="Comprehensive List of Network Scanning Tools | by Ajith Chandran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6688" y="923333"/>
            <a:ext cx="4448675" cy="373071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6873" y="1625011"/>
            <a:ext cx="4456295" cy="2862322"/>
          </a:xfrm>
          <a:prstGeom prst="rect">
            <a:avLst/>
          </a:prstGeom>
        </p:spPr>
        <p:txBody>
          <a:bodyPr wrap="square">
            <a:spAutoFit/>
          </a:bodyPr>
          <a:lstStyle/>
          <a:p>
            <a:pPr>
              <a:buClr>
                <a:schemeClr val="accent1">
                  <a:lumMod val="50000"/>
                </a:schemeClr>
              </a:buClr>
              <a:buSzPct val="100000"/>
            </a:pPr>
            <a:r>
              <a:rPr lang="en-US" dirty="0"/>
              <a:t>There's a research gap in network scanning tools concerning the need for advancements in detecting and countering sophisticated cyber threats like zero-day vulnerabilities, polymorphic malware, and evasive tactics. Moreover, there's potential for research to improve the scalability, usability, and compatibility of these tools, especially as network infrastructures become more intricate and dispersed.</a:t>
            </a:r>
            <a:endParaRPr lang="en-US" dirty="0">
              <a:cs typeface="Calibri"/>
            </a:endParaRPr>
          </a:p>
        </p:txBody>
      </p:sp>
    </p:spTree>
    <p:extLst>
      <p:ext uri="{BB962C8B-B14F-4D97-AF65-F5344CB8AC3E}">
        <p14:creationId xmlns:p14="http://schemas.microsoft.com/office/powerpoint/2010/main" val="21740788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DD97BEB-BAEF-0344-9D5C-EC73E478698A}" type="slidenum">
              <a:rPr lang="en-US" smtClean="0"/>
              <a:pPr/>
              <a:t>5</a:t>
            </a:fld>
            <a:endParaRPr lang="en-US"/>
          </a:p>
        </p:txBody>
      </p:sp>
      <p:sp>
        <p:nvSpPr>
          <p:cNvPr id="3" name="Snip Single Corner Rectangle 2">
            <a:extLst>
              <a:ext uri="{FF2B5EF4-FFF2-40B4-BE49-F238E27FC236}">
                <a16:creationId xmlns:a16="http://schemas.microsoft.com/office/drawing/2014/main" id="{DEAADD20-9283-5343-842D-BB26C6F02A57}"/>
              </a:ext>
            </a:extLst>
          </p:cNvPr>
          <p:cNvSpPr/>
          <p:nvPr/>
        </p:nvSpPr>
        <p:spPr>
          <a:xfrm flipV="1">
            <a:off x="0" y="0"/>
            <a:ext cx="9144000" cy="751384"/>
          </a:xfrm>
          <a:prstGeom prst="snip1Rect">
            <a:avLst>
              <a:gd name="adj" fmla="val 35586"/>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25" y="79748"/>
            <a:ext cx="1561412" cy="533096"/>
          </a:xfrm>
          <a:prstGeom prst="rect">
            <a:avLst/>
          </a:prstGeom>
        </p:spPr>
      </p:pic>
      <p:pic>
        <p:nvPicPr>
          <p:cNvPr id="5" name="Picture 4">
            <a:extLst>
              <a:ext uri="{FF2B5EF4-FFF2-40B4-BE49-F238E27FC236}">
                <a16:creationId xmlns:a16="http://schemas.microsoft.com/office/drawing/2014/main" id="{FC3CCB73-050E-3048-9D45-CA46B27B28E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40733"/>
          <a:stretch/>
        </p:blipFill>
        <p:spPr>
          <a:xfrm>
            <a:off x="7321826" y="133650"/>
            <a:ext cx="1442905" cy="482303"/>
          </a:xfrm>
          <a:prstGeom prst="rect">
            <a:avLst/>
          </a:prstGeom>
        </p:spPr>
      </p:pic>
      <p:sp>
        <p:nvSpPr>
          <p:cNvPr id="7" name="Rectangle 6"/>
          <p:cNvSpPr/>
          <p:nvPr/>
        </p:nvSpPr>
        <p:spPr>
          <a:xfrm>
            <a:off x="7540487" y="4187687"/>
            <a:ext cx="1411356" cy="543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23324" y="834708"/>
            <a:ext cx="7965081" cy="3970318"/>
          </a:xfrm>
          <a:prstGeom prst="rect">
            <a:avLst/>
          </a:prstGeom>
        </p:spPr>
        <p:txBody>
          <a:bodyPr wrap="square">
            <a:spAutoFit/>
          </a:bodyPr>
          <a:lstStyle/>
          <a:p>
            <a:r>
              <a:rPr lang="en-US" sz="4400" b="1" i="1" dirty="0" smtClean="0">
                <a:solidFill>
                  <a:srgbClr val="01B4E3"/>
                </a:solidFill>
              </a:rPr>
              <a:t>METHODOLOGIES FOR LIVE HOST DETECTION</a:t>
            </a:r>
          </a:p>
          <a:p>
            <a:endParaRPr lang="en-US" sz="2000" b="1" i="1" dirty="0" smtClean="0">
              <a:solidFill>
                <a:srgbClr val="01B4E3"/>
              </a:solidFill>
            </a:endParaRPr>
          </a:p>
          <a:p>
            <a:pPr marL="457200" indent="-457200">
              <a:buFont typeface="Wingdings" panose="05000000000000000000" pitchFamily="2" charset="2"/>
              <a:buChar char="Ø"/>
            </a:pPr>
            <a:r>
              <a:rPr lang="en-US" sz="3600" b="1" i="1" dirty="0" smtClean="0">
                <a:solidFill>
                  <a:srgbClr val="01B4E3"/>
                </a:solidFill>
              </a:rPr>
              <a:t>TCP SYN Ping</a:t>
            </a:r>
          </a:p>
          <a:p>
            <a:pPr marL="457200" indent="-457200">
              <a:buFont typeface="Wingdings" panose="05000000000000000000" pitchFamily="2" charset="2"/>
              <a:buChar char="Ø"/>
            </a:pPr>
            <a:r>
              <a:rPr lang="en-US" sz="3600" b="1" i="1" dirty="0" smtClean="0">
                <a:solidFill>
                  <a:srgbClr val="01B4E3"/>
                </a:solidFill>
              </a:rPr>
              <a:t>STCP INIT Ping</a:t>
            </a:r>
          </a:p>
          <a:p>
            <a:pPr marL="457200" indent="-457200">
              <a:buFont typeface="Wingdings" panose="05000000000000000000" pitchFamily="2" charset="2"/>
              <a:buChar char="Ø"/>
            </a:pPr>
            <a:r>
              <a:rPr lang="en-US" sz="3600" b="1" i="1" dirty="0" smtClean="0">
                <a:solidFill>
                  <a:srgbClr val="01B4E3"/>
                </a:solidFill>
              </a:rPr>
              <a:t>UDP Ping</a:t>
            </a:r>
            <a:endParaRPr lang="en-US" sz="3600" b="1" i="1" dirty="0">
              <a:solidFill>
                <a:srgbClr val="01B4E3"/>
              </a:solidFill>
            </a:endParaRPr>
          </a:p>
          <a:p>
            <a:endParaRPr lang="en-US" sz="3600" b="1" i="1" dirty="0" smtClean="0">
              <a:solidFill>
                <a:srgbClr val="01B4E3"/>
              </a:solidFill>
            </a:endParaRPr>
          </a:p>
        </p:txBody>
      </p:sp>
      <p:sp>
        <p:nvSpPr>
          <p:cNvPr id="8" name="AutoShape 2" descr="Fix &quot;Warning: Remote Host Identification Has Changed&quot; Err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descr="Fix &quot;Warning: Remote Host Identification Has Changed&quot; Err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0" y="1582013"/>
            <a:ext cx="5443854" cy="3072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793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DD97BEB-BAEF-0344-9D5C-EC73E478698A}" type="slidenum">
              <a:rPr lang="en-US" smtClean="0"/>
              <a:pPr/>
              <a:t>6</a:t>
            </a:fld>
            <a:endParaRPr lang="en-US"/>
          </a:p>
        </p:txBody>
      </p:sp>
      <p:sp>
        <p:nvSpPr>
          <p:cNvPr id="3" name="Snip Single Corner Rectangle 2">
            <a:extLst>
              <a:ext uri="{FF2B5EF4-FFF2-40B4-BE49-F238E27FC236}">
                <a16:creationId xmlns:a16="http://schemas.microsoft.com/office/drawing/2014/main" id="{DEAADD20-9283-5343-842D-BB26C6F02A57}"/>
              </a:ext>
            </a:extLst>
          </p:cNvPr>
          <p:cNvSpPr/>
          <p:nvPr/>
        </p:nvSpPr>
        <p:spPr>
          <a:xfrm flipV="1">
            <a:off x="0" y="0"/>
            <a:ext cx="9144000" cy="751384"/>
          </a:xfrm>
          <a:prstGeom prst="snip1Rect">
            <a:avLst>
              <a:gd name="adj" fmla="val 35586"/>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25" y="79748"/>
            <a:ext cx="1561412" cy="533096"/>
          </a:xfrm>
          <a:prstGeom prst="rect">
            <a:avLst/>
          </a:prstGeom>
        </p:spPr>
      </p:pic>
      <p:pic>
        <p:nvPicPr>
          <p:cNvPr id="5" name="Picture 4">
            <a:extLst>
              <a:ext uri="{FF2B5EF4-FFF2-40B4-BE49-F238E27FC236}">
                <a16:creationId xmlns:a16="http://schemas.microsoft.com/office/drawing/2014/main" id="{FC3CCB73-050E-3048-9D45-CA46B27B28E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40733"/>
          <a:stretch/>
        </p:blipFill>
        <p:spPr>
          <a:xfrm>
            <a:off x="7321826" y="133650"/>
            <a:ext cx="1442905" cy="482303"/>
          </a:xfrm>
          <a:prstGeom prst="rect">
            <a:avLst/>
          </a:prstGeom>
        </p:spPr>
      </p:pic>
      <p:sp>
        <p:nvSpPr>
          <p:cNvPr id="7" name="Rectangle 6"/>
          <p:cNvSpPr/>
          <p:nvPr/>
        </p:nvSpPr>
        <p:spPr>
          <a:xfrm>
            <a:off x="7540487" y="4187687"/>
            <a:ext cx="1411356" cy="543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23324" y="834708"/>
            <a:ext cx="7965081" cy="1200329"/>
          </a:xfrm>
          <a:prstGeom prst="rect">
            <a:avLst/>
          </a:prstGeom>
        </p:spPr>
        <p:txBody>
          <a:bodyPr wrap="square">
            <a:spAutoFit/>
          </a:bodyPr>
          <a:lstStyle/>
          <a:p>
            <a:endParaRPr lang="en-US" sz="3600" b="1" i="1" dirty="0">
              <a:solidFill>
                <a:srgbClr val="01B4E3"/>
              </a:solidFill>
            </a:endParaRPr>
          </a:p>
          <a:p>
            <a:endParaRPr lang="en-US" sz="3600" b="1" i="1" dirty="0" smtClean="0">
              <a:solidFill>
                <a:srgbClr val="01B4E3"/>
              </a:solidFill>
            </a:endParaRPr>
          </a:p>
        </p:txBody>
      </p:sp>
      <p:sp>
        <p:nvSpPr>
          <p:cNvPr id="10" name="Rectangle 9"/>
          <p:cNvSpPr/>
          <p:nvPr/>
        </p:nvSpPr>
        <p:spPr>
          <a:xfrm>
            <a:off x="150372" y="834708"/>
            <a:ext cx="2416624" cy="584775"/>
          </a:xfrm>
          <a:prstGeom prst="rect">
            <a:avLst/>
          </a:prstGeom>
        </p:spPr>
        <p:txBody>
          <a:bodyPr wrap="none">
            <a:spAutoFit/>
          </a:bodyPr>
          <a:lstStyle/>
          <a:p>
            <a:r>
              <a:rPr lang="en-US" sz="3200" b="1" i="1" dirty="0" smtClean="0">
                <a:solidFill>
                  <a:srgbClr val="01B4E3"/>
                </a:solidFill>
              </a:rPr>
              <a:t>TCP </a:t>
            </a:r>
            <a:r>
              <a:rPr lang="en-US" sz="3200" b="1" i="1" dirty="0">
                <a:solidFill>
                  <a:srgbClr val="01B4E3"/>
                </a:solidFill>
              </a:rPr>
              <a:t>SYN </a:t>
            </a:r>
            <a:r>
              <a:rPr lang="en-US" sz="3200" b="1" i="1" dirty="0" smtClean="0">
                <a:solidFill>
                  <a:srgbClr val="01B4E3"/>
                </a:solidFill>
              </a:rPr>
              <a:t>Ping</a:t>
            </a:r>
          </a:p>
        </p:txBody>
      </p:sp>
      <p:pic>
        <p:nvPicPr>
          <p:cNvPr id="11" name="Picture 10">
            <a:extLst>
              <a:ext uri="{FF2B5EF4-FFF2-40B4-BE49-F238E27FC236}">
                <a16:creationId xmlns:a16="http://schemas.microsoft.com/office/drawing/2014/main" id="{EB9EAB09-DB06-1349-07A5-88E4FDF7B430}"/>
              </a:ext>
            </a:extLst>
          </p:cNvPr>
          <p:cNvPicPr>
            <a:picLocks noChangeAspect="1"/>
          </p:cNvPicPr>
          <p:nvPr/>
        </p:nvPicPr>
        <p:blipFill>
          <a:blip r:embed="rId4"/>
          <a:stretch>
            <a:fillRect/>
          </a:stretch>
        </p:blipFill>
        <p:spPr>
          <a:xfrm>
            <a:off x="4991519" y="1345870"/>
            <a:ext cx="4059178" cy="2901056"/>
          </a:xfrm>
          <a:prstGeom prst="rect">
            <a:avLst/>
          </a:prstGeom>
        </p:spPr>
      </p:pic>
      <p:sp>
        <p:nvSpPr>
          <p:cNvPr id="13" name="Rectangle 12"/>
          <p:cNvSpPr/>
          <p:nvPr/>
        </p:nvSpPr>
        <p:spPr>
          <a:xfrm>
            <a:off x="0" y="1687105"/>
            <a:ext cx="7086599" cy="2308324"/>
          </a:xfrm>
          <a:prstGeom prst="rect">
            <a:avLst/>
          </a:prstGeom>
        </p:spPr>
        <p:txBody>
          <a:bodyPr wrap="square">
            <a:spAutoFit/>
          </a:bodyPr>
          <a:lstStyle/>
          <a:p>
            <a:pPr>
              <a:buClr>
                <a:schemeClr val="accent1">
                  <a:lumMod val="50000"/>
                </a:schemeClr>
              </a:buClr>
              <a:buSzPct val="100000"/>
              <a:buFont typeface="LucidaGrande"/>
              <a:buChar char="▸"/>
            </a:pPr>
            <a:r>
              <a:rPr lang="en-IN" dirty="0" smtClean="0"/>
              <a:t> In </a:t>
            </a:r>
            <a:r>
              <a:rPr lang="en-IN" dirty="0"/>
              <a:t>port scanning, the scanner sends a </a:t>
            </a:r>
            <a:r>
              <a:rPr lang="en-IN" dirty="0" smtClean="0"/>
              <a:t>SYN packet </a:t>
            </a:r>
            <a:r>
              <a:rPr lang="en-IN" dirty="0"/>
              <a:t>to </a:t>
            </a:r>
            <a:r>
              <a:rPr lang="en-IN" dirty="0" smtClean="0"/>
              <a:t>the       </a:t>
            </a:r>
          </a:p>
          <a:p>
            <a:pPr>
              <a:buClr>
                <a:schemeClr val="accent1">
                  <a:lumMod val="50000"/>
                </a:schemeClr>
              </a:buClr>
              <a:buSzPct val="100000"/>
            </a:pPr>
            <a:r>
              <a:rPr lang="en-IN" dirty="0"/>
              <a:t> </a:t>
            </a:r>
            <a:r>
              <a:rPr lang="en-IN" dirty="0" smtClean="0"/>
              <a:t>   </a:t>
            </a:r>
            <a:r>
              <a:rPr lang="en-IN" dirty="0"/>
              <a:t> t</a:t>
            </a:r>
            <a:r>
              <a:rPr lang="en-IN" dirty="0" smtClean="0"/>
              <a:t>arget IP and </a:t>
            </a:r>
            <a:r>
              <a:rPr lang="en-IN" dirty="0"/>
              <a:t>port.</a:t>
            </a:r>
          </a:p>
          <a:p>
            <a:pPr>
              <a:buClr>
                <a:schemeClr val="accent1">
                  <a:lumMod val="50000"/>
                </a:schemeClr>
              </a:buClr>
              <a:buSzPct val="100000"/>
              <a:buFont typeface="LucidaGrande"/>
              <a:buChar char="▸"/>
            </a:pPr>
            <a:endParaRPr lang="en-US" dirty="0">
              <a:cs typeface="Calibri"/>
            </a:endParaRPr>
          </a:p>
          <a:p>
            <a:pPr>
              <a:buClr>
                <a:schemeClr val="accent1">
                  <a:lumMod val="50000"/>
                </a:schemeClr>
              </a:buClr>
              <a:buSzPct val="100000"/>
              <a:buFont typeface="LucidaGrande"/>
              <a:buChar char="▸"/>
            </a:pPr>
            <a:r>
              <a:rPr lang="en-US" dirty="0">
                <a:cs typeface="Calibri"/>
              </a:rPr>
              <a:t> </a:t>
            </a:r>
            <a:r>
              <a:rPr lang="en-IN" dirty="0"/>
              <a:t>SYN packet initiates TCP connection establishment</a:t>
            </a:r>
          </a:p>
          <a:p>
            <a:pPr>
              <a:buClr>
                <a:schemeClr val="accent1">
                  <a:lumMod val="50000"/>
                </a:schemeClr>
              </a:buClr>
              <a:buSzPct val="100000"/>
              <a:buFont typeface="LucidaGrande"/>
              <a:buChar char="▸"/>
            </a:pPr>
            <a:endParaRPr lang="en-US" dirty="0">
              <a:cs typeface="Calibri"/>
            </a:endParaRPr>
          </a:p>
          <a:p>
            <a:pPr>
              <a:buClr>
                <a:schemeClr val="accent1">
                  <a:lumMod val="50000"/>
                </a:schemeClr>
              </a:buClr>
              <a:buSzPct val="100000"/>
              <a:buFont typeface="LucidaGrande"/>
              <a:buChar char="▸"/>
            </a:pPr>
            <a:r>
              <a:rPr lang="en-US" dirty="0">
                <a:cs typeface="Calibri"/>
              </a:rPr>
              <a:t> </a:t>
            </a:r>
            <a:r>
              <a:rPr lang="en-IN" dirty="0"/>
              <a:t>Live target responds with SYN-ACK </a:t>
            </a:r>
            <a:r>
              <a:rPr lang="en-IN" dirty="0" smtClean="0"/>
              <a:t>for </a:t>
            </a:r>
            <a:r>
              <a:rPr lang="en-IN" dirty="0"/>
              <a:t>connection.</a:t>
            </a:r>
          </a:p>
          <a:p>
            <a:pPr>
              <a:buClr>
                <a:schemeClr val="accent1">
                  <a:lumMod val="50000"/>
                </a:schemeClr>
              </a:buClr>
              <a:buSzPct val="100000"/>
              <a:buFont typeface="LucidaGrande"/>
              <a:buChar char="▸"/>
            </a:pPr>
            <a:endParaRPr lang="en-US" dirty="0">
              <a:cs typeface="Calibri"/>
            </a:endParaRPr>
          </a:p>
          <a:p>
            <a:pPr>
              <a:buClr>
                <a:schemeClr val="accent1">
                  <a:lumMod val="50000"/>
                </a:schemeClr>
              </a:buClr>
              <a:buSzPct val="100000"/>
              <a:buFont typeface="LucidaGrande"/>
              <a:buChar char="▸"/>
            </a:pPr>
            <a:r>
              <a:rPr lang="en-US" dirty="0">
                <a:cs typeface="Calibri"/>
              </a:rPr>
              <a:t> </a:t>
            </a:r>
            <a:r>
              <a:rPr lang="en-IN" dirty="0"/>
              <a:t>No response or RST indicates target is down/filtered.</a:t>
            </a:r>
            <a:endParaRPr lang="en-US" dirty="0">
              <a:cs typeface="Calibri"/>
            </a:endParaRPr>
          </a:p>
        </p:txBody>
      </p:sp>
      <p:sp>
        <p:nvSpPr>
          <p:cNvPr id="8" name="Rectangle 7"/>
          <p:cNvSpPr/>
          <p:nvPr/>
        </p:nvSpPr>
        <p:spPr>
          <a:xfrm>
            <a:off x="5974531" y="4514549"/>
            <a:ext cx="2136547" cy="369332"/>
          </a:xfrm>
          <a:prstGeom prst="rect">
            <a:avLst/>
          </a:prstGeom>
        </p:spPr>
        <p:txBody>
          <a:bodyPr wrap="none">
            <a:spAutoFit/>
          </a:bodyPr>
          <a:lstStyle/>
          <a:p>
            <a:r>
              <a:rPr lang="en-IN" dirty="0"/>
              <a:t>Fig </a:t>
            </a:r>
            <a:r>
              <a:rPr lang="en-IN" dirty="0" smtClean="0"/>
              <a:t>:- 1 </a:t>
            </a:r>
            <a:r>
              <a:rPr lang="en-IN" dirty="0" smtClean="0"/>
              <a:t>TCP SYN </a:t>
            </a:r>
            <a:r>
              <a:rPr lang="en-IN" dirty="0"/>
              <a:t>Ping </a:t>
            </a:r>
          </a:p>
        </p:txBody>
      </p:sp>
    </p:spTree>
    <p:extLst>
      <p:ext uri="{BB962C8B-B14F-4D97-AF65-F5344CB8AC3E}">
        <p14:creationId xmlns:p14="http://schemas.microsoft.com/office/powerpoint/2010/main" val="1797676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DD97BEB-BAEF-0344-9D5C-EC73E478698A}" type="slidenum">
              <a:rPr lang="en-US" smtClean="0"/>
              <a:pPr/>
              <a:t>7</a:t>
            </a:fld>
            <a:endParaRPr lang="en-US"/>
          </a:p>
        </p:txBody>
      </p:sp>
      <p:sp>
        <p:nvSpPr>
          <p:cNvPr id="3" name="Snip Single Corner Rectangle 2">
            <a:extLst>
              <a:ext uri="{FF2B5EF4-FFF2-40B4-BE49-F238E27FC236}">
                <a16:creationId xmlns:a16="http://schemas.microsoft.com/office/drawing/2014/main" id="{DEAADD20-9283-5343-842D-BB26C6F02A57}"/>
              </a:ext>
            </a:extLst>
          </p:cNvPr>
          <p:cNvSpPr/>
          <p:nvPr/>
        </p:nvSpPr>
        <p:spPr>
          <a:xfrm flipV="1">
            <a:off x="0" y="0"/>
            <a:ext cx="9144000" cy="751384"/>
          </a:xfrm>
          <a:prstGeom prst="snip1Rect">
            <a:avLst>
              <a:gd name="adj" fmla="val 35586"/>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25" y="79748"/>
            <a:ext cx="1561412" cy="533096"/>
          </a:xfrm>
          <a:prstGeom prst="rect">
            <a:avLst/>
          </a:prstGeom>
        </p:spPr>
      </p:pic>
      <p:pic>
        <p:nvPicPr>
          <p:cNvPr id="5" name="Picture 4">
            <a:extLst>
              <a:ext uri="{FF2B5EF4-FFF2-40B4-BE49-F238E27FC236}">
                <a16:creationId xmlns:a16="http://schemas.microsoft.com/office/drawing/2014/main" id="{FC3CCB73-050E-3048-9D45-CA46B27B28E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40733"/>
          <a:stretch/>
        </p:blipFill>
        <p:spPr>
          <a:xfrm>
            <a:off x="7321826" y="133650"/>
            <a:ext cx="1442905" cy="482303"/>
          </a:xfrm>
          <a:prstGeom prst="rect">
            <a:avLst/>
          </a:prstGeom>
        </p:spPr>
      </p:pic>
      <p:sp>
        <p:nvSpPr>
          <p:cNvPr id="7" name="Rectangle 6"/>
          <p:cNvSpPr/>
          <p:nvPr/>
        </p:nvSpPr>
        <p:spPr>
          <a:xfrm>
            <a:off x="7540487" y="4187687"/>
            <a:ext cx="1411356" cy="543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23324" y="834708"/>
            <a:ext cx="7965081" cy="1200329"/>
          </a:xfrm>
          <a:prstGeom prst="rect">
            <a:avLst/>
          </a:prstGeom>
        </p:spPr>
        <p:txBody>
          <a:bodyPr wrap="square">
            <a:spAutoFit/>
          </a:bodyPr>
          <a:lstStyle/>
          <a:p>
            <a:endParaRPr lang="en-US" sz="3600" b="1" i="1" dirty="0">
              <a:solidFill>
                <a:srgbClr val="01B4E3"/>
              </a:solidFill>
            </a:endParaRPr>
          </a:p>
          <a:p>
            <a:endParaRPr lang="en-US" sz="3600" b="1" i="1" dirty="0" smtClean="0">
              <a:solidFill>
                <a:srgbClr val="01B4E3"/>
              </a:solidFill>
            </a:endParaRPr>
          </a:p>
        </p:txBody>
      </p:sp>
      <p:sp>
        <p:nvSpPr>
          <p:cNvPr id="10" name="Rectangle 9"/>
          <p:cNvSpPr/>
          <p:nvPr/>
        </p:nvSpPr>
        <p:spPr>
          <a:xfrm>
            <a:off x="114788" y="891118"/>
            <a:ext cx="2628412" cy="584775"/>
          </a:xfrm>
          <a:prstGeom prst="rect">
            <a:avLst/>
          </a:prstGeom>
        </p:spPr>
        <p:txBody>
          <a:bodyPr wrap="none">
            <a:spAutoFit/>
          </a:bodyPr>
          <a:lstStyle/>
          <a:p>
            <a:r>
              <a:rPr lang="en-US" sz="3200" b="1" i="1" dirty="0" smtClean="0">
                <a:solidFill>
                  <a:srgbClr val="01B4E3"/>
                </a:solidFill>
              </a:rPr>
              <a:t>STCP INIT Ping</a:t>
            </a:r>
            <a:endParaRPr lang="en-US" sz="3200" b="1" i="1" dirty="0">
              <a:solidFill>
                <a:srgbClr val="01B4E3"/>
              </a:solidFill>
            </a:endParaRPr>
          </a:p>
        </p:txBody>
      </p:sp>
      <p:pic>
        <p:nvPicPr>
          <p:cNvPr id="9" name="Picture 8">
            <a:extLst>
              <a:ext uri="{FF2B5EF4-FFF2-40B4-BE49-F238E27FC236}">
                <a16:creationId xmlns:a16="http://schemas.microsoft.com/office/drawing/2014/main" id="{220BBC72-4E18-44AB-E53C-03B3166EB517}"/>
              </a:ext>
            </a:extLst>
          </p:cNvPr>
          <p:cNvPicPr>
            <a:picLocks noChangeAspect="1"/>
          </p:cNvPicPr>
          <p:nvPr/>
        </p:nvPicPr>
        <p:blipFill>
          <a:blip r:embed="rId4"/>
          <a:stretch>
            <a:fillRect/>
          </a:stretch>
        </p:blipFill>
        <p:spPr>
          <a:xfrm>
            <a:off x="5307746" y="855776"/>
            <a:ext cx="3666838" cy="3662876"/>
          </a:xfrm>
          <a:prstGeom prst="rect">
            <a:avLst/>
          </a:prstGeom>
        </p:spPr>
      </p:pic>
      <p:sp>
        <p:nvSpPr>
          <p:cNvPr id="11" name="Rectangle 10"/>
          <p:cNvSpPr/>
          <p:nvPr/>
        </p:nvSpPr>
        <p:spPr>
          <a:xfrm>
            <a:off x="0" y="1322046"/>
            <a:ext cx="5486400" cy="2585323"/>
          </a:xfrm>
          <a:prstGeom prst="rect">
            <a:avLst/>
          </a:prstGeom>
        </p:spPr>
        <p:txBody>
          <a:bodyPr wrap="square">
            <a:spAutoFit/>
          </a:bodyPr>
          <a:lstStyle/>
          <a:p>
            <a:endParaRPr lang="en-US" sz="3600" b="1" i="1" dirty="0">
              <a:solidFill>
                <a:srgbClr val="01B4E3"/>
              </a:solidFill>
            </a:endParaRPr>
          </a:p>
          <a:p>
            <a:pPr>
              <a:buClr>
                <a:schemeClr val="accent1">
                  <a:lumMod val="50000"/>
                </a:schemeClr>
              </a:buClr>
              <a:buSzPct val="100000"/>
              <a:buFont typeface="LucidaGrande"/>
              <a:buChar char="▸"/>
            </a:pPr>
            <a:r>
              <a:rPr lang="en-US" dirty="0">
                <a:cs typeface="Calibri"/>
              </a:rPr>
              <a:t> </a:t>
            </a:r>
            <a:r>
              <a:rPr lang="en-IN" dirty="0"/>
              <a:t>Scanner sends SCTP INIT chunk to target </a:t>
            </a:r>
            <a:r>
              <a:rPr lang="en-IN" dirty="0" smtClean="0"/>
              <a:t>ports</a:t>
            </a:r>
            <a:endParaRPr lang="en-IN" dirty="0"/>
          </a:p>
          <a:p>
            <a:pPr>
              <a:buClr>
                <a:schemeClr val="accent1">
                  <a:lumMod val="50000"/>
                </a:schemeClr>
              </a:buClr>
              <a:buSzPct val="100000"/>
              <a:buFont typeface="LucidaGrande"/>
              <a:buChar char="▸"/>
            </a:pPr>
            <a:endParaRPr lang="en-US" dirty="0">
              <a:cs typeface="Calibri"/>
            </a:endParaRPr>
          </a:p>
          <a:p>
            <a:pPr>
              <a:buClr>
                <a:schemeClr val="accent1">
                  <a:lumMod val="50000"/>
                </a:schemeClr>
              </a:buClr>
              <a:buSzPct val="100000"/>
              <a:buFont typeface="LucidaGrande"/>
              <a:buChar char="▸"/>
            </a:pPr>
            <a:r>
              <a:rPr lang="en-US" dirty="0">
                <a:cs typeface="Calibri"/>
              </a:rPr>
              <a:t> </a:t>
            </a:r>
            <a:r>
              <a:rPr lang="en-IN" dirty="0"/>
              <a:t>INIT chunk attempts to establish SCTP connection.</a:t>
            </a:r>
          </a:p>
          <a:p>
            <a:pPr>
              <a:buClr>
                <a:schemeClr val="accent1">
                  <a:lumMod val="50000"/>
                </a:schemeClr>
              </a:buClr>
              <a:buSzPct val="100000"/>
              <a:buFont typeface="LucidaGrande"/>
              <a:buChar char="▸"/>
            </a:pPr>
            <a:endParaRPr lang="en-US" dirty="0">
              <a:cs typeface="Calibri"/>
            </a:endParaRPr>
          </a:p>
          <a:p>
            <a:pPr>
              <a:buClr>
                <a:schemeClr val="accent1">
                  <a:lumMod val="50000"/>
                </a:schemeClr>
              </a:buClr>
              <a:buSzPct val="100000"/>
              <a:buFont typeface="LucidaGrande"/>
              <a:buChar char="▸"/>
            </a:pPr>
            <a:r>
              <a:rPr lang="en-US" dirty="0">
                <a:cs typeface="Calibri"/>
              </a:rPr>
              <a:t> </a:t>
            </a:r>
            <a:r>
              <a:rPr lang="en-IN" dirty="0"/>
              <a:t>Open port responds with INIT-ACK in SCTP handshake.</a:t>
            </a:r>
          </a:p>
          <a:p>
            <a:pPr>
              <a:buClr>
                <a:schemeClr val="accent1">
                  <a:lumMod val="50000"/>
                </a:schemeClr>
              </a:buClr>
              <a:buSzPct val="100000"/>
              <a:buFont typeface="LucidaGrande"/>
              <a:buChar char="▸"/>
            </a:pPr>
            <a:endParaRPr lang="en-US" dirty="0">
              <a:cs typeface="Calibri"/>
            </a:endParaRPr>
          </a:p>
          <a:p>
            <a:pPr>
              <a:buClr>
                <a:schemeClr val="accent1">
                  <a:lumMod val="50000"/>
                </a:schemeClr>
              </a:buClr>
              <a:buSzPct val="100000"/>
              <a:buFont typeface="LucidaGrande"/>
              <a:buChar char="▸"/>
            </a:pPr>
            <a:r>
              <a:rPr lang="en-US" dirty="0">
                <a:cs typeface="Calibri"/>
              </a:rPr>
              <a:t> </a:t>
            </a:r>
            <a:r>
              <a:rPr lang="en-IN" dirty="0"/>
              <a:t>No response or RST indicates target is down/filtered</a:t>
            </a:r>
            <a:endParaRPr lang="en-US" dirty="0">
              <a:cs typeface="Calibri"/>
            </a:endParaRPr>
          </a:p>
        </p:txBody>
      </p:sp>
      <p:sp>
        <p:nvSpPr>
          <p:cNvPr id="8" name="TextBox 7"/>
          <p:cNvSpPr txBox="1"/>
          <p:nvPr/>
        </p:nvSpPr>
        <p:spPr>
          <a:xfrm>
            <a:off x="5957823" y="4508565"/>
            <a:ext cx="2366683" cy="369332"/>
          </a:xfrm>
          <a:prstGeom prst="rect">
            <a:avLst/>
          </a:prstGeom>
          <a:noFill/>
        </p:spPr>
        <p:txBody>
          <a:bodyPr wrap="square" rtlCol="0">
            <a:spAutoFit/>
          </a:bodyPr>
          <a:lstStyle/>
          <a:p>
            <a:r>
              <a:rPr lang="en-IN" dirty="0" smtClean="0"/>
              <a:t>Fig :- 2 STCP INIT Ping </a:t>
            </a:r>
            <a:endParaRPr lang="en-IN" dirty="0"/>
          </a:p>
        </p:txBody>
      </p:sp>
    </p:spTree>
    <p:extLst>
      <p:ext uri="{BB962C8B-B14F-4D97-AF65-F5344CB8AC3E}">
        <p14:creationId xmlns:p14="http://schemas.microsoft.com/office/powerpoint/2010/main" val="1000277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DD97BEB-BAEF-0344-9D5C-EC73E478698A}" type="slidenum">
              <a:rPr lang="en-US" smtClean="0"/>
              <a:pPr/>
              <a:t>8</a:t>
            </a:fld>
            <a:endParaRPr lang="en-US"/>
          </a:p>
        </p:txBody>
      </p:sp>
      <p:sp>
        <p:nvSpPr>
          <p:cNvPr id="3" name="Snip Single Corner Rectangle 2">
            <a:extLst>
              <a:ext uri="{FF2B5EF4-FFF2-40B4-BE49-F238E27FC236}">
                <a16:creationId xmlns:a16="http://schemas.microsoft.com/office/drawing/2014/main" id="{DEAADD20-9283-5343-842D-BB26C6F02A57}"/>
              </a:ext>
            </a:extLst>
          </p:cNvPr>
          <p:cNvSpPr/>
          <p:nvPr/>
        </p:nvSpPr>
        <p:spPr>
          <a:xfrm flipV="1">
            <a:off x="0" y="0"/>
            <a:ext cx="9144000" cy="751384"/>
          </a:xfrm>
          <a:prstGeom prst="snip1Rect">
            <a:avLst>
              <a:gd name="adj" fmla="val 35586"/>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25" y="79748"/>
            <a:ext cx="1561412" cy="533096"/>
          </a:xfrm>
          <a:prstGeom prst="rect">
            <a:avLst/>
          </a:prstGeom>
        </p:spPr>
      </p:pic>
      <p:pic>
        <p:nvPicPr>
          <p:cNvPr id="5" name="Picture 4">
            <a:extLst>
              <a:ext uri="{FF2B5EF4-FFF2-40B4-BE49-F238E27FC236}">
                <a16:creationId xmlns:a16="http://schemas.microsoft.com/office/drawing/2014/main" id="{FC3CCB73-050E-3048-9D45-CA46B27B28E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40733"/>
          <a:stretch/>
        </p:blipFill>
        <p:spPr>
          <a:xfrm>
            <a:off x="7321826" y="133650"/>
            <a:ext cx="1442905" cy="482303"/>
          </a:xfrm>
          <a:prstGeom prst="rect">
            <a:avLst/>
          </a:prstGeom>
        </p:spPr>
      </p:pic>
      <p:sp>
        <p:nvSpPr>
          <p:cNvPr id="7" name="Rectangle 6"/>
          <p:cNvSpPr/>
          <p:nvPr/>
        </p:nvSpPr>
        <p:spPr>
          <a:xfrm>
            <a:off x="7540487" y="4187687"/>
            <a:ext cx="1411356" cy="543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23324" y="834708"/>
            <a:ext cx="7965081" cy="1200329"/>
          </a:xfrm>
          <a:prstGeom prst="rect">
            <a:avLst/>
          </a:prstGeom>
        </p:spPr>
        <p:txBody>
          <a:bodyPr wrap="square">
            <a:spAutoFit/>
          </a:bodyPr>
          <a:lstStyle/>
          <a:p>
            <a:endParaRPr lang="en-US" sz="3600" b="1" i="1" dirty="0">
              <a:solidFill>
                <a:srgbClr val="01B4E3"/>
              </a:solidFill>
            </a:endParaRPr>
          </a:p>
          <a:p>
            <a:endParaRPr lang="en-US" sz="3600" b="1" i="1" dirty="0" smtClean="0">
              <a:solidFill>
                <a:srgbClr val="01B4E3"/>
              </a:solidFill>
            </a:endParaRPr>
          </a:p>
        </p:txBody>
      </p:sp>
      <p:sp>
        <p:nvSpPr>
          <p:cNvPr id="10" name="Rectangle 9"/>
          <p:cNvSpPr/>
          <p:nvPr/>
        </p:nvSpPr>
        <p:spPr>
          <a:xfrm>
            <a:off x="123325" y="882831"/>
            <a:ext cx="1773242" cy="584775"/>
          </a:xfrm>
          <a:prstGeom prst="rect">
            <a:avLst/>
          </a:prstGeom>
        </p:spPr>
        <p:txBody>
          <a:bodyPr wrap="none">
            <a:spAutoFit/>
          </a:bodyPr>
          <a:lstStyle/>
          <a:p>
            <a:r>
              <a:rPr lang="en-US" sz="3200" b="1" i="1" dirty="0" smtClean="0">
                <a:solidFill>
                  <a:srgbClr val="01B4E3"/>
                </a:solidFill>
              </a:rPr>
              <a:t>UDP Ping</a:t>
            </a:r>
            <a:endParaRPr lang="en-US" sz="3200" b="1" i="1" dirty="0">
              <a:solidFill>
                <a:srgbClr val="01B4E3"/>
              </a:solidFill>
            </a:endParaRPr>
          </a:p>
        </p:txBody>
      </p:sp>
      <p:pic>
        <p:nvPicPr>
          <p:cNvPr id="9" name="Picture 8">
            <a:extLst>
              <a:ext uri="{FF2B5EF4-FFF2-40B4-BE49-F238E27FC236}">
                <a16:creationId xmlns:a16="http://schemas.microsoft.com/office/drawing/2014/main" id="{FD9F6695-3E3C-FC21-6BF5-BBE30B39B612}"/>
              </a:ext>
            </a:extLst>
          </p:cNvPr>
          <p:cNvPicPr>
            <a:picLocks noChangeAspect="1"/>
          </p:cNvPicPr>
          <p:nvPr/>
        </p:nvPicPr>
        <p:blipFill>
          <a:blip r:embed="rId4"/>
          <a:stretch>
            <a:fillRect/>
          </a:stretch>
        </p:blipFill>
        <p:spPr>
          <a:xfrm>
            <a:off x="4488180" y="1281119"/>
            <a:ext cx="4463663" cy="2771137"/>
          </a:xfrm>
          <a:prstGeom prst="rect">
            <a:avLst/>
          </a:prstGeom>
        </p:spPr>
      </p:pic>
      <p:sp>
        <p:nvSpPr>
          <p:cNvPr id="11" name="Rectangle 10"/>
          <p:cNvSpPr/>
          <p:nvPr/>
        </p:nvSpPr>
        <p:spPr>
          <a:xfrm>
            <a:off x="19751" y="1731434"/>
            <a:ext cx="5194799" cy="2031325"/>
          </a:xfrm>
          <a:prstGeom prst="rect">
            <a:avLst/>
          </a:prstGeom>
        </p:spPr>
        <p:txBody>
          <a:bodyPr wrap="square">
            <a:spAutoFit/>
          </a:bodyPr>
          <a:lstStyle/>
          <a:p>
            <a:pPr>
              <a:buClr>
                <a:schemeClr val="accent1">
                  <a:lumMod val="50000"/>
                </a:schemeClr>
              </a:buClr>
              <a:buSzPct val="100000"/>
              <a:buFont typeface="LucidaGrande"/>
              <a:buChar char="▸"/>
            </a:pPr>
            <a:r>
              <a:rPr lang="en-US" dirty="0">
                <a:cs typeface="Calibri"/>
              </a:rPr>
              <a:t> </a:t>
            </a:r>
            <a:r>
              <a:rPr lang="en-IN" dirty="0"/>
              <a:t>Scanner sends SYN to target IP and port.</a:t>
            </a:r>
          </a:p>
          <a:p>
            <a:pPr>
              <a:buClr>
                <a:schemeClr val="accent1">
                  <a:lumMod val="50000"/>
                </a:schemeClr>
              </a:buClr>
              <a:buSzPct val="100000"/>
              <a:buFont typeface="LucidaGrande"/>
              <a:buChar char="▸"/>
            </a:pPr>
            <a:endParaRPr lang="en-US" dirty="0">
              <a:cs typeface="Calibri"/>
            </a:endParaRPr>
          </a:p>
          <a:p>
            <a:pPr>
              <a:buClr>
                <a:schemeClr val="accent1">
                  <a:lumMod val="50000"/>
                </a:schemeClr>
              </a:buClr>
              <a:buSzPct val="100000"/>
              <a:buFont typeface="LucidaGrande"/>
              <a:buChar char="▸"/>
            </a:pPr>
            <a:r>
              <a:rPr lang="en-US" dirty="0">
                <a:cs typeface="Calibri"/>
              </a:rPr>
              <a:t> </a:t>
            </a:r>
            <a:r>
              <a:rPr lang="en-IN" dirty="0"/>
              <a:t>SYN initiates TCP connection request.</a:t>
            </a:r>
            <a:endParaRPr lang="en-US" dirty="0">
              <a:cs typeface="Calibri"/>
            </a:endParaRPr>
          </a:p>
          <a:p>
            <a:pPr>
              <a:buClr>
                <a:schemeClr val="accent1">
                  <a:lumMod val="50000"/>
                </a:schemeClr>
              </a:buClr>
              <a:buSzPct val="100000"/>
              <a:buFont typeface="LucidaGrande"/>
              <a:buChar char="▸"/>
            </a:pPr>
            <a:endParaRPr lang="en-US" dirty="0">
              <a:cs typeface="Calibri"/>
            </a:endParaRPr>
          </a:p>
          <a:p>
            <a:pPr>
              <a:buClr>
                <a:schemeClr val="accent1">
                  <a:lumMod val="50000"/>
                </a:schemeClr>
              </a:buClr>
              <a:buSzPct val="100000"/>
              <a:buFont typeface="LucidaGrande"/>
              <a:buChar char="▸"/>
            </a:pPr>
            <a:r>
              <a:rPr lang="en-US" dirty="0">
                <a:cs typeface="Calibri"/>
              </a:rPr>
              <a:t> </a:t>
            </a:r>
            <a:r>
              <a:rPr lang="en-IN" dirty="0"/>
              <a:t>Live target responds with SYN-ACK for connection.</a:t>
            </a:r>
          </a:p>
          <a:p>
            <a:pPr>
              <a:buClr>
                <a:schemeClr val="accent1">
                  <a:lumMod val="50000"/>
                </a:schemeClr>
              </a:buClr>
              <a:buSzPct val="100000"/>
              <a:buFont typeface="LucidaGrande"/>
              <a:buChar char="▸"/>
            </a:pPr>
            <a:endParaRPr lang="en-US" dirty="0">
              <a:cs typeface="Calibri"/>
            </a:endParaRPr>
          </a:p>
          <a:p>
            <a:pPr>
              <a:buClr>
                <a:schemeClr val="accent1">
                  <a:lumMod val="50000"/>
                </a:schemeClr>
              </a:buClr>
              <a:buSzPct val="100000"/>
              <a:buFont typeface="LucidaGrande"/>
              <a:buChar char="▸"/>
            </a:pPr>
            <a:r>
              <a:rPr lang="en-US" dirty="0">
                <a:cs typeface="Calibri"/>
              </a:rPr>
              <a:t> </a:t>
            </a:r>
            <a:r>
              <a:rPr lang="en-IN" dirty="0"/>
              <a:t>No response or RST indicates target down/filtered</a:t>
            </a:r>
          </a:p>
        </p:txBody>
      </p:sp>
      <p:sp>
        <p:nvSpPr>
          <p:cNvPr id="8" name="Rectangle 7"/>
          <p:cNvSpPr/>
          <p:nvPr/>
        </p:nvSpPr>
        <p:spPr>
          <a:xfrm>
            <a:off x="5857435" y="4504628"/>
            <a:ext cx="1778051" cy="369332"/>
          </a:xfrm>
          <a:prstGeom prst="rect">
            <a:avLst/>
          </a:prstGeom>
        </p:spPr>
        <p:txBody>
          <a:bodyPr wrap="none">
            <a:spAutoFit/>
          </a:bodyPr>
          <a:lstStyle/>
          <a:p>
            <a:r>
              <a:rPr lang="en-IN" dirty="0"/>
              <a:t>Fig </a:t>
            </a:r>
            <a:r>
              <a:rPr lang="en-IN" dirty="0" smtClean="0"/>
              <a:t>:- 3 </a:t>
            </a:r>
            <a:r>
              <a:rPr lang="en-IN" dirty="0" smtClean="0"/>
              <a:t>UDP </a:t>
            </a:r>
            <a:r>
              <a:rPr lang="en-IN" dirty="0"/>
              <a:t>Ping </a:t>
            </a:r>
          </a:p>
        </p:txBody>
      </p:sp>
    </p:spTree>
    <p:extLst>
      <p:ext uri="{BB962C8B-B14F-4D97-AF65-F5344CB8AC3E}">
        <p14:creationId xmlns:p14="http://schemas.microsoft.com/office/powerpoint/2010/main" val="3760243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iming>
    <p:tnLst>
      <p:par>
        <p:cTn id="1" dur="indefinite" restart="never" nodeType="tmRoot"/>
      </p:par>
    </p:tnLst>
  </p:timing>
</p:sld>
</file>

<file path=ppt/theme/theme1.xml><?xml version="1.0" encoding="utf-8"?>
<a:theme xmlns:a="http://schemas.openxmlformats.org/drawingml/2006/main" name="Theme 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6-DCI-113_Branded_PPT_Template_B_Final_FullScreen" id="{42F2A728-38A7-F741-8697-F23A46403293}" vid="{291ADA43-C1E7-0449-827C-A2959B3E2C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16-DCI-113_Branded_PPT_Template_B_Final_FullScreen</Template>
  <TotalTime>19740</TotalTime>
  <Words>651</Words>
  <Application>Microsoft Office PowerPoint</Application>
  <PresentationFormat>On-screen Show (16:9)</PresentationFormat>
  <Paragraphs>110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LucidaGrande</vt:lpstr>
      <vt:lpstr>Wingdings</vt:lpstr>
      <vt:lpstr>Theme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Prarthan Christian</cp:lastModifiedBy>
  <cp:revision>202</cp:revision>
  <dcterms:created xsi:type="dcterms:W3CDTF">2016-10-24T19:40:55Z</dcterms:created>
  <dcterms:modified xsi:type="dcterms:W3CDTF">2024-05-03T16:51:49Z</dcterms:modified>
</cp:coreProperties>
</file>