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97ba8545541e38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a97ba8545541e38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a97ba8545541e38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a97ba8545541e38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97ba8545541e38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97ba8545541e38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e8d69f9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e8d69f9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e8d69f9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e8d69f9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e8d69f9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e8d69f9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e8d69f9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e8d69f9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e7825d1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e7825d1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e7825d1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e7825d1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e7825d1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e7825d1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97ba8545541e3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97ba8545541e3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e7825d1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e7825d1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e7825d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e7825d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e7825d1e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e7825d1e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97ba8545541e38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97ba8545541e38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a97ba8545541e38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a97ba8545541e3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97ba8545541e38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97ba8545541e38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a97ba8545541e38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a97ba8545541e38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e223842d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e223842d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e223842d7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e223842d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e223842d7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e223842d7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28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ub.docker.com/_/mysql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Machines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50" y="2160925"/>
            <a:ext cx="1288225" cy="12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934200" y="577325"/>
            <a:ext cx="29523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0000FF"/>
                </a:solidFill>
              </a:rPr>
              <a:t>Image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980575" y="577325"/>
            <a:ext cx="29523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0000FF"/>
                </a:solidFill>
              </a:rPr>
              <a:t>Container</a:t>
            </a:r>
            <a:endParaRPr sz="2200">
              <a:solidFill>
                <a:srgbClr val="0000FF"/>
              </a:solidFill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622" y="1845875"/>
            <a:ext cx="3999101" cy="231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664050" y="1125500"/>
            <a:ext cx="3399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Prepackaged application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778850" y="1125500"/>
            <a:ext cx="3399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Running</a:t>
            </a:r>
            <a:r>
              <a:rPr lang="en-GB" sz="1800">
                <a:solidFill>
                  <a:schemeClr val="dk2"/>
                </a:solidFill>
              </a:rPr>
              <a:t> application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1170575" y="1186925"/>
            <a:ext cx="29523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Images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012" y="2490385"/>
            <a:ext cx="849195" cy="61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96" y="4037437"/>
            <a:ext cx="849195" cy="61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443" y="2984676"/>
            <a:ext cx="849195" cy="61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600" y="1882869"/>
            <a:ext cx="1061988" cy="5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6981" y="2273141"/>
            <a:ext cx="938120" cy="61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231" y="3483905"/>
            <a:ext cx="1299291" cy="61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170575" y="1186925"/>
            <a:ext cx="29523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Images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4980575" y="1186925"/>
            <a:ext cx="29523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Containers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012" y="2490385"/>
            <a:ext cx="849195" cy="61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96" y="4037437"/>
            <a:ext cx="849195" cy="61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443" y="2984676"/>
            <a:ext cx="849195" cy="61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600" y="1882869"/>
            <a:ext cx="1061988" cy="5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6981" y="2273141"/>
            <a:ext cx="938120" cy="61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231" y="3483905"/>
            <a:ext cx="1299291" cy="61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1225" y="1923881"/>
            <a:ext cx="736151" cy="80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2575" y="2134253"/>
            <a:ext cx="44127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075" y="2070506"/>
            <a:ext cx="1061988" cy="5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1225" y="2914481"/>
            <a:ext cx="736151" cy="80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2575" y="3124853"/>
            <a:ext cx="44127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1225" y="3905081"/>
            <a:ext cx="736151" cy="80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2575" y="4115453"/>
            <a:ext cx="44127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818" y="2856691"/>
            <a:ext cx="938120" cy="61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831" y="3905080"/>
            <a:ext cx="1299291" cy="61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506475" y="436481"/>
            <a:ext cx="37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existing Image</a:t>
            </a:r>
            <a:endParaRPr/>
          </a:p>
        </p:txBody>
      </p:sp>
      <p:sp>
        <p:nvSpPr>
          <p:cNvPr id="220" name="Google Shape;220;p25"/>
          <p:cNvSpPr txBox="1"/>
          <p:nvPr>
            <p:ph type="title"/>
          </p:nvPr>
        </p:nvSpPr>
        <p:spPr>
          <a:xfrm>
            <a:off x="4773675" y="436481"/>
            <a:ext cx="37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your own image</a:t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512650" y="2084225"/>
            <a:ext cx="37422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 docker pull mysql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2" name="Google Shape;222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575" y="1295400"/>
            <a:ext cx="22860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263" y="1153026"/>
            <a:ext cx="1099525" cy="14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6134800" y="1381625"/>
            <a:ext cx="27936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Dockerfile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200"/>
              <a:t>Template for building custom images</a:t>
            </a:r>
            <a:endParaRPr i="1" sz="1200"/>
          </a:p>
        </p:txBody>
      </p:sp>
      <p:sp>
        <p:nvSpPr>
          <p:cNvPr id="225" name="Google Shape;225;p25"/>
          <p:cNvSpPr/>
          <p:nvPr/>
        </p:nvSpPr>
        <p:spPr>
          <a:xfrm>
            <a:off x="5116475" y="2378720"/>
            <a:ext cx="3742200" cy="1657500"/>
          </a:xfrm>
          <a:prstGeom prst="rect">
            <a:avLst/>
          </a:prstGeom>
          <a:solidFill>
            <a:srgbClr val="F8F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node:latest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Base image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author=</a:t>
            </a:r>
            <a:r>
              <a:rPr lang="en-GB" sz="80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"Marcos Duran"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Metadata about author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NODE_ENV=production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Environment variables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PORT=</a:t>
            </a:r>
            <a:r>
              <a:rPr lang="en-GB" sz="800">
                <a:solidFill>
                  <a:srgbClr val="40A07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. /var/www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Copy source code to image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WORKDIR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/var/www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Set container working directory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VOLUME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GB" sz="80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"/var/www"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Sets volume paths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npm install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Executes commands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EXPOSE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800">
                <a:solidFill>
                  <a:srgbClr val="40A07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$PORT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Expose internal port                             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ENTRYPOINT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GB" sz="80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"npm"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80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"start"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Command to run on startup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5116475" y="4145420"/>
            <a:ext cx="37422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 docker build -t ctl 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850" y="1912650"/>
            <a:ext cx="4780267" cy="26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56683">
            <a:off x="3972610" y="2770085"/>
            <a:ext cx="946280" cy="787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a container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1734425" y="1633500"/>
            <a:ext cx="57246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 docker run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--name ctlsite -p 8080:80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ctl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Monolithic apps to Microservices and Cloud native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311700" y="1152475"/>
            <a:ext cx="85206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Monolithic app</a:t>
            </a:r>
            <a:r>
              <a:rPr lang="en-GB" sz="2000"/>
              <a:t> - Single binary (app) that takes care of everything. </a:t>
            </a:r>
            <a:endParaRPr sz="20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Any fixes to any part of the app, means you are tweaking the whole code repository.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Microservices</a:t>
            </a:r>
            <a:r>
              <a:rPr lang="en-GB"/>
              <a:t> - Breaks the app into components (services) each with their own responsibility and they can all talk to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Any fixes to a particular component will only take down that service, not the whole application.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26025"/>
            <a:ext cx="3481141" cy="23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241" y="2632938"/>
            <a:ext cx="35718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1625"/>
            <a:ext cx="8839201" cy="42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need for docker-compose</a:t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81" y="2379968"/>
            <a:ext cx="1299291" cy="61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675" y="1379731"/>
            <a:ext cx="1061988" cy="5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831" y="1767466"/>
            <a:ext cx="938120" cy="61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4812" y="3594850"/>
            <a:ext cx="710675" cy="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3258" y="3172896"/>
            <a:ext cx="901200" cy="760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6" y="686450"/>
            <a:ext cx="2528949" cy="17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need for docker-compose</a:t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781" y="2379968"/>
            <a:ext cx="1299291" cy="61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7675" y="1379731"/>
            <a:ext cx="1061988" cy="5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5831" y="1767466"/>
            <a:ext cx="938120" cy="61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4812" y="3594850"/>
            <a:ext cx="710675" cy="65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0"/>
          <p:cNvCxnSpPr>
            <a:stCxn id="265" idx="2"/>
            <a:endCxn id="264" idx="1"/>
          </p:cNvCxnSpPr>
          <p:nvPr/>
        </p:nvCxnSpPr>
        <p:spPr>
          <a:xfrm>
            <a:off x="2788669" y="1888217"/>
            <a:ext cx="728100" cy="798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9" name="Google Shape;269;p30"/>
          <p:cNvCxnSpPr>
            <a:stCxn id="264" idx="3"/>
            <a:endCxn id="266" idx="1"/>
          </p:cNvCxnSpPr>
          <p:nvPr/>
        </p:nvCxnSpPr>
        <p:spPr>
          <a:xfrm flipH="1" rot="10800000">
            <a:off x="4816072" y="2073628"/>
            <a:ext cx="939900" cy="612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0" name="Google Shape;270;p30"/>
          <p:cNvCxnSpPr>
            <a:stCxn id="264" idx="2"/>
            <a:endCxn id="267" idx="1"/>
          </p:cNvCxnSpPr>
          <p:nvPr/>
        </p:nvCxnSpPr>
        <p:spPr>
          <a:xfrm>
            <a:off x="4166426" y="2992489"/>
            <a:ext cx="1148400" cy="9297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71" name="Google Shape;27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3258" y="3172896"/>
            <a:ext cx="901200" cy="7607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0"/>
          <p:cNvCxnSpPr>
            <a:stCxn id="264" idx="1"/>
            <a:endCxn id="271" idx="3"/>
          </p:cNvCxnSpPr>
          <p:nvPr/>
        </p:nvCxnSpPr>
        <p:spPr>
          <a:xfrm flipH="1">
            <a:off x="2564581" y="2686228"/>
            <a:ext cx="952200" cy="867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73" name="Google Shape;27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7575" y="832708"/>
            <a:ext cx="1377926" cy="135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The need for docker-compose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75" y="1454800"/>
            <a:ext cx="1625575" cy="1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50" y="1607350"/>
            <a:ext cx="1531500" cy="6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6697" y="2346475"/>
            <a:ext cx="1414464" cy="5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3202" y="3804820"/>
            <a:ext cx="1769226" cy="403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1"/>
          <p:cNvCxnSpPr>
            <a:stCxn id="281" idx="1"/>
            <a:endCxn id="280" idx="2"/>
          </p:cNvCxnSpPr>
          <p:nvPr/>
        </p:nvCxnSpPr>
        <p:spPr>
          <a:xfrm rot="10800000">
            <a:off x="2160197" y="2211325"/>
            <a:ext cx="1216500" cy="4125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4" name="Google Shape;284;p31"/>
          <p:cNvCxnSpPr>
            <a:stCxn id="279" idx="1"/>
            <a:endCxn id="281" idx="3"/>
          </p:cNvCxnSpPr>
          <p:nvPr/>
        </p:nvCxnSpPr>
        <p:spPr>
          <a:xfrm flipH="1">
            <a:off x="4791275" y="2267587"/>
            <a:ext cx="1189800" cy="356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5" name="Google Shape;285;p31"/>
          <p:cNvCxnSpPr>
            <a:stCxn id="282" idx="0"/>
            <a:endCxn id="281" idx="2"/>
          </p:cNvCxnSpPr>
          <p:nvPr/>
        </p:nvCxnSpPr>
        <p:spPr>
          <a:xfrm rot="10800000">
            <a:off x="4083915" y="2901220"/>
            <a:ext cx="303900" cy="903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Virtual Machines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1170500" y="1744350"/>
            <a:ext cx="6708000" cy="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00" y="3258349"/>
            <a:ext cx="547700" cy="77217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152281" y="1564266"/>
            <a:ext cx="360300" cy="360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869" y="4126624"/>
            <a:ext cx="877900" cy="27933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4033" y="1096475"/>
            <a:ext cx="1336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1 app = 1 server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198" y="4471654"/>
            <a:ext cx="587250" cy="46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7630" y="2029666"/>
            <a:ext cx="1831325" cy="84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8100" y="2884725"/>
            <a:ext cx="877900" cy="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329775" y="2048400"/>
            <a:ext cx="877800" cy="8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Docker compose</a:t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311700" y="115247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It’s a declarative way of writing docker commands, configurations, and how everything connects by describing the desired state in a configuration file - </a:t>
            </a:r>
            <a:r>
              <a:rPr b="1" i="1" lang="en-GB" sz="1600"/>
              <a:t>docker-compose.yml</a:t>
            </a:r>
            <a:endParaRPr b="1" i="1"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You configure services (web server, databases, cache, etc) which will become running containers.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829800" y="2102450"/>
            <a:ext cx="7467300" cy="2881500"/>
          </a:xfrm>
          <a:prstGeom prst="rect">
            <a:avLst/>
          </a:prstGeom>
          <a:solidFill>
            <a:srgbClr val="F8F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 3.7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docker-compose version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services: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GB" sz="80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configure each service (app, database, etc) as images that will become running containers.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800">
                <a:solidFill>
                  <a:srgbClr val="1155CC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GB" sz="800">
                <a:solidFill>
                  <a:srgbClr val="1155CC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    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App is a custom image that we will build that holds our code, libraries, dependencies, etc.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build: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context: .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container_name: ctlsite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ports: 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- 8080:80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environment: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APP: local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800">
                <a:solidFill>
                  <a:srgbClr val="1155CC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GB" sz="800">
                <a:solidFill>
                  <a:srgbClr val="1155CC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Configuration for our database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image: mysql:8.0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container_name: ctldatabase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ports: 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- 33006:3306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800">
                <a:solidFill>
                  <a:srgbClr val="1155CC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mail</a:t>
            </a:r>
            <a:r>
              <a:rPr lang="en-GB" sz="800">
                <a:solidFill>
                  <a:srgbClr val="1155CC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   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Configuration for our local email client</a:t>
            </a:r>
            <a:endParaRPr sz="800">
              <a:solidFill>
                <a:srgbClr val="1155CC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image: mailhog/mailhog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ports: 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- 8025:8025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compose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311700" y="1152475"/>
            <a:ext cx="85206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Manage the whole application lifecycle. Start, stop and rebuild services.</a:t>
            </a:r>
            <a:endParaRPr sz="1600"/>
          </a:p>
        </p:txBody>
      </p:sp>
      <p:sp>
        <p:nvSpPr>
          <p:cNvPr id="299" name="Google Shape;299;p33"/>
          <p:cNvSpPr/>
          <p:nvPr/>
        </p:nvSpPr>
        <p:spPr>
          <a:xfrm>
            <a:off x="883400" y="1796025"/>
            <a:ext cx="7507800" cy="1657500"/>
          </a:xfrm>
          <a:prstGeom prst="rect">
            <a:avLst/>
          </a:prstGeom>
          <a:solidFill>
            <a:srgbClr val="F8F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ocker-compose </a:t>
            </a: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-GB" sz="80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Build all services configured in the docker-compose.yml file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ocker-compose </a:t>
            </a: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up -d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Run all services/containers </a:t>
            </a:r>
            <a:endParaRPr i="1" sz="800">
              <a:solidFill>
                <a:srgbClr val="40808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docker-compose </a:t>
            </a: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down             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Shutdown our application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docker-compose </a:t>
            </a: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down --rmi all --volumes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Destroy - Shutdown and destroy all images and volumes associated with our app.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ocker-compose </a:t>
            </a: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ps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View the status of our running services</a:t>
            </a:r>
            <a:endParaRPr sz="800">
              <a:solidFill>
                <a:schemeClr val="dk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ocker-compose </a:t>
            </a: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logs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View a log report of all services within our app</a:t>
            </a:r>
            <a:endParaRPr i="1" sz="800">
              <a:solidFill>
                <a:srgbClr val="40808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docker </a:t>
            </a: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exec -it ctlsite bash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Connect to our application (SSH/login into our application’s shell)</a:t>
            </a:r>
            <a:b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docker </a:t>
            </a: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exec -it ctldatabase mysql -uroot -p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Connect to our database (Access our mysql database to run SQL queries)</a:t>
            </a:r>
            <a:endParaRPr i="1" sz="800">
              <a:solidFill>
                <a:srgbClr val="40808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docker </a:t>
            </a:r>
            <a:r>
              <a:rPr lang="en-GB" sz="80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inspect [containerID] </a:t>
            </a:r>
            <a:r>
              <a:rPr lang="en-GB" sz="800">
                <a:solidFill>
                  <a:schemeClr val="dk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i="1" lang="en-GB" sz="80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Inspect a container configuration (IP, network, volumes, etc)</a:t>
            </a:r>
            <a:endParaRPr i="1" sz="800">
              <a:solidFill>
                <a:srgbClr val="40808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Remember!</a:t>
            </a:r>
            <a:endParaRPr b="1"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Run </a:t>
            </a:r>
            <a:r>
              <a:rPr lang="en-GB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docker compose</a:t>
            </a:r>
            <a:r>
              <a:rPr lang="en-GB"/>
              <a:t> commands where the </a:t>
            </a:r>
            <a:r>
              <a:rPr lang="en-GB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docker-compose.yml</a:t>
            </a:r>
            <a:r>
              <a:rPr lang="en-GB"/>
              <a:t> file is located!</a:t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975" y="1692626"/>
            <a:ext cx="2555550" cy="27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/>
          <p:nvPr/>
        </p:nvSpPr>
        <p:spPr>
          <a:xfrm>
            <a:off x="4514650" y="3444650"/>
            <a:ext cx="1661400" cy="18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34"/>
          <p:cNvCxnSpPr>
            <a:endCxn id="307" idx="1"/>
          </p:cNvCxnSpPr>
          <p:nvPr/>
        </p:nvCxnSpPr>
        <p:spPr>
          <a:xfrm>
            <a:off x="1745650" y="1586150"/>
            <a:ext cx="2769000" cy="19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Virtual Machines</a:t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170500" y="1744350"/>
            <a:ext cx="6708000" cy="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00" y="3258349"/>
            <a:ext cx="547700" cy="77217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2152281" y="1564266"/>
            <a:ext cx="360300" cy="360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869" y="4126624"/>
            <a:ext cx="877900" cy="27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664033" y="1096475"/>
            <a:ext cx="1336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1 app = 1 server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198" y="4471654"/>
            <a:ext cx="587250" cy="46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7630" y="2029666"/>
            <a:ext cx="1831325" cy="84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8100" y="2884725"/>
            <a:ext cx="8779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1245" y="2884725"/>
            <a:ext cx="8779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350" y="3255759"/>
            <a:ext cx="547700" cy="77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269" y="4135295"/>
            <a:ext cx="877900" cy="27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108" y="4471654"/>
            <a:ext cx="587250" cy="46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Virtual Machines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1170500" y="1744350"/>
            <a:ext cx="6708000" cy="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00" y="3258349"/>
            <a:ext cx="547700" cy="77217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2152281" y="1564266"/>
            <a:ext cx="360300" cy="360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869" y="4126624"/>
            <a:ext cx="877900" cy="2793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664033" y="1096475"/>
            <a:ext cx="1336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1 app = 1 server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198" y="4471654"/>
            <a:ext cx="587250" cy="46018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4299720" y="1564266"/>
            <a:ext cx="360300" cy="360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625320" y="1096475"/>
            <a:ext cx="1780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Hypervisors (VMWare)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4888" y="2052175"/>
            <a:ext cx="1831325" cy="23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7630" y="2029666"/>
            <a:ext cx="1831325" cy="84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100" y="2884725"/>
            <a:ext cx="8779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1245" y="2884725"/>
            <a:ext cx="8779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350" y="3255759"/>
            <a:ext cx="547700" cy="77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269" y="4135295"/>
            <a:ext cx="877900" cy="27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108" y="4471654"/>
            <a:ext cx="587250" cy="46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00" y="4447760"/>
            <a:ext cx="360300" cy="50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644" y="4562070"/>
            <a:ext cx="877900" cy="27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874" y="3481165"/>
            <a:ext cx="726050" cy="23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094" y="3489835"/>
            <a:ext cx="726050" cy="231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Virtual Machines</a:t>
            </a:r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1170500" y="1744350"/>
            <a:ext cx="6708000" cy="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00" y="3258349"/>
            <a:ext cx="547700" cy="77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2152281" y="1564266"/>
            <a:ext cx="360300" cy="360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869" y="4126624"/>
            <a:ext cx="877900" cy="27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664033" y="1096475"/>
            <a:ext cx="1336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1 app = 1 server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198" y="4471654"/>
            <a:ext cx="587250" cy="460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4299720" y="1564266"/>
            <a:ext cx="360300" cy="360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625320" y="1096475"/>
            <a:ext cx="1780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Hypervisors (VMWare)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4888" y="2052175"/>
            <a:ext cx="1831325" cy="23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7630" y="2029666"/>
            <a:ext cx="1831325" cy="84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100" y="2884725"/>
            <a:ext cx="8779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1245" y="2884725"/>
            <a:ext cx="8779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350" y="3255759"/>
            <a:ext cx="547700" cy="77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269" y="4135295"/>
            <a:ext cx="877900" cy="27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108" y="4471654"/>
            <a:ext cx="587250" cy="46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00" y="4447760"/>
            <a:ext cx="360300" cy="50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644" y="4562070"/>
            <a:ext cx="877900" cy="27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6478340" y="1564266"/>
            <a:ext cx="360300" cy="360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5758920" y="1096475"/>
            <a:ext cx="1780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Docker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98079" y="2078214"/>
            <a:ext cx="1741675" cy="135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000" y="3524689"/>
            <a:ext cx="360300" cy="50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244" y="3638999"/>
            <a:ext cx="877900" cy="27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874" y="3481165"/>
            <a:ext cx="726050" cy="23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094" y="3489835"/>
            <a:ext cx="726050" cy="231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506475" y="673625"/>
            <a:ext cx="37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VMs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381075"/>
            <a:ext cx="39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Creates virtual machines</a:t>
            </a:r>
            <a:r>
              <a:rPr lang="en-GB" sz="1400"/>
              <a:t> from </a:t>
            </a:r>
            <a:r>
              <a:rPr lang="en-GB" sz="1400"/>
              <a:t>underlying</a:t>
            </a:r>
            <a:r>
              <a:rPr lang="en-GB" sz="1400"/>
              <a:t> hardware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Each VM consumes Physical resources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Its own memory, CPU, storage, USB, network interfaces, etc.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Has its own Guest OS, runs independently from the host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Slow, takes time to start, stop, build, etc.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Images are </a:t>
            </a:r>
            <a:r>
              <a:rPr lang="en-GB" sz="1400"/>
              <a:t>heavy</a:t>
            </a:r>
            <a:r>
              <a:rPr lang="en-GB" sz="1400"/>
              <a:t> (1GB, 2GB, etc)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4773675" y="673625"/>
            <a:ext cx="37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4578900" y="1381075"/>
            <a:ext cx="39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Bundles an application</a:t>
            </a:r>
            <a:r>
              <a:rPr lang="en-GB" sz="1400"/>
              <a:t> and everything it needs to run inside a container.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Each container consumes OS resources</a:t>
            </a:r>
            <a:br>
              <a:rPr lang="en-GB" sz="1400"/>
            </a:br>
            <a:r>
              <a:rPr lang="en-GB" sz="1400"/>
              <a:t>No abstraction of hardware resources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Single Host 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Fast at starting and stopping containers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Images are light (Megabytes)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Easier to work with microservices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375" y="2013613"/>
            <a:ext cx="1938000" cy="172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45" y="1551125"/>
            <a:ext cx="22764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type="title"/>
          </p:nvPr>
        </p:nvSpPr>
        <p:spPr>
          <a:xfrm>
            <a:off x="277875" y="368825"/>
            <a:ext cx="37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Virtualization - </a:t>
            </a:r>
            <a:r>
              <a:rPr lang="en-GB"/>
              <a:t>VMs</a:t>
            </a:r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0" y="368825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Containerization - </a:t>
            </a:r>
            <a:r>
              <a:rPr lang="en-GB"/>
              <a:t>Containers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70" y="3764195"/>
            <a:ext cx="2169225" cy="7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3775" y="1472775"/>
            <a:ext cx="1646750" cy="11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6200" y="2242178"/>
            <a:ext cx="1435150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6574" y="3223975"/>
            <a:ext cx="1751025" cy="103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9"/>
          <p:cNvCxnSpPr/>
          <p:nvPr/>
        </p:nvCxnSpPr>
        <p:spPr>
          <a:xfrm>
            <a:off x="4427475" y="-82775"/>
            <a:ext cx="0" cy="5332800"/>
          </a:xfrm>
          <a:prstGeom prst="straightConnector1">
            <a:avLst/>
          </a:prstGeom>
          <a:noFill/>
          <a:ln cap="flat" cmpd="sng" w="76200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63" y="1947863"/>
            <a:ext cx="26574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050" y="1494450"/>
            <a:ext cx="3815900" cy="19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