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3998913" cy="5400675"/>
  <p:notesSz cx="6797675" cy="9928225"/>
  <p:defaultTextStyle>
    <a:defPPr>
      <a:defRPr lang="fr-FR"/>
    </a:defPPr>
    <a:lvl1pPr marL="0" algn="l" defTabSz="451165" rtl="0" eaLnBrk="1" latinLnBrk="0" hangingPunct="1">
      <a:defRPr sz="888" kern="1200">
        <a:solidFill>
          <a:schemeClr val="tx1"/>
        </a:solidFill>
        <a:latin typeface="+mn-lt"/>
        <a:ea typeface="+mn-ea"/>
        <a:cs typeface="+mn-cs"/>
      </a:defRPr>
    </a:lvl1pPr>
    <a:lvl2pPr marL="225582" algn="l" defTabSz="451165" rtl="0" eaLnBrk="1" latinLnBrk="0" hangingPunct="1">
      <a:defRPr sz="888" kern="1200">
        <a:solidFill>
          <a:schemeClr val="tx1"/>
        </a:solidFill>
        <a:latin typeface="+mn-lt"/>
        <a:ea typeface="+mn-ea"/>
        <a:cs typeface="+mn-cs"/>
      </a:defRPr>
    </a:lvl2pPr>
    <a:lvl3pPr marL="451165" algn="l" defTabSz="451165" rtl="0" eaLnBrk="1" latinLnBrk="0" hangingPunct="1">
      <a:defRPr sz="888" kern="1200">
        <a:solidFill>
          <a:schemeClr val="tx1"/>
        </a:solidFill>
        <a:latin typeface="+mn-lt"/>
        <a:ea typeface="+mn-ea"/>
        <a:cs typeface="+mn-cs"/>
      </a:defRPr>
    </a:lvl3pPr>
    <a:lvl4pPr marL="676747" algn="l" defTabSz="451165" rtl="0" eaLnBrk="1" latinLnBrk="0" hangingPunct="1">
      <a:defRPr sz="888" kern="1200">
        <a:solidFill>
          <a:schemeClr val="tx1"/>
        </a:solidFill>
        <a:latin typeface="+mn-lt"/>
        <a:ea typeface="+mn-ea"/>
        <a:cs typeface="+mn-cs"/>
      </a:defRPr>
    </a:lvl4pPr>
    <a:lvl5pPr marL="902330" algn="l" defTabSz="451165" rtl="0" eaLnBrk="1" latinLnBrk="0" hangingPunct="1">
      <a:defRPr sz="888" kern="1200">
        <a:solidFill>
          <a:schemeClr val="tx1"/>
        </a:solidFill>
        <a:latin typeface="+mn-lt"/>
        <a:ea typeface="+mn-ea"/>
        <a:cs typeface="+mn-cs"/>
      </a:defRPr>
    </a:lvl5pPr>
    <a:lvl6pPr marL="1127912" algn="l" defTabSz="451165" rtl="0" eaLnBrk="1" latinLnBrk="0" hangingPunct="1">
      <a:defRPr sz="888" kern="1200">
        <a:solidFill>
          <a:schemeClr val="tx1"/>
        </a:solidFill>
        <a:latin typeface="+mn-lt"/>
        <a:ea typeface="+mn-ea"/>
        <a:cs typeface="+mn-cs"/>
      </a:defRPr>
    </a:lvl6pPr>
    <a:lvl7pPr marL="1353495" algn="l" defTabSz="451165" rtl="0" eaLnBrk="1" latinLnBrk="0" hangingPunct="1">
      <a:defRPr sz="888" kern="1200">
        <a:solidFill>
          <a:schemeClr val="tx1"/>
        </a:solidFill>
        <a:latin typeface="+mn-lt"/>
        <a:ea typeface="+mn-ea"/>
        <a:cs typeface="+mn-cs"/>
      </a:defRPr>
    </a:lvl7pPr>
    <a:lvl8pPr marL="1579077" algn="l" defTabSz="451165" rtl="0" eaLnBrk="1" latinLnBrk="0" hangingPunct="1">
      <a:defRPr sz="888" kern="1200">
        <a:solidFill>
          <a:schemeClr val="tx1"/>
        </a:solidFill>
        <a:latin typeface="+mn-lt"/>
        <a:ea typeface="+mn-ea"/>
        <a:cs typeface="+mn-cs"/>
      </a:defRPr>
    </a:lvl8pPr>
    <a:lvl9pPr marL="1804660" algn="l" defTabSz="451165" rtl="0" eaLnBrk="1" latinLnBrk="0" hangingPunct="1">
      <a:defRPr sz="8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538"/>
    <a:srgbClr val="8A1500"/>
    <a:srgbClr val="8A1100"/>
    <a:srgbClr val="9411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7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919" y="883861"/>
            <a:ext cx="3399076" cy="1880235"/>
          </a:xfrm>
        </p:spPr>
        <p:txBody>
          <a:bodyPr anchor="b"/>
          <a:lstStyle>
            <a:lvl1pPr algn="ctr">
              <a:defRPr sz="26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864" y="2836605"/>
            <a:ext cx="2999185" cy="1303913"/>
          </a:xfrm>
        </p:spPr>
        <p:txBody>
          <a:bodyPr/>
          <a:lstStyle>
            <a:lvl1pPr marL="0" indent="0" algn="ctr">
              <a:buNone/>
              <a:defRPr sz="1050"/>
            </a:lvl1pPr>
            <a:lvl2pPr marL="199934" indent="0" algn="ctr">
              <a:buNone/>
              <a:defRPr sz="875"/>
            </a:lvl2pPr>
            <a:lvl3pPr marL="399867" indent="0" algn="ctr">
              <a:buNone/>
              <a:defRPr sz="787"/>
            </a:lvl3pPr>
            <a:lvl4pPr marL="599801" indent="0" algn="ctr">
              <a:buNone/>
              <a:defRPr sz="700"/>
            </a:lvl4pPr>
            <a:lvl5pPr marL="799734" indent="0" algn="ctr">
              <a:buNone/>
              <a:defRPr sz="700"/>
            </a:lvl5pPr>
            <a:lvl6pPr marL="999668" indent="0" algn="ctr">
              <a:buNone/>
              <a:defRPr sz="700"/>
            </a:lvl6pPr>
            <a:lvl7pPr marL="1199601" indent="0" algn="ctr">
              <a:buNone/>
              <a:defRPr sz="700"/>
            </a:lvl7pPr>
            <a:lvl8pPr marL="1399535" indent="0" algn="ctr">
              <a:buNone/>
              <a:defRPr sz="700"/>
            </a:lvl8pPr>
            <a:lvl9pPr marL="1599468" indent="0" algn="ctr">
              <a:buNone/>
              <a:defRPr sz="7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85B-E642-4434-912C-F84452A1BBED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CFE-8F68-4012-8843-F5F64752E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85B-E642-4434-912C-F84452A1BBED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CFE-8F68-4012-8843-F5F64752E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91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61722" y="287536"/>
            <a:ext cx="862266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926" y="287536"/>
            <a:ext cx="2536810" cy="457682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85B-E642-4434-912C-F84452A1BBED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CFE-8F68-4012-8843-F5F64752E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4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85B-E642-4434-912C-F84452A1BBED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CFE-8F68-4012-8843-F5F64752E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07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43" y="1346420"/>
            <a:ext cx="3449062" cy="2246530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843" y="3614203"/>
            <a:ext cx="3449062" cy="1181397"/>
          </a:xfrm>
        </p:spPr>
        <p:txBody>
          <a:bodyPr/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19993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2pPr>
            <a:lvl3pPr marL="399867" indent="0">
              <a:buNone/>
              <a:defRPr sz="787">
                <a:solidFill>
                  <a:schemeClr val="tx1">
                    <a:tint val="75000"/>
                  </a:schemeClr>
                </a:solidFill>
              </a:defRPr>
            </a:lvl3pPr>
            <a:lvl4pPr marL="5998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79973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99966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1996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3995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59946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85B-E642-4434-912C-F84452A1BBED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CFE-8F68-4012-8843-F5F64752E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22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925" y="1437680"/>
            <a:ext cx="1699538" cy="34266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4450" y="1437680"/>
            <a:ext cx="1699538" cy="34266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85B-E642-4434-912C-F84452A1BBED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CFE-8F68-4012-8843-F5F64752E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4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46" y="287537"/>
            <a:ext cx="3449062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447" y="1323916"/>
            <a:ext cx="1691727" cy="648831"/>
          </a:xfrm>
        </p:spPr>
        <p:txBody>
          <a:bodyPr anchor="b"/>
          <a:lstStyle>
            <a:lvl1pPr marL="0" indent="0">
              <a:buNone/>
              <a:defRPr sz="1050" b="1"/>
            </a:lvl1pPr>
            <a:lvl2pPr marL="199934" indent="0">
              <a:buNone/>
              <a:defRPr sz="875" b="1"/>
            </a:lvl2pPr>
            <a:lvl3pPr marL="399867" indent="0">
              <a:buNone/>
              <a:defRPr sz="787" b="1"/>
            </a:lvl3pPr>
            <a:lvl4pPr marL="599801" indent="0">
              <a:buNone/>
              <a:defRPr sz="700" b="1"/>
            </a:lvl4pPr>
            <a:lvl5pPr marL="799734" indent="0">
              <a:buNone/>
              <a:defRPr sz="700" b="1"/>
            </a:lvl5pPr>
            <a:lvl6pPr marL="999668" indent="0">
              <a:buNone/>
              <a:defRPr sz="700" b="1"/>
            </a:lvl6pPr>
            <a:lvl7pPr marL="1199601" indent="0">
              <a:buNone/>
              <a:defRPr sz="700" b="1"/>
            </a:lvl7pPr>
            <a:lvl8pPr marL="1399535" indent="0">
              <a:buNone/>
              <a:defRPr sz="700" b="1"/>
            </a:lvl8pPr>
            <a:lvl9pPr marL="1599468" indent="0">
              <a:buNone/>
              <a:defRPr sz="7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447" y="1972747"/>
            <a:ext cx="1691727" cy="29016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24450" y="1323916"/>
            <a:ext cx="1700059" cy="648831"/>
          </a:xfrm>
        </p:spPr>
        <p:txBody>
          <a:bodyPr anchor="b"/>
          <a:lstStyle>
            <a:lvl1pPr marL="0" indent="0">
              <a:buNone/>
              <a:defRPr sz="1050" b="1"/>
            </a:lvl1pPr>
            <a:lvl2pPr marL="199934" indent="0">
              <a:buNone/>
              <a:defRPr sz="875" b="1"/>
            </a:lvl2pPr>
            <a:lvl3pPr marL="399867" indent="0">
              <a:buNone/>
              <a:defRPr sz="787" b="1"/>
            </a:lvl3pPr>
            <a:lvl4pPr marL="599801" indent="0">
              <a:buNone/>
              <a:defRPr sz="700" b="1"/>
            </a:lvl4pPr>
            <a:lvl5pPr marL="799734" indent="0">
              <a:buNone/>
              <a:defRPr sz="700" b="1"/>
            </a:lvl5pPr>
            <a:lvl6pPr marL="999668" indent="0">
              <a:buNone/>
              <a:defRPr sz="700" b="1"/>
            </a:lvl6pPr>
            <a:lvl7pPr marL="1199601" indent="0">
              <a:buNone/>
              <a:defRPr sz="700" b="1"/>
            </a:lvl7pPr>
            <a:lvl8pPr marL="1399535" indent="0">
              <a:buNone/>
              <a:defRPr sz="700" b="1"/>
            </a:lvl8pPr>
            <a:lvl9pPr marL="1599468" indent="0">
              <a:buNone/>
              <a:defRPr sz="7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4450" y="1972747"/>
            <a:ext cx="1700059" cy="29016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85B-E642-4434-912C-F84452A1BBED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CFE-8F68-4012-8843-F5F64752E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6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85B-E642-4434-912C-F84452A1BBED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CFE-8F68-4012-8843-F5F64752E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21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85B-E642-4434-912C-F84452A1BBED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CFE-8F68-4012-8843-F5F64752E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1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46" y="360045"/>
            <a:ext cx="1289754" cy="1260158"/>
          </a:xfrm>
        </p:spPr>
        <p:txBody>
          <a:bodyPr anchor="b"/>
          <a:lstStyle>
            <a:lvl1pPr>
              <a:defRPr sz="13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059" y="777598"/>
            <a:ext cx="2024450" cy="3837980"/>
          </a:xfrm>
        </p:spPr>
        <p:txBody>
          <a:bodyPr/>
          <a:lstStyle>
            <a:lvl1pPr>
              <a:defRPr sz="1399"/>
            </a:lvl1pPr>
            <a:lvl2pPr>
              <a:defRPr sz="1224"/>
            </a:lvl2pPr>
            <a:lvl3pPr>
              <a:defRPr sz="1050"/>
            </a:lvl3pPr>
            <a:lvl4pPr>
              <a:defRPr sz="875"/>
            </a:lvl4pPr>
            <a:lvl5pPr>
              <a:defRPr sz="875"/>
            </a:lvl5pPr>
            <a:lvl6pPr>
              <a:defRPr sz="875"/>
            </a:lvl6pPr>
            <a:lvl7pPr>
              <a:defRPr sz="875"/>
            </a:lvl7pPr>
            <a:lvl8pPr>
              <a:defRPr sz="875"/>
            </a:lvl8pPr>
            <a:lvl9pPr>
              <a:defRPr sz="875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446" y="1620202"/>
            <a:ext cx="1289754" cy="3001626"/>
          </a:xfrm>
        </p:spPr>
        <p:txBody>
          <a:bodyPr/>
          <a:lstStyle>
            <a:lvl1pPr marL="0" indent="0">
              <a:buNone/>
              <a:defRPr sz="700"/>
            </a:lvl1pPr>
            <a:lvl2pPr marL="199934" indent="0">
              <a:buNone/>
              <a:defRPr sz="612"/>
            </a:lvl2pPr>
            <a:lvl3pPr marL="399867" indent="0">
              <a:buNone/>
              <a:defRPr sz="525"/>
            </a:lvl3pPr>
            <a:lvl4pPr marL="599801" indent="0">
              <a:buNone/>
              <a:defRPr sz="437"/>
            </a:lvl4pPr>
            <a:lvl5pPr marL="799734" indent="0">
              <a:buNone/>
              <a:defRPr sz="437"/>
            </a:lvl5pPr>
            <a:lvl6pPr marL="999668" indent="0">
              <a:buNone/>
              <a:defRPr sz="437"/>
            </a:lvl6pPr>
            <a:lvl7pPr marL="1199601" indent="0">
              <a:buNone/>
              <a:defRPr sz="437"/>
            </a:lvl7pPr>
            <a:lvl8pPr marL="1399535" indent="0">
              <a:buNone/>
              <a:defRPr sz="437"/>
            </a:lvl8pPr>
            <a:lvl9pPr marL="1599468" indent="0">
              <a:buNone/>
              <a:defRPr sz="43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85B-E642-4434-912C-F84452A1BBED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CFE-8F68-4012-8843-F5F64752E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35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46" y="360045"/>
            <a:ext cx="1289754" cy="1260158"/>
          </a:xfrm>
        </p:spPr>
        <p:txBody>
          <a:bodyPr anchor="b"/>
          <a:lstStyle>
            <a:lvl1pPr>
              <a:defRPr sz="13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00059" y="777598"/>
            <a:ext cx="2024450" cy="3837980"/>
          </a:xfrm>
        </p:spPr>
        <p:txBody>
          <a:bodyPr anchor="t"/>
          <a:lstStyle>
            <a:lvl1pPr marL="0" indent="0">
              <a:buNone/>
              <a:defRPr sz="1399"/>
            </a:lvl1pPr>
            <a:lvl2pPr marL="199934" indent="0">
              <a:buNone/>
              <a:defRPr sz="1224"/>
            </a:lvl2pPr>
            <a:lvl3pPr marL="399867" indent="0">
              <a:buNone/>
              <a:defRPr sz="1050"/>
            </a:lvl3pPr>
            <a:lvl4pPr marL="599801" indent="0">
              <a:buNone/>
              <a:defRPr sz="875"/>
            </a:lvl4pPr>
            <a:lvl5pPr marL="799734" indent="0">
              <a:buNone/>
              <a:defRPr sz="875"/>
            </a:lvl5pPr>
            <a:lvl6pPr marL="999668" indent="0">
              <a:buNone/>
              <a:defRPr sz="875"/>
            </a:lvl6pPr>
            <a:lvl7pPr marL="1199601" indent="0">
              <a:buNone/>
              <a:defRPr sz="875"/>
            </a:lvl7pPr>
            <a:lvl8pPr marL="1399535" indent="0">
              <a:buNone/>
              <a:defRPr sz="875"/>
            </a:lvl8pPr>
            <a:lvl9pPr marL="1599468" indent="0">
              <a:buNone/>
              <a:defRPr sz="8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446" y="1620202"/>
            <a:ext cx="1289754" cy="3001626"/>
          </a:xfrm>
        </p:spPr>
        <p:txBody>
          <a:bodyPr/>
          <a:lstStyle>
            <a:lvl1pPr marL="0" indent="0">
              <a:buNone/>
              <a:defRPr sz="700"/>
            </a:lvl1pPr>
            <a:lvl2pPr marL="199934" indent="0">
              <a:buNone/>
              <a:defRPr sz="612"/>
            </a:lvl2pPr>
            <a:lvl3pPr marL="399867" indent="0">
              <a:buNone/>
              <a:defRPr sz="525"/>
            </a:lvl3pPr>
            <a:lvl4pPr marL="599801" indent="0">
              <a:buNone/>
              <a:defRPr sz="437"/>
            </a:lvl4pPr>
            <a:lvl5pPr marL="799734" indent="0">
              <a:buNone/>
              <a:defRPr sz="437"/>
            </a:lvl5pPr>
            <a:lvl6pPr marL="999668" indent="0">
              <a:buNone/>
              <a:defRPr sz="437"/>
            </a:lvl6pPr>
            <a:lvl7pPr marL="1199601" indent="0">
              <a:buNone/>
              <a:defRPr sz="437"/>
            </a:lvl7pPr>
            <a:lvl8pPr marL="1399535" indent="0">
              <a:buNone/>
              <a:defRPr sz="437"/>
            </a:lvl8pPr>
            <a:lvl9pPr marL="1599468" indent="0">
              <a:buNone/>
              <a:defRPr sz="43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85B-E642-4434-912C-F84452A1BBED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CFE-8F68-4012-8843-F5F64752E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2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926" y="287537"/>
            <a:ext cx="344906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926" y="1437680"/>
            <a:ext cx="344906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925" y="5005627"/>
            <a:ext cx="89975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485B-E642-4434-912C-F84452A1BBED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4640" y="5005627"/>
            <a:ext cx="13496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24233" y="5005627"/>
            <a:ext cx="89975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BCFE-8F68-4012-8843-F5F64752E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33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99867" rtl="0" eaLnBrk="1" latinLnBrk="0" hangingPunct="1">
        <a:lnSpc>
          <a:spcPct val="90000"/>
        </a:lnSpc>
        <a:spcBef>
          <a:spcPct val="0"/>
        </a:spcBef>
        <a:buNone/>
        <a:defRPr sz="1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967" indent="-99967" algn="l" defTabSz="39986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299900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499834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699767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4pPr>
      <a:lvl5pPr marL="899701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5pPr>
      <a:lvl6pPr marL="1099635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6pPr>
      <a:lvl7pPr marL="1299568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7pPr>
      <a:lvl8pPr marL="1499502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8pPr>
      <a:lvl9pPr marL="1699435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1pPr>
      <a:lvl2pPr marL="199934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2pPr>
      <a:lvl3pPr marL="399867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3pPr>
      <a:lvl4pPr marL="599801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4pPr>
      <a:lvl5pPr marL="799734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5pPr>
      <a:lvl6pPr marL="999668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6pPr>
      <a:lvl7pPr marL="1199601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7pPr>
      <a:lvl8pPr marL="1399535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8pPr>
      <a:lvl9pPr marL="1599468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https://pbs.twimg.com/profile_images/1086591451738324993/G9LYnrnv_400x400.jpg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https://pbs.twimg.com/profile_images/1086591451738324993/G9LYnrnv_400x400.jpg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https://pbs.twimg.com/profile_images/1086591451738324993/G9LYnrnv_400x400.jpg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https://pbs.twimg.com/profile_images/1086591451738324993/G9LYnrnv_400x400.jpg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https://pbs.twimg.com/profile_images/1086591451738324993/G9LYnrnv_400x400.jpg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https://pbs.twimg.com/profile_images/1086591451738324993/G9LYnrnv_400x400.jpg" TargetMode="Externa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https://pbs.twimg.com/profile_images/1086591451738324993/G9LYnrnv_400x400.jpg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https://pbs.twimg.com/profile_images/1086591451738324993/G9LYnrnv_400x400.jpg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0861" y="1948926"/>
            <a:ext cx="300128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Éric BRÉMOND</a:t>
            </a:r>
            <a:endParaRPr lang="fr-FR" sz="2800" dirty="0"/>
          </a:p>
          <a:p>
            <a:r>
              <a:rPr lang="fr-FR" sz="1800" dirty="0" smtClean="0"/>
              <a:t>Maître de Conférences</a:t>
            </a:r>
          </a:p>
          <a:p>
            <a:r>
              <a:rPr lang="fr-FR" sz="1800" dirty="0" smtClean="0"/>
              <a:t>Référent </a:t>
            </a:r>
            <a:r>
              <a:rPr lang="fr-FR" sz="1800" dirty="0" err="1" smtClean="0"/>
              <a:t>ÉgalitéS</a:t>
            </a:r>
            <a:endParaRPr lang="fr-FR" sz="1800" dirty="0" smtClean="0"/>
          </a:p>
          <a:p>
            <a:endParaRPr lang="fr-FR" sz="5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3998913" cy="830997"/>
          </a:xfrm>
          <a:prstGeom prst="rect">
            <a:avLst/>
          </a:prstGeom>
          <a:solidFill>
            <a:srgbClr val="8A1538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chemeClr val="bg1"/>
                </a:solidFill>
              </a:rPr>
              <a:t>415</a:t>
            </a:r>
            <a:endParaRPr lang="fr-FR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ttps://u-paris.fr/wp-content/uploads/2022/03/UniversiteParisCite_logo_horizontal_couleur_CMJ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459"/>
            <a:ext cx="1952553" cy="7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-Itody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1" y="4514216"/>
            <a:ext cx="704887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3998913" cy="5400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Image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58" y="4531814"/>
            <a:ext cx="706334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BC3278-76CF-2C4E-B959-258760A39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791" y="908128"/>
            <a:ext cx="714700" cy="7048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FF6DA5-C1D0-671F-8084-63A9E540E7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6" y="3263820"/>
            <a:ext cx="900000" cy="9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FD645A6-4E2A-862B-BFD1-BE42C67DDC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3" y="3263820"/>
            <a:ext cx="1714286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3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0861" y="1948926"/>
            <a:ext cx="30012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Florent BARBAULT</a:t>
            </a:r>
            <a:endParaRPr lang="fr-FR" sz="2800" dirty="0"/>
          </a:p>
          <a:p>
            <a:r>
              <a:rPr lang="fr-FR" sz="1800" dirty="0"/>
              <a:t>Maître de </a:t>
            </a:r>
            <a:r>
              <a:rPr lang="fr-FR" sz="1800" dirty="0" smtClean="0"/>
              <a:t>Conférences HC</a:t>
            </a:r>
            <a:endParaRPr lang="fr-FR" sz="1800" dirty="0"/>
          </a:p>
          <a:p>
            <a:endParaRPr lang="fr-FR" sz="5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3998913" cy="830997"/>
          </a:xfrm>
          <a:prstGeom prst="rect">
            <a:avLst/>
          </a:prstGeom>
          <a:solidFill>
            <a:srgbClr val="8A1538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chemeClr val="bg1"/>
                </a:solidFill>
              </a:rPr>
              <a:t>417</a:t>
            </a:r>
            <a:endParaRPr lang="fr-FR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ttps://u-paris.fr/wp-content/uploads/2022/03/UniversiteParisCite_logo_horizontal_couleur_CMJ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459"/>
            <a:ext cx="1952553" cy="7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-Itody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1" y="4514216"/>
            <a:ext cx="704887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3998913" cy="5400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Image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58" y="4531814"/>
            <a:ext cx="706334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BC3278-76CF-2C4E-B959-258760A39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791" y="908128"/>
            <a:ext cx="714700" cy="7048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FF6DA5-C1D0-671F-8084-63A9E540E7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6" y="3263820"/>
            <a:ext cx="900000" cy="9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FD645A6-4E2A-862B-BFD1-BE42C67DDC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3" y="3263820"/>
            <a:ext cx="1714286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0860" y="1948926"/>
            <a:ext cx="35804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Mahamadou SEYDOU</a:t>
            </a:r>
            <a:endParaRPr lang="fr-FR" sz="2800" dirty="0"/>
          </a:p>
          <a:p>
            <a:r>
              <a:rPr lang="fr-FR" sz="1800" dirty="0"/>
              <a:t>Maître de </a:t>
            </a:r>
            <a:r>
              <a:rPr lang="fr-FR" sz="1800" dirty="0" smtClean="0"/>
              <a:t>Conférences HC</a:t>
            </a:r>
            <a:endParaRPr lang="fr-FR" sz="1800" dirty="0"/>
          </a:p>
          <a:p>
            <a:endParaRPr lang="fr-FR" sz="5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3998913" cy="830997"/>
          </a:xfrm>
          <a:prstGeom prst="rect">
            <a:avLst/>
          </a:prstGeom>
          <a:solidFill>
            <a:srgbClr val="8A1538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chemeClr val="bg1"/>
                </a:solidFill>
              </a:rPr>
              <a:t>419</a:t>
            </a:r>
            <a:endParaRPr lang="fr-FR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ttps://u-paris.fr/wp-content/uploads/2022/03/UniversiteParisCite_logo_horizontal_couleur_CMJ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459"/>
            <a:ext cx="1952553" cy="7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-Itody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1" y="4514216"/>
            <a:ext cx="704887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3998913" cy="5400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Image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58" y="4531814"/>
            <a:ext cx="706334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BC3278-76CF-2C4E-B959-258760A39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791" y="908128"/>
            <a:ext cx="714700" cy="7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0860" y="1948926"/>
            <a:ext cx="35804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Antonio MONARI</a:t>
            </a:r>
            <a:endParaRPr lang="fr-FR" sz="2800" dirty="0"/>
          </a:p>
          <a:p>
            <a:r>
              <a:rPr lang="fr-FR" sz="1800" dirty="0" smtClean="0"/>
              <a:t>Professeur</a:t>
            </a:r>
            <a:endParaRPr lang="fr-FR" sz="1800" dirty="0"/>
          </a:p>
          <a:p>
            <a:endParaRPr lang="fr-FR" sz="5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3998913" cy="830997"/>
          </a:xfrm>
          <a:prstGeom prst="rect">
            <a:avLst/>
          </a:prstGeom>
          <a:solidFill>
            <a:srgbClr val="8A1538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chemeClr val="bg1"/>
                </a:solidFill>
              </a:rPr>
              <a:t>421</a:t>
            </a:r>
            <a:endParaRPr lang="fr-FR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ttps://u-paris.fr/wp-content/uploads/2022/03/UniversiteParisCite_logo_horizontal_couleur_CMJ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459"/>
            <a:ext cx="1952553" cy="7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-Itody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1" y="4514216"/>
            <a:ext cx="704887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3998913" cy="5400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Image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58" y="4531814"/>
            <a:ext cx="706334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BC3278-76CF-2C4E-B959-258760A39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791" y="908128"/>
            <a:ext cx="714700" cy="7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2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0861" y="1948926"/>
            <a:ext cx="30012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Roland NGUYEN</a:t>
            </a:r>
            <a:endParaRPr lang="fr-FR" sz="2800" dirty="0"/>
          </a:p>
          <a:p>
            <a:r>
              <a:rPr lang="fr-FR" sz="1800" dirty="0" smtClean="0"/>
              <a:t>Assistant Ingénieur</a:t>
            </a:r>
            <a:endParaRPr lang="fr-FR" sz="1800" dirty="0"/>
          </a:p>
          <a:p>
            <a:endParaRPr lang="fr-FR" sz="5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3998913" cy="830997"/>
          </a:xfrm>
          <a:prstGeom prst="rect">
            <a:avLst/>
          </a:prstGeom>
          <a:solidFill>
            <a:srgbClr val="8A1538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chemeClr val="bg1"/>
                </a:solidFill>
              </a:rPr>
              <a:t>422</a:t>
            </a:r>
            <a:endParaRPr lang="fr-FR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ttps://u-paris.fr/wp-content/uploads/2022/03/UniversiteParisCite_logo_horizontal_couleur_CMJ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459"/>
            <a:ext cx="1952553" cy="7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-Itody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1" y="4514216"/>
            <a:ext cx="704887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3998913" cy="5400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Image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58" y="4531814"/>
            <a:ext cx="706334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BC3278-76CF-2C4E-B959-258760A39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791" y="908128"/>
            <a:ext cx="714700" cy="7048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FF6DA5-C1D0-671F-8084-63A9E540E7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6" y="326382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8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4507" y="1523640"/>
            <a:ext cx="300128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Amina ALEHYANE</a:t>
            </a:r>
            <a:endParaRPr lang="fr-FR" sz="2400" dirty="0"/>
          </a:p>
          <a:p>
            <a:r>
              <a:rPr lang="fr-FR" sz="1400" dirty="0" smtClean="0"/>
              <a:t>Doctorante</a:t>
            </a:r>
          </a:p>
          <a:p>
            <a:r>
              <a:rPr lang="fr-FR" sz="2400" dirty="0" smtClean="0"/>
              <a:t>Luisa D’ANNA</a:t>
            </a:r>
            <a:endParaRPr lang="fr-FR" sz="2400" dirty="0"/>
          </a:p>
          <a:p>
            <a:r>
              <a:rPr lang="fr-FR" sz="1400" dirty="0" smtClean="0"/>
              <a:t>Doctorante</a:t>
            </a:r>
          </a:p>
          <a:p>
            <a:r>
              <a:rPr lang="fr-FR" sz="2400" dirty="0" smtClean="0"/>
              <a:t>Elise LOGNON</a:t>
            </a:r>
          </a:p>
          <a:p>
            <a:r>
              <a:rPr lang="fr-FR" sz="1400" dirty="0" smtClean="0"/>
              <a:t>Post-doctorante</a:t>
            </a:r>
            <a:endParaRPr lang="fr-FR" sz="1400" dirty="0"/>
          </a:p>
          <a:p>
            <a:r>
              <a:rPr lang="fr-FR" sz="2400" dirty="0" err="1" smtClean="0"/>
              <a:t>Aurianne</a:t>
            </a:r>
            <a:r>
              <a:rPr lang="fr-FR" sz="2400" dirty="0" smtClean="0"/>
              <a:t> RAINOT</a:t>
            </a:r>
          </a:p>
          <a:p>
            <a:r>
              <a:rPr lang="fr-FR" sz="1400" dirty="0" smtClean="0"/>
              <a:t>Doctorante</a:t>
            </a:r>
          </a:p>
          <a:p>
            <a:r>
              <a:rPr lang="fr-FR" sz="2400" dirty="0" smtClean="0"/>
              <a:t>Seydou SALL</a:t>
            </a:r>
          </a:p>
          <a:p>
            <a:r>
              <a:rPr lang="fr-FR" sz="1400" dirty="0" smtClean="0"/>
              <a:t>Doctorant</a:t>
            </a:r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3998913" cy="830997"/>
          </a:xfrm>
          <a:prstGeom prst="rect">
            <a:avLst/>
          </a:prstGeom>
          <a:solidFill>
            <a:srgbClr val="8A1538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chemeClr val="bg1"/>
                </a:solidFill>
              </a:rPr>
              <a:t>428</a:t>
            </a:r>
            <a:endParaRPr lang="fr-FR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ttps://u-paris.fr/wp-content/uploads/2022/03/UniversiteParisCite_logo_horizontal_couleur_CMJ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459"/>
            <a:ext cx="1952553" cy="7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-Itody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1" y="4514216"/>
            <a:ext cx="704887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3998913" cy="5400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Image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58" y="4531814"/>
            <a:ext cx="706334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BC3278-76CF-2C4E-B959-258760A39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791" y="908128"/>
            <a:ext cx="714700" cy="7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4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4507" y="1844309"/>
            <a:ext cx="30012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Amara CHRAYTEH</a:t>
            </a:r>
            <a:endParaRPr lang="fr-FR" sz="2400" dirty="0"/>
          </a:p>
          <a:p>
            <a:r>
              <a:rPr lang="fr-FR" sz="1400" dirty="0" smtClean="0"/>
              <a:t>ATER</a:t>
            </a:r>
          </a:p>
          <a:p>
            <a:r>
              <a:rPr lang="fr-FR" sz="2400" dirty="0" err="1" smtClean="0"/>
              <a:t>Anastasiia</a:t>
            </a:r>
            <a:r>
              <a:rPr lang="fr-FR" sz="2400" dirty="0" smtClean="0"/>
              <a:t> DELOVA</a:t>
            </a:r>
            <a:endParaRPr lang="fr-FR" sz="2400" dirty="0"/>
          </a:p>
          <a:p>
            <a:r>
              <a:rPr lang="fr-FR" sz="1400" dirty="0" smtClean="0"/>
              <a:t>Doctorante</a:t>
            </a:r>
          </a:p>
          <a:p>
            <a:r>
              <a:rPr lang="fr-FR" sz="2400" dirty="0" err="1" smtClean="0"/>
              <a:t>Abir</a:t>
            </a:r>
            <a:r>
              <a:rPr lang="fr-FR" sz="2400" dirty="0" smtClean="0"/>
              <a:t> KEBASA</a:t>
            </a:r>
          </a:p>
          <a:p>
            <a:r>
              <a:rPr lang="fr-FR" sz="1400" dirty="0" smtClean="0"/>
              <a:t>Doctorante</a:t>
            </a:r>
            <a:endParaRPr lang="fr-FR" sz="1400" dirty="0"/>
          </a:p>
          <a:p>
            <a:r>
              <a:rPr lang="fr-FR" sz="2400" dirty="0" smtClean="0"/>
              <a:t>Laurine VASSEUR</a:t>
            </a:r>
          </a:p>
          <a:p>
            <a:r>
              <a:rPr lang="fr-FR" sz="1400" dirty="0" smtClean="0"/>
              <a:t>Doctorante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3998913" cy="830997"/>
          </a:xfrm>
          <a:prstGeom prst="rect">
            <a:avLst/>
          </a:prstGeom>
          <a:solidFill>
            <a:srgbClr val="8A1538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chemeClr val="bg1"/>
                </a:solidFill>
              </a:rPr>
              <a:t>430</a:t>
            </a:r>
            <a:endParaRPr lang="fr-FR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ttps://u-paris.fr/wp-content/uploads/2022/03/UniversiteParisCite_logo_horizontal_couleur_CMJ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459"/>
            <a:ext cx="1952553" cy="7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-Itody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1" y="4514216"/>
            <a:ext cx="704887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3998913" cy="5400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Image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58" y="4531814"/>
            <a:ext cx="706334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BC3278-76CF-2C4E-B959-258760A39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791" y="908128"/>
            <a:ext cx="714700" cy="7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6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0861" y="1948926"/>
            <a:ext cx="300128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François MAUREL</a:t>
            </a:r>
            <a:endParaRPr lang="fr-FR" sz="2800" dirty="0"/>
          </a:p>
          <a:p>
            <a:r>
              <a:rPr lang="fr-FR" sz="1800" dirty="0" smtClean="0"/>
              <a:t>Professeur</a:t>
            </a:r>
          </a:p>
          <a:p>
            <a:r>
              <a:rPr lang="fr-FR" sz="1800" dirty="0" smtClean="0"/>
              <a:t>Directeur du laboratoire</a:t>
            </a:r>
          </a:p>
          <a:p>
            <a:endParaRPr lang="fr-FR" sz="5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3998913" cy="830997"/>
          </a:xfrm>
          <a:prstGeom prst="rect">
            <a:avLst/>
          </a:prstGeom>
          <a:solidFill>
            <a:srgbClr val="8A1538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chemeClr val="bg1"/>
                </a:solidFill>
              </a:rPr>
              <a:t>576</a:t>
            </a:r>
            <a:endParaRPr lang="fr-FR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ttps://u-paris.fr/wp-content/uploads/2022/03/UniversiteParisCite_logo_horizontal_couleur_CMJ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459"/>
            <a:ext cx="1952553" cy="7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-Itody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1" y="4514216"/>
            <a:ext cx="704887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3998913" cy="5400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Image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58" y="4531814"/>
            <a:ext cx="706334" cy="7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BC3278-76CF-2C4E-B959-258760A39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791" y="908128"/>
            <a:ext cx="714700" cy="7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96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22314</TotalTime>
  <Words>67</Words>
  <Application>Microsoft Office PowerPoint</Application>
  <PresentationFormat>Personnalisé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Elise Lognon</dc:creator>
  <cp:lastModifiedBy>Florent Barbault</cp:lastModifiedBy>
  <cp:revision>18</cp:revision>
  <cp:lastPrinted>2023-11-15T11:06:11Z</cp:lastPrinted>
  <dcterms:created xsi:type="dcterms:W3CDTF">2023-11-14T11:21:44Z</dcterms:created>
  <dcterms:modified xsi:type="dcterms:W3CDTF">2023-12-03T22:00:28Z</dcterms:modified>
</cp:coreProperties>
</file>