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3"/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3716000" cx="2438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6634ecdd6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6634ecdd6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cc3379356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cc3379356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cc3379356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cc3379356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62adcabe_0_2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662adcabe_0_2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3569ed4d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3569ed4d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ccefc093_0_4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ccefc093_0_4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c3379356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c3379356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c3379356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c3379356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cc3379356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cc3379356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634ecdd6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634ecdd6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634ecdd6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6634ecdd6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634ecdd6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6634ecdd6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31222" y="1985533"/>
            <a:ext cx="22721700" cy="54735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/>
          <a:lstStyle>
            <a:lvl1pPr lv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831200" y="2949667"/>
            <a:ext cx="22721700" cy="52359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/>
          <a:lstStyle>
            <a:lvl1pPr lv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31200" y="8405933"/>
            <a:ext cx="22721700" cy="34689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/>
          <a:lstStyle>
            <a:lvl1pPr indent="-533400" lvl="0" marL="45720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algn="ctr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algn="ctr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algn="ctr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algn="ctr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algn="ctr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algn="ctr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algn="ctr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algn="ctr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778000" y="22987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778000" y="7073900"/>
            <a:ext cx="208281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689100" y="3149600"/>
            <a:ext cx="210057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>
            <p:ph idx="2" type="pic"/>
          </p:nvPr>
        </p:nvSpPr>
        <p:spPr>
          <a:xfrm>
            <a:off x="15760700" y="7048500"/>
            <a:ext cx="7404000" cy="5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6"/>
          <p:cNvSpPr/>
          <p:nvPr>
            <p:ph idx="3" type="pic"/>
          </p:nvPr>
        </p:nvSpPr>
        <p:spPr>
          <a:xfrm>
            <a:off x="15760700" y="1130300"/>
            <a:ext cx="7404000" cy="5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6"/>
          <p:cNvSpPr/>
          <p:nvPr>
            <p:ph idx="4" type="pic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1689100" y="1778000"/>
            <a:ext cx="21005700" cy="101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1778000" y="22987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1778000" y="7073900"/>
            <a:ext cx="208281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/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/>
          <p:nvPr>
            <p:ph idx="2" type="pic"/>
          </p:nvPr>
        </p:nvSpPr>
        <p:spPr>
          <a:xfrm>
            <a:off x="3125968" y="673100"/>
            <a:ext cx="18135600" cy="87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22"/>
          <p:cNvSpPr txBox="1"/>
          <p:nvPr>
            <p:ph type="title"/>
          </p:nvPr>
        </p:nvSpPr>
        <p:spPr>
          <a:xfrm>
            <a:off x="635000" y="9512300"/>
            <a:ext cx="23114100" cy="20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635000" y="11442700"/>
            <a:ext cx="231141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1778000" y="45339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/>
          <p:nvPr>
            <p:ph idx="2" type="pic"/>
          </p:nvPr>
        </p:nvSpPr>
        <p:spPr>
          <a:xfrm>
            <a:off x="13165980" y="952500"/>
            <a:ext cx="9525000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type="title"/>
          </p:nvPr>
        </p:nvSpPr>
        <p:spPr>
          <a:xfrm>
            <a:off x="1651000" y="952500"/>
            <a:ext cx="10223400" cy="55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b="0" i="0" sz="8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1651000" y="6527800"/>
            <a:ext cx="10223400" cy="5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689100" y="3149600"/>
            <a:ext cx="210057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/>
          <p:nvPr>
            <p:ph idx="2" type="pic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1689100" y="3149600"/>
            <a:ext cx="102234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530225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30225" lvl="1" marL="9144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30225" lvl="2" marL="13716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30225" lvl="3" marL="18288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30225" lvl="4" marL="22860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idx="1" type="body"/>
          </p:nvPr>
        </p:nvSpPr>
        <p:spPr>
          <a:xfrm>
            <a:off x="1689100" y="1778000"/>
            <a:ext cx="21005700" cy="101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/>
          <p:nvPr>
            <p:ph idx="2" type="pic"/>
          </p:nvPr>
        </p:nvSpPr>
        <p:spPr>
          <a:xfrm>
            <a:off x="15760700" y="7048500"/>
            <a:ext cx="7404000" cy="5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1" name="Google Shape;111;p29"/>
          <p:cNvSpPr/>
          <p:nvPr>
            <p:ph idx="3" type="pic"/>
          </p:nvPr>
        </p:nvSpPr>
        <p:spPr>
          <a:xfrm>
            <a:off x="15760700" y="1130300"/>
            <a:ext cx="7404000" cy="5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2" name="Google Shape;112;p29"/>
          <p:cNvSpPr/>
          <p:nvPr>
            <p:ph idx="4" type="pic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idx="1" type="body"/>
          </p:nvPr>
        </p:nvSpPr>
        <p:spPr>
          <a:xfrm>
            <a:off x="2387600" y="8953500"/>
            <a:ext cx="196215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1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2" type="body"/>
          </p:nvPr>
        </p:nvSpPr>
        <p:spPr>
          <a:xfrm>
            <a:off x="2387600" y="6076950"/>
            <a:ext cx="196215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/>
          <p:nvPr>
            <p:ph idx="2" type="pic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/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/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/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31200" y="3073267"/>
            <a:ext cx="10666500" cy="911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/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2886400" y="3073267"/>
            <a:ext cx="10666500" cy="911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/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/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31200" y="1481600"/>
            <a:ext cx="7488000" cy="20151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31200" y="3705600"/>
            <a:ext cx="7488000" cy="8478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/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307333" y="1200400"/>
            <a:ext cx="16980900" cy="10908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/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192000" y="-333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/>
          <a:lstStyle>
            <a:lvl1pPr lv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08000" y="7474867"/>
            <a:ext cx="10787100" cy="32937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3172000" y="1930867"/>
            <a:ext cx="10232100" cy="98535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/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1200" y="11281533"/>
            <a:ext cx="15996900" cy="1613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/>
          <a:lstStyle>
            <a:lvl1pPr indent="-533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●"/>
              <a:defRPr sz="4800">
                <a:solidFill>
                  <a:schemeClr val="dk2"/>
                </a:solidFill>
              </a:defRPr>
            </a:lvl1pPr>
            <a:lvl2pPr indent="-463550" lvl="1" marL="9144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2pPr>
            <a:lvl3pPr indent="-463550" lvl="2" marL="13716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3pPr>
            <a:lvl4pPr indent="-463550" lvl="3" marL="18288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4pPr>
            <a:lvl5pPr indent="-463550" lvl="4" marL="22860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5pPr>
            <a:lvl6pPr indent="-463550" lvl="5" marL="27432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6pPr>
            <a:lvl7pPr indent="-463550" lvl="6" marL="32004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7pPr>
            <a:lvl8pPr indent="-463550" lvl="7" marL="36576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8pPr>
            <a:lvl9pPr indent="-463550" lvl="8" marL="411480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 algn="r">
              <a:buNone/>
              <a:defRPr sz="2700">
                <a:solidFill>
                  <a:schemeClr val="dk2"/>
                </a:solidFill>
              </a:defRPr>
            </a:lvl1pPr>
            <a:lvl2pPr lvl="1" algn="r">
              <a:buNone/>
              <a:defRPr sz="2700">
                <a:solidFill>
                  <a:schemeClr val="dk2"/>
                </a:solidFill>
              </a:defRPr>
            </a:lvl2pPr>
            <a:lvl3pPr lvl="2" algn="r">
              <a:buNone/>
              <a:defRPr sz="2700">
                <a:solidFill>
                  <a:schemeClr val="dk2"/>
                </a:solidFill>
              </a:defRPr>
            </a:lvl3pPr>
            <a:lvl4pPr lvl="3" algn="r">
              <a:buNone/>
              <a:defRPr sz="2700">
                <a:solidFill>
                  <a:schemeClr val="dk2"/>
                </a:solidFill>
              </a:defRPr>
            </a:lvl4pPr>
            <a:lvl5pPr lvl="4" algn="r">
              <a:buNone/>
              <a:defRPr sz="2700">
                <a:solidFill>
                  <a:schemeClr val="dk2"/>
                </a:solidFill>
              </a:defRPr>
            </a:lvl5pPr>
            <a:lvl6pPr lvl="5" algn="r">
              <a:buNone/>
              <a:defRPr sz="2700">
                <a:solidFill>
                  <a:schemeClr val="dk2"/>
                </a:solidFill>
              </a:defRPr>
            </a:lvl6pPr>
            <a:lvl7pPr lvl="6" algn="r">
              <a:buNone/>
              <a:defRPr sz="2700">
                <a:solidFill>
                  <a:schemeClr val="dk2"/>
                </a:solidFill>
              </a:defRPr>
            </a:lvl7pPr>
            <a:lvl8pPr lvl="7" algn="r">
              <a:buNone/>
              <a:defRPr sz="2700">
                <a:solidFill>
                  <a:schemeClr val="dk2"/>
                </a:solidFill>
              </a:defRPr>
            </a:lvl8pPr>
            <a:lvl9pPr lvl="8" algn="r">
              <a:buNone/>
              <a:defRPr sz="2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1689100" y="3149600"/>
            <a:ext cx="210057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61A3392.jpg" id="125" name="Google Shape;125;p32"/>
          <p:cNvPicPr preferRelativeResize="0"/>
          <p:nvPr/>
        </p:nvPicPr>
        <p:blipFill rotWithShape="1">
          <a:blip r:embed="rId3">
            <a:alphaModFix/>
          </a:blip>
          <a:srcRect b="0" l="20324" r="37643" t="68471"/>
          <a:stretch/>
        </p:blipFill>
        <p:spPr>
          <a:xfrm>
            <a:off x="12191334" y="0"/>
            <a:ext cx="12188938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2"/>
          <p:cNvSpPr/>
          <p:nvPr/>
        </p:nvSpPr>
        <p:spPr>
          <a:xfrm>
            <a:off x="434229" y="446834"/>
            <a:ext cx="23515500" cy="12822300"/>
          </a:xfrm>
          <a:prstGeom prst="rect">
            <a:avLst/>
          </a:prstGeom>
          <a:noFill/>
          <a:ln cap="flat" cmpd="sng" w="25400">
            <a:solidFill>
              <a:srgbClr val="2E91A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32"/>
          <p:cNvSpPr/>
          <p:nvPr/>
        </p:nvSpPr>
        <p:spPr>
          <a:xfrm>
            <a:off x="12191334" y="0"/>
            <a:ext cx="12188826" cy="13716002"/>
          </a:xfrm>
          <a:prstGeom prst="rect">
            <a:avLst/>
          </a:prstGeom>
          <a:solidFill>
            <a:srgbClr val="35BCE1">
              <a:alpha val="200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32"/>
          <p:cNvSpPr txBox="1"/>
          <p:nvPr/>
        </p:nvSpPr>
        <p:spPr>
          <a:xfrm>
            <a:off x="434225" y="3205225"/>
            <a:ext cx="9777600" cy="69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Helvetica Neue"/>
              <a:buNone/>
            </a:pPr>
            <a:r>
              <a:rPr b="1" lang="en-US" sz="7000">
                <a:latin typeface="Helvetica Neue"/>
                <a:ea typeface="Helvetica Neue"/>
                <a:cs typeface="Helvetica Neue"/>
                <a:sym typeface="Helvetica Neue"/>
              </a:rPr>
              <a:t>Big O Notation </a:t>
            </a:r>
            <a:endParaRPr b="1" sz="7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Helvetica Neue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29" name="Google Shape;129;p32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 rot="2700000">
            <a:off x="17622990" y="-1614449"/>
            <a:ext cx="10705043" cy="61516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32"/>
          <p:cNvGrpSpPr/>
          <p:nvPr/>
        </p:nvGrpSpPr>
        <p:grpSpPr>
          <a:xfrm>
            <a:off x="10211825" y="4877838"/>
            <a:ext cx="3960300" cy="3960313"/>
            <a:chOff x="-14515575" y="-4498387"/>
            <a:chExt cx="3960300" cy="3960313"/>
          </a:xfrm>
        </p:grpSpPr>
        <p:sp>
          <p:nvSpPr>
            <p:cNvPr id="131" name="Google Shape;131;p32"/>
            <p:cNvSpPr/>
            <p:nvPr/>
          </p:nvSpPr>
          <p:spPr>
            <a:xfrm>
              <a:off x="-14515575" y="-4498387"/>
              <a:ext cx="3960300" cy="396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2" name="Google Shape;132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4515575" y="-4498375"/>
              <a:ext cx="3960300" cy="3960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/>
          <p:nvPr/>
        </p:nvSpPr>
        <p:spPr>
          <a:xfrm>
            <a:off x="940375" y="978450"/>
            <a:ext cx="22257600" cy="12015000"/>
          </a:xfrm>
          <a:prstGeom prst="rect">
            <a:avLst/>
          </a:prstGeom>
          <a:noFill/>
          <a:ln cap="flat" cmpd="sng" w="25400">
            <a:solidFill>
              <a:srgbClr val="2E91A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20" name="Google Shape;220;p41"/>
          <p:cNvGrpSpPr/>
          <p:nvPr/>
        </p:nvGrpSpPr>
        <p:grpSpPr>
          <a:xfrm>
            <a:off x="21926761" y="446954"/>
            <a:ext cx="2023317" cy="2023324"/>
            <a:chOff x="-14515575" y="-4498387"/>
            <a:chExt cx="3960300" cy="3960313"/>
          </a:xfrm>
        </p:grpSpPr>
        <p:sp>
          <p:nvSpPr>
            <p:cNvPr id="221" name="Google Shape;221;p41"/>
            <p:cNvSpPr/>
            <p:nvPr/>
          </p:nvSpPr>
          <p:spPr>
            <a:xfrm>
              <a:off x="-14515575" y="-4498387"/>
              <a:ext cx="3960300" cy="396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2" name="Google Shape;222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4515575" y="-4498375"/>
              <a:ext cx="3960300" cy="396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" name="Google Shape;223;p41"/>
          <p:cNvSpPr txBox="1"/>
          <p:nvPr/>
        </p:nvSpPr>
        <p:spPr>
          <a:xfrm>
            <a:off x="2023050" y="3403250"/>
            <a:ext cx="19665600" cy="7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Roboto"/>
              <a:buChar char="●"/>
            </a:pPr>
            <a:r>
              <a:rPr lang="en-US" sz="4800">
                <a:latin typeface="Roboto"/>
                <a:ea typeface="Roboto"/>
                <a:cs typeface="Roboto"/>
                <a:sym typeface="Roboto"/>
              </a:rPr>
              <a:t>Ask Questions &amp; Psuedo Code 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Roboto"/>
              <a:buChar char="●"/>
            </a:pPr>
            <a:r>
              <a:rPr lang="en-US" sz="4800">
                <a:latin typeface="Roboto"/>
                <a:ea typeface="Roboto"/>
                <a:cs typeface="Roboto"/>
                <a:sym typeface="Roboto"/>
              </a:rPr>
              <a:t>Write out code that matches your strategic plan 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Roboto"/>
              <a:buChar char="●"/>
            </a:pPr>
            <a:r>
              <a:rPr lang="en-US" sz="4800">
                <a:latin typeface="Roboto"/>
                <a:ea typeface="Roboto"/>
                <a:cs typeface="Roboto"/>
                <a:sym typeface="Roboto"/>
              </a:rPr>
              <a:t>Figure out what it’s run time is. 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Roboto"/>
              <a:buChar char="●"/>
            </a:pPr>
            <a:r>
              <a:rPr lang="en-US" sz="4800">
                <a:latin typeface="Roboto"/>
                <a:ea typeface="Roboto"/>
                <a:cs typeface="Roboto"/>
                <a:sym typeface="Roboto"/>
              </a:rPr>
              <a:t>See if you can optimize it. Code that is written in Linear Time is the best case scinerio. 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Roboto"/>
              <a:buChar char="●"/>
            </a:pPr>
            <a:r>
              <a:rPr lang="en-US" sz="4800">
                <a:latin typeface="Roboto"/>
                <a:ea typeface="Roboto"/>
                <a:cs typeface="Roboto"/>
                <a:sym typeface="Roboto"/>
              </a:rPr>
              <a:t>Sometimes you wont be able to optimize more that what is already written and that’s okay</a:t>
            </a: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. 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224" name="Google Shape;224;p41"/>
          <p:cNvSpPr txBox="1"/>
          <p:nvPr/>
        </p:nvSpPr>
        <p:spPr>
          <a:xfrm>
            <a:off x="1478225" y="1567725"/>
            <a:ext cx="190716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Optimizing Your Code With Big O Notation 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/>
          <p:nvPr/>
        </p:nvSpPr>
        <p:spPr>
          <a:xfrm>
            <a:off x="940375" y="978450"/>
            <a:ext cx="22257600" cy="12015000"/>
          </a:xfrm>
          <a:prstGeom prst="rect">
            <a:avLst/>
          </a:prstGeom>
          <a:noFill/>
          <a:ln cap="flat" cmpd="sng" w="25400">
            <a:solidFill>
              <a:srgbClr val="2E91A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30" name="Google Shape;230;p42"/>
          <p:cNvGrpSpPr/>
          <p:nvPr/>
        </p:nvGrpSpPr>
        <p:grpSpPr>
          <a:xfrm>
            <a:off x="21926761" y="446954"/>
            <a:ext cx="2023317" cy="2023324"/>
            <a:chOff x="-14515575" y="-4498387"/>
            <a:chExt cx="3960300" cy="3960313"/>
          </a:xfrm>
        </p:grpSpPr>
        <p:sp>
          <p:nvSpPr>
            <p:cNvPr id="231" name="Google Shape;231;p42"/>
            <p:cNvSpPr/>
            <p:nvPr/>
          </p:nvSpPr>
          <p:spPr>
            <a:xfrm>
              <a:off x="-14515575" y="-4498387"/>
              <a:ext cx="3960300" cy="396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2" name="Google Shape;232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4515575" y="-4498375"/>
              <a:ext cx="3960300" cy="396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p42"/>
          <p:cNvSpPr txBox="1"/>
          <p:nvPr/>
        </p:nvSpPr>
        <p:spPr>
          <a:xfrm>
            <a:off x="2023050" y="3403250"/>
            <a:ext cx="19665600" cy="7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234" name="Google Shape;234;p42"/>
          <p:cNvSpPr txBox="1"/>
          <p:nvPr/>
        </p:nvSpPr>
        <p:spPr>
          <a:xfrm>
            <a:off x="2277925" y="4984600"/>
            <a:ext cx="190716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Activity #2: Optimizing Your Code With Big O Notation 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2034875" y="4677850"/>
            <a:ext cx="21005700" cy="22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8BCDB"/>
                </a:solidFill>
              </a:rPr>
              <a:t>Lets Practice </a:t>
            </a:r>
            <a:endParaRPr b="1">
              <a:solidFill>
                <a:srgbClr val="38BCD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ositphotos_122731578_original.jpg" id="244" name="Google Shape;244;p44"/>
          <p:cNvPicPr preferRelativeResize="0"/>
          <p:nvPr/>
        </p:nvPicPr>
        <p:blipFill rotWithShape="1">
          <a:blip r:embed="rId3">
            <a:alphaModFix/>
          </a:blip>
          <a:srcRect b="3164" l="0" r="139" t="12674"/>
          <a:stretch/>
        </p:blipFill>
        <p:spPr>
          <a:xfrm>
            <a:off x="0" y="0"/>
            <a:ext cx="24383999" cy="1371599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4"/>
          <p:cNvSpPr/>
          <p:nvPr/>
        </p:nvSpPr>
        <p:spPr>
          <a:xfrm>
            <a:off x="0" y="-1"/>
            <a:ext cx="24384000" cy="13716000"/>
          </a:xfrm>
          <a:prstGeom prst="rect">
            <a:avLst/>
          </a:prstGeom>
          <a:solidFill>
            <a:srgbClr val="35BCE1">
              <a:alpha val="200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46" name="Google Shape;246;p44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 rot="2700000">
            <a:off x="17622990" y="-1614449"/>
            <a:ext cx="10705043" cy="615163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4"/>
          <p:cNvSpPr/>
          <p:nvPr/>
        </p:nvSpPr>
        <p:spPr>
          <a:xfrm>
            <a:off x="434229" y="446834"/>
            <a:ext cx="23515500" cy="12822300"/>
          </a:xfrm>
          <a:prstGeom prst="rect">
            <a:avLst/>
          </a:prstGeom>
          <a:noFill/>
          <a:ln cap="flat" cmpd="sng" w="25400">
            <a:solidFill>
              <a:srgbClr val="2E91A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44"/>
          <p:cNvSpPr txBox="1"/>
          <p:nvPr/>
        </p:nvSpPr>
        <p:spPr>
          <a:xfrm>
            <a:off x="5243214" y="8979756"/>
            <a:ext cx="13897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249" name="Google Shape;249;p44"/>
          <p:cNvGrpSpPr/>
          <p:nvPr/>
        </p:nvGrpSpPr>
        <p:grpSpPr>
          <a:xfrm>
            <a:off x="9345119" y="4011124"/>
            <a:ext cx="5693723" cy="5693741"/>
            <a:chOff x="-14515575" y="-4498387"/>
            <a:chExt cx="3960300" cy="3960313"/>
          </a:xfrm>
        </p:grpSpPr>
        <p:sp>
          <p:nvSpPr>
            <p:cNvPr id="250" name="Google Shape;250;p44"/>
            <p:cNvSpPr/>
            <p:nvPr/>
          </p:nvSpPr>
          <p:spPr>
            <a:xfrm>
              <a:off x="-14515575" y="-4498387"/>
              <a:ext cx="3960300" cy="396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1" name="Google Shape;251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4515575" y="-4498375"/>
              <a:ext cx="3960300" cy="3960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/>
          <p:nvPr/>
        </p:nvSpPr>
        <p:spPr>
          <a:xfrm>
            <a:off x="735200" y="978450"/>
            <a:ext cx="22257600" cy="12015000"/>
          </a:xfrm>
          <a:prstGeom prst="rect">
            <a:avLst/>
          </a:prstGeom>
          <a:noFill/>
          <a:ln cap="flat" cmpd="sng" w="25400">
            <a:solidFill>
              <a:srgbClr val="2E91A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533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Char char="●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Please make sure that you are always on mute unless you are called on. 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Char char="●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Please make sure to be respectful in the chat! 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Char char="●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If you send us a direct message, please give us some time to respond! 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Char char="●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Please save all of your questions until the end, we will answer them in the Q&amp;A section at the end of the session! 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Char char="●"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Try your best! It’s okay if you don’t get it right off the bat, these are very complex topics. 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8" name="Google Shape;138;p33"/>
          <p:cNvGrpSpPr/>
          <p:nvPr/>
        </p:nvGrpSpPr>
        <p:grpSpPr>
          <a:xfrm>
            <a:off x="21926761" y="446954"/>
            <a:ext cx="2023317" cy="2023324"/>
            <a:chOff x="-14515575" y="-4498387"/>
            <a:chExt cx="3960300" cy="3960313"/>
          </a:xfrm>
        </p:grpSpPr>
        <p:sp>
          <p:nvSpPr>
            <p:cNvPr id="139" name="Google Shape;139;p33"/>
            <p:cNvSpPr/>
            <p:nvPr/>
          </p:nvSpPr>
          <p:spPr>
            <a:xfrm>
              <a:off x="-14515575" y="-4498387"/>
              <a:ext cx="3960300" cy="396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0" name="Google Shape;14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4515575" y="-4498375"/>
              <a:ext cx="3960300" cy="396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33"/>
          <p:cNvSpPr txBox="1"/>
          <p:nvPr/>
        </p:nvSpPr>
        <p:spPr>
          <a:xfrm>
            <a:off x="1745525" y="2601075"/>
            <a:ext cx="197169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Get the Most out of this session</a:t>
            </a:r>
            <a:endParaRPr b="1"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735200" y="978450"/>
            <a:ext cx="22257600" cy="12015000"/>
          </a:xfrm>
          <a:prstGeom prst="rect">
            <a:avLst/>
          </a:prstGeom>
          <a:noFill/>
          <a:ln cap="flat" cmpd="sng" w="25400">
            <a:solidFill>
              <a:srgbClr val="2E91A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47" name="Google Shape;147;p34"/>
          <p:cNvGrpSpPr/>
          <p:nvPr/>
        </p:nvGrpSpPr>
        <p:grpSpPr>
          <a:xfrm>
            <a:off x="21926761" y="446954"/>
            <a:ext cx="2023317" cy="2023324"/>
            <a:chOff x="-14515575" y="-4498387"/>
            <a:chExt cx="3960300" cy="3960313"/>
          </a:xfrm>
        </p:grpSpPr>
        <p:sp>
          <p:nvSpPr>
            <p:cNvPr id="148" name="Google Shape;148;p34"/>
            <p:cNvSpPr/>
            <p:nvPr/>
          </p:nvSpPr>
          <p:spPr>
            <a:xfrm>
              <a:off x="-14515575" y="-4498387"/>
              <a:ext cx="3960300" cy="396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9" name="Google Shape;14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4515575" y="-4498375"/>
              <a:ext cx="3960300" cy="396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34"/>
          <p:cNvSpPr txBox="1"/>
          <p:nvPr/>
        </p:nvSpPr>
        <p:spPr>
          <a:xfrm>
            <a:off x="1990475" y="3523825"/>
            <a:ext cx="193800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Helvetica Neue"/>
                <a:ea typeface="Helvetica Neue"/>
                <a:cs typeface="Helvetica Neue"/>
                <a:sym typeface="Helvetica Neue"/>
              </a:rPr>
              <a:t>Big O Notation  </a:t>
            </a:r>
            <a:endParaRPr b="1" sz="6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/>
          <p:nvPr/>
        </p:nvSpPr>
        <p:spPr>
          <a:xfrm>
            <a:off x="735200" y="978450"/>
            <a:ext cx="22257600" cy="12015000"/>
          </a:xfrm>
          <a:prstGeom prst="rect">
            <a:avLst/>
          </a:prstGeom>
          <a:noFill/>
          <a:ln cap="flat" cmpd="sng" w="25400">
            <a:solidFill>
              <a:srgbClr val="2E91A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6" name="Google Shape;156;p35"/>
          <p:cNvGrpSpPr/>
          <p:nvPr/>
        </p:nvGrpSpPr>
        <p:grpSpPr>
          <a:xfrm>
            <a:off x="21926761" y="446954"/>
            <a:ext cx="2023317" cy="2023324"/>
            <a:chOff x="-14515575" y="-4498387"/>
            <a:chExt cx="3960300" cy="3960313"/>
          </a:xfrm>
        </p:grpSpPr>
        <p:sp>
          <p:nvSpPr>
            <p:cNvPr id="157" name="Google Shape;157;p35"/>
            <p:cNvSpPr/>
            <p:nvPr/>
          </p:nvSpPr>
          <p:spPr>
            <a:xfrm>
              <a:off x="-14515575" y="-4498387"/>
              <a:ext cx="3960300" cy="396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8" name="Google Shape;15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4515575" y="-4498375"/>
              <a:ext cx="3960300" cy="396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35"/>
          <p:cNvSpPr txBox="1"/>
          <p:nvPr/>
        </p:nvSpPr>
        <p:spPr>
          <a:xfrm>
            <a:off x="1436900" y="1762025"/>
            <a:ext cx="112248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What is Big O Notation? 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35"/>
          <p:cNvSpPr txBox="1"/>
          <p:nvPr/>
        </p:nvSpPr>
        <p:spPr>
          <a:xfrm>
            <a:off x="1671350" y="3168800"/>
            <a:ext cx="18405300" cy="25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Big O Notation is a </a:t>
            </a:r>
            <a:r>
              <a:rPr lang="en-US" sz="3600"/>
              <a:t>mathematical</a:t>
            </a:r>
            <a:r>
              <a:rPr lang="en-US" sz="3600"/>
              <a:t> notation that figures out how the runtime scales based off of an input variable. </a:t>
            </a:r>
            <a:endParaRPr sz="3600"/>
          </a:p>
        </p:txBody>
      </p:sp>
      <p:pic>
        <p:nvPicPr>
          <p:cNvPr id="161" name="Google Shape;1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024" y="5446224"/>
            <a:ext cx="17267624" cy="5551025"/>
          </a:xfrm>
          <a:prstGeom prst="rect">
            <a:avLst/>
          </a:prstGeom>
          <a:noFill/>
          <a:ln cap="flat" cmpd="sng" w="25400">
            <a:solidFill>
              <a:srgbClr val="2E91A3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/>
          <p:nvPr/>
        </p:nvSpPr>
        <p:spPr>
          <a:xfrm>
            <a:off x="735200" y="978450"/>
            <a:ext cx="22257600" cy="12015000"/>
          </a:xfrm>
          <a:prstGeom prst="rect">
            <a:avLst/>
          </a:prstGeom>
          <a:noFill/>
          <a:ln cap="flat" cmpd="sng" w="25400">
            <a:solidFill>
              <a:srgbClr val="2E91A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67" name="Google Shape;167;p36"/>
          <p:cNvGrpSpPr/>
          <p:nvPr/>
        </p:nvGrpSpPr>
        <p:grpSpPr>
          <a:xfrm>
            <a:off x="21926761" y="446954"/>
            <a:ext cx="2023317" cy="2023324"/>
            <a:chOff x="-14515575" y="-4498387"/>
            <a:chExt cx="3960300" cy="3960313"/>
          </a:xfrm>
        </p:grpSpPr>
        <p:sp>
          <p:nvSpPr>
            <p:cNvPr id="168" name="Google Shape;168;p36"/>
            <p:cNvSpPr/>
            <p:nvPr/>
          </p:nvSpPr>
          <p:spPr>
            <a:xfrm>
              <a:off x="-14515575" y="-4498387"/>
              <a:ext cx="3960300" cy="396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9" name="Google Shape;169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4515575" y="-4498375"/>
              <a:ext cx="3960300" cy="396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36"/>
          <p:cNvSpPr txBox="1"/>
          <p:nvPr/>
        </p:nvSpPr>
        <p:spPr>
          <a:xfrm>
            <a:off x="1378475" y="1556875"/>
            <a:ext cx="161487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How do we measure Big O? 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750" y="3157925"/>
            <a:ext cx="18822399" cy="8011875"/>
          </a:xfrm>
          <a:prstGeom prst="rect">
            <a:avLst/>
          </a:prstGeom>
          <a:noFill/>
          <a:ln cap="flat" cmpd="sng" w="25400">
            <a:solidFill>
              <a:srgbClr val="2E91A3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72" name="Google Shape;172;p36"/>
          <p:cNvSpPr txBox="1"/>
          <p:nvPr/>
        </p:nvSpPr>
        <p:spPr>
          <a:xfrm>
            <a:off x="1876500" y="11433550"/>
            <a:ext cx="193431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124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** We use big-O notation for asymptotic upper bounds, since it bounds the growth of the running time from above for large enough input sizes.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/>
          <p:nvPr/>
        </p:nvSpPr>
        <p:spPr>
          <a:xfrm>
            <a:off x="735200" y="978450"/>
            <a:ext cx="22257600" cy="12015000"/>
          </a:xfrm>
          <a:prstGeom prst="rect">
            <a:avLst/>
          </a:prstGeom>
          <a:noFill/>
          <a:ln cap="flat" cmpd="sng" w="25400">
            <a:solidFill>
              <a:srgbClr val="2E91A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8" name="Google Shape;178;p37"/>
          <p:cNvGrpSpPr/>
          <p:nvPr/>
        </p:nvGrpSpPr>
        <p:grpSpPr>
          <a:xfrm>
            <a:off x="21926761" y="446954"/>
            <a:ext cx="2023317" cy="2023324"/>
            <a:chOff x="-14515575" y="-4498387"/>
            <a:chExt cx="3960300" cy="3960313"/>
          </a:xfrm>
        </p:grpSpPr>
        <p:sp>
          <p:nvSpPr>
            <p:cNvPr id="179" name="Google Shape;179;p37"/>
            <p:cNvSpPr/>
            <p:nvPr/>
          </p:nvSpPr>
          <p:spPr>
            <a:xfrm>
              <a:off x="-14515575" y="-4498387"/>
              <a:ext cx="3960300" cy="396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0" name="Google Shape;18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4515575" y="-4498375"/>
              <a:ext cx="3960300" cy="396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37"/>
          <p:cNvSpPr txBox="1"/>
          <p:nvPr/>
        </p:nvSpPr>
        <p:spPr>
          <a:xfrm>
            <a:off x="1671350" y="3168800"/>
            <a:ext cx="18405300" cy="25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AutoNum type="arabicPeriod"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out what the input is and what n represents.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AutoNum type="arabicPeriod"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Express the maximum number of operations, the algorithm performs in terms of n.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AutoNum type="arabicPeriod"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all the constant factors.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82" name="Google Shape;182;p37"/>
          <p:cNvSpPr txBox="1"/>
          <p:nvPr/>
        </p:nvSpPr>
        <p:spPr>
          <a:xfrm>
            <a:off x="1451150" y="1670600"/>
            <a:ext cx="161487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Rules of Big O Notation </a:t>
            </a: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/>
          <p:nvPr/>
        </p:nvSpPr>
        <p:spPr>
          <a:xfrm>
            <a:off x="735200" y="978450"/>
            <a:ext cx="22257600" cy="12015000"/>
          </a:xfrm>
          <a:prstGeom prst="rect">
            <a:avLst/>
          </a:prstGeom>
          <a:noFill/>
          <a:ln cap="flat" cmpd="sng" w="25400">
            <a:solidFill>
              <a:srgbClr val="2E91A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88" name="Google Shape;188;p38"/>
          <p:cNvGrpSpPr/>
          <p:nvPr/>
        </p:nvGrpSpPr>
        <p:grpSpPr>
          <a:xfrm>
            <a:off x="21926761" y="446954"/>
            <a:ext cx="2023317" cy="2023324"/>
            <a:chOff x="-14515575" y="-4498387"/>
            <a:chExt cx="3960300" cy="3960313"/>
          </a:xfrm>
        </p:grpSpPr>
        <p:sp>
          <p:nvSpPr>
            <p:cNvPr id="189" name="Google Shape;189;p38"/>
            <p:cNvSpPr/>
            <p:nvPr/>
          </p:nvSpPr>
          <p:spPr>
            <a:xfrm>
              <a:off x="-14515575" y="-4498387"/>
              <a:ext cx="3960300" cy="396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0" name="Google Shape;190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4515575" y="-4498375"/>
              <a:ext cx="3960300" cy="396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38"/>
          <p:cNvSpPr txBox="1"/>
          <p:nvPr/>
        </p:nvSpPr>
        <p:spPr>
          <a:xfrm>
            <a:off x="1671350" y="3168800"/>
            <a:ext cx="18405300" cy="25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AutoNum type="arabicPeriod"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Constant time will always take the same amount of time to be executed regardless of the input size. 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AutoNum type="arabicPeriod"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Doesn’t have nested For Loops. 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AutoNum type="arabicPeriod"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Consists of One Instruction. 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AutoNum type="arabicPeriod"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EX: Accessing one thing in an array. 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92" name="Google Shape;192;p38"/>
          <p:cNvSpPr txBox="1"/>
          <p:nvPr/>
        </p:nvSpPr>
        <p:spPr>
          <a:xfrm>
            <a:off x="1451150" y="1670600"/>
            <a:ext cx="161487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Properties of O(1) 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/>
          <p:nvPr/>
        </p:nvSpPr>
        <p:spPr>
          <a:xfrm>
            <a:off x="735200" y="978450"/>
            <a:ext cx="22257600" cy="12015000"/>
          </a:xfrm>
          <a:prstGeom prst="rect">
            <a:avLst/>
          </a:prstGeom>
          <a:noFill/>
          <a:ln cap="flat" cmpd="sng" w="25400">
            <a:solidFill>
              <a:srgbClr val="2E91A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98" name="Google Shape;198;p39"/>
          <p:cNvGrpSpPr/>
          <p:nvPr/>
        </p:nvGrpSpPr>
        <p:grpSpPr>
          <a:xfrm>
            <a:off x="21926761" y="446954"/>
            <a:ext cx="2023317" cy="2023324"/>
            <a:chOff x="-14515575" y="-4498387"/>
            <a:chExt cx="3960300" cy="3960313"/>
          </a:xfrm>
        </p:grpSpPr>
        <p:sp>
          <p:nvSpPr>
            <p:cNvPr id="199" name="Google Shape;199;p39"/>
            <p:cNvSpPr/>
            <p:nvPr/>
          </p:nvSpPr>
          <p:spPr>
            <a:xfrm>
              <a:off x="-14515575" y="-4498387"/>
              <a:ext cx="3960300" cy="396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0" name="Google Shape;200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4515575" y="-4498375"/>
              <a:ext cx="3960300" cy="396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39"/>
          <p:cNvSpPr txBox="1"/>
          <p:nvPr/>
        </p:nvSpPr>
        <p:spPr>
          <a:xfrm>
            <a:off x="1671350" y="3168800"/>
            <a:ext cx="18405300" cy="25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AutoNum type="arabicPeriod"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to execute must be directly proportional to what’s being inputed. 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the time it will take to run the algorithm will increase proportionately as the size of input </a:t>
            </a:r>
            <a:r>
              <a:rPr i="1" lang="en-US" sz="3600">
                <a:solidFill>
                  <a:schemeClr val="dk1"/>
                </a:solidFill>
                <a:highlight>
                  <a:srgbClr val="FFFFFF"/>
                </a:highlight>
              </a:rPr>
              <a:t>n </a:t>
            </a: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increases.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8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02" name="Google Shape;202;p39"/>
          <p:cNvSpPr txBox="1"/>
          <p:nvPr/>
        </p:nvSpPr>
        <p:spPr>
          <a:xfrm>
            <a:off x="1451150" y="1670600"/>
            <a:ext cx="161487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Properties of O(n) 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9"/>
          <p:cNvSpPr txBox="1"/>
          <p:nvPr/>
        </p:nvSpPr>
        <p:spPr>
          <a:xfrm>
            <a:off x="1671350" y="7478400"/>
            <a:ext cx="161487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Properties of O(n) 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9"/>
          <p:cNvSpPr txBox="1"/>
          <p:nvPr/>
        </p:nvSpPr>
        <p:spPr>
          <a:xfrm>
            <a:off x="1765900" y="8756950"/>
            <a:ext cx="203685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</a:rPr>
              <a:t>O(n²) represents an algorithm whose performance is directly proportional to the square of the size of the input data set. </a:t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AutoNum type="arabicPeriod"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</a:rPr>
              <a:t> Deeper nested iterations will result in O(n³), O(n⁴) etc.</a:t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/>
          <p:nvPr/>
        </p:nvSpPr>
        <p:spPr>
          <a:xfrm>
            <a:off x="735200" y="978450"/>
            <a:ext cx="22257600" cy="12015000"/>
          </a:xfrm>
          <a:prstGeom prst="rect">
            <a:avLst/>
          </a:prstGeom>
          <a:noFill/>
          <a:ln cap="flat" cmpd="sng" w="25400">
            <a:solidFill>
              <a:srgbClr val="2E91A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10" name="Google Shape;210;p40"/>
          <p:cNvGrpSpPr/>
          <p:nvPr/>
        </p:nvGrpSpPr>
        <p:grpSpPr>
          <a:xfrm>
            <a:off x="21926761" y="446954"/>
            <a:ext cx="2023317" cy="2023324"/>
            <a:chOff x="-14515575" y="-4498387"/>
            <a:chExt cx="3960300" cy="3960313"/>
          </a:xfrm>
        </p:grpSpPr>
        <p:sp>
          <p:nvSpPr>
            <p:cNvPr id="211" name="Google Shape;211;p40"/>
            <p:cNvSpPr/>
            <p:nvPr/>
          </p:nvSpPr>
          <p:spPr>
            <a:xfrm>
              <a:off x="-14515575" y="-4498387"/>
              <a:ext cx="3960300" cy="396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2" name="Google Shape;212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4515575" y="-4498375"/>
              <a:ext cx="3960300" cy="396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Google Shape;213;p40"/>
          <p:cNvSpPr txBox="1"/>
          <p:nvPr/>
        </p:nvSpPr>
        <p:spPr>
          <a:xfrm>
            <a:off x="1696325" y="3927200"/>
            <a:ext cx="18380400" cy="4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AutoNum type="arabicPeriod"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an algorithm that runs in constant time. 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AutoNum type="arabicPeriod"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rules and properties that were previously listed. 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AutoNum type="arabicPeriod"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Examples of algorithms: 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4800"/>
              <a:buAutoNum type="romanLcPeriod"/>
            </a:pPr>
            <a:r>
              <a:rPr lang="en-US" sz="4800">
                <a:solidFill>
                  <a:srgbClr val="242729"/>
                </a:solidFill>
              </a:rPr>
              <a:t>Accessing Array Index (int a = ARR[5];)</a:t>
            </a:r>
            <a:endParaRPr sz="4800">
              <a:solidFill>
                <a:srgbClr val="242729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4800"/>
              <a:buAutoNum type="romanLcPeriod"/>
            </a:pPr>
            <a:r>
              <a:rPr lang="en-US" sz="4800">
                <a:solidFill>
                  <a:srgbClr val="242729"/>
                </a:solidFill>
              </a:rPr>
              <a:t>Inserting a node in Linked List</a:t>
            </a:r>
            <a:endParaRPr sz="4800">
              <a:solidFill>
                <a:srgbClr val="242729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4800"/>
              <a:buAutoNum type="romanLcPeriod"/>
            </a:pPr>
            <a:r>
              <a:rPr lang="en-US" sz="4800">
                <a:solidFill>
                  <a:srgbClr val="242729"/>
                </a:solidFill>
              </a:rPr>
              <a:t>Linear Search</a:t>
            </a:r>
            <a:endParaRPr sz="4800">
              <a:solidFill>
                <a:srgbClr val="242729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4800"/>
              <a:buAutoNum type="romanLcPeriod"/>
            </a:pPr>
            <a:r>
              <a:rPr lang="en-US" sz="4800">
                <a:solidFill>
                  <a:srgbClr val="242729"/>
                </a:solidFill>
              </a:rPr>
              <a:t>Deletion of a specific element in a Linked List (Not sorted)</a:t>
            </a:r>
            <a:endParaRPr sz="4800">
              <a:solidFill>
                <a:srgbClr val="242729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4800"/>
              <a:buAutoNum type="romanLcPeriod"/>
            </a:pPr>
            <a:r>
              <a:rPr lang="en-US" sz="4800">
                <a:solidFill>
                  <a:srgbClr val="242729"/>
                </a:solidFill>
              </a:rPr>
              <a:t>Comparing two strings</a:t>
            </a:r>
            <a:endParaRPr sz="4800">
              <a:solidFill>
                <a:srgbClr val="242729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4800"/>
              <a:buAutoNum type="romanLcPeriod"/>
            </a:pPr>
            <a:r>
              <a:rPr lang="en-US" sz="4800">
                <a:solidFill>
                  <a:srgbClr val="242729"/>
                </a:solidFill>
              </a:rPr>
              <a:t>Bubble Sort</a:t>
            </a:r>
            <a:endParaRPr sz="4800">
              <a:solidFill>
                <a:srgbClr val="242729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42729"/>
              </a:solidFill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14" name="Google Shape;214;p40"/>
          <p:cNvSpPr txBox="1"/>
          <p:nvPr/>
        </p:nvSpPr>
        <p:spPr>
          <a:xfrm>
            <a:off x="1451150" y="1670600"/>
            <a:ext cx="161487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Write a Time Function in Constant, Linear and Quadratic Time - Activity #1 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