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sldIdLst>
    <p:sldId id="288" r:id="rId2"/>
    <p:sldId id="295" r:id="rId3"/>
    <p:sldId id="289" r:id="rId4"/>
    <p:sldId id="291" r:id="rId5"/>
    <p:sldId id="290" r:id="rId6"/>
    <p:sldId id="294" r:id="rId7"/>
    <p:sldId id="293" r:id="rId8"/>
    <p:sldId id="296" r:id="rId9"/>
    <p:sldId id="29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D765325-7CEC-4741-8FF4-B4D19FB72823}">
          <p14:sldIdLst>
            <p14:sldId id="288"/>
            <p14:sldId id="295"/>
            <p14:sldId id="289"/>
            <p14:sldId id="291"/>
            <p14:sldId id="290"/>
            <p14:sldId id="294"/>
            <p14:sldId id="293"/>
            <p14:sldId id="296"/>
            <p14:sldId id="29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57D"/>
    <a:srgbClr val="031AFE"/>
    <a:srgbClr val="4DC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9" autoAdjust="0"/>
    <p:restoredTop sz="86411" autoAdjust="0"/>
  </p:normalViewPr>
  <p:slideViewPr>
    <p:cSldViewPr snapToGrid="0">
      <p:cViewPr>
        <p:scale>
          <a:sx n="74" d="100"/>
          <a:sy n="74" d="100"/>
        </p:scale>
        <p:origin x="68" y="2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351"/>
    </p:cViewPr>
  </p:sorterViewPr>
  <p:notesViewPr>
    <p:cSldViewPr snapToGrid="0">
      <p:cViewPr>
        <p:scale>
          <a:sx n="79" d="100"/>
          <a:sy n="79" d="100"/>
        </p:scale>
        <p:origin x="2355" y="-30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DF524-8FED-4E9F-8E7F-4E3D62213F0E}" type="datetimeFigureOut">
              <a:rPr lang="en-AU" smtClean="0"/>
              <a:t>21/03/2022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D483E-7ACC-42D9-B0DD-1AF4DACA789C}" type="slidenum">
              <a:rPr lang="en-AU" smtClean="0"/>
              <a:t>‹#›</a:t>
            </a:fld>
            <a:endParaRPr lang="en-AU"/>
          </a:p>
        </p:txBody>
      </p:sp>
    </p:spTree>
    <p:extLst>
      <p:ext uri="{BB962C8B-B14F-4D97-AF65-F5344CB8AC3E}">
        <p14:creationId xmlns:p14="http://schemas.microsoft.com/office/powerpoint/2010/main" val="753998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meetup.com/CTO-School-Melbourne/members/?op=leader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2c1f595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2c1f595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97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2c1f595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2c1f595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3A3A44"/>
                </a:solidFill>
                <a:effectLst/>
                <a:latin typeface="Calibri" panose="020F0502020204030204" pitchFamily="34" charset="0"/>
              </a:rPr>
              <a:t>I begin today by acknowledging the </a:t>
            </a:r>
            <a:r>
              <a:rPr lang="en-GB" sz="1200" b="0" i="0" dirty="0" err="1">
                <a:solidFill>
                  <a:srgbClr val="3A3A44"/>
                </a:solidFill>
                <a:effectLst/>
                <a:latin typeface="Calibri" panose="020F0502020204030204" pitchFamily="34" charset="0"/>
              </a:rPr>
              <a:t>Wurundjeri</a:t>
            </a:r>
            <a:r>
              <a:rPr lang="en-GB" sz="1200" b="0" i="0" dirty="0">
                <a:solidFill>
                  <a:srgbClr val="3A3A44"/>
                </a:solidFill>
                <a:effectLst/>
                <a:latin typeface="Calibri" panose="020F0502020204030204" pitchFamily="34" charset="0"/>
              </a:rPr>
              <a:t> people of the Kulin nation, Traditional Custodians of the land on which I come to you today, and pay my respects to their Elders past and present. I extend that respect to Aboriginal and Torres Strait Islander peoples here today.</a:t>
            </a:r>
            <a:endParaRPr lang="en-AU" sz="1200" dirty="0">
              <a:solidFill>
                <a:schemeClr val="bg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5258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g1dba05096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 name="Google Shape;34;g1dba05096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883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82c1f595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82c1f595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528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82c1f59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82c1f59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421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82c1f59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82c1f59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effectLst/>
                <a:latin typeface="Graphik Meetup"/>
              </a:rPr>
              <a:t>Our community is dedicated to providing an inclusive environment for everyone, regardless of gender, gender identity and expression, age, sexual orientation, disability, physical appearance, body size, race, ethnicity or religion (or lack thereof).</a:t>
            </a:r>
            <a:br>
              <a:rPr lang="en-GB" dirty="0"/>
            </a:br>
            <a:br>
              <a:rPr lang="en-GB" dirty="0"/>
            </a:br>
            <a:r>
              <a:rPr lang="en-GB" b="0" i="0" dirty="0">
                <a:effectLst/>
                <a:latin typeface="Graphik Meetup"/>
              </a:rPr>
              <a:t>We do not tolerate harassment of participants in any form. Sexual language and imagery is not appropriate for any venue, including talks, workshops, parties, Slack and other online media. Participants violating these rules may be sanctioned or expelled at the discretion of the community organisers.</a:t>
            </a:r>
            <a:br>
              <a:rPr lang="en-GB" dirty="0"/>
            </a:br>
            <a:br>
              <a:rPr lang="en-GB" dirty="0"/>
            </a:br>
            <a:r>
              <a:rPr lang="en-GB" b="0" i="0" dirty="0">
                <a:effectLst/>
                <a:latin typeface="Graphik Meetup"/>
              </a:rPr>
              <a:t>If you believe someone is violating the code of conduct, we ask that you report it by contacting the </a:t>
            </a:r>
            <a:r>
              <a:rPr lang="en-GB" b="0" i="0" u="none" strike="noStrike" dirty="0">
                <a:solidFill>
                  <a:srgbClr val="2A9BC7"/>
                </a:solidFill>
                <a:effectLst/>
                <a:latin typeface="Graphik Meetup"/>
                <a:hlinkClick r:id="rId3"/>
              </a:rPr>
              <a:t>CTO School Melbourne organisers</a:t>
            </a:r>
            <a:r>
              <a:rPr lang="en-GB" b="0" i="0" dirty="0">
                <a:effectLst/>
                <a:latin typeface="Graphik Meetup"/>
              </a:rPr>
              <a:t>.</a:t>
            </a:r>
            <a:br>
              <a:rPr lang="en-GB" dirty="0"/>
            </a:br>
            <a:br>
              <a:rPr lang="en-GB" dirty="0"/>
            </a:br>
            <a:r>
              <a:rPr lang="en-GB" b="0" i="0" dirty="0">
                <a:effectLst/>
                <a:latin typeface="Graphik Meetup"/>
              </a:rPr>
              <a:t>All our speakers, attendees, and anyone else taking part in CTO School Melbourne activities are expected to familiarise themselves with these policies. While these policies are open to discussion and change over time, participation in our community implies that you are willing to abide by the policies in place at that time.</a:t>
            </a:r>
            <a:endParaRPr dirty="0"/>
          </a:p>
        </p:txBody>
      </p:sp>
    </p:spTree>
    <p:extLst>
      <p:ext uri="{BB962C8B-B14F-4D97-AF65-F5344CB8AC3E}">
        <p14:creationId xmlns:p14="http://schemas.microsoft.com/office/powerpoint/2010/main" val="1245667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beeeb7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beeeb7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16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beeeb7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beeeb7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GB" b="0" i="0" dirty="0">
                <a:solidFill>
                  <a:srgbClr val="000000"/>
                </a:solidFill>
                <a:effectLst/>
                <a:latin typeface="Graphik Meetup"/>
              </a:rPr>
              <a:t>"Just" implement agile. Your customer will always get what they want then.</a:t>
            </a:r>
          </a:p>
          <a:p>
            <a:pPr algn="l">
              <a:buFont typeface="Arial" panose="020B0604020202020204" pitchFamily="34" charset="0"/>
              <a:buChar char="•"/>
            </a:pPr>
            <a:r>
              <a:rPr lang="en-GB" b="0" i="0" dirty="0">
                <a:solidFill>
                  <a:srgbClr val="000000"/>
                </a:solidFill>
                <a:effectLst/>
                <a:latin typeface="Graphik Meetup"/>
              </a:rPr>
              <a:t>Put your data in the cloud. Let someone else manage it.</a:t>
            </a:r>
          </a:p>
          <a:p>
            <a:pPr algn="l">
              <a:buFont typeface="Arial" panose="020B0604020202020204" pitchFamily="34" charset="0"/>
              <a:buChar char="•"/>
            </a:pPr>
            <a:r>
              <a:rPr lang="en-GB" b="0" i="0" dirty="0">
                <a:solidFill>
                  <a:srgbClr val="000000"/>
                </a:solidFill>
                <a:effectLst/>
                <a:latin typeface="Graphik Meetup"/>
              </a:rPr>
              <a:t>Swap to open source: let other people fix bugs for you.</a:t>
            </a:r>
          </a:p>
          <a:p>
            <a:pPr algn="l">
              <a:buFont typeface="Arial" panose="020B0604020202020204" pitchFamily="34" charset="0"/>
              <a:buChar char="•"/>
            </a:pPr>
            <a:r>
              <a:rPr lang="en-GB" b="0" i="0" dirty="0">
                <a:solidFill>
                  <a:srgbClr val="000000"/>
                </a:solidFill>
                <a:effectLst/>
                <a:latin typeface="Graphik Meetup"/>
              </a:rPr>
              <a:t>Use library/tool: it does all of that tedious work for you.</a:t>
            </a:r>
          </a:p>
          <a:p>
            <a:pPr algn="l">
              <a:buFont typeface="Arial" panose="020B0604020202020204" pitchFamily="34" charset="0"/>
              <a:buChar char="•"/>
            </a:pPr>
            <a:r>
              <a:rPr lang="en-GB" b="0" i="0" dirty="0">
                <a:solidFill>
                  <a:srgbClr val="000000"/>
                </a:solidFill>
                <a:effectLst/>
                <a:latin typeface="Graphik Meetup"/>
              </a:rPr>
              <a:t>You need to hire an : that's their specialty.</a:t>
            </a:r>
          </a:p>
          <a:p>
            <a:pPr algn="l">
              <a:buFont typeface="Arial" panose="020B0604020202020204" pitchFamily="34" charset="0"/>
              <a:buChar char="•"/>
            </a:pPr>
            <a:r>
              <a:rPr lang="en-GB" b="0" i="0" dirty="0">
                <a:solidFill>
                  <a:srgbClr val="000000"/>
                </a:solidFill>
                <a:effectLst/>
                <a:latin typeface="Graphik Meetup"/>
              </a:rPr>
              <a:t>Let the team self-evolve their own process: they'll have maximum buy-in.</a:t>
            </a:r>
          </a:p>
          <a:p>
            <a:pPr algn="l">
              <a:buFont typeface="Arial" panose="020B0604020202020204" pitchFamily="34" charset="0"/>
              <a:buChar char="•"/>
            </a:pPr>
            <a:r>
              <a:rPr lang="en-GB" b="0" i="0" dirty="0">
                <a:solidFill>
                  <a:srgbClr val="000000"/>
                </a:solidFill>
                <a:effectLst/>
                <a:latin typeface="Graphik Meetup"/>
              </a:rPr>
              <a:t>Accessibility is a simple matter of…</a:t>
            </a:r>
          </a:p>
          <a:p>
            <a:pPr algn="l">
              <a:buFont typeface="Arial" panose="020B0604020202020204" pitchFamily="34" charset="0"/>
              <a:buChar char="•"/>
            </a:pPr>
            <a:r>
              <a:rPr lang="en-GB" b="0" i="0" dirty="0">
                <a:solidFill>
                  <a:srgbClr val="000000"/>
                </a:solidFill>
                <a:effectLst/>
                <a:latin typeface="Graphik Meetup"/>
              </a:rPr>
              <a:t>... and many more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17768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beeeb7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beeeb7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GB" b="0" i="0" dirty="0">
                <a:solidFill>
                  <a:srgbClr val="000000"/>
                </a:solidFill>
                <a:effectLst/>
                <a:latin typeface="Graphik Meetup"/>
              </a:rPr>
              <a:t>"Just" implement agile. Your customer will always get what they want then.</a:t>
            </a:r>
          </a:p>
          <a:p>
            <a:pPr algn="l">
              <a:buFont typeface="Arial" panose="020B0604020202020204" pitchFamily="34" charset="0"/>
              <a:buChar char="•"/>
            </a:pPr>
            <a:r>
              <a:rPr lang="en-GB" b="0" i="0" dirty="0">
                <a:solidFill>
                  <a:srgbClr val="000000"/>
                </a:solidFill>
                <a:effectLst/>
                <a:latin typeface="Graphik Meetup"/>
              </a:rPr>
              <a:t>Put your data in the cloud. Let someone else manage it.</a:t>
            </a:r>
          </a:p>
          <a:p>
            <a:pPr algn="l">
              <a:buFont typeface="Arial" panose="020B0604020202020204" pitchFamily="34" charset="0"/>
              <a:buChar char="•"/>
            </a:pPr>
            <a:r>
              <a:rPr lang="en-GB" b="0" i="0" dirty="0">
                <a:solidFill>
                  <a:srgbClr val="000000"/>
                </a:solidFill>
                <a:effectLst/>
                <a:latin typeface="Graphik Meetup"/>
              </a:rPr>
              <a:t>Swap to open source: let other people fix bugs for you.</a:t>
            </a:r>
          </a:p>
          <a:p>
            <a:pPr algn="l">
              <a:buFont typeface="Arial" panose="020B0604020202020204" pitchFamily="34" charset="0"/>
              <a:buChar char="•"/>
            </a:pPr>
            <a:r>
              <a:rPr lang="en-GB" b="0" i="0" dirty="0">
                <a:solidFill>
                  <a:srgbClr val="000000"/>
                </a:solidFill>
                <a:effectLst/>
                <a:latin typeface="Graphik Meetup"/>
              </a:rPr>
              <a:t>Use library/tool: it does all of that tedious work for you.</a:t>
            </a:r>
          </a:p>
          <a:p>
            <a:pPr algn="l">
              <a:buFont typeface="Arial" panose="020B0604020202020204" pitchFamily="34" charset="0"/>
              <a:buChar char="•"/>
            </a:pPr>
            <a:r>
              <a:rPr lang="en-GB" b="0" i="0" dirty="0">
                <a:solidFill>
                  <a:srgbClr val="000000"/>
                </a:solidFill>
                <a:effectLst/>
                <a:latin typeface="Graphik Meetup"/>
              </a:rPr>
              <a:t>You need to hire an : that's their specialty.</a:t>
            </a:r>
          </a:p>
          <a:p>
            <a:pPr algn="l">
              <a:buFont typeface="Arial" panose="020B0604020202020204" pitchFamily="34" charset="0"/>
              <a:buChar char="•"/>
            </a:pPr>
            <a:r>
              <a:rPr lang="en-GB" b="0" i="0" dirty="0">
                <a:solidFill>
                  <a:srgbClr val="000000"/>
                </a:solidFill>
                <a:effectLst/>
                <a:latin typeface="Graphik Meetup"/>
              </a:rPr>
              <a:t>Let the team self-evolve their own process: they'll have maximum buy-in.</a:t>
            </a:r>
          </a:p>
          <a:p>
            <a:pPr algn="l">
              <a:buFont typeface="Arial" panose="020B0604020202020204" pitchFamily="34" charset="0"/>
              <a:buChar char="•"/>
            </a:pPr>
            <a:r>
              <a:rPr lang="en-GB" b="0" i="0" dirty="0">
                <a:solidFill>
                  <a:srgbClr val="000000"/>
                </a:solidFill>
                <a:effectLst/>
                <a:latin typeface="Graphik Meetup"/>
              </a:rPr>
              <a:t>Accessibility is a simple matter of…</a:t>
            </a:r>
          </a:p>
          <a:p>
            <a:pPr algn="l">
              <a:buFont typeface="Arial" panose="020B0604020202020204" pitchFamily="34" charset="0"/>
              <a:buChar char="•"/>
            </a:pPr>
            <a:r>
              <a:rPr lang="en-GB" b="0" i="0" dirty="0">
                <a:solidFill>
                  <a:srgbClr val="000000"/>
                </a:solidFill>
                <a:effectLst/>
                <a:latin typeface="Graphik Meetup"/>
              </a:rPr>
              <a:t>... and many more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173200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BC3ACE3-FD94-4F6F-9117-4B1891D930B3}" type="datetimeFigureOut">
              <a:rPr lang="en-AU" smtClean="0"/>
              <a:t>21/03/2022</a:t>
            </a:fld>
            <a:endParaRPr lang="en-AU"/>
          </a:p>
        </p:txBody>
      </p:sp>
      <p:sp>
        <p:nvSpPr>
          <p:cNvPr id="5" name="Footer Placeholder 4"/>
          <p:cNvSpPr>
            <a:spLocks noGrp="1"/>
          </p:cNvSpPr>
          <p:nvPr>
            <p:ph type="ftr" sz="quarter" idx="11"/>
          </p:nvPr>
        </p:nvSpPr>
        <p:spPr>
          <a:xfrm>
            <a:off x="1371600" y="4323845"/>
            <a:ext cx="6400800" cy="365125"/>
          </a:xfrm>
        </p:spPr>
        <p:txBody>
          <a:bodyPr/>
          <a:lstStyle/>
          <a:p>
            <a:endParaRPr lang="en-AU"/>
          </a:p>
        </p:txBody>
      </p:sp>
      <p:sp>
        <p:nvSpPr>
          <p:cNvPr id="6" name="Slide Number Placeholder 5"/>
          <p:cNvSpPr>
            <a:spLocks noGrp="1"/>
          </p:cNvSpPr>
          <p:nvPr>
            <p:ph type="sldNum" sz="quarter" idx="12"/>
          </p:nvPr>
        </p:nvSpPr>
        <p:spPr>
          <a:xfrm>
            <a:off x="8077200" y="1430866"/>
            <a:ext cx="2743200" cy="365125"/>
          </a:xfrm>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187838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C3ACE3-FD94-4F6F-9117-4B1891D930B3}" type="datetimeFigureOut">
              <a:rPr lang="en-AU" smtClean="0"/>
              <a:t>21/03/2022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112720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BC3ACE3-FD94-4F6F-9117-4B1891D930B3}" type="datetimeFigureOut">
              <a:rPr lang="en-AU" smtClean="0"/>
              <a:t>21/03/2022</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3533758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BC3ACE3-FD94-4F6F-9117-4B1891D930B3}" type="datetimeFigureOut">
              <a:rPr lang="en-AU" smtClean="0"/>
              <a:t>21/03/2022</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04E1940E-3B34-458A-A15C-223125E85CDB}" type="slidenum">
              <a:rPr lang="en-AU" smtClean="0"/>
              <a:t>‹#›</a:t>
            </a:fld>
            <a:endParaRPr lang="en-A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3098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BC3ACE3-FD94-4F6F-9117-4B1891D930B3}" type="datetimeFigureOut">
              <a:rPr lang="en-AU" smtClean="0"/>
              <a:t>21/03/2022</a:t>
            </a:fld>
            <a:endParaRPr lang="en-AU"/>
          </a:p>
        </p:txBody>
      </p:sp>
      <p:sp>
        <p:nvSpPr>
          <p:cNvPr id="6" name="Footer Placeholder 5"/>
          <p:cNvSpPr>
            <a:spLocks noGrp="1"/>
          </p:cNvSpPr>
          <p:nvPr>
            <p:ph type="ftr" sz="quarter" idx="11"/>
          </p:nvPr>
        </p:nvSpPr>
        <p:spPr>
          <a:xfrm>
            <a:off x="685800" y="378883"/>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2178040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C3ACE3-FD94-4F6F-9117-4B1891D930B3}" type="datetimeFigureOut">
              <a:rPr lang="en-AU" smtClean="0"/>
              <a:t>21/03/2022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1725788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C3ACE3-FD94-4F6F-9117-4B1891D930B3}" type="datetimeFigureOut">
              <a:rPr lang="en-AU" smtClean="0"/>
              <a:t>21/03/2022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2923487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3ACE3-FD94-4F6F-9117-4B1891D930B3}" type="datetimeFigureOut">
              <a:rPr lang="en-AU" smtClean="0"/>
              <a:t>21/03/2022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1741928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BC3ACE3-FD94-4F6F-9117-4B1891D930B3}" type="datetimeFigureOut">
              <a:rPr lang="en-AU" smtClean="0"/>
              <a:t>21/03/2022</a:t>
            </a:fld>
            <a:endParaRPr lang="en-AU"/>
          </a:p>
        </p:txBody>
      </p:sp>
      <p:sp>
        <p:nvSpPr>
          <p:cNvPr id="5" name="Footer Placeholder 4"/>
          <p:cNvSpPr>
            <a:spLocks noGrp="1"/>
          </p:cNvSpPr>
          <p:nvPr>
            <p:ph type="ftr" sz="quarter" idx="11"/>
          </p:nvPr>
        </p:nvSpPr>
        <p:spPr>
          <a:xfrm>
            <a:off x="685800" y="381000"/>
            <a:ext cx="6991492" cy="36512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230028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7"/>
            <a:ext cx="109728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 name="Google Shape;13;p3"/>
          <p:cNvSpPr txBox="1">
            <a:spLocks noGrp="1"/>
          </p:cNvSpPr>
          <p:nvPr>
            <p:ph type="body" idx="1"/>
          </p:nvPr>
        </p:nvSpPr>
        <p:spPr>
          <a:xfrm>
            <a:off x="609600" y="1600201"/>
            <a:ext cx="10972800" cy="4967575"/>
          </a:xfrm>
          <a:prstGeom prst="rect">
            <a:avLst/>
          </a:prstGeom>
        </p:spPr>
        <p:txBody>
          <a:bodyPr spcFirstLastPara="1" wrap="square" lIns="91425" tIns="91425" rIns="91425" bIns="91425" anchor="t" anchorCtr="0"/>
          <a:lstStyle>
            <a:lvl1pPr marL="609585" lvl="0" indent="-558786">
              <a:spcBef>
                <a:spcPts val="800"/>
              </a:spcBef>
              <a:spcAft>
                <a:spcPts val="0"/>
              </a:spcAft>
              <a:buSzPts val="30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Tree>
    <p:extLst>
      <p:ext uri="{BB962C8B-B14F-4D97-AF65-F5344CB8AC3E}">
        <p14:creationId xmlns:p14="http://schemas.microsoft.com/office/powerpoint/2010/main" val="374579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3ACE3-FD94-4F6F-9117-4B1891D930B3}" type="datetimeFigureOut">
              <a:rPr lang="en-AU" smtClean="0"/>
              <a:t>21/03/2022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43058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BC3ACE3-FD94-4F6F-9117-4B1891D930B3}" type="datetimeFigureOut">
              <a:rPr lang="en-AU" smtClean="0"/>
              <a:t>21/03/2022</a:t>
            </a:fld>
            <a:endParaRPr lang="en-AU"/>
          </a:p>
        </p:txBody>
      </p:sp>
      <p:sp>
        <p:nvSpPr>
          <p:cNvPr id="5" name="Footer Placeholder 4"/>
          <p:cNvSpPr>
            <a:spLocks noGrp="1"/>
          </p:cNvSpPr>
          <p:nvPr>
            <p:ph type="ftr" sz="quarter" idx="11"/>
          </p:nvPr>
        </p:nvSpPr>
        <p:spPr>
          <a:xfrm>
            <a:off x="685800" y="381001"/>
            <a:ext cx="6991492" cy="36406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96709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C3ACE3-FD94-4F6F-9117-4B1891D930B3}" type="datetimeFigureOut">
              <a:rPr lang="en-AU" smtClean="0"/>
              <a:t>21/03/2022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228311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C3ACE3-FD94-4F6F-9117-4B1891D930B3}" type="datetimeFigureOut">
              <a:rPr lang="en-AU" smtClean="0"/>
              <a:t>21/03/2022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240121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3ACE3-FD94-4F6F-9117-4B1891D930B3}" type="datetimeFigureOut">
              <a:rPr lang="en-AU" smtClean="0"/>
              <a:t>21/03/2022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274547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3ACE3-FD94-4F6F-9117-4B1891D930B3}" type="datetimeFigureOut">
              <a:rPr lang="en-AU" smtClean="0"/>
              <a:t>21/03/2022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203552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C3ACE3-FD94-4F6F-9117-4B1891D930B3}" type="datetimeFigureOut">
              <a:rPr lang="en-AU" smtClean="0"/>
              <a:t>21/03/2022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177519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C3ACE3-FD94-4F6F-9117-4B1891D930B3}" type="datetimeFigureOut">
              <a:rPr lang="en-AU" smtClean="0"/>
              <a:t>21/03/2022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E1940E-3B34-458A-A15C-223125E85CDB}" type="slidenum">
              <a:rPr lang="en-AU" smtClean="0"/>
              <a:t>‹#›</a:t>
            </a:fld>
            <a:endParaRPr lang="en-AU"/>
          </a:p>
        </p:txBody>
      </p:sp>
    </p:spTree>
    <p:extLst>
      <p:ext uri="{BB962C8B-B14F-4D97-AF65-F5344CB8AC3E}">
        <p14:creationId xmlns:p14="http://schemas.microsoft.com/office/powerpoint/2010/main" val="406005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C3ACE3-FD94-4F6F-9117-4B1891D930B3}" type="datetimeFigureOut">
              <a:rPr lang="en-AU" smtClean="0"/>
              <a:t>21/03/2022</a:t>
            </a:fld>
            <a:endParaRPr lang="en-A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E1940E-3B34-458A-A15C-223125E85CDB}" type="slidenum">
              <a:rPr lang="en-AU" smtClean="0"/>
              <a:t>‹#›</a:t>
            </a:fld>
            <a:endParaRPr lang="en-AU"/>
          </a:p>
        </p:txBody>
      </p:sp>
    </p:spTree>
    <p:extLst>
      <p:ext uri="{BB962C8B-B14F-4D97-AF65-F5344CB8AC3E}">
        <p14:creationId xmlns:p14="http://schemas.microsoft.com/office/powerpoint/2010/main" val="409319275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www.meetup.com/CTO-School-Melbourne/members/?op=leaders"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1050202" y="4250261"/>
            <a:ext cx="10363200" cy="1151161"/>
          </a:xfrm>
          <a:prstGeom prst="rect">
            <a:avLst/>
          </a:prstGeom>
        </p:spPr>
        <p:txBody>
          <a:bodyPr spcFirstLastPara="1" vert="horz" wrap="square" lIns="121900" tIns="121900" rIns="121900" bIns="121900" rtlCol="0" anchor="b" anchorCtr="0">
            <a:noAutofit/>
          </a:bodyPr>
          <a:lstStyle/>
          <a:p>
            <a:pPr algn="ctr">
              <a:spcBef>
                <a:spcPts val="0"/>
              </a:spcBef>
            </a:pPr>
            <a:r>
              <a:rPr lang="en" b="1" dirty="0">
                <a:solidFill>
                  <a:schemeClr val="bg1"/>
                </a:solidFill>
              </a:rPr>
              <a:t>CTO School Melbourne</a:t>
            </a:r>
            <a:endParaRPr b="1" dirty="0">
              <a:solidFill>
                <a:schemeClr val="bg1"/>
              </a:solidFill>
            </a:endParaRPr>
          </a:p>
        </p:txBody>
      </p:sp>
      <p:pic>
        <p:nvPicPr>
          <p:cNvPr id="68" name="Google Shape;68;p15"/>
          <p:cNvPicPr preferRelativeResize="0"/>
          <p:nvPr/>
        </p:nvPicPr>
        <p:blipFill>
          <a:blip r:embed="rId3">
            <a:alphaModFix/>
          </a:blip>
          <a:stretch>
            <a:fillRect/>
          </a:stretch>
        </p:blipFill>
        <p:spPr>
          <a:xfrm>
            <a:off x="4032873" y="1193634"/>
            <a:ext cx="4126268" cy="2789868"/>
          </a:xfrm>
          <a:prstGeom prst="rect">
            <a:avLst/>
          </a:prstGeom>
          <a:noFill/>
          <a:ln>
            <a:noFill/>
          </a:ln>
        </p:spPr>
      </p:pic>
      <p:sp>
        <p:nvSpPr>
          <p:cNvPr id="2" name="TextBox 1">
            <a:extLst>
              <a:ext uri="{FF2B5EF4-FFF2-40B4-BE49-F238E27FC236}">
                <a16:creationId xmlns:a16="http://schemas.microsoft.com/office/drawing/2014/main" id="{8262325F-6A40-4B7B-B5C7-FADD38EFD36C}"/>
              </a:ext>
            </a:extLst>
          </p:cNvPr>
          <p:cNvSpPr txBox="1"/>
          <p:nvPr/>
        </p:nvSpPr>
        <p:spPr>
          <a:xfrm>
            <a:off x="3648547" y="5767057"/>
            <a:ext cx="5187635" cy="707886"/>
          </a:xfrm>
          <a:prstGeom prst="rect">
            <a:avLst/>
          </a:prstGeom>
          <a:noFill/>
        </p:spPr>
        <p:txBody>
          <a:bodyPr wrap="square" rtlCol="0">
            <a:spAutoFit/>
          </a:bodyPr>
          <a:lstStyle/>
          <a:p>
            <a:pPr algn="ctr"/>
            <a:r>
              <a:rPr lang="en-AU" sz="4000" dirty="0">
                <a:solidFill>
                  <a:schemeClr val="bg1"/>
                </a:solidFill>
              </a:rPr>
              <a:t>March 2022</a:t>
            </a:r>
          </a:p>
        </p:txBody>
      </p:sp>
    </p:spTree>
    <p:extLst>
      <p:ext uri="{BB962C8B-B14F-4D97-AF65-F5344CB8AC3E}">
        <p14:creationId xmlns:p14="http://schemas.microsoft.com/office/powerpoint/2010/main" val="338510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1060764" y="609914"/>
            <a:ext cx="10363200" cy="1151161"/>
          </a:xfrm>
          <a:prstGeom prst="rect">
            <a:avLst/>
          </a:prstGeom>
        </p:spPr>
        <p:txBody>
          <a:bodyPr spcFirstLastPara="1" vert="horz" wrap="square" lIns="121900" tIns="121900" rIns="121900" bIns="121900" rtlCol="0" anchor="b" anchorCtr="0">
            <a:noAutofit/>
          </a:bodyPr>
          <a:lstStyle/>
          <a:p>
            <a:pPr algn="ctr">
              <a:spcBef>
                <a:spcPts val="0"/>
              </a:spcBef>
            </a:pPr>
            <a:r>
              <a:rPr lang="en-AU" b="1" dirty="0">
                <a:solidFill>
                  <a:schemeClr val="bg1"/>
                </a:solidFill>
              </a:rPr>
              <a:t>Welcome!</a:t>
            </a:r>
            <a:endParaRPr b="1" dirty="0">
              <a:solidFill>
                <a:schemeClr val="bg1"/>
              </a:solidFill>
            </a:endParaRPr>
          </a:p>
        </p:txBody>
      </p:sp>
      <p:pic>
        <p:nvPicPr>
          <p:cNvPr id="1026" name="Picture 2" descr="Hola Bonjour Saludo · Gráficos vectoriales gratis en Pixabay">
            <a:extLst>
              <a:ext uri="{FF2B5EF4-FFF2-40B4-BE49-F238E27FC236}">
                <a16:creationId xmlns:a16="http://schemas.microsoft.com/office/drawing/2014/main" id="{BDE2CFBE-4F46-4BC7-9FA7-FCC56CFC3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61381"/>
            <a:ext cx="9144000" cy="500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31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609600" y="274637"/>
            <a:ext cx="10972800" cy="1143000"/>
          </a:xfrm>
          <a:prstGeom prst="rect">
            <a:avLst/>
          </a:prstGeom>
        </p:spPr>
        <p:txBody>
          <a:bodyPr spcFirstLastPara="1" vert="horz" wrap="square" lIns="121900" tIns="121900" rIns="121900" bIns="121900" rtlCol="0" anchor="b" anchorCtr="0">
            <a:noAutofit/>
          </a:bodyPr>
          <a:lstStyle/>
          <a:p>
            <a:pPr algn="l"/>
            <a:r>
              <a:rPr lang="en-AU" b="1" cap="none" dirty="0">
                <a:solidFill>
                  <a:schemeClr val="bg1"/>
                </a:solidFill>
              </a:rPr>
              <a:t>Thanks to our sponsor</a:t>
            </a:r>
          </a:p>
        </p:txBody>
      </p:sp>
      <p:pic>
        <p:nvPicPr>
          <p:cNvPr id="37" name="Google Shape;37;p10"/>
          <p:cNvPicPr preferRelativeResize="0"/>
          <p:nvPr/>
        </p:nvPicPr>
        <p:blipFill>
          <a:blip r:embed="rId3">
            <a:alphaModFix amt="0"/>
          </a:blip>
          <a:stretch>
            <a:fillRect/>
          </a:stretch>
        </p:blipFill>
        <p:spPr>
          <a:xfrm>
            <a:off x="7746576" y="5726296"/>
            <a:ext cx="4339600" cy="857067"/>
          </a:xfrm>
          <a:prstGeom prst="rect">
            <a:avLst/>
          </a:prstGeom>
          <a:noFill/>
          <a:ln>
            <a:noFill/>
          </a:ln>
        </p:spPr>
      </p:pic>
      <p:pic>
        <p:nvPicPr>
          <p:cNvPr id="4" name="Picture 3" descr="A close up of a sign&#10;&#10;Description automatically generated">
            <a:extLst>
              <a:ext uri="{FF2B5EF4-FFF2-40B4-BE49-F238E27FC236}">
                <a16:creationId xmlns:a16="http://schemas.microsoft.com/office/drawing/2014/main" id="{F0DBBC75-383A-45BF-93B5-593401AE3D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1279" y="2199736"/>
            <a:ext cx="4832176" cy="1204506"/>
          </a:xfrm>
          <a:prstGeom prst="rect">
            <a:avLst/>
          </a:prstGeom>
        </p:spPr>
      </p:pic>
      <p:sp>
        <p:nvSpPr>
          <p:cNvPr id="3" name="TextBox 2">
            <a:extLst>
              <a:ext uri="{FF2B5EF4-FFF2-40B4-BE49-F238E27FC236}">
                <a16:creationId xmlns:a16="http://schemas.microsoft.com/office/drawing/2014/main" id="{B6CE81E4-F7EE-4D81-A285-DFA8647D7EDA}"/>
              </a:ext>
            </a:extLst>
          </p:cNvPr>
          <p:cNvSpPr txBox="1"/>
          <p:nvPr/>
        </p:nvSpPr>
        <p:spPr>
          <a:xfrm>
            <a:off x="4704433" y="4658264"/>
            <a:ext cx="2783134" cy="369332"/>
          </a:xfrm>
          <a:prstGeom prst="rect">
            <a:avLst/>
          </a:prstGeom>
          <a:noFill/>
        </p:spPr>
        <p:txBody>
          <a:bodyPr wrap="none" rtlCol="0">
            <a:spAutoFit/>
          </a:bodyPr>
          <a:lstStyle/>
          <a:p>
            <a:r>
              <a:rPr lang="en-AU" dirty="0">
                <a:solidFill>
                  <a:schemeClr val="bg1"/>
                </a:solidFill>
              </a:rPr>
              <a:t>…Your company here?</a:t>
            </a:r>
          </a:p>
        </p:txBody>
      </p:sp>
    </p:spTree>
    <p:extLst>
      <p:ext uri="{BB962C8B-B14F-4D97-AF65-F5344CB8AC3E}">
        <p14:creationId xmlns:p14="http://schemas.microsoft.com/office/powerpoint/2010/main" val="181971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48"/>
        <p:cNvGrpSpPr/>
        <p:nvPr/>
      </p:nvGrpSpPr>
      <p:grpSpPr>
        <a:xfrm>
          <a:off x="0" y="0"/>
          <a:ext cx="0" cy="0"/>
          <a:chOff x="0" y="0"/>
          <a:chExt cx="0" cy="0"/>
        </a:xfrm>
      </p:grpSpPr>
      <p:sp>
        <p:nvSpPr>
          <p:cNvPr id="49" name="Google Shape;49;p12"/>
          <p:cNvSpPr txBox="1">
            <a:spLocks noGrp="1"/>
          </p:cNvSpPr>
          <p:nvPr>
            <p:ph type="body" idx="1"/>
          </p:nvPr>
        </p:nvSpPr>
        <p:spPr>
          <a:xfrm>
            <a:off x="439947" y="4623758"/>
            <a:ext cx="11154945" cy="2234242"/>
          </a:xfrm>
          <a:prstGeom prst="rect">
            <a:avLst/>
          </a:prstGeom>
        </p:spPr>
        <p:txBody>
          <a:bodyPr spcFirstLastPara="1" vert="horz" wrap="square" lIns="121900" tIns="121900" rIns="121900" bIns="121900" rtlCol="0" anchor="ctr" anchorCtr="0">
            <a:noAutofit/>
          </a:bodyPr>
          <a:lstStyle/>
          <a:p>
            <a:pPr marL="0" indent="0" algn="ctr">
              <a:buNone/>
            </a:pPr>
            <a:r>
              <a:rPr lang="en" sz="4000" dirty="0">
                <a:solidFill>
                  <a:schemeClr val="bg1"/>
                </a:solidFill>
              </a:rPr>
              <a:t>https://ctoschoolmelbourne.slack.com/</a:t>
            </a:r>
            <a:endParaRPr sz="4000" dirty="0">
              <a:solidFill>
                <a:schemeClr val="bg1"/>
              </a:solidFill>
            </a:endParaRPr>
          </a:p>
        </p:txBody>
      </p:sp>
      <p:pic>
        <p:nvPicPr>
          <p:cNvPr id="2050" name="Picture 2" descr="https://lh3.googleusercontent.com/4GVCoKx8HnmVnWc3yk4swIGYLz43DWa78aSmq1ZtegjPV3NIhFbEVsO2WtyMEXtmnQnz7mfen7NZFIfndJqTHyM1FMbqgLaJdEqXZUA_lPBIIP373vYqrYrVZDofXEx9DA">
            <a:extLst>
              <a:ext uri="{FF2B5EF4-FFF2-40B4-BE49-F238E27FC236}">
                <a16:creationId xmlns:a16="http://schemas.microsoft.com/office/drawing/2014/main" id="{D19B4953-1579-405C-B2FB-1149BAF3C46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2264" y="380032"/>
            <a:ext cx="4953000" cy="371475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5;p13">
            <a:extLst>
              <a:ext uri="{FF2B5EF4-FFF2-40B4-BE49-F238E27FC236}">
                <a16:creationId xmlns:a16="http://schemas.microsoft.com/office/drawing/2014/main" id="{9CCA4ADD-E06C-4651-A8F6-269F864BD6DD}"/>
              </a:ext>
            </a:extLst>
          </p:cNvPr>
          <p:cNvSpPr txBox="1">
            <a:spLocks/>
          </p:cNvSpPr>
          <p:nvPr/>
        </p:nvSpPr>
        <p:spPr>
          <a:xfrm>
            <a:off x="5633048" y="1832200"/>
            <a:ext cx="5949351" cy="1596800"/>
          </a:xfrm>
          <a:prstGeom prst="rect">
            <a:avLst/>
          </a:prstGeom>
        </p:spPr>
        <p:txBody>
          <a:bodyPr spcFirstLastPara="1" vert="horz" wrap="square" lIns="121900" tIns="121900" rIns="121900" bIns="121900" rtlCol="0" anchor="t" anchorCtr="0">
            <a:noAutofit/>
          </a:bodyPr>
          <a:lstStyle>
            <a:lvl1pPr marL="609585" lvl="0" indent="-558786" algn="l" defTabSz="914400" rtl="0" eaLnBrk="1" latinLnBrk="0" hangingPunct="1">
              <a:lnSpc>
                <a:spcPct val="90000"/>
              </a:lnSpc>
              <a:spcBef>
                <a:spcPts val="800"/>
              </a:spcBef>
              <a:spcAft>
                <a:spcPts val="0"/>
              </a:spcAft>
              <a:buSzPts val="3000"/>
              <a:buFont typeface="Arial" panose="020B0604020202020204" pitchFamily="34" charset="0"/>
              <a:buChar char="●"/>
              <a:defRPr sz="2200" kern="1200">
                <a:solidFill>
                  <a:schemeClr val="tx1"/>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600" kern="1200">
                <a:solidFill>
                  <a:schemeClr val="tx1"/>
                </a:solidFill>
                <a:latin typeface="+mn-lt"/>
                <a:ea typeface="+mn-ea"/>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600" kern="1200">
                <a:solidFill>
                  <a:schemeClr val="tx1"/>
                </a:solidFill>
                <a:latin typeface="+mn-lt"/>
                <a:ea typeface="+mn-ea"/>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6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6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6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6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GB" sz="3600" b="1" dirty="0">
                <a:solidFill>
                  <a:schemeClr val="bg1"/>
                </a:solidFill>
              </a:rPr>
              <a:t>To join, email:</a:t>
            </a:r>
          </a:p>
          <a:p>
            <a:pPr marL="0" indent="0" algn="ctr">
              <a:buFont typeface="Arial" panose="020B0604020202020204" pitchFamily="34" charset="0"/>
              <a:buNone/>
            </a:pPr>
            <a:r>
              <a:rPr lang="en-GB" u="sng" dirty="0">
                <a:solidFill>
                  <a:schemeClr val="bg1"/>
                </a:solidFill>
              </a:rPr>
              <a:t>nicola@fastmailteam.com</a:t>
            </a:r>
            <a:endParaRPr lang="en-GB" dirty="0">
              <a:solidFill>
                <a:schemeClr val="bg1"/>
              </a:solidFill>
            </a:endParaRPr>
          </a:p>
          <a:p>
            <a:pPr marL="0" indent="0">
              <a:buFont typeface="Arial" panose="020B0604020202020204" pitchFamily="34" charset="0"/>
              <a:buNone/>
            </a:pPr>
            <a:endParaRPr lang="en-GB" dirty="0">
              <a:solidFill>
                <a:schemeClr val="bg1"/>
              </a:solidFill>
            </a:endParaRPr>
          </a:p>
        </p:txBody>
      </p:sp>
    </p:spTree>
    <p:extLst>
      <p:ext uri="{BB962C8B-B14F-4D97-AF65-F5344CB8AC3E}">
        <p14:creationId xmlns:p14="http://schemas.microsoft.com/office/powerpoint/2010/main" val="204930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42"/>
        <p:cNvGrpSpPr/>
        <p:nvPr/>
      </p:nvGrpSpPr>
      <p:grpSpPr>
        <a:xfrm>
          <a:off x="0" y="0"/>
          <a:ext cx="0" cy="0"/>
          <a:chOff x="0" y="0"/>
          <a:chExt cx="0" cy="0"/>
        </a:xfrm>
      </p:grpSpPr>
      <p:sp>
        <p:nvSpPr>
          <p:cNvPr id="43" name="Google Shape;43;p11"/>
          <p:cNvSpPr txBox="1">
            <a:spLocks noGrp="1"/>
          </p:cNvSpPr>
          <p:nvPr>
            <p:ph type="body" idx="1"/>
          </p:nvPr>
        </p:nvSpPr>
        <p:spPr>
          <a:xfrm>
            <a:off x="549833" y="4035867"/>
            <a:ext cx="10972800" cy="1988000"/>
          </a:xfrm>
          <a:prstGeom prst="rect">
            <a:avLst/>
          </a:prstGeom>
        </p:spPr>
        <p:txBody>
          <a:bodyPr spcFirstLastPara="1" vert="horz" wrap="square" lIns="121900" tIns="121900" rIns="121900" bIns="121900" rtlCol="0" anchor="ctr" anchorCtr="0">
            <a:noAutofit/>
          </a:bodyPr>
          <a:lstStyle/>
          <a:p>
            <a:pPr marL="0" indent="0" algn="ctr">
              <a:buNone/>
            </a:pPr>
            <a:r>
              <a:rPr lang="en" sz="2800" dirty="0">
                <a:solidFill>
                  <a:schemeClr val="bg1"/>
                </a:solidFill>
              </a:rPr>
              <a:t>http://tinyurl.com/ctoschoolmelb</a:t>
            </a:r>
            <a:endParaRPr sz="2800" dirty="0">
              <a:solidFill>
                <a:schemeClr val="bg1"/>
              </a:solidFill>
            </a:endParaRPr>
          </a:p>
        </p:txBody>
      </p:sp>
      <p:pic>
        <p:nvPicPr>
          <p:cNvPr id="44" name="Google Shape;44;p11"/>
          <p:cNvPicPr preferRelativeResize="0"/>
          <p:nvPr/>
        </p:nvPicPr>
        <p:blipFill>
          <a:blip r:embed="rId3">
            <a:alphaModFix/>
          </a:blip>
          <a:stretch>
            <a:fillRect/>
          </a:stretch>
        </p:blipFill>
        <p:spPr>
          <a:xfrm>
            <a:off x="3602497" y="915767"/>
            <a:ext cx="4987000" cy="3120100"/>
          </a:xfrm>
          <a:prstGeom prst="rect">
            <a:avLst/>
          </a:prstGeom>
          <a:noFill/>
          <a:ln>
            <a:noFill/>
          </a:ln>
        </p:spPr>
      </p:pic>
    </p:spTree>
    <p:extLst>
      <p:ext uri="{BB962C8B-B14F-4D97-AF65-F5344CB8AC3E}">
        <p14:creationId xmlns:p14="http://schemas.microsoft.com/office/powerpoint/2010/main" val="264016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42"/>
        <p:cNvGrpSpPr/>
        <p:nvPr/>
      </p:nvGrpSpPr>
      <p:grpSpPr>
        <a:xfrm>
          <a:off x="0" y="0"/>
          <a:ext cx="0" cy="0"/>
          <a:chOff x="0" y="0"/>
          <a:chExt cx="0" cy="0"/>
        </a:xfrm>
      </p:grpSpPr>
      <p:sp>
        <p:nvSpPr>
          <p:cNvPr id="43" name="Google Shape;43;p11"/>
          <p:cNvSpPr txBox="1">
            <a:spLocks noGrp="1"/>
          </p:cNvSpPr>
          <p:nvPr>
            <p:ph type="body" idx="1"/>
          </p:nvPr>
        </p:nvSpPr>
        <p:spPr>
          <a:xfrm>
            <a:off x="549833" y="819509"/>
            <a:ext cx="10972800" cy="1932317"/>
          </a:xfrm>
          <a:prstGeom prst="rect">
            <a:avLst/>
          </a:prstGeom>
        </p:spPr>
        <p:txBody>
          <a:bodyPr spcFirstLastPara="1" vert="horz" wrap="square" lIns="121900" tIns="121900" rIns="121900" bIns="121900" rtlCol="0" anchor="ctr" anchorCtr="0">
            <a:noAutofit/>
          </a:bodyPr>
          <a:lstStyle/>
          <a:p>
            <a:pPr marL="0" indent="0" algn="ctr">
              <a:buNone/>
            </a:pPr>
            <a:r>
              <a:rPr lang="en" sz="3600" b="1" dirty="0">
                <a:solidFill>
                  <a:schemeClr val="bg1"/>
                </a:solidFill>
              </a:rPr>
              <a:t>Code of Conduct</a:t>
            </a:r>
          </a:p>
          <a:p>
            <a:pPr marL="0" indent="0" algn="ctr">
              <a:buNone/>
            </a:pPr>
            <a:r>
              <a:rPr lang="en-AU" sz="2800" dirty="0">
                <a:solidFill>
                  <a:schemeClr val="bg1"/>
                </a:solidFill>
              </a:rPr>
              <a:t>https://www.meetup.com/CTO-School-Melbourne/pages/29059343/Code_of_Conduct/</a:t>
            </a:r>
          </a:p>
          <a:p>
            <a:pPr marL="0" indent="0" algn="ctr">
              <a:buNone/>
            </a:pPr>
            <a:endParaRPr lang="en-AU" sz="2800" dirty="0">
              <a:solidFill>
                <a:schemeClr val="bg1"/>
              </a:solidFill>
            </a:endParaRPr>
          </a:p>
          <a:p>
            <a:pPr marL="0" indent="0" algn="ctr">
              <a:buNone/>
            </a:pPr>
            <a:endParaRPr sz="2800" dirty="0">
              <a:solidFill>
                <a:schemeClr val="bg1"/>
              </a:solidFill>
            </a:endParaRPr>
          </a:p>
        </p:txBody>
      </p:sp>
      <p:sp>
        <p:nvSpPr>
          <p:cNvPr id="2" name="TextBox 1">
            <a:extLst>
              <a:ext uri="{FF2B5EF4-FFF2-40B4-BE49-F238E27FC236}">
                <a16:creationId xmlns:a16="http://schemas.microsoft.com/office/drawing/2014/main" id="{3B8B9C95-DBFC-40F5-8185-55B12018FA25}"/>
              </a:ext>
            </a:extLst>
          </p:cNvPr>
          <p:cNvSpPr txBox="1"/>
          <p:nvPr/>
        </p:nvSpPr>
        <p:spPr>
          <a:xfrm>
            <a:off x="465827" y="2562047"/>
            <a:ext cx="11386867" cy="3985402"/>
          </a:xfrm>
          <a:prstGeom prst="rect">
            <a:avLst/>
          </a:prstGeom>
          <a:noFill/>
        </p:spPr>
        <p:txBody>
          <a:bodyPr wrap="square" rtlCol="0">
            <a:normAutofit/>
          </a:bodyPr>
          <a:lstStyle/>
          <a:p>
            <a:r>
              <a:rPr lang="en-GB" sz="2000" b="0" i="0" dirty="0">
                <a:solidFill>
                  <a:schemeClr val="bg1"/>
                </a:solidFill>
                <a:effectLst/>
                <a:latin typeface="Graphik Meetup"/>
              </a:rPr>
              <a:t>Our community is dedicated to providing an inclusive environment for everyone, regardless of gender, gender identity and expression, age, sexual orientation, disability, physical appearance, body size, race, ethnicity or religion (or lack thereof).</a:t>
            </a:r>
            <a:br>
              <a:rPr lang="en-GB" sz="2000" dirty="0">
                <a:solidFill>
                  <a:schemeClr val="bg1"/>
                </a:solidFill>
              </a:rPr>
            </a:br>
            <a:br>
              <a:rPr lang="en-GB" sz="2000" dirty="0">
                <a:solidFill>
                  <a:schemeClr val="bg1"/>
                </a:solidFill>
              </a:rPr>
            </a:br>
            <a:r>
              <a:rPr lang="en-GB" sz="2000" b="0" i="0" dirty="0">
                <a:solidFill>
                  <a:schemeClr val="bg1"/>
                </a:solidFill>
                <a:effectLst/>
                <a:latin typeface="Graphik Meetup"/>
              </a:rPr>
              <a:t>We do not tolerate harassment of participants in any form. Sexual language and imagery is not appropriate for any venue, including talks, workshops, parties, Slack and other online media. Participants violating these rules may be sanctioned or expelled at the discretion of the community organisers.</a:t>
            </a:r>
            <a:br>
              <a:rPr lang="en-GB" sz="2000" dirty="0">
                <a:solidFill>
                  <a:schemeClr val="bg1"/>
                </a:solidFill>
              </a:rPr>
            </a:br>
            <a:br>
              <a:rPr lang="en-GB" sz="2000" dirty="0">
                <a:solidFill>
                  <a:schemeClr val="bg1"/>
                </a:solidFill>
              </a:rPr>
            </a:br>
            <a:r>
              <a:rPr lang="en-GB" sz="2000" b="0" i="0" dirty="0">
                <a:solidFill>
                  <a:schemeClr val="bg1"/>
                </a:solidFill>
                <a:effectLst/>
                <a:latin typeface="Graphik Meetup"/>
              </a:rPr>
              <a:t>If you believe someone is violating the code of conduct, we ask that you report it by contacting the </a:t>
            </a:r>
            <a:r>
              <a:rPr lang="en-GB" sz="2000" b="0" i="0" u="none" strike="noStrike" dirty="0">
                <a:solidFill>
                  <a:schemeClr val="bg1"/>
                </a:solidFill>
                <a:effectLst/>
                <a:latin typeface="Graphik Meetup"/>
                <a:hlinkClick r:id="rId3">
                  <a:extLst>
                    <a:ext uri="{A12FA001-AC4F-418D-AE19-62706E023703}">
                      <ahyp:hlinkClr xmlns:ahyp="http://schemas.microsoft.com/office/drawing/2018/hyperlinkcolor" val="tx"/>
                    </a:ext>
                  </a:extLst>
                </a:hlinkClick>
              </a:rPr>
              <a:t>CTO School Melbourne organisers</a:t>
            </a:r>
            <a:r>
              <a:rPr lang="en-GB" sz="2000" b="0" i="0" dirty="0">
                <a:solidFill>
                  <a:schemeClr val="bg1"/>
                </a:solidFill>
                <a:effectLst/>
                <a:latin typeface="Graphik Meetup"/>
              </a:rPr>
              <a:t>.</a:t>
            </a:r>
            <a:endParaRPr lang="en-GB" sz="2000" dirty="0">
              <a:solidFill>
                <a:schemeClr val="bg1"/>
              </a:solidFill>
            </a:endParaRPr>
          </a:p>
          <a:p>
            <a:endParaRPr lang="en-AU" sz="2000" dirty="0">
              <a:solidFill>
                <a:schemeClr val="bg1"/>
              </a:solidFill>
            </a:endParaRPr>
          </a:p>
        </p:txBody>
      </p:sp>
    </p:spTree>
    <p:extLst>
      <p:ext uri="{BB962C8B-B14F-4D97-AF65-F5344CB8AC3E}">
        <p14:creationId xmlns:p14="http://schemas.microsoft.com/office/powerpoint/2010/main" val="108552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9"/>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l"/>
            <a:r>
              <a:rPr lang="en-AU" b="1" cap="none" dirty="0">
                <a:solidFill>
                  <a:schemeClr val="bg1"/>
                </a:solidFill>
              </a:rPr>
              <a:t>This month’s topic</a:t>
            </a:r>
          </a:p>
        </p:txBody>
      </p:sp>
      <p:sp>
        <p:nvSpPr>
          <p:cNvPr id="60" name="Google Shape;60;p14"/>
          <p:cNvSpPr txBox="1">
            <a:spLocks noGrp="1"/>
          </p:cNvSpPr>
          <p:nvPr>
            <p:ph type="body" idx="1"/>
          </p:nvPr>
        </p:nvSpPr>
        <p:spPr>
          <a:xfrm>
            <a:off x="609600" y="1629400"/>
            <a:ext cx="10972800" cy="44828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endParaRPr sz="4267" b="1" i="1" dirty="0">
              <a:solidFill>
                <a:schemeClr val="bg1"/>
              </a:solidFill>
            </a:endParaRPr>
          </a:p>
          <a:p>
            <a:pPr marL="0" indent="0" algn="ctr">
              <a:spcBef>
                <a:spcPts val="0"/>
              </a:spcBef>
              <a:buNone/>
            </a:pPr>
            <a:r>
              <a:rPr lang="en-AU" sz="4800" b="1" i="1" dirty="0">
                <a:solidFill>
                  <a:schemeClr val="bg1"/>
                </a:solidFill>
              </a:rPr>
              <a:t>Easier said than done:</a:t>
            </a:r>
          </a:p>
          <a:p>
            <a:pPr marL="0" indent="0" algn="ctr">
              <a:spcBef>
                <a:spcPts val="0"/>
              </a:spcBef>
              <a:buNone/>
            </a:pPr>
            <a:r>
              <a:rPr lang="en-AU" sz="4800" b="1" i="1" dirty="0">
                <a:solidFill>
                  <a:schemeClr val="bg1"/>
                </a:solidFill>
              </a:rPr>
              <a:t>Simple advice that wasn’t.</a:t>
            </a:r>
            <a:endParaRPr sz="4800" b="1" i="1" dirty="0">
              <a:solidFill>
                <a:schemeClr val="bg1"/>
              </a:solidFill>
            </a:endParaRPr>
          </a:p>
          <a:p>
            <a:pPr marL="0" indent="0" algn="ctr">
              <a:spcBef>
                <a:spcPts val="0"/>
              </a:spcBef>
              <a:buNone/>
            </a:pPr>
            <a:endParaRPr lang="en-AU" sz="4267" b="1" dirty="0">
              <a:solidFill>
                <a:schemeClr val="bg1"/>
              </a:solidFill>
            </a:endParaRPr>
          </a:p>
          <a:p>
            <a:pPr marL="0" indent="0" algn="ctr">
              <a:spcBef>
                <a:spcPts val="0"/>
              </a:spcBef>
              <a:buNone/>
            </a:pPr>
            <a:r>
              <a:rPr lang="en-AU" sz="4267" b="1" dirty="0">
                <a:solidFill>
                  <a:schemeClr val="bg1"/>
                </a:solidFill>
              </a:rPr>
              <a:t>Roundtable</a:t>
            </a:r>
            <a:endParaRPr sz="4267" b="1" dirty="0">
              <a:solidFill>
                <a:schemeClr val="bg1"/>
              </a:solidFill>
            </a:endParaRPr>
          </a:p>
          <a:p>
            <a:pPr marL="0" indent="0" algn="ctr">
              <a:spcBef>
                <a:spcPts val="0"/>
              </a:spcBef>
              <a:buNone/>
            </a:pPr>
            <a:endParaRPr sz="4267" b="1" dirty="0">
              <a:solidFill>
                <a:schemeClr val="bg1"/>
              </a:solidFill>
            </a:endParaRPr>
          </a:p>
          <a:p>
            <a:pPr marL="0" indent="0" algn="ctr">
              <a:spcBef>
                <a:spcPts val="0"/>
              </a:spcBef>
              <a:buNone/>
            </a:pPr>
            <a:endParaRPr sz="4267" b="1" dirty="0">
              <a:solidFill>
                <a:schemeClr val="bg1"/>
              </a:solidFill>
            </a:endParaRPr>
          </a:p>
        </p:txBody>
      </p:sp>
    </p:spTree>
    <p:extLst>
      <p:ext uri="{BB962C8B-B14F-4D97-AF65-F5344CB8AC3E}">
        <p14:creationId xmlns:p14="http://schemas.microsoft.com/office/powerpoint/2010/main" val="265279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9"/>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l"/>
            <a:r>
              <a:rPr lang="en-AU" b="1" cap="none" dirty="0">
                <a:solidFill>
                  <a:schemeClr val="bg1"/>
                </a:solidFill>
              </a:rPr>
              <a:t>Agenda (</a:t>
            </a:r>
            <a:r>
              <a:rPr lang="en-AU" b="1" cap="none" dirty="0" err="1">
                <a:solidFill>
                  <a:schemeClr val="bg1"/>
                </a:solidFill>
              </a:rPr>
              <a:t>ish</a:t>
            </a:r>
            <a:r>
              <a:rPr lang="en-AU" b="1" cap="none" dirty="0">
                <a:solidFill>
                  <a:schemeClr val="bg1"/>
                </a:solidFill>
              </a:rPr>
              <a:t>)</a:t>
            </a:r>
          </a:p>
        </p:txBody>
      </p:sp>
      <p:sp>
        <p:nvSpPr>
          <p:cNvPr id="60" name="Google Shape;60;p14"/>
          <p:cNvSpPr txBox="1">
            <a:spLocks noGrp="1"/>
          </p:cNvSpPr>
          <p:nvPr>
            <p:ph type="body" idx="1"/>
          </p:nvPr>
        </p:nvSpPr>
        <p:spPr>
          <a:xfrm>
            <a:off x="609600" y="1629400"/>
            <a:ext cx="10972800" cy="4482800"/>
          </a:xfrm>
          <a:prstGeom prst="rect">
            <a:avLst/>
          </a:prstGeom>
        </p:spPr>
        <p:txBody>
          <a:bodyPr spcFirstLastPara="1" vert="horz" wrap="square" lIns="121900" tIns="121900" rIns="121900" bIns="121900" rtlCol="0" anchor="ctr" anchorCtr="0">
            <a:noAutofit/>
          </a:bodyPr>
          <a:lstStyle/>
          <a:p>
            <a:pPr marL="0" indent="0">
              <a:spcBef>
                <a:spcPts val="0"/>
              </a:spcBef>
              <a:buNone/>
            </a:pPr>
            <a:r>
              <a:rPr lang="en-AU" sz="4267" dirty="0">
                <a:solidFill>
                  <a:schemeClr val="bg1"/>
                </a:solidFill>
              </a:rPr>
              <a:t>6:00 – Get online, make tech go</a:t>
            </a:r>
          </a:p>
          <a:p>
            <a:pPr marL="571500" indent="-571500">
              <a:spcBef>
                <a:spcPts val="0"/>
              </a:spcBef>
            </a:pPr>
            <a:r>
              <a:rPr lang="en-AU" sz="3200" dirty="0">
                <a:solidFill>
                  <a:schemeClr val="bg1"/>
                </a:solidFill>
              </a:rPr>
              <a:t>Send Q&amp;A topics to Nicola</a:t>
            </a:r>
          </a:p>
          <a:p>
            <a:pPr marL="0" indent="0">
              <a:spcBef>
                <a:spcPts val="0"/>
              </a:spcBef>
              <a:buNone/>
            </a:pPr>
            <a:endParaRPr lang="en-AU" sz="4267" dirty="0">
              <a:solidFill>
                <a:schemeClr val="bg1"/>
              </a:solidFill>
            </a:endParaRPr>
          </a:p>
          <a:p>
            <a:pPr marL="0" indent="0">
              <a:spcBef>
                <a:spcPts val="0"/>
              </a:spcBef>
              <a:buNone/>
            </a:pPr>
            <a:r>
              <a:rPr lang="en-AU" sz="4267" dirty="0">
                <a:solidFill>
                  <a:schemeClr val="bg1"/>
                </a:solidFill>
              </a:rPr>
              <a:t>6:15 – Easier said than done</a:t>
            </a:r>
          </a:p>
          <a:p>
            <a:pPr marL="0" indent="0">
              <a:spcBef>
                <a:spcPts val="0"/>
              </a:spcBef>
              <a:buNone/>
            </a:pPr>
            <a:endParaRPr lang="en-AU" sz="4267" dirty="0">
              <a:solidFill>
                <a:schemeClr val="bg1"/>
              </a:solidFill>
            </a:endParaRPr>
          </a:p>
          <a:p>
            <a:pPr marL="0" indent="0">
              <a:spcBef>
                <a:spcPts val="0"/>
              </a:spcBef>
              <a:buNone/>
            </a:pPr>
            <a:r>
              <a:rPr lang="en-AU" sz="4267" dirty="0">
                <a:solidFill>
                  <a:schemeClr val="bg1"/>
                </a:solidFill>
              </a:rPr>
              <a:t>7:30 – Chat, network</a:t>
            </a:r>
          </a:p>
          <a:p>
            <a:pPr marL="0" indent="0">
              <a:spcBef>
                <a:spcPts val="0"/>
              </a:spcBef>
              <a:buNone/>
            </a:pPr>
            <a:endParaRPr lang="en-AU" sz="4267" dirty="0">
              <a:solidFill>
                <a:schemeClr val="bg1"/>
              </a:solidFill>
            </a:endParaRPr>
          </a:p>
          <a:p>
            <a:pPr marL="0" indent="0">
              <a:spcBef>
                <a:spcPts val="0"/>
              </a:spcBef>
              <a:buNone/>
            </a:pPr>
            <a:r>
              <a:rPr lang="en-AU" sz="4267" dirty="0">
                <a:solidFill>
                  <a:schemeClr val="bg1"/>
                </a:solidFill>
              </a:rPr>
              <a:t>8:00 – Log off</a:t>
            </a:r>
            <a:endParaRPr sz="4267" dirty="0">
              <a:solidFill>
                <a:schemeClr val="bg1"/>
              </a:solidFill>
            </a:endParaRPr>
          </a:p>
        </p:txBody>
      </p:sp>
    </p:spTree>
    <p:extLst>
      <p:ext uri="{BB962C8B-B14F-4D97-AF65-F5344CB8AC3E}">
        <p14:creationId xmlns:p14="http://schemas.microsoft.com/office/powerpoint/2010/main" val="27357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9"/>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l"/>
            <a:r>
              <a:rPr lang="en-AU" b="1" cap="none" dirty="0">
                <a:solidFill>
                  <a:schemeClr val="bg1"/>
                </a:solidFill>
              </a:rPr>
              <a:t>Thanks for coming!</a:t>
            </a:r>
          </a:p>
        </p:txBody>
      </p:sp>
      <p:sp>
        <p:nvSpPr>
          <p:cNvPr id="60" name="Google Shape;60;p14"/>
          <p:cNvSpPr txBox="1">
            <a:spLocks noGrp="1"/>
          </p:cNvSpPr>
          <p:nvPr>
            <p:ph type="body" idx="1"/>
          </p:nvPr>
        </p:nvSpPr>
        <p:spPr>
          <a:xfrm>
            <a:off x="609600" y="1629400"/>
            <a:ext cx="10972800" cy="4482800"/>
          </a:xfrm>
          <a:prstGeom prst="rect">
            <a:avLst/>
          </a:prstGeom>
        </p:spPr>
        <p:txBody>
          <a:bodyPr spcFirstLastPara="1" vert="horz" wrap="square" lIns="121900" tIns="121900" rIns="121900" bIns="121900" rtlCol="0" anchor="ctr" anchorCtr="0">
            <a:noAutofit/>
          </a:bodyPr>
          <a:lstStyle/>
          <a:p>
            <a:pPr marL="0" indent="0">
              <a:spcBef>
                <a:spcPts val="0"/>
              </a:spcBef>
              <a:buNone/>
            </a:pPr>
            <a:r>
              <a:rPr lang="en-AU" sz="4267" dirty="0">
                <a:solidFill>
                  <a:schemeClr val="bg1"/>
                </a:solidFill>
              </a:rPr>
              <a:t>Next month: </a:t>
            </a:r>
          </a:p>
          <a:p>
            <a:pPr marL="0" indent="0">
              <a:spcBef>
                <a:spcPts val="0"/>
              </a:spcBef>
              <a:buNone/>
            </a:pPr>
            <a:endParaRPr lang="en-AU" sz="4267" dirty="0">
              <a:solidFill>
                <a:schemeClr val="bg1"/>
              </a:solidFill>
            </a:endParaRPr>
          </a:p>
          <a:p>
            <a:pPr marL="0" indent="0">
              <a:spcBef>
                <a:spcPts val="0"/>
              </a:spcBef>
              <a:buNone/>
            </a:pPr>
            <a:r>
              <a:rPr lang="en-AU" sz="4267" dirty="0">
                <a:solidFill>
                  <a:schemeClr val="bg1"/>
                </a:solidFill>
              </a:rPr>
              <a:t>A (brief) tour of privacy (and other) legislation of Australia (and the world) that could impact your business.</a:t>
            </a:r>
            <a:endParaRPr sz="4267" dirty="0">
              <a:solidFill>
                <a:schemeClr val="bg1"/>
              </a:solidFill>
            </a:endParaRPr>
          </a:p>
        </p:txBody>
      </p:sp>
    </p:spTree>
    <p:extLst>
      <p:ext uri="{BB962C8B-B14F-4D97-AF65-F5344CB8AC3E}">
        <p14:creationId xmlns:p14="http://schemas.microsoft.com/office/powerpoint/2010/main" val="37474140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686</Words>
  <Application>Microsoft Office PowerPoint</Application>
  <PresentationFormat>Widescreen</PresentationFormat>
  <Paragraphs>49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Graphik Meetup</vt:lpstr>
      <vt:lpstr>Vapor Trail</vt:lpstr>
      <vt:lpstr>CTO School Melbourne</vt:lpstr>
      <vt:lpstr>Welcome!</vt:lpstr>
      <vt:lpstr>Thanks to our sponsor</vt:lpstr>
      <vt:lpstr>PowerPoint Presentation</vt:lpstr>
      <vt:lpstr>PowerPoint Presentation</vt:lpstr>
      <vt:lpstr>PowerPoint Presentation</vt:lpstr>
      <vt:lpstr>This month’s topic</vt:lpstr>
      <vt:lpstr>Agenda (ish)</vt:lpstr>
      <vt:lpstr>Thanks for coming!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CTO School Melbourne</dc:title>
  <dc:creator>Nicola Nye</dc:creator>
  <cp:lastModifiedBy>Nicola Nye</cp:lastModifiedBy>
  <cp:revision>16</cp:revision>
  <dcterms:created xsi:type="dcterms:W3CDTF">2019-03-04T10:36:49Z</dcterms:created>
  <dcterms:modified xsi:type="dcterms:W3CDTF">2022-03-21T05:10:02Z</dcterms:modified>
</cp:coreProperties>
</file>