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 id="2147483688" r:id="rId5"/>
  </p:sldMasterIdLst>
  <p:notesMasterIdLst>
    <p:notesMasterId r:id="rId10"/>
  </p:notesMasterIdLst>
  <p:sldIdLst>
    <p:sldId id="297" r:id="rId6"/>
    <p:sldId id="308" r:id="rId7"/>
    <p:sldId id="309" r:id="rId8"/>
    <p:sldId id="31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C2D102-33A4-433A-71EA-EAEF3BAD2340}" name="Mosimann, Susan" initials="MS" userId="S::Susan.Mosimann@ct.gov::4aa915e6-be67-4d92-bb0a-bc0a6d3a1d18" providerId="AD"/>
  <p188:author id="{7D68EF1E-612E-6BD2-E29D-EB2A33D3D38E}" name="Norfleet-Johnson, Cassandra L." initials="NJCL" userId="S::Cassandra.Norfleet-Johnson@ct.gov::84188399-1d89-4bdd-8c85-5740cc7ca299" providerId="AD"/>
  <p188:author id="{2517662B-D41B-EBB7-DC5B-94A2F7A43A31}" name="Pisani, Linette" initials="PL" userId="S::Linette.Pisani@ct.gov::4766c781-bd93-4a65-a4d9-8a0829f0e470" providerId="AD"/>
  <p188:author id="{0AE5CF34-733E-5CE5-528E-D8619B59B7D0}" name="Giacomi, Daniel R." initials="GDR" userId="S::Daniel.Giacomi@ct.gov::c5c5a813-5dd0-46fe-80f4-43f714e60b41" providerId="AD"/>
  <p188:author id="{20F7F953-B8B0-4122-23B6-D39072D7E257}" name="Norfleet-Johnson, Cassandra L." initials="NL" userId="S::cassandra.norfleet-johnson@ct.gov::84188399-1d89-4bdd-8c85-5740cc7ca299" providerId="AD"/>
  <p188:author id="{8C6EB37F-8BC1-0D02-20DA-232FB51E7B77}" name="Pisani, Linette" initials="PL" userId="S::linette.pisani@ct.gov::4766c781-bd93-4a65-a4d9-8a0829f0e470" providerId="AD"/>
  <p188:author id="{BB1A80A0-9C0A-560D-D2CD-E99703CDF6A6}" name="Thomas, Elizabeth P." initials="TEP" userId="S::Elizabeth.Thomas@ct.gov::ab7770e1-64a2-4edc-8935-d662500e8e63" providerId="AD"/>
  <p188:author id="{E1AC67B6-34F4-3D98-F4E4-3D22146E4D48}" name="Hadler, Peter B." initials="HPB" userId="S::Peter.Hadler@ct.gov::c453469d-c7d1-4343-a6f8-31b1e860a616" providerId="AD"/>
  <p188:author id="{737193C9-9E49-8AE7-79D1-49FD50E5882E}" name="Cappuccitti, Maria" initials="CM" userId="S::maria.cappuccitti@ct.gov::8aba9dc2-2417-4ccc-b113-867e6c6159e5" providerId="AD"/>
  <p188:author id="{34D27BD9-7733-9B53-8325-CA9503CD4C25}" name="Gualtieri, Claudio" initials="CG" userId="S::Claudio.Gualtieri@ct.gov::b708b4ec-517b-44e3-a35c-c72b77dd14f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D0C0C"/>
    <a:srgbClr val="011F42"/>
    <a:srgbClr val="011638"/>
    <a:srgbClr val="130536"/>
    <a:srgbClr val="0066FF"/>
    <a:srgbClr val="00466C"/>
    <a:srgbClr val="004A70"/>
    <a:srgbClr val="290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72" y="6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5196D-BBF9-4129-AEAE-D1ACE2B3541D}"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5C6E0-6CE1-450F-B0D1-2A2EC0E81C56}" type="slidenum">
              <a:rPr lang="en-US" smtClean="0"/>
              <a:t>‹#›</a:t>
            </a:fld>
            <a:endParaRPr lang="en-US"/>
          </a:p>
        </p:txBody>
      </p:sp>
    </p:spTree>
    <p:extLst>
      <p:ext uri="{BB962C8B-B14F-4D97-AF65-F5344CB8AC3E}">
        <p14:creationId xmlns:p14="http://schemas.microsoft.com/office/powerpoint/2010/main" val="409597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35C6E0-6CE1-450F-B0D1-2A2EC0E81C56}"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12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jpeg"/><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2460445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7A2E87-A46C-934D-BF14-0D8197FA24AF}" type="datetimeFigureOut">
              <a:rPr lang="en-US" smtClean="0"/>
              <a:t>2/11/2025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513674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7A2E87-A46C-934D-BF14-0D8197FA24AF}" type="datetimeFigureOut">
              <a:rPr lang="en-US" smtClean="0"/>
              <a:t>2/11/2025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398590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4190794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269688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706B9-38B8-4195-9B82-4797676D40AF}" type="datetime4">
              <a:rPr lang="en-US" smtClean="0"/>
              <a:t>February 11, 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8E0910F7-5D48-4D29-89D1-83725AECF732}" type="slidenum">
              <a:rPr lang="en-US"/>
              <a:pPr>
                <a:defRPr/>
              </a:pPr>
              <a:t>‹#›</a:t>
            </a:fld>
            <a:endParaRPr lang="en-US"/>
          </a:p>
        </p:txBody>
      </p:sp>
    </p:spTree>
    <p:extLst>
      <p:ext uri="{BB962C8B-B14F-4D97-AF65-F5344CB8AC3E}">
        <p14:creationId xmlns:p14="http://schemas.microsoft.com/office/powerpoint/2010/main" val="1947105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544639"/>
            <a:ext cx="10363200" cy="1362075"/>
          </a:xfrm>
          <a:solidFill>
            <a:schemeClr val="accent1">
              <a:lumMod val="20000"/>
              <a:lumOff val="80000"/>
            </a:schemeClr>
          </a:solidFill>
        </p:spPr>
        <p:txBody>
          <a:bodyPr anchor="t"/>
          <a:lstStyle>
            <a:lvl1pPr algn="l">
              <a:defRPr sz="4000" b="1" u="none" cap="none">
                <a:solidFill>
                  <a:srgbClr val="2906A2"/>
                </a:solidFill>
                <a:effectLst/>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A13CE32-F88A-4942-BE29-2ECB139BEDEE}" type="datetime4">
              <a:rPr lang="en-US" smtClean="0"/>
              <a:t>February 11, 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120F9A6D-C033-4D6D-9AA8-89024EE4BA4D}" type="slidenum">
              <a:rPr lang="en-US"/>
              <a:pPr>
                <a:defRPr/>
              </a:pPr>
              <a:t>‹#›</a:t>
            </a:fld>
            <a:endParaRPr lang="en-US"/>
          </a:p>
        </p:txBody>
      </p:sp>
    </p:spTree>
    <p:extLst>
      <p:ext uri="{BB962C8B-B14F-4D97-AF65-F5344CB8AC3E}">
        <p14:creationId xmlns:p14="http://schemas.microsoft.com/office/powerpoint/2010/main" val="3542801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2DFA462-5E2A-41D9-A7D3-F419570EED5A}" type="datetime4">
              <a:rPr lang="en-US" smtClean="0"/>
              <a:t>February 11, 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382B61B4-6BB9-47A6-B93C-99ACD9D56F89}" type="slidenum">
              <a:rPr lang="en-US"/>
              <a:pPr>
                <a:defRPr/>
              </a:pPr>
              <a:t>‹#›</a:t>
            </a:fld>
            <a:endParaRPr lang="en-US"/>
          </a:p>
        </p:txBody>
      </p:sp>
    </p:spTree>
    <p:extLst>
      <p:ext uri="{BB962C8B-B14F-4D97-AF65-F5344CB8AC3E}">
        <p14:creationId xmlns:p14="http://schemas.microsoft.com/office/powerpoint/2010/main" val="233326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683316-9D96-4A8F-9282-FAB67CD83E8D}" type="datetime4">
              <a:rPr lang="en-US" smtClean="0"/>
              <a:t>February 11, 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9" name="Slide Number Placeholder 5"/>
          <p:cNvSpPr>
            <a:spLocks noGrp="1"/>
          </p:cNvSpPr>
          <p:nvPr>
            <p:ph type="sldNum" sz="quarter" idx="12"/>
          </p:nvPr>
        </p:nvSpPr>
        <p:spPr/>
        <p:txBody>
          <a:bodyPr/>
          <a:lstStyle>
            <a:lvl1pPr>
              <a:defRPr/>
            </a:lvl1pPr>
          </a:lstStyle>
          <a:p>
            <a:pPr>
              <a:defRPr/>
            </a:pPr>
            <a:fld id="{73517445-A01B-4834-84D5-6A6757894F5E}" type="slidenum">
              <a:rPr lang="en-US"/>
              <a:pPr>
                <a:defRPr/>
              </a:pPr>
              <a:t>‹#›</a:t>
            </a:fld>
            <a:endParaRPr lang="en-US"/>
          </a:p>
        </p:txBody>
      </p:sp>
    </p:spTree>
    <p:extLst>
      <p:ext uri="{BB962C8B-B14F-4D97-AF65-F5344CB8AC3E}">
        <p14:creationId xmlns:p14="http://schemas.microsoft.com/office/powerpoint/2010/main" val="39832259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0EB560-F028-4CC0-BA01-B877206CE1AE}" type="datetime4">
              <a:rPr lang="en-US" smtClean="0"/>
              <a:t>February 11, 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5" name="Slide Number Placeholder 5"/>
          <p:cNvSpPr>
            <a:spLocks noGrp="1"/>
          </p:cNvSpPr>
          <p:nvPr>
            <p:ph type="sldNum" sz="quarter" idx="12"/>
          </p:nvPr>
        </p:nvSpPr>
        <p:spPr/>
        <p:txBody>
          <a:bodyPr/>
          <a:lstStyle>
            <a:lvl1pPr>
              <a:defRPr/>
            </a:lvl1pPr>
          </a:lstStyle>
          <a:p>
            <a:pPr>
              <a:defRPr/>
            </a:pPr>
            <a:fld id="{B77E40C9-912E-40AE-8E8F-5BBEFA612765}" type="slidenum">
              <a:rPr lang="en-US"/>
              <a:pPr>
                <a:defRPr/>
              </a:pPr>
              <a:t>‹#›</a:t>
            </a:fld>
            <a:endParaRPr lang="en-US"/>
          </a:p>
        </p:txBody>
      </p:sp>
    </p:spTree>
    <p:extLst>
      <p:ext uri="{BB962C8B-B14F-4D97-AF65-F5344CB8AC3E}">
        <p14:creationId xmlns:p14="http://schemas.microsoft.com/office/powerpoint/2010/main" val="2213956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66692"/>
            <a:ext cx="4011084" cy="568408"/>
          </a:xfrm>
        </p:spPr>
        <p:txBody>
          <a:bodyPr anchor="b"/>
          <a:lstStyle>
            <a:lvl1pPr algn="l">
              <a:defRPr sz="2000" b="1">
                <a:solidFill>
                  <a:schemeClr val="bg1"/>
                </a:solidFill>
              </a:defRPr>
            </a:lvl1pPr>
          </a:lstStyle>
          <a:p>
            <a:r>
              <a:rPr lang="en-US"/>
              <a:t>Click to edit Master title style</a:t>
            </a:r>
          </a:p>
        </p:txBody>
      </p:sp>
      <p:sp>
        <p:nvSpPr>
          <p:cNvPr id="3" name="Content Placeholder 2"/>
          <p:cNvSpPr>
            <a:spLocks noGrp="1"/>
          </p:cNvSpPr>
          <p:nvPr>
            <p:ph idx="1"/>
          </p:nvPr>
        </p:nvSpPr>
        <p:spPr>
          <a:xfrm>
            <a:off x="4766733" y="922351"/>
            <a:ext cx="6815667" cy="52038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F5CB12A-8B26-46FD-AB5A-6FEB7A9743D7}" type="datetime4">
              <a:rPr lang="en-US" smtClean="0"/>
              <a:t>February 11, 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34F3143F-4BD4-4B07-9F39-382813E35AF1}" type="slidenum">
              <a:rPr lang="en-US"/>
              <a:pPr>
                <a:defRPr/>
              </a:pPr>
              <a:t>‹#›</a:t>
            </a:fld>
            <a:endParaRPr lang="en-US"/>
          </a:p>
        </p:txBody>
      </p:sp>
    </p:spTree>
    <p:extLst>
      <p:ext uri="{BB962C8B-B14F-4D97-AF65-F5344CB8AC3E}">
        <p14:creationId xmlns:p14="http://schemas.microsoft.com/office/powerpoint/2010/main" val="252211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221448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chemeClr val="bg1"/>
                </a:solidFill>
              </a:defRPr>
            </a:lvl1pPr>
          </a:lstStyle>
          <a:p>
            <a:r>
              <a:rPr lang="en-US"/>
              <a:t>Click to edit Master title style</a:t>
            </a:r>
          </a:p>
        </p:txBody>
      </p:sp>
      <p:sp>
        <p:nvSpPr>
          <p:cNvPr id="3" name="Picture Placeholder 2"/>
          <p:cNvSpPr>
            <a:spLocks noGrp="1"/>
          </p:cNvSpPr>
          <p:nvPr>
            <p:ph type="pic" idx="1"/>
          </p:nvPr>
        </p:nvSpPr>
        <p:spPr>
          <a:xfrm>
            <a:off x="2389717" y="962107"/>
            <a:ext cx="7315200" cy="376546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84AC4B-A041-4946-8056-1B491797EDC4}" type="datetime4">
              <a:rPr lang="en-US" smtClean="0"/>
              <a:t>February 11, 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7" name="Slide Number Placeholder 5"/>
          <p:cNvSpPr>
            <a:spLocks noGrp="1"/>
          </p:cNvSpPr>
          <p:nvPr>
            <p:ph type="sldNum" sz="quarter" idx="12"/>
          </p:nvPr>
        </p:nvSpPr>
        <p:spPr/>
        <p:txBody>
          <a:bodyPr/>
          <a:lstStyle>
            <a:lvl1pPr>
              <a:defRPr/>
            </a:lvl1pPr>
          </a:lstStyle>
          <a:p>
            <a:pPr>
              <a:defRPr/>
            </a:pPr>
            <a:fld id="{40A5E6D9-857F-4A68-8641-FFCB332747BC}" type="slidenum">
              <a:rPr lang="en-US"/>
              <a:pPr>
                <a:defRPr/>
              </a:pPr>
              <a:t>‹#›</a:t>
            </a:fld>
            <a:endParaRPr lang="en-US"/>
          </a:p>
        </p:txBody>
      </p:sp>
    </p:spTree>
    <p:extLst>
      <p:ext uri="{BB962C8B-B14F-4D97-AF65-F5344CB8AC3E}">
        <p14:creationId xmlns:p14="http://schemas.microsoft.com/office/powerpoint/2010/main" val="7175098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82C4B7-FD11-476B-8429-5AC1E7E49ED3}" type="datetime4">
              <a:rPr lang="en-US" smtClean="0"/>
              <a:t>February 11, 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6D5A4297-53E4-41EB-B544-90BB684DE89D}" type="slidenum">
              <a:rPr lang="en-US"/>
              <a:pPr>
                <a:defRPr/>
              </a:pPr>
              <a:t>‹#›</a:t>
            </a:fld>
            <a:endParaRPr lang="en-US"/>
          </a:p>
        </p:txBody>
      </p:sp>
    </p:spTree>
    <p:extLst>
      <p:ext uri="{BB962C8B-B14F-4D97-AF65-F5344CB8AC3E}">
        <p14:creationId xmlns:p14="http://schemas.microsoft.com/office/powerpoint/2010/main" val="187883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54157"/>
            <a:ext cx="2743200" cy="5172007"/>
          </a:xfrm>
        </p:spPr>
        <p:txBody>
          <a:bodyPr vert="eaVert"/>
          <a:lstStyle>
            <a:lvl1pPr>
              <a:defRPr>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a:xfrm>
            <a:off x="609600" y="954157"/>
            <a:ext cx="8026400" cy="51720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482142D-E004-4591-AF53-536A441757D5}" type="datetime4">
              <a:rPr lang="en-US" smtClean="0"/>
              <a:t>February 11, 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Social Services</a:t>
            </a:r>
          </a:p>
        </p:txBody>
      </p:sp>
      <p:sp>
        <p:nvSpPr>
          <p:cNvPr id="6" name="Slide Number Placeholder 5"/>
          <p:cNvSpPr>
            <a:spLocks noGrp="1"/>
          </p:cNvSpPr>
          <p:nvPr>
            <p:ph type="sldNum" sz="quarter" idx="12"/>
          </p:nvPr>
        </p:nvSpPr>
        <p:spPr/>
        <p:txBody>
          <a:bodyPr/>
          <a:lstStyle>
            <a:lvl1pPr>
              <a:defRPr/>
            </a:lvl1pPr>
          </a:lstStyle>
          <a:p>
            <a:pPr>
              <a:defRPr/>
            </a:pPr>
            <a:fld id="{8D91D655-7119-457D-A34B-11276AAE675F}" type="slidenum">
              <a:rPr lang="en-US"/>
              <a:pPr>
                <a:defRPr/>
              </a:pPr>
              <a:t>‹#›</a:t>
            </a:fld>
            <a:endParaRPr lang="en-US"/>
          </a:p>
        </p:txBody>
      </p:sp>
    </p:spTree>
    <p:extLst>
      <p:ext uri="{BB962C8B-B14F-4D97-AF65-F5344CB8AC3E}">
        <p14:creationId xmlns:p14="http://schemas.microsoft.com/office/powerpoint/2010/main" val="4037512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5106" y="2130426"/>
            <a:ext cx="7615825" cy="800665"/>
          </a:xfrm>
          <a:noFill/>
        </p:spPr>
        <p:txBody>
          <a:bodyPr anchor="t"/>
          <a:lstStyle>
            <a:lvl1pPr algn="ctr">
              <a:defRPr sz="4800" b="0">
                <a:solidFill>
                  <a:srgbClr val="2906A2"/>
                </a:solidFill>
                <a:effectLst/>
                <a:latin typeface="+mj-lt"/>
              </a:defRPr>
            </a:lvl1pPr>
          </a:lstStyle>
          <a:p>
            <a:r>
              <a:rPr lang="en-US"/>
              <a:t>Click to edit Master title style</a:t>
            </a:r>
          </a:p>
        </p:txBody>
      </p:sp>
      <p:sp>
        <p:nvSpPr>
          <p:cNvPr id="7" name="Slide Number Placeholder 5"/>
          <p:cNvSpPr>
            <a:spLocks noGrp="1"/>
          </p:cNvSpPr>
          <p:nvPr>
            <p:ph type="sldNum" sz="quarter" idx="12"/>
          </p:nvPr>
        </p:nvSpPr>
        <p:spPr>
          <a:xfrm>
            <a:off x="8737600" y="6475619"/>
            <a:ext cx="2844800" cy="365125"/>
          </a:xfrm>
        </p:spPr>
        <p:txBody>
          <a:bodyPr/>
          <a:lstStyle>
            <a:lvl1pPr>
              <a:defRPr>
                <a:latin typeface="+mj-lt"/>
              </a:defRPr>
            </a:lvl1pPr>
          </a:lstStyle>
          <a:p>
            <a:pPr>
              <a:defRPr/>
            </a:pPr>
            <a:fld id="{2D43976D-FE59-46FF-B0CA-10F23A3434E0}" type="slidenum">
              <a:rPr lang="en-US" smtClean="0"/>
              <a:pPr>
                <a:defRPr/>
              </a:pPr>
              <a:t>‹#›</a:t>
            </a:fld>
            <a:endParaRPr lang="en-US"/>
          </a:p>
        </p:txBody>
      </p:sp>
    </p:spTree>
    <p:extLst>
      <p:ext uri="{BB962C8B-B14F-4D97-AF65-F5344CB8AC3E}">
        <p14:creationId xmlns:p14="http://schemas.microsoft.com/office/powerpoint/2010/main" val="194560823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0" name="Rectangle 9"/>
          <p:cNvSpPr/>
          <p:nvPr userDrawn="1"/>
        </p:nvSpPr>
        <p:spPr>
          <a:xfrm>
            <a:off x="0" y="1039660"/>
            <a:ext cx="12192000" cy="5840702"/>
          </a:xfrm>
          <a:prstGeom prst="rect">
            <a:avLst/>
          </a:prstGeom>
          <a:solidFill>
            <a:srgbClr val="01163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4" name="Rectangle 3"/>
          <p:cNvSpPr/>
          <p:nvPr userDrawn="1"/>
        </p:nvSpPr>
        <p:spPr>
          <a:xfrm>
            <a:off x="0" y="-100208"/>
            <a:ext cx="12192000" cy="11398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357687" y="233715"/>
            <a:ext cx="8988945" cy="800665"/>
          </a:xfrm>
          <a:noFill/>
        </p:spPr>
        <p:txBody>
          <a:bodyPr anchor="t"/>
          <a:lstStyle>
            <a:lvl1pPr algn="l">
              <a:defRPr sz="4000">
                <a:solidFill>
                  <a:srgbClr val="011F42"/>
                </a:solidFill>
              </a:defRPr>
            </a:lvl1pPr>
          </a:lstStyle>
          <a:p>
            <a:r>
              <a:rPr lang="en-US"/>
              <a:t>Click to edit Master title style</a:t>
            </a:r>
          </a:p>
        </p:txBody>
      </p:sp>
      <p:sp>
        <p:nvSpPr>
          <p:cNvPr id="3" name="Subtitle 2"/>
          <p:cNvSpPr>
            <a:spLocks noGrp="1"/>
          </p:cNvSpPr>
          <p:nvPr>
            <p:ph type="subTitle" idx="1"/>
          </p:nvPr>
        </p:nvSpPr>
        <p:spPr>
          <a:xfrm>
            <a:off x="357687" y="1204159"/>
            <a:ext cx="8988947" cy="550737"/>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7" name="Text Placeholder 16"/>
          <p:cNvSpPr>
            <a:spLocks noGrp="1"/>
          </p:cNvSpPr>
          <p:nvPr>
            <p:ph type="body" sz="quarter" idx="12" hasCustomPrompt="1"/>
          </p:nvPr>
        </p:nvSpPr>
        <p:spPr>
          <a:xfrm>
            <a:off x="6535886" y="4665429"/>
            <a:ext cx="4396316" cy="1004888"/>
          </a:xfrm>
        </p:spPr>
        <p:txBody>
          <a:bodyPr>
            <a:normAutofit/>
          </a:bodyPr>
          <a:lstStyle>
            <a:lvl1pPr marL="0" indent="0">
              <a:buFontTx/>
              <a:buNone/>
              <a:defRPr sz="2400" b="1">
                <a:solidFill>
                  <a:schemeClr val="bg1"/>
                </a:solidFill>
              </a:defRPr>
            </a:lvl1pPr>
          </a:lstStyle>
          <a:p>
            <a:pPr lvl="0"/>
            <a:r>
              <a:rPr lang="en-US"/>
              <a:t>Click to add date and audience details</a:t>
            </a:r>
          </a:p>
        </p:txBody>
      </p:sp>
      <p:pic>
        <p:nvPicPr>
          <p:cNvPr id="6" name="Picture 5" descr="Text&#10;&#10;Description automatically generated with medium confidence">
            <a:extLst>
              <a:ext uri="{FF2B5EF4-FFF2-40B4-BE49-F238E27FC236}">
                <a16:creationId xmlns:a16="http://schemas.microsoft.com/office/drawing/2014/main" id="{50A6EBAF-57A7-C492-29D6-5C8F3F540E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556" y="5558340"/>
            <a:ext cx="4596938" cy="1147692"/>
          </a:xfrm>
          <a:prstGeom prst="rect">
            <a:avLst/>
          </a:prstGeom>
        </p:spPr>
      </p:pic>
      <p:pic>
        <p:nvPicPr>
          <p:cNvPr id="5" name="Picture 4">
            <a:extLst>
              <a:ext uri="{FF2B5EF4-FFF2-40B4-BE49-F238E27FC236}">
                <a16:creationId xmlns:a16="http://schemas.microsoft.com/office/drawing/2014/main" id="{E1D6A97E-4F76-D90F-4424-A8D19633DD5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72484"/>
            <a:ext cx="4080160" cy="2719045"/>
          </a:xfrm>
          <a:prstGeom prst="rect">
            <a:avLst/>
          </a:prstGeom>
        </p:spPr>
      </p:pic>
      <p:pic>
        <p:nvPicPr>
          <p:cNvPr id="7" name="Picture 6">
            <a:extLst>
              <a:ext uri="{FF2B5EF4-FFF2-40B4-BE49-F238E27FC236}">
                <a16:creationId xmlns:a16="http://schemas.microsoft.com/office/drawing/2014/main" id="{2C948C21-FD51-A53E-6FA1-6A8CE21CC3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7788" y="1772484"/>
            <a:ext cx="3196423" cy="2719045"/>
          </a:xfrm>
          <a:prstGeom prst="rect">
            <a:avLst/>
          </a:prstGeom>
        </p:spPr>
      </p:pic>
      <p:pic>
        <p:nvPicPr>
          <p:cNvPr id="8" name="Picture 7">
            <a:extLst>
              <a:ext uri="{FF2B5EF4-FFF2-40B4-BE49-F238E27FC236}">
                <a16:creationId xmlns:a16="http://schemas.microsoft.com/office/drawing/2014/main" id="{BB282BCE-122B-2DB8-08B0-AB752C8D68A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02379" y="1772484"/>
            <a:ext cx="4089621" cy="2719045"/>
          </a:xfrm>
          <a:prstGeom prst="rect">
            <a:avLst/>
          </a:prstGeom>
        </p:spPr>
      </p:pic>
    </p:spTree>
    <p:extLst>
      <p:ext uri="{BB962C8B-B14F-4D97-AF65-F5344CB8AC3E}">
        <p14:creationId xmlns:p14="http://schemas.microsoft.com/office/powerpoint/2010/main" val="6182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328472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645232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A2E87-A46C-934D-BF14-0D8197FA24AF}" type="datetimeFigureOut">
              <a:rPr lang="en-US" smtClean="0"/>
              <a:t>2/11/2025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76191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7A2E87-A46C-934D-BF14-0D8197FA24AF}" type="datetimeFigureOut">
              <a:rPr lang="en-US" smtClean="0"/>
              <a:t>2/11/2025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51476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7A2E87-A46C-934D-BF14-0D8197FA24AF}" type="datetimeFigureOut">
              <a:rPr lang="en-US" smtClean="0"/>
              <a:t>2/11/2025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724020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A2E87-A46C-934D-BF14-0D8197FA24AF}" type="datetimeFigureOut">
              <a:rPr lang="en-US" smtClean="0"/>
              <a:t>2/11/2025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421103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A2E87-A46C-934D-BF14-0D8197FA24AF}" type="datetimeFigureOut">
              <a:rPr lang="en-US" smtClean="0"/>
              <a:t>2/11/2025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44D0795-8C29-784B-90CE-685C545E8C55}" type="slidenum">
              <a:rPr lang="en-US" smtClean="0"/>
              <a:t>‹#›</a:t>
            </a:fld>
            <a:endParaRPr lang="en-US"/>
          </a:p>
        </p:txBody>
      </p:sp>
    </p:spTree>
    <p:extLst>
      <p:ext uri="{BB962C8B-B14F-4D97-AF65-F5344CB8AC3E}">
        <p14:creationId xmlns:p14="http://schemas.microsoft.com/office/powerpoint/2010/main" val="116827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295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492370"/>
            <a:ext cx="10515600" cy="46845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A2E87-A46C-934D-BF14-0D8197FA24AF}" type="datetimeFigureOut">
              <a:rPr lang="en-US" smtClean="0"/>
              <a:t>2/11/2025</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D0795-8C29-784B-90CE-685C545E8C55}" type="slidenum">
              <a:rPr lang="en-US" smtClean="0"/>
              <a:t>‹#›</a:t>
            </a:fld>
            <a:endParaRPr lang="en-US"/>
          </a:p>
        </p:txBody>
      </p:sp>
      <p:sp>
        <p:nvSpPr>
          <p:cNvPr id="11" name="Rectangle 10">
            <a:extLst>
              <a:ext uri="{FF2B5EF4-FFF2-40B4-BE49-F238E27FC236}">
                <a16:creationId xmlns:a16="http://schemas.microsoft.com/office/drawing/2014/main" id="{E735CEC6-150A-B949-8016-B9C7FBE2634B}"/>
              </a:ext>
            </a:extLst>
          </p:cNvPr>
          <p:cNvSpPr/>
          <p:nvPr userDrawn="1"/>
        </p:nvSpPr>
        <p:spPr>
          <a:xfrm>
            <a:off x="4821548" y="6553349"/>
            <a:ext cx="2548903" cy="276999"/>
          </a:xfrm>
          <a:prstGeom prst="rect">
            <a:avLst/>
          </a:prstGeom>
        </p:spPr>
        <p:txBody>
          <a:bodyPr wrap="none">
            <a:spAutoFit/>
          </a:bodyPr>
          <a:lstStyle/>
          <a:p>
            <a:r>
              <a:rPr lang="en-US" sz="1200"/>
              <a:t>CT Department of Social Services</a:t>
            </a:r>
          </a:p>
        </p:txBody>
      </p:sp>
      <p:pic>
        <p:nvPicPr>
          <p:cNvPr id="12" name="Picture 11" descr="Text, email&#10;&#10;Description automatically generated">
            <a:extLst>
              <a:ext uri="{FF2B5EF4-FFF2-40B4-BE49-F238E27FC236}">
                <a16:creationId xmlns:a16="http://schemas.microsoft.com/office/drawing/2014/main" id="{A7C673B4-58DA-7142-9B91-9BB7991668FC}"/>
              </a:ext>
            </a:extLst>
          </p:cNvPr>
          <p:cNvPicPr>
            <a:picLocks noChangeAspect="1"/>
          </p:cNvPicPr>
          <p:nvPr userDrawn="1"/>
        </p:nvPicPr>
        <p:blipFill>
          <a:blip r:embed="rId15"/>
          <a:stretch>
            <a:fillRect/>
          </a:stretch>
        </p:blipFill>
        <p:spPr>
          <a:xfrm>
            <a:off x="-1" y="-16673"/>
            <a:ext cx="989789" cy="246861"/>
          </a:xfrm>
          <a:prstGeom prst="rect">
            <a:avLst/>
          </a:prstGeom>
          <a:ln>
            <a:noFill/>
          </a:ln>
          <a:effectLst/>
        </p:spPr>
      </p:pic>
      <p:pic>
        <p:nvPicPr>
          <p:cNvPr id="13" name="Picture 12">
            <a:extLst>
              <a:ext uri="{FF2B5EF4-FFF2-40B4-BE49-F238E27FC236}">
                <a16:creationId xmlns:a16="http://schemas.microsoft.com/office/drawing/2014/main" id="{0269B640-85AB-1C46-BDFD-AC0B7E9B90B3}"/>
              </a:ext>
            </a:extLst>
          </p:cNvPr>
          <p:cNvPicPr>
            <a:picLocks noChangeAspect="1"/>
          </p:cNvPicPr>
          <p:nvPr userDrawn="1"/>
        </p:nvPicPr>
        <p:blipFill>
          <a:blip r:embed="rId16"/>
          <a:stretch>
            <a:fillRect/>
          </a:stretch>
        </p:blipFill>
        <p:spPr>
          <a:xfrm>
            <a:off x="11430058" y="18749"/>
            <a:ext cx="761942" cy="422878"/>
          </a:xfrm>
          <a:prstGeom prst="rect">
            <a:avLst/>
          </a:prstGeom>
          <a:ln>
            <a:noFill/>
          </a:ln>
          <a:effectLst/>
        </p:spPr>
      </p:pic>
    </p:spTree>
    <p:extLst>
      <p:ext uri="{BB962C8B-B14F-4D97-AF65-F5344CB8AC3E}">
        <p14:creationId xmlns:p14="http://schemas.microsoft.com/office/powerpoint/2010/main" val="22804328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gs>
            <a:gs pos="83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609600" y="939801"/>
            <a:ext cx="10972800" cy="5186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0AAB966D-B806-4904-954D-FA6BCF40EE68}" type="datetime4">
              <a:rPr lang="en-US" smtClean="0"/>
              <a:t>February 11, 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en-US"/>
              <a:t>Department of Social Services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3F14E114-112D-4C96-A0B4-2C41C19A598A}" type="slidenum">
              <a:rPr lang="en-US"/>
              <a:pPr>
                <a:defRPr/>
              </a:pPr>
              <a:t>‹#›</a:t>
            </a:fld>
            <a:endParaRPr lang="en-US"/>
          </a:p>
        </p:txBody>
      </p:sp>
      <p:sp>
        <p:nvSpPr>
          <p:cNvPr id="7" name="Rectangle 6"/>
          <p:cNvSpPr/>
          <p:nvPr userDrawn="1"/>
        </p:nvSpPr>
        <p:spPr>
          <a:xfrm>
            <a:off x="0" y="1"/>
            <a:ext cx="12192000" cy="798513"/>
          </a:xfrm>
          <a:prstGeom prst="rect">
            <a:avLst/>
          </a:prstGeom>
          <a:solidFill>
            <a:srgbClr val="01163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cxnSp>
        <p:nvCxnSpPr>
          <p:cNvPr id="10" name="Straight Connector 9"/>
          <p:cNvCxnSpPr>
            <a:cxnSpLocks/>
          </p:cNvCxnSpPr>
          <p:nvPr userDrawn="1"/>
        </p:nvCxnSpPr>
        <p:spPr>
          <a:xfrm>
            <a:off x="962108" y="639942"/>
            <a:ext cx="1105632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33" name="Title Placeholder 1"/>
          <p:cNvSpPr>
            <a:spLocks noGrp="1"/>
          </p:cNvSpPr>
          <p:nvPr>
            <p:ph type="title"/>
          </p:nvPr>
        </p:nvSpPr>
        <p:spPr bwMode="auto">
          <a:xfrm>
            <a:off x="4165601" y="41276"/>
            <a:ext cx="7852833" cy="5318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 name="Picture 2" descr="Text">
            <a:extLst>
              <a:ext uri="{FF2B5EF4-FFF2-40B4-BE49-F238E27FC236}">
                <a16:creationId xmlns:a16="http://schemas.microsoft.com/office/drawing/2014/main" id="{F5F65BA9-ED30-7A86-CA62-C6E42C1F334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37443" y="40432"/>
            <a:ext cx="2680324" cy="669182"/>
          </a:xfrm>
          <a:prstGeom prst="rect">
            <a:avLst/>
          </a:prstGeom>
        </p:spPr>
      </p:pic>
    </p:spTree>
    <p:extLst>
      <p:ext uri="{BB962C8B-B14F-4D97-AF65-F5344CB8AC3E}">
        <p14:creationId xmlns:p14="http://schemas.microsoft.com/office/powerpoint/2010/main" val="12759601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2800">
          <a:solidFill>
            <a:srgbClr val="FFFF00"/>
          </a:solidFill>
          <a:latin typeface="Calibri" pitchFamily="34" charset="0"/>
        </a:defRPr>
      </a:lvl2pPr>
      <a:lvl3pPr algn="l" rtl="0" fontAlgn="base">
        <a:spcBef>
          <a:spcPct val="0"/>
        </a:spcBef>
        <a:spcAft>
          <a:spcPct val="0"/>
        </a:spcAft>
        <a:defRPr sz="2800">
          <a:solidFill>
            <a:srgbClr val="FFFF00"/>
          </a:solidFill>
          <a:latin typeface="Calibri" pitchFamily="34" charset="0"/>
        </a:defRPr>
      </a:lvl3pPr>
      <a:lvl4pPr algn="l" rtl="0" fontAlgn="base">
        <a:spcBef>
          <a:spcPct val="0"/>
        </a:spcBef>
        <a:spcAft>
          <a:spcPct val="0"/>
        </a:spcAft>
        <a:defRPr sz="2800">
          <a:solidFill>
            <a:srgbClr val="FFFF00"/>
          </a:solidFill>
          <a:latin typeface="Calibri" pitchFamily="34" charset="0"/>
        </a:defRPr>
      </a:lvl4pPr>
      <a:lvl5pPr algn="l" rtl="0" fontAlgn="base">
        <a:spcBef>
          <a:spcPct val="0"/>
        </a:spcBef>
        <a:spcAft>
          <a:spcPct val="0"/>
        </a:spcAft>
        <a:defRPr sz="2800">
          <a:solidFill>
            <a:srgbClr val="FFFF00"/>
          </a:solidFill>
          <a:latin typeface="Calibri" pitchFamily="34" charset="0"/>
        </a:defRPr>
      </a:lvl5pPr>
      <a:lvl6pPr marL="457200" algn="l" rtl="0" fontAlgn="base">
        <a:spcBef>
          <a:spcPct val="0"/>
        </a:spcBef>
        <a:spcAft>
          <a:spcPct val="0"/>
        </a:spcAft>
        <a:defRPr sz="2800">
          <a:solidFill>
            <a:srgbClr val="FFFF00"/>
          </a:solidFill>
          <a:latin typeface="Calibri" pitchFamily="34" charset="0"/>
        </a:defRPr>
      </a:lvl6pPr>
      <a:lvl7pPr marL="914400" algn="l" rtl="0" fontAlgn="base">
        <a:spcBef>
          <a:spcPct val="0"/>
        </a:spcBef>
        <a:spcAft>
          <a:spcPct val="0"/>
        </a:spcAft>
        <a:defRPr sz="2800">
          <a:solidFill>
            <a:srgbClr val="FFFF00"/>
          </a:solidFill>
          <a:latin typeface="Calibri" pitchFamily="34" charset="0"/>
        </a:defRPr>
      </a:lvl7pPr>
      <a:lvl8pPr marL="1371600" algn="l" rtl="0" fontAlgn="base">
        <a:spcBef>
          <a:spcPct val="0"/>
        </a:spcBef>
        <a:spcAft>
          <a:spcPct val="0"/>
        </a:spcAft>
        <a:defRPr sz="2800">
          <a:solidFill>
            <a:srgbClr val="FFFF00"/>
          </a:solidFill>
          <a:latin typeface="Calibri" pitchFamily="34" charset="0"/>
        </a:defRPr>
      </a:lvl8pPr>
      <a:lvl9pPr marL="1828800" algn="l" rtl="0" fontAlgn="base">
        <a:spcBef>
          <a:spcPct val="0"/>
        </a:spcBef>
        <a:spcAft>
          <a:spcPct val="0"/>
        </a:spcAft>
        <a:defRPr sz="2800">
          <a:solidFill>
            <a:srgbClr val="FFFF00"/>
          </a:solidFill>
          <a:latin typeface="Calibri" pitchFamily="34" charset="0"/>
        </a:defRPr>
      </a:lvl9pPr>
    </p:titleStyle>
    <p:bodyStyle>
      <a:lvl1pPr marL="342900" indent="-342900" algn="l" rtl="0" fontAlgn="base">
        <a:spcBef>
          <a:spcPct val="20000"/>
        </a:spcBef>
        <a:spcAft>
          <a:spcPct val="0"/>
        </a:spcAft>
        <a:buFont typeface="Wingdings" pitchFamily="2" charset="2"/>
        <a:buChar char="§"/>
        <a:defRPr sz="2400" kern="1200">
          <a:solidFill>
            <a:srgbClr val="2906A2"/>
          </a:solidFill>
          <a:latin typeface="+mn-lt"/>
          <a:ea typeface="+mn-ea"/>
          <a:cs typeface="+mn-cs"/>
        </a:defRPr>
      </a:lvl1pPr>
      <a:lvl2pPr marL="742950" indent="-285750" algn="l" rtl="0" fontAlgn="base">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E88A-5B5F-E94B-99EB-56B126978646}"/>
              </a:ext>
            </a:extLst>
          </p:cNvPr>
          <p:cNvSpPr>
            <a:spLocks noGrp="1"/>
          </p:cNvSpPr>
          <p:nvPr>
            <p:ph type="ctrTitle"/>
          </p:nvPr>
        </p:nvSpPr>
        <p:spPr>
          <a:xfrm>
            <a:off x="135466" y="1"/>
            <a:ext cx="12056533" cy="945062"/>
          </a:xfrm>
        </p:spPr>
        <p:txBody>
          <a:bodyPr/>
          <a:lstStyle/>
          <a:p>
            <a:pPr algn="ctr"/>
            <a:br>
              <a:rPr lang="en-US" sz="1400" dirty="0"/>
            </a:br>
            <a:endParaRPr lang="en-US" sz="2400" dirty="0"/>
          </a:p>
        </p:txBody>
      </p:sp>
      <p:sp>
        <p:nvSpPr>
          <p:cNvPr id="4" name="Text Placeholder 3">
            <a:extLst>
              <a:ext uri="{FF2B5EF4-FFF2-40B4-BE49-F238E27FC236}">
                <a16:creationId xmlns:a16="http://schemas.microsoft.com/office/drawing/2014/main" id="{76009FD3-2CE3-870A-EB1B-1C7F350A6E56}"/>
              </a:ext>
            </a:extLst>
          </p:cNvPr>
          <p:cNvSpPr>
            <a:spLocks noGrp="1"/>
          </p:cNvSpPr>
          <p:nvPr>
            <p:ph type="body" sz="quarter" idx="12"/>
          </p:nvPr>
        </p:nvSpPr>
        <p:spPr>
          <a:xfrm>
            <a:off x="7348998" y="5359776"/>
            <a:ext cx="4568021" cy="729416"/>
          </a:xfrm>
        </p:spPr>
        <p:txBody>
          <a:bodyPr>
            <a:normAutofit/>
          </a:bodyPr>
          <a:lstStyle/>
          <a:p>
            <a:pPr algn="ctr" eaLnBrk="0" hangingPunct="0"/>
            <a:r>
              <a:rPr lang="en-US" sz="4000" b="1" dirty="0">
                <a:latin typeface="Calibri" pitchFamily="34" charset="0"/>
              </a:rPr>
              <a:t>February 11, 2025</a:t>
            </a:r>
          </a:p>
          <a:p>
            <a:endParaRPr lang="en-US" dirty="0"/>
          </a:p>
        </p:txBody>
      </p:sp>
      <p:sp>
        <p:nvSpPr>
          <p:cNvPr id="3" name="Title 1">
            <a:extLst>
              <a:ext uri="{FF2B5EF4-FFF2-40B4-BE49-F238E27FC236}">
                <a16:creationId xmlns:a16="http://schemas.microsoft.com/office/drawing/2014/main" id="{1AC4D7B9-8E8C-818B-CA03-CF94D66B40EA}"/>
              </a:ext>
            </a:extLst>
          </p:cNvPr>
          <p:cNvSpPr txBox="1">
            <a:spLocks/>
          </p:cNvSpPr>
          <p:nvPr/>
        </p:nvSpPr>
        <p:spPr bwMode="auto">
          <a:xfrm>
            <a:off x="135467" y="170512"/>
            <a:ext cx="7046383" cy="790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sz="4000" kern="1200">
                <a:solidFill>
                  <a:srgbClr val="011F42"/>
                </a:solidFill>
                <a:latin typeface="+mj-lt"/>
                <a:ea typeface="+mj-ea"/>
                <a:cs typeface="+mj-cs"/>
              </a:defRPr>
            </a:lvl1pPr>
            <a:lvl2pPr algn="l" rtl="0" fontAlgn="base">
              <a:spcBef>
                <a:spcPct val="0"/>
              </a:spcBef>
              <a:spcAft>
                <a:spcPct val="0"/>
              </a:spcAft>
              <a:defRPr sz="2800">
                <a:solidFill>
                  <a:srgbClr val="FFFF00"/>
                </a:solidFill>
                <a:latin typeface="Calibri" pitchFamily="34" charset="0"/>
              </a:defRPr>
            </a:lvl2pPr>
            <a:lvl3pPr algn="l" rtl="0" fontAlgn="base">
              <a:spcBef>
                <a:spcPct val="0"/>
              </a:spcBef>
              <a:spcAft>
                <a:spcPct val="0"/>
              </a:spcAft>
              <a:defRPr sz="2800">
                <a:solidFill>
                  <a:srgbClr val="FFFF00"/>
                </a:solidFill>
                <a:latin typeface="Calibri" pitchFamily="34" charset="0"/>
              </a:defRPr>
            </a:lvl3pPr>
            <a:lvl4pPr algn="l" rtl="0" fontAlgn="base">
              <a:spcBef>
                <a:spcPct val="0"/>
              </a:spcBef>
              <a:spcAft>
                <a:spcPct val="0"/>
              </a:spcAft>
              <a:defRPr sz="2800">
                <a:solidFill>
                  <a:srgbClr val="FFFF00"/>
                </a:solidFill>
                <a:latin typeface="Calibri" pitchFamily="34" charset="0"/>
              </a:defRPr>
            </a:lvl4pPr>
            <a:lvl5pPr algn="l" rtl="0" fontAlgn="base">
              <a:spcBef>
                <a:spcPct val="0"/>
              </a:spcBef>
              <a:spcAft>
                <a:spcPct val="0"/>
              </a:spcAft>
              <a:defRPr sz="2800">
                <a:solidFill>
                  <a:srgbClr val="FFFF00"/>
                </a:solidFill>
                <a:latin typeface="Calibri" pitchFamily="34" charset="0"/>
              </a:defRPr>
            </a:lvl5pPr>
            <a:lvl6pPr marL="457200" algn="l" rtl="0" fontAlgn="base">
              <a:spcBef>
                <a:spcPct val="0"/>
              </a:spcBef>
              <a:spcAft>
                <a:spcPct val="0"/>
              </a:spcAft>
              <a:defRPr sz="2800">
                <a:solidFill>
                  <a:srgbClr val="FFFF00"/>
                </a:solidFill>
                <a:latin typeface="Calibri" pitchFamily="34" charset="0"/>
              </a:defRPr>
            </a:lvl6pPr>
            <a:lvl7pPr marL="914400" algn="l" rtl="0" fontAlgn="base">
              <a:spcBef>
                <a:spcPct val="0"/>
              </a:spcBef>
              <a:spcAft>
                <a:spcPct val="0"/>
              </a:spcAft>
              <a:defRPr sz="2800">
                <a:solidFill>
                  <a:srgbClr val="FFFF00"/>
                </a:solidFill>
                <a:latin typeface="Calibri" pitchFamily="34" charset="0"/>
              </a:defRPr>
            </a:lvl7pPr>
            <a:lvl8pPr marL="1371600" algn="l" rtl="0" fontAlgn="base">
              <a:spcBef>
                <a:spcPct val="0"/>
              </a:spcBef>
              <a:spcAft>
                <a:spcPct val="0"/>
              </a:spcAft>
              <a:defRPr sz="2800">
                <a:solidFill>
                  <a:srgbClr val="FFFF00"/>
                </a:solidFill>
                <a:latin typeface="Calibri" pitchFamily="34" charset="0"/>
              </a:defRPr>
            </a:lvl8pPr>
            <a:lvl9pPr marL="1828800" algn="l" rtl="0" fontAlgn="base">
              <a:spcBef>
                <a:spcPct val="0"/>
              </a:spcBef>
              <a:spcAft>
                <a:spcPct val="0"/>
              </a:spcAft>
              <a:defRPr sz="2800">
                <a:solidFill>
                  <a:srgbClr val="FFFF00"/>
                </a:solidFill>
                <a:latin typeface="Calibri" pitchFamily="34" charset="0"/>
              </a:defRPr>
            </a:lvl9pPr>
          </a:lstStyle>
          <a:p>
            <a:pPr algn="ctr"/>
            <a:endParaRPr lang="en-US" sz="3600" b="1" dirty="0"/>
          </a:p>
        </p:txBody>
      </p:sp>
      <p:pic>
        <p:nvPicPr>
          <p:cNvPr id="7" name="Picture 6" descr="Man carrying girl">
            <a:extLst>
              <a:ext uri="{FF2B5EF4-FFF2-40B4-BE49-F238E27FC236}">
                <a16:creationId xmlns:a16="http://schemas.microsoft.com/office/drawing/2014/main" id="{7153F687-8BB2-557A-49C2-F644F8B1DA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727336"/>
            <a:ext cx="4141035" cy="2824786"/>
          </a:xfrm>
          <a:prstGeom prst="rect">
            <a:avLst/>
          </a:prstGeom>
        </p:spPr>
      </p:pic>
      <p:pic>
        <p:nvPicPr>
          <p:cNvPr id="9" name="Picture 8" descr="People with laughing baby">
            <a:extLst>
              <a:ext uri="{FF2B5EF4-FFF2-40B4-BE49-F238E27FC236}">
                <a16:creationId xmlns:a16="http://schemas.microsoft.com/office/drawing/2014/main" id="{F7524EA6-AF1C-43A0-8E27-7E3309631F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4323" y="1741134"/>
            <a:ext cx="3288381" cy="2810987"/>
          </a:xfrm>
          <a:prstGeom prst="rect">
            <a:avLst/>
          </a:prstGeom>
        </p:spPr>
      </p:pic>
      <p:pic>
        <p:nvPicPr>
          <p:cNvPr id="13" name="Picture 12" descr="Parents with children">
            <a:extLst>
              <a:ext uri="{FF2B5EF4-FFF2-40B4-BE49-F238E27FC236}">
                <a16:creationId xmlns:a16="http://schemas.microsoft.com/office/drawing/2014/main" id="{EC3FF666-F79A-E92D-69EB-1FE7B23DF0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50968" y="1741134"/>
            <a:ext cx="4093899" cy="2810986"/>
          </a:xfrm>
          <a:prstGeom prst="rect">
            <a:avLst/>
          </a:prstGeom>
        </p:spPr>
      </p:pic>
      <p:sp>
        <p:nvSpPr>
          <p:cNvPr id="5" name="Rectangle 88">
            <a:extLst>
              <a:ext uri="{FF2B5EF4-FFF2-40B4-BE49-F238E27FC236}">
                <a16:creationId xmlns:a16="http://schemas.microsoft.com/office/drawing/2014/main" id="{2DE3E6BA-3676-D0DD-E96E-35DE42129AAB}"/>
              </a:ext>
            </a:extLst>
          </p:cNvPr>
          <p:cNvSpPr>
            <a:spLocks noChangeArrowheads="1"/>
          </p:cNvSpPr>
          <p:nvPr/>
        </p:nvSpPr>
        <p:spPr bwMode="auto">
          <a:xfrm>
            <a:off x="-78658" y="-101378"/>
            <a:ext cx="12223525" cy="1107996"/>
          </a:xfrm>
          <a:prstGeom prst="rect">
            <a:avLst/>
          </a:prstGeom>
          <a:noFill/>
          <a:ln w="9525">
            <a:noFill/>
            <a:miter lim="800000"/>
            <a:headEnd/>
            <a:tailEnd/>
          </a:ln>
        </p:spPr>
        <p:txBody>
          <a:bodyPr wrap="square" lIns="0" tIns="0" rIns="0" bIns="0">
            <a:spAutoFit/>
          </a:bodyPr>
          <a:lstStyle/>
          <a:p>
            <a:pPr algn="ctr" eaLnBrk="0" hangingPunct="0"/>
            <a:r>
              <a:rPr lang="en-US" sz="3600" b="1" dirty="0">
                <a:solidFill>
                  <a:srgbClr val="002060"/>
                </a:solidFill>
                <a:latin typeface="Calibri" pitchFamily="34" charset="0"/>
              </a:rPr>
              <a:t>R Users Group</a:t>
            </a:r>
          </a:p>
          <a:p>
            <a:pPr algn="ctr" eaLnBrk="0" hangingPunct="0"/>
            <a:r>
              <a:rPr lang="en-US" sz="3600" b="1" dirty="0">
                <a:solidFill>
                  <a:srgbClr val="002060"/>
                </a:solidFill>
                <a:latin typeface="Calibri" pitchFamily="34" charset="0"/>
              </a:rPr>
              <a:t>Interactive Maps with R </a:t>
            </a:r>
          </a:p>
        </p:txBody>
      </p:sp>
    </p:spTree>
    <p:extLst>
      <p:ext uri="{BB962C8B-B14F-4D97-AF65-F5344CB8AC3E}">
        <p14:creationId xmlns:p14="http://schemas.microsoft.com/office/powerpoint/2010/main" val="356053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50A6-FD1D-CE2A-BD97-583F18FEE4EA}"/>
              </a:ext>
            </a:extLst>
          </p:cNvPr>
          <p:cNvSpPr>
            <a:spLocks noGrp="1"/>
          </p:cNvSpPr>
          <p:nvPr>
            <p:ph type="title"/>
          </p:nvPr>
        </p:nvSpPr>
        <p:spPr/>
        <p:txBody>
          <a:bodyPr/>
          <a:lstStyle/>
          <a:p>
            <a:r>
              <a:rPr lang="en-US" dirty="0"/>
              <a:t>Background and Scenario</a:t>
            </a:r>
          </a:p>
        </p:txBody>
      </p:sp>
      <p:sp>
        <p:nvSpPr>
          <p:cNvPr id="3" name="Content Placeholder 2">
            <a:extLst>
              <a:ext uri="{FF2B5EF4-FFF2-40B4-BE49-F238E27FC236}">
                <a16:creationId xmlns:a16="http://schemas.microsoft.com/office/drawing/2014/main" id="{EB26A2AF-38C6-0F75-87DF-EB08C46662BE}"/>
              </a:ext>
            </a:extLst>
          </p:cNvPr>
          <p:cNvSpPr>
            <a:spLocks noGrp="1"/>
          </p:cNvSpPr>
          <p:nvPr>
            <p:ph idx="1"/>
          </p:nvPr>
        </p:nvSpPr>
        <p:spPr/>
        <p:txBody>
          <a:bodyPr/>
          <a:lstStyle/>
          <a:p>
            <a:r>
              <a:rPr lang="en-US" dirty="0"/>
              <a:t>If the old quote about a picture is worth a thousand words imagine how many more words a map, with full interactivity, might be for your decision makers, or for your clients</a:t>
            </a:r>
          </a:p>
          <a:p>
            <a:pPr lvl="1"/>
            <a:r>
              <a:rPr lang="en-US" dirty="0"/>
              <a:t>It is surprisingly easy to do in R with the right packages and today I’m going to demonstrate how the </a:t>
            </a:r>
            <a:r>
              <a:rPr lang="en-US" dirty="0" err="1"/>
              <a:t>mapview</a:t>
            </a:r>
            <a:r>
              <a:rPr lang="en-US" dirty="0"/>
              <a:t> package can help you navigate the complexities of the leaflet package that you may have seen in the past</a:t>
            </a:r>
          </a:p>
          <a:p>
            <a:pPr lvl="1"/>
            <a:r>
              <a:rPr lang="en-US" dirty="0"/>
              <a:t>You can embed the map in part of a larger quarto presentation to add text and context, or if you want to make it all about the map you can make it one “standalone” html document</a:t>
            </a:r>
          </a:p>
          <a:p>
            <a:r>
              <a:rPr lang="en-US" dirty="0"/>
              <a:t>All the packages necessary to complete this feat are available on CRAN, at no cost.  Pretty good value I’d say ;).  Bonus, the documentation is extensive and for the most part very understandable.</a:t>
            </a:r>
          </a:p>
        </p:txBody>
      </p:sp>
      <p:sp>
        <p:nvSpPr>
          <p:cNvPr id="4" name="Date Placeholder 3">
            <a:extLst>
              <a:ext uri="{FF2B5EF4-FFF2-40B4-BE49-F238E27FC236}">
                <a16:creationId xmlns:a16="http://schemas.microsoft.com/office/drawing/2014/main" id="{9E8AD397-F478-3BAC-BC86-E0F860C2EB38}"/>
              </a:ext>
            </a:extLst>
          </p:cNvPr>
          <p:cNvSpPr>
            <a:spLocks noGrp="1"/>
          </p:cNvSpPr>
          <p:nvPr>
            <p:ph type="dt" sz="half" idx="10"/>
          </p:nvPr>
        </p:nvSpPr>
        <p:spPr/>
        <p:txBody>
          <a:bodyPr/>
          <a:lstStyle/>
          <a:p>
            <a:pPr>
              <a:defRPr/>
            </a:pPr>
            <a:fld id="{572706B9-38B8-4195-9B82-4797676D40AF}" type="datetime4">
              <a:rPr lang="en-US" smtClean="0"/>
              <a:t>February 11, 2025</a:t>
            </a:fld>
            <a:endParaRPr lang="en-US"/>
          </a:p>
        </p:txBody>
      </p:sp>
      <p:sp>
        <p:nvSpPr>
          <p:cNvPr id="5" name="Footer Placeholder 4">
            <a:extLst>
              <a:ext uri="{FF2B5EF4-FFF2-40B4-BE49-F238E27FC236}">
                <a16:creationId xmlns:a16="http://schemas.microsoft.com/office/drawing/2014/main" id="{19DFF76C-94ED-C9C1-5532-7901F8787200}"/>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847F4BE5-0480-9CD1-5774-8F47DECC31B3}"/>
              </a:ext>
            </a:extLst>
          </p:cNvPr>
          <p:cNvSpPr>
            <a:spLocks noGrp="1"/>
          </p:cNvSpPr>
          <p:nvPr>
            <p:ph type="sldNum" sz="quarter" idx="12"/>
          </p:nvPr>
        </p:nvSpPr>
        <p:spPr/>
        <p:txBody>
          <a:bodyPr/>
          <a:lstStyle/>
          <a:p>
            <a:pPr>
              <a:defRPr/>
            </a:pPr>
            <a:fld id="{8E0910F7-5D48-4D29-89D1-83725AECF732}" type="slidenum">
              <a:rPr lang="en-US" smtClean="0"/>
              <a:pPr>
                <a:defRPr/>
              </a:pPr>
              <a:t>2</a:t>
            </a:fld>
            <a:endParaRPr lang="en-US"/>
          </a:p>
        </p:txBody>
      </p:sp>
    </p:spTree>
    <p:extLst>
      <p:ext uri="{BB962C8B-B14F-4D97-AF65-F5344CB8AC3E}">
        <p14:creationId xmlns:p14="http://schemas.microsoft.com/office/powerpoint/2010/main" val="125626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F38A-A998-26FC-8376-37C95FA02FC7}"/>
              </a:ext>
            </a:extLst>
          </p:cNvPr>
          <p:cNvSpPr>
            <a:spLocks noGrp="1"/>
          </p:cNvSpPr>
          <p:nvPr>
            <p:ph type="title"/>
          </p:nvPr>
        </p:nvSpPr>
        <p:spPr/>
        <p:txBody>
          <a:bodyPr/>
          <a:lstStyle/>
          <a:p>
            <a:r>
              <a:rPr lang="en-US" dirty="0"/>
              <a:t>Our Use Case for today</a:t>
            </a:r>
          </a:p>
        </p:txBody>
      </p:sp>
      <p:sp>
        <p:nvSpPr>
          <p:cNvPr id="3" name="Content Placeholder 2">
            <a:extLst>
              <a:ext uri="{FF2B5EF4-FFF2-40B4-BE49-F238E27FC236}">
                <a16:creationId xmlns:a16="http://schemas.microsoft.com/office/drawing/2014/main" id="{1B176984-E870-220A-98F6-C7FC590035F8}"/>
              </a:ext>
            </a:extLst>
          </p:cNvPr>
          <p:cNvSpPr>
            <a:spLocks noGrp="1"/>
          </p:cNvSpPr>
          <p:nvPr>
            <p:ph idx="1"/>
          </p:nvPr>
        </p:nvSpPr>
        <p:spPr/>
        <p:txBody>
          <a:bodyPr/>
          <a:lstStyle/>
          <a:p>
            <a:r>
              <a:rPr lang="en-US" dirty="0"/>
              <a:t>Imagine that the data you need is available publicly (That’s important because anything you put in the file will be there for people to sleuth out.  Do not mistake visibility for security).  You just want to compare CT to those other “lesser” states</a:t>
            </a:r>
          </a:p>
          <a:p>
            <a:r>
              <a:rPr lang="en-US" dirty="0"/>
              <a:t>I’m going to focus on a very real actual example today from our work at DSS.  My emphasis will be on convincing you it isn’t hard, and that you can master it as well.</a:t>
            </a:r>
          </a:p>
          <a:p>
            <a:r>
              <a:rPr lang="en-US" dirty="0"/>
              <a:t>I will show you a few cool tricks but stop me anytime for questions.</a:t>
            </a:r>
          </a:p>
          <a:p>
            <a:r>
              <a:rPr lang="en-US" dirty="0"/>
              <a:t>I’m going to make extensive use of the tools I’ve demoed in the past like the </a:t>
            </a:r>
            <a:r>
              <a:rPr lang="en-US" dirty="0" err="1"/>
              <a:t>tidyverse</a:t>
            </a:r>
            <a:r>
              <a:rPr lang="en-US" dirty="0"/>
              <a:t> and </a:t>
            </a:r>
            <a:r>
              <a:rPr lang="en-US" dirty="0" err="1"/>
              <a:t>tidycensus</a:t>
            </a:r>
            <a:r>
              <a:rPr lang="en-US" dirty="0"/>
              <a:t>.</a:t>
            </a:r>
          </a:p>
          <a:p>
            <a:endParaRPr lang="en-US" dirty="0"/>
          </a:p>
        </p:txBody>
      </p:sp>
      <p:sp>
        <p:nvSpPr>
          <p:cNvPr id="4" name="Date Placeholder 3">
            <a:extLst>
              <a:ext uri="{FF2B5EF4-FFF2-40B4-BE49-F238E27FC236}">
                <a16:creationId xmlns:a16="http://schemas.microsoft.com/office/drawing/2014/main" id="{BDD92BE9-F19A-8036-DCC4-F70D77BE4D1F}"/>
              </a:ext>
            </a:extLst>
          </p:cNvPr>
          <p:cNvSpPr>
            <a:spLocks noGrp="1"/>
          </p:cNvSpPr>
          <p:nvPr>
            <p:ph type="dt" sz="half" idx="10"/>
          </p:nvPr>
        </p:nvSpPr>
        <p:spPr/>
        <p:txBody>
          <a:bodyPr/>
          <a:lstStyle/>
          <a:p>
            <a:pPr>
              <a:defRPr/>
            </a:pPr>
            <a:fld id="{572706B9-38B8-4195-9B82-4797676D40AF}" type="datetime4">
              <a:rPr lang="en-US" smtClean="0"/>
              <a:t>February 11, 2025</a:t>
            </a:fld>
            <a:endParaRPr lang="en-US"/>
          </a:p>
        </p:txBody>
      </p:sp>
      <p:sp>
        <p:nvSpPr>
          <p:cNvPr id="5" name="Footer Placeholder 4">
            <a:extLst>
              <a:ext uri="{FF2B5EF4-FFF2-40B4-BE49-F238E27FC236}">
                <a16:creationId xmlns:a16="http://schemas.microsoft.com/office/drawing/2014/main" id="{EEE87EAA-4D4B-FC46-11B4-C5DA29B68EE6}"/>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B4BA569E-3173-13B3-3C01-CECD614290A7}"/>
              </a:ext>
            </a:extLst>
          </p:cNvPr>
          <p:cNvSpPr>
            <a:spLocks noGrp="1"/>
          </p:cNvSpPr>
          <p:nvPr>
            <p:ph type="sldNum" sz="quarter" idx="12"/>
          </p:nvPr>
        </p:nvSpPr>
        <p:spPr/>
        <p:txBody>
          <a:bodyPr/>
          <a:lstStyle/>
          <a:p>
            <a:pPr>
              <a:defRPr/>
            </a:pPr>
            <a:fld id="{8E0910F7-5D48-4D29-89D1-83725AECF732}" type="slidenum">
              <a:rPr lang="en-US" smtClean="0"/>
              <a:pPr>
                <a:defRPr/>
              </a:pPr>
              <a:t>3</a:t>
            </a:fld>
            <a:endParaRPr lang="en-US"/>
          </a:p>
        </p:txBody>
      </p:sp>
    </p:spTree>
    <p:extLst>
      <p:ext uri="{BB962C8B-B14F-4D97-AF65-F5344CB8AC3E}">
        <p14:creationId xmlns:p14="http://schemas.microsoft.com/office/powerpoint/2010/main" val="307134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071A-3B7B-1ABC-25EA-F6F85E15528A}"/>
              </a:ext>
            </a:extLst>
          </p:cNvPr>
          <p:cNvSpPr>
            <a:spLocks noGrp="1"/>
          </p:cNvSpPr>
          <p:nvPr>
            <p:ph type="title"/>
          </p:nvPr>
        </p:nvSpPr>
        <p:spPr/>
        <p:txBody>
          <a:bodyPr/>
          <a:lstStyle/>
          <a:p>
            <a:r>
              <a:rPr lang="en-US" dirty="0"/>
              <a:t>Our workflow</a:t>
            </a:r>
          </a:p>
        </p:txBody>
      </p:sp>
      <p:sp>
        <p:nvSpPr>
          <p:cNvPr id="3" name="Content Placeholder 2">
            <a:extLst>
              <a:ext uri="{FF2B5EF4-FFF2-40B4-BE49-F238E27FC236}">
                <a16:creationId xmlns:a16="http://schemas.microsoft.com/office/drawing/2014/main" id="{028AB3F2-E12A-2D3C-679E-206490DE97F6}"/>
              </a:ext>
            </a:extLst>
          </p:cNvPr>
          <p:cNvSpPr>
            <a:spLocks noGrp="1"/>
          </p:cNvSpPr>
          <p:nvPr>
            <p:ph idx="1"/>
          </p:nvPr>
        </p:nvSpPr>
        <p:spPr/>
        <p:txBody>
          <a:bodyPr/>
          <a:lstStyle/>
          <a:p>
            <a:r>
              <a:rPr lang="en-US" dirty="0"/>
              <a:t>Grab some shapefiles.  I love </a:t>
            </a:r>
            <a:r>
              <a:rPr lang="en-US" dirty="0" err="1"/>
              <a:t>tidycensus</a:t>
            </a:r>
            <a:r>
              <a:rPr lang="en-US" dirty="0"/>
              <a:t> for this, but there are other ways and many agencies already have them on hand in their favorite format</a:t>
            </a:r>
          </a:p>
          <a:p>
            <a:r>
              <a:rPr lang="en-US" dirty="0"/>
              <a:t>Literally in less than 20 lines of code you can make an interactive map.</a:t>
            </a:r>
          </a:p>
          <a:p>
            <a:r>
              <a:rPr lang="en-US" dirty="0"/>
              <a:t>Here’s where I’ll show you a few cool tricks</a:t>
            </a:r>
          </a:p>
          <a:p>
            <a:r>
              <a:rPr lang="en-US" dirty="0"/>
              <a:t>But the real answer is iterate, iterate, iterate.</a:t>
            </a:r>
          </a:p>
        </p:txBody>
      </p:sp>
      <p:sp>
        <p:nvSpPr>
          <p:cNvPr id="4" name="Date Placeholder 3">
            <a:extLst>
              <a:ext uri="{FF2B5EF4-FFF2-40B4-BE49-F238E27FC236}">
                <a16:creationId xmlns:a16="http://schemas.microsoft.com/office/drawing/2014/main" id="{3F3B8381-41E0-FBD4-AFCA-FAA421C9365B}"/>
              </a:ext>
            </a:extLst>
          </p:cNvPr>
          <p:cNvSpPr>
            <a:spLocks noGrp="1"/>
          </p:cNvSpPr>
          <p:nvPr>
            <p:ph type="dt" sz="half" idx="10"/>
          </p:nvPr>
        </p:nvSpPr>
        <p:spPr/>
        <p:txBody>
          <a:bodyPr/>
          <a:lstStyle/>
          <a:p>
            <a:pPr>
              <a:defRPr/>
            </a:pPr>
            <a:fld id="{572706B9-38B8-4195-9B82-4797676D40AF}" type="datetime4">
              <a:rPr lang="en-US" smtClean="0"/>
              <a:t>February 11, 2025</a:t>
            </a:fld>
            <a:endParaRPr lang="en-US"/>
          </a:p>
        </p:txBody>
      </p:sp>
      <p:sp>
        <p:nvSpPr>
          <p:cNvPr id="5" name="Footer Placeholder 4">
            <a:extLst>
              <a:ext uri="{FF2B5EF4-FFF2-40B4-BE49-F238E27FC236}">
                <a16:creationId xmlns:a16="http://schemas.microsoft.com/office/drawing/2014/main" id="{F3A42B16-6868-5DD0-F5E0-BA736DFBE1E0}"/>
              </a:ext>
            </a:extLst>
          </p:cNvPr>
          <p:cNvSpPr>
            <a:spLocks noGrp="1"/>
          </p:cNvSpPr>
          <p:nvPr>
            <p:ph type="ftr" sz="quarter" idx="11"/>
          </p:nvPr>
        </p:nvSpPr>
        <p:spPr/>
        <p:txBody>
          <a:bodyPr/>
          <a:lstStyle/>
          <a:p>
            <a:pPr>
              <a:defRPr/>
            </a:pPr>
            <a:r>
              <a:rPr lang="en-US"/>
              <a:t>Department of Social Services</a:t>
            </a:r>
          </a:p>
        </p:txBody>
      </p:sp>
      <p:sp>
        <p:nvSpPr>
          <p:cNvPr id="6" name="Slide Number Placeholder 5">
            <a:extLst>
              <a:ext uri="{FF2B5EF4-FFF2-40B4-BE49-F238E27FC236}">
                <a16:creationId xmlns:a16="http://schemas.microsoft.com/office/drawing/2014/main" id="{83C1BA0C-8F57-B9E1-6C20-270444652658}"/>
              </a:ext>
            </a:extLst>
          </p:cNvPr>
          <p:cNvSpPr>
            <a:spLocks noGrp="1"/>
          </p:cNvSpPr>
          <p:nvPr>
            <p:ph type="sldNum" sz="quarter" idx="12"/>
          </p:nvPr>
        </p:nvSpPr>
        <p:spPr/>
        <p:txBody>
          <a:bodyPr/>
          <a:lstStyle/>
          <a:p>
            <a:pPr>
              <a:defRPr/>
            </a:pPr>
            <a:fld id="{8E0910F7-5D48-4D29-89D1-83725AECF732}" type="slidenum">
              <a:rPr lang="en-US" smtClean="0"/>
              <a:pPr>
                <a:defRPr/>
              </a:pPr>
              <a:t>4</a:t>
            </a:fld>
            <a:endParaRPr lang="en-US"/>
          </a:p>
        </p:txBody>
      </p:sp>
    </p:spTree>
    <p:extLst>
      <p:ext uri="{BB962C8B-B14F-4D97-AF65-F5344CB8AC3E}">
        <p14:creationId xmlns:p14="http://schemas.microsoft.com/office/powerpoint/2010/main" val="4143896431"/>
      </p:ext>
    </p:extLst>
  </p:cSld>
  <p:clrMapOvr>
    <a:masterClrMapping/>
  </p:clrMapOvr>
</p:sld>
</file>

<file path=ppt/theme/theme1.xml><?xml version="1.0" encoding="utf-8"?>
<a:theme xmlns:a="http://schemas.openxmlformats.org/drawingml/2006/main" name="Office Theme">
  <a:themeElements>
    <a:clrScheme name="Gui Custom">
      <a:dk1>
        <a:sysClr val="windowText" lastClr="000000"/>
      </a:dk1>
      <a:lt1>
        <a:sysClr val="window" lastClr="FFFFFF"/>
      </a:lt1>
      <a:dk2>
        <a:srgbClr val="44546A"/>
      </a:dk2>
      <a:lt2>
        <a:srgbClr val="E7E6E6"/>
      </a:lt2>
      <a:accent1>
        <a:srgbClr val="2906A2"/>
      </a:accent1>
      <a:accent2>
        <a:srgbClr val="D6CBFD"/>
      </a:accent2>
      <a:accent3>
        <a:srgbClr val="266A2E"/>
      </a:accent3>
      <a:accent4>
        <a:srgbClr val="A5DFAC"/>
      </a:accent4>
      <a:accent5>
        <a:srgbClr val="7F7F7F"/>
      </a:accent5>
      <a:accent6>
        <a:srgbClr val="CDCDCD"/>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4" id="{DF2F0EB7-A5B1-4D43-A55E-2B38889098A0}" vid="{456332E8-BFB3-44D9-8936-B3CD0A25DE75}"/>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85CF2ACFC35842B7F6607C279E00D2" ma:contentTypeVersion="14" ma:contentTypeDescription="Create a new document." ma:contentTypeScope="" ma:versionID="b262a615595a3ddb1241f554f5927032">
  <xsd:schema xmlns:xsd="http://www.w3.org/2001/XMLSchema" xmlns:xs="http://www.w3.org/2001/XMLSchema" xmlns:p="http://schemas.microsoft.com/office/2006/metadata/properties" xmlns:ns3="6793fdbd-6b64-432d-b2fa-f99a797eaab7" xmlns:ns4="74b1370e-1763-47ad-97cc-61f163e2f43b" targetNamespace="http://schemas.microsoft.com/office/2006/metadata/properties" ma:root="true" ma:fieldsID="0df8a6aeecc34772e8362e20377fe9ac" ns3:_="" ns4:_="">
    <xsd:import namespace="6793fdbd-6b64-432d-b2fa-f99a797eaab7"/>
    <xsd:import namespace="74b1370e-1763-47ad-97cc-61f163e2f4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_activity" minOccurs="0"/>
                <xsd:element ref="ns3:MediaServiceGenerationTime" minOccurs="0"/>
                <xsd:element ref="ns3:MediaServiceEventHashCode"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93fdbd-6b64-432d-b2fa-f99a797eaa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b1370e-1763-47ad-97cc-61f163e2f4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793fdbd-6b64-432d-b2fa-f99a797eaab7" xsi:nil="true"/>
  </documentManagement>
</p:properties>
</file>

<file path=customXml/itemProps1.xml><?xml version="1.0" encoding="utf-8"?>
<ds:datastoreItem xmlns:ds="http://schemas.openxmlformats.org/officeDocument/2006/customXml" ds:itemID="{A83FCDE0-5149-4D02-84CB-D83DB969FD30}">
  <ds:schemaRefs>
    <ds:schemaRef ds:uri="http://schemas.microsoft.com/sharepoint/v3/contenttype/forms"/>
  </ds:schemaRefs>
</ds:datastoreItem>
</file>

<file path=customXml/itemProps2.xml><?xml version="1.0" encoding="utf-8"?>
<ds:datastoreItem xmlns:ds="http://schemas.openxmlformats.org/officeDocument/2006/customXml" ds:itemID="{CF691BBE-7CEA-4C68-A948-E4545126C9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93fdbd-6b64-432d-b2fa-f99a797eaab7"/>
    <ds:schemaRef ds:uri="74b1370e-1763-47ad-97cc-61f163e2f4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00557-2AE3-436D-A7B6-DA0CE01FE188}">
  <ds:schemaRefs>
    <ds:schemaRef ds:uri="http://purl.org/dc/terms/"/>
    <ds:schemaRef ds:uri="http://purl.org/dc/elements/1.1/"/>
    <ds:schemaRef ds:uri="http://schemas.microsoft.com/office/2006/documentManagement/types"/>
    <ds:schemaRef ds:uri="http://purl.org/dc/dcmitype/"/>
    <ds:schemaRef ds:uri="http://schemas.microsoft.com/office/2006/metadata/properties"/>
    <ds:schemaRef ds:uri="http://www.w3.org/XML/1998/namespace"/>
    <ds:schemaRef ds:uri="http://schemas.openxmlformats.org/package/2006/metadata/core-properties"/>
    <ds:schemaRef ds:uri="6793fdbd-6b64-432d-b2fa-f99a797eaab7"/>
    <ds:schemaRef ds:uri="http://schemas.microsoft.com/office/infopath/2007/PartnerControls"/>
    <ds:schemaRef ds:uri="74b1370e-1763-47ad-97cc-61f163e2f43b"/>
  </ds:schemaRefs>
</ds:datastoreItem>
</file>

<file path=docProps/app.xml><?xml version="1.0" encoding="utf-8"?>
<Properties xmlns="http://schemas.openxmlformats.org/officeDocument/2006/extended-properties" xmlns:vt="http://schemas.openxmlformats.org/officeDocument/2006/docPropsVTypes">
  <Template/>
  <TotalTime>2675</TotalTime>
  <Words>374</Words>
  <Application>Microsoft Office PowerPoint</Application>
  <PresentationFormat>Widescreen</PresentationFormat>
  <Paragraphs>29</Paragraphs>
  <Slides>4</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Rockwell</vt:lpstr>
      <vt:lpstr>Tw Cen MT</vt:lpstr>
      <vt:lpstr>Wingdings</vt:lpstr>
      <vt:lpstr>Office Theme</vt:lpstr>
      <vt:lpstr>2_Office Theme</vt:lpstr>
      <vt:lpstr> </vt:lpstr>
      <vt:lpstr>Background and Scenario</vt:lpstr>
      <vt:lpstr>Our Use Case for today</vt:lpstr>
      <vt:lpstr>Our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Linette.Pisani@ct.gov</dc:creator>
  <cp:lastModifiedBy>Powell, Charles</cp:lastModifiedBy>
  <cp:revision>46</cp:revision>
  <dcterms:created xsi:type="dcterms:W3CDTF">2020-02-20T13:56:42Z</dcterms:created>
  <dcterms:modified xsi:type="dcterms:W3CDTF">2025-02-11T14:19:10Z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0x0101005C85CF2ACFC35842B7F6607C279E00D2</vt:lpwstr>
  </property>
</Properties>
</file>