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7"/>
  </p:notesMasterIdLst>
  <p:sldIdLst>
    <p:sldId id="305" r:id="rId5"/>
    <p:sldId id="327" r:id="rId6"/>
    <p:sldId id="323" r:id="rId7"/>
    <p:sldId id="308" r:id="rId8"/>
    <p:sldId id="314" r:id="rId9"/>
    <p:sldId id="320" r:id="rId10"/>
    <p:sldId id="324" r:id="rId11"/>
    <p:sldId id="321" r:id="rId12"/>
    <p:sldId id="311" r:id="rId13"/>
    <p:sldId id="316" r:id="rId14"/>
    <p:sldId id="326" r:id="rId15"/>
    <p:sldId id="325" r:id="rId16"/>
    <p:sldId id="262" r:id="rId17"/>
    <p:sldId id="306" r:id="rId18"/>
    <p:sldId id="307" r:id="rId19"/>
    <p:sldId id="317" r:id="rId20"/>
    <p:sldId id="318" r:id="rId21"/>
    <p:sldId id="319" r:id="rId22"/>
    <p:sldId id="309" r:id="rId23"/>
    <p:sldId id="312" r:id="rId24"/>
    <p:sldId id="310" r:id="rId25"/>
    <p:sldId id="315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71E7"/>
    <a:srgbClr val="FFFFFF"/>
    <a:srgbClr val="C7D4FA"/>
    <a:srgbClr val="3370E8"/>
    <a:srgbClr val="00214D"/>
    <a:srgbClr val="054266"/>
    <a:srgbClr val="97EAD2"/>
    <a:srgbClr val="535252"/>
    <a:srgbClr val="6D6D6D"/>
    <a:srgbClr val="3F3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EDD595-3205-4464-A2CB-A9C38C298984}" v="7" dt="2024-07-08T18:45:34.278"/>
    <p1510:client id="{A35BD0A7-F2D2-428D-A428-BACC5995F146}" v="134" dt="2024-07-08T18:40:59.2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DEA8DC-8D06-43E4-8057-FDE9756A0428}" type="datetimeFigureOut">
              <a:rPr lang="en-US" smtClean="0"/>
              <a:t>7/8/2024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9EF8D6-A6F4-43FC-BC88-FE33622ABE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41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Link to edit the form: https://forms.office.com/Pages/DesignPageV2.aspx?subpage=design&amp;FormId=-nyLEd2juUiwJjH_abtzi5L_xJbiJ_5BoyF_jDckfpJUOUVLMzQ5UkhJMzM1NFlCQTlXWVVTV1JaMS4u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9EF8D6-A6F4-43FC-BC88-FE33622ABE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96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992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867748"/>
            <a:ext cx="10759441" cy="73152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728216"/>
            <a:ext cx="10759440" cy="4426541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C406F05-2551-AD11-86F8-06303B926D1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8F9AF-D9E1-7148-3F1A-91859C733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AFBEE1-505D-383B-1E1B-4CC06B3D0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5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666C5C-3075-FDBA-3214-C8C71203B81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B2830E-0447-48F6-64BC-E815F25C3A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0095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7828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05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20B5CA0-FF57-1B77-8C81-4D633873A182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70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FE5976-7185-AD39-756E-C92307C6042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2210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FDC75C0-04BE-5A81-9694-CDC31CED1ACD}"/>
              </a:ext>
            </a:extLst>
          </p:cNvPr>
          <p:cNvSpPr/>
          <p:nvPr userDrawn="1"/>
        </p:nvSpPr>
        <p:spPr>
          <a:xfrm>
            <a:off x="1" y="0"/>
            <a:ext cx="4572000" cy="6858000"/>
          </a:xfrm>
          <a:prstGeom prst="rect">
            <a:avLst/>
          </a:prstGeom>
          <a:solidFill>
            <a:srgbClr val="337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006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2478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D916AD-FB8B-0651-DFD2-0C170C5F909B}"/>
              </a:ext>
            </a:extLst>
          </p:cNvPr>
          <p:cNvSpPr/>
          <p:nvPr userDrawn="1"/>
        </p:nvSpPr>
        <p:spPr>
          <a:xfrm>
            <a:off x="4572001" y="0"/>
            <a:ext cx="76199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6BE7-A4C7-01E3-5D13-3A2C25693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343" y="867748"/>
            <a:ext cx="6745805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0621-5469-BA21-780F-DE443FF70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67748"/>
            <a:ext cx="2971800" cy="2561252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06A169-6B17-9346-C040-8B05572E5E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243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tx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931"/>
            <a:ext cx="1177654" cy="36641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E0C4B3A-9A5F-EA33-8912-28B07A407F0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182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2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666E232-9035-8AD9-CA50-91DBFC18C59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8572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67748"/>
            <a:ext cx="5431536" cy="2194560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5924D-5711-4027-FEA7-B0B3EF819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6325" y="867748"/>
            <a:ext cx="5294376" cy="5309216"/>
          </a:xfrm>
        </p:spPr>
        <p:txBody>
          <a:bodyPr/>
          <a:lstStyle>
            <a:lvl1pPr marL="457200" indent="-457200"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3pPr>
            <a:lvl4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4pPr>
            <a:lvl5pPr>
              <a:defRPr>
                <a:solidFill>
                  <a:schemeClr val="bg1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BE3379-D79C-2187-F0DF-5CCB2BDFB5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B1372-8A55-79FD-1DA3-4C1D6E27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5813EF-204F-DED9-5728-4DC52F6690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65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89120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8E5C6F-36EC-83F4-64F9-007B080E8CB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64E6D-920A-7360-3FC9-B004FD1D7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D2E715-3F9A-B927-8F5B-ACD40D080C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89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3E21-F4AE-2279-38B0-FB027C71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68679"/>
            <a:ext cx="10515600" cy="77724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B558F-FB3E-D1C7-E674-282BA3CF1C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8800"/>
            <a:ext cx="5181600" cy="4374274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CA798-B0DD-3316-6C91-BC309667D9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74273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5C543A-C530-574E-EC74-4B5FC2202390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F3C9DDC-8C62-F7F5-2D43-BB2B8E00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6BE25F-8192-D7E3-36D7-36977ACC426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1344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rgbClr val="3371E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6BA9FA8-3A04-76D9-C790-74DE32D8A61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04E74A16-16DA-2A47-CA25-86D3C8803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7B7813-3137-6215-AFBC-B78CD3CF85B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39628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2_Comparison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0E26B-41C4-61BB-BCD9-29D0A71D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66776"/>
            <a:ext cx="10515600" cy="823912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D22D0-2133-7C4B-F185-4B2894C26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31788-1401-7E2A-B4DC-F6D5F8264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6C8FC-CCE6-E056-362D-7EBC562D2A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98D6F-B155-D9BA-67AB-426C94C9D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2pPr>
            <a:lvl3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3pPr>
            <a:lvl4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4pPr>
            <a:lvl5pPr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5131487-DA20-A804-484A-64B9333FB4DA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71CA17D-4DCF-6280-E6A9-1162A3888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A5420F-2BA4-566B-11F5-3909B4F08C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0561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4271948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806742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879885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782BF03-2E65-6C3B-8CEA-E553DC4F412E}"/>
              </a:ext>
            </a:extLst>
          </p:cNvPr>
          <p:cNvCxnSpPr>
            <a:cxnSpLocks/>
          </p:cNvCxnSpPr>
          <p:nvPr userDrawn="1"/>
        </p:nvCxnSpPr>
        <p:spPr>
          <a:xfrm>
            <a:off x="3026228" y="1562878"/>
            <a:ext cx="0" cy="373224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Autofit/>
          </a:bodyPr>
          <a:lstStyle>
            <a:lvl1pPr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676676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Blank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0138A32-5533-EF12-ED85-1A80D22B4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644" y="2766218"/>
            <a:ext cx="6708712" cy="1325563"/>
          </a:xfrm>
        </p:spPr>
        <p:txBody>
          <a:bodyPr>
            <a:noAutofit/>
          </a:bodyPr>
          <a:lstStyle>
            <a:lvl1pPr algn="ctr">
              <a:defRPr sz="6000" b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9321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09"/>
            <a:ext cx="2482527" cy="77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395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65FE2-3525-D0FF-1E09-57839F478108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65846-EE80-1701-F0A6-DCF03CDE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4DB411-BCC2-2698-77D7-6F20E5D43D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4906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2466892-C6C3-6D61-007B-EF23D1D8684F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17C20-3A2D-EEB7-77DA-7A36A5B9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567653A-0B11-558F-6E95-2CABA4570B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2639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43F77C7-C0C5-72E7-252B-37ECD122824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CDEB-8850-AEA9-4565-65ECB84CA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750BCC-AA04-4685-F5DB-30AF9E20464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5575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EE1410-F04F-29E3-E61D-F8480712EB82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7B56A-5542-8661-7EA9-4632823F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9E2420-F553-6647-49E2-933C2096263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64352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57FF2F3-F155-4053-8CBE-6F38DB5372F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5DAA91-D974-969E-C78E-8579D5E00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35FA41-6260-ECE6-AAE6-7BAC1DD4659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0448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5CAEB5-5B0B-3312-5E2C-A3327CA73606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BFA5642-5FB4-6C3C-FF9F-3A05B9187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BB4F50-23B9-8CCD-D377-1D4E511BDC9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675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5601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06F0B-0023-8C13-BD3B-4C38EE16B7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60721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62622-C926-4295-6AE3-B34DD563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40396"/>
            <a:ext cx="9144000" cy="573089"/>
          </a:xfrm>
        </p:spPr>
        <p:txBody>
          <a:bodyPr>
            <a:no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Poppins SemiBold" panose="00000700000000000000" pitchFamily="2" charset="0"/>
                <a:cs typeface="Poppins SemiBold" panose="00000700000000000000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EAEEA4-BD24-3A9E-73ED-5EA2302B43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3815306"/>
            <a:ext cx="9144000" cy="573089"/>
          </a:xfrm>
        </p:spPr>
        <p:txBody>
          <a:bodyPr>
            <a:normAutofit/>
          </a:bodyPr>
          <a:lstStyle>
            <a:lvl1pPr marL="0" indent="0">
              <a:buNone/>
              <a:defRPr sz="2000" b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DC3D67CA-7802-1408-5438-59F139E0BD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991" y="5617022"/>
            <a:ext cx="4726239" cy="93588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B44A1C-1AA2-C515-B4BA-5CA3733FAFB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770" y="5780510"/>
            <a:ext cx="2482527" cy="772401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EAC88B05-51D6-40A1-CBBE-685CEA347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83572" y="5617022"/>
            <a:ext cx="3181143" cy="935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7172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48BB85-D813-8982-D011-1E4DD86D62EC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6747E23-0EBD-4997-ADAD-8C2DD40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3FE058-F197-B074-F143-6DC249F297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68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5309216"/>
          </a:xfrm>
        </p:spPr>
        <p:txBody>
          <a:bodyPr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75B33A-1DB0-9DEE-B4FD-A555D8D5591B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03696-6519-147B-198F-60B2DA932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2802699-1A45-2898-7C15-B58B15F627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4469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rgbClr val="3371E7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7709"/>
            <a:ext cx="4554893" cy="360925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02073E3-39E3-757B-BE8B-3C9CCA63F054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13EAF-EB51-075C-CE5B-A64B98592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EF6AD8A-004E-6871-C98C-5A8E37CD69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590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bg>
      <p:bgPr>
        <a:solidFill>
          <a:srgbClr val="3371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554894" cy="1527048"/>
          </a:xfrm>
        </p:spPr>
        <p:txBody>
          <a:bodyPr anchor="t" anchorCtr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318124-1893-B257-AB8C-9E97B45BC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1672" y="867747"/>
            <a:ext cx="5662127" cy="5309216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28B2962-AE4F-6504-C338-22D43C5B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2569464"/>
            <a:ext cx="4554893" cy="3618490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solidFill>
                  <a:schemeClr val="bg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2F06BC-119F-7E6D-8CEC-E9AD458E4299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3AB6FDA-C063-AC25-E7B4-47107F74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9CE4E4-B027-AA06-A3D3-89B634130CA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4" y="158931"/>
            <a:ext cx="1177658" cy="36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344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C7B94-6A5F-3108-F0D9-22EAE3039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10759440" cy="731520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FAFD9DB-C21A-8786-56D0-5D03821C0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8" y="1724299"/>
            <a:ext cx="10759439" cy="4452665"/>
          </a:xfrm>
        </p:spPr>
        <p:txBody>
          <a:bodyPr>
            <a:normAutofit/>
          </a:bodyPr>
          <a:lstStyle>
            <a:lvl1pPr marL="0" indent="0">
              <a:buNone/>
              <a:defRPr sz="2600" b="0" i="0"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2DB8905-CD4B-FE89-74F2-40E182CAF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538808" y="588361"/>
            <a:ext cx="11058832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030E798C-02F5-467B-FF87-ACC1174D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5339" y="229285"/>
            <a:ext cx="495362" cy="348167"/>
          </a:xfrm>
          <a:prstGeom prst="rect">
            <a:avLst/>
          </a:prstGeom>
        </p:spPr>
        <p:txBody>
          <a:bodyPr anchor="b"/>
          <a:lstStyle>
            <a:lvl1pPr algn="r">
              <a:defRPr sz="1100" b="1" i="0">
                <a:solidFill>
                  <a:schemeClr val="bg1">
                    <a:lumMod val="50000"/>
                  </a:schemeClr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1pPr>
          </a:lstStyle>
          <a:p>
            <a:fld id="{D8C0E081-0CD8-1644-8085-4B6E26D811A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CCADE7-1AF7-6015-5128-566F732437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146" y="158411"/>
            <a:ext cx="1178021" cy="366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26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07206-38E7-DCCC-A952-4F788AB2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1328A4-EEB5-CF44-EEC0-825B40785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8818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6" r:id="rId2"/>
    <p:sldLayoutId id="2147483705" r:id="rId3"/>
    <p:sldLayoutId id="2147483708" r:id="rId4"/>
    <p:sldLayoutId id="2147483650" r:id="rId5"/>
    <p:sldLayoutId id="2147483664" r:id="rId6"/>
    <p:sldLayoutId id="2147483665" r:id="rId7"/>
    <p:sldLayoutId id="2147483667" r:id="rId8"/>
    <p:sldLayoutId id="2147483668" r:id="rId9"/>
    <p:sldLayoutId id="2147483670" r:id="rId10"/>
    <p:sldLayoutId id="2147483673" r:id="rId11"/>
    <p:sldLayoutId id="2147483691" r:id="rId12"/>
    <p:sldLayoutId id="2147483701" r:id="rId13"/>
    <p:sldLayoutId id="2147483702" r:id="rId14"/>
    <p:sldLayoutId id="2147483709" r:id="rId15"/>
    <p:sldLayoutId id="2147483695" r:id="rId16"/>
    <p:sldLayoutId id="2147483703" r:id="rId17"/>
    <p:sldLayoutId id="2147483704" r:id="rId18"/>
    <p:sldLayoutId id="2147483710" r:id="rId19"/>
    <p:sldLayoutId id="2147483672" r:id="rId20"/>
    <p:sldLayoutId id="2147483652" r:id="rId21"/>
    <p:sldLayoutId id="2147483676" r:id="rId22"/>
    <p:sldLayoutId id="2147483677" r:id="rId23"/>
    <p:sldLayoutId id="2147483678" r:id="rId24"/>
    <p:sldLayoutId id="2147483674" r:id="rId25"/>
    <p:sldLayoutId id="2147483698" r:id="rId26"/>
    <p:sldLayoutId id="2147483699" r:id="rId27"/>
    <p:sldLayoutId id="2147483700" r:id="rId28"/>
    <p:sldLayoutId id="2147483694" r:id="rId29"/>
    <p:sldLayoutId id="2147483679" r:id="rId30"/>
    <p:sldLayoutId id="2147483680" r:id="rId31"/>
    <p:sldLayoutId id="2147483681" r:id="rId32"/>
    <p:sldLayoutId id="2147483682" r:id="rId33"/>
    <p:sldLayoutId id="2147483687" r:id="rId34"/>
    <p:sldLayoutId id="2147483688" r:id="rId35"/>
    <p:sldLayoutId id="2147483711" r:id="rId3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54266"/>
          </a:solidFill>
          <a:latin typeface="Poppins SemiBold" panose="00000700000000000000" pitchFamily="2" charset="0"/>
          <a:ea typeface="+mj-ea"/>
          <a:cs typeface="Poppins SemiBold" panose="000007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oppins" panose="00000500000000000000" pitchFamily="2" charset="0"/>
          <a:ea typeface="Open Sans" pitchFamily="2" charset="0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OpenData/r-user-group/blob/main/tidycensus.pdf" TargetMode="External"/><Relationship Id="rId2" Type="http://schemas.openxmlformats.org/officeDocument/2006/relationships/hyperlink" Target="https://github.com/CTOpenData/r-user-group/blob/main/tidycensus.Rmd" TargetMode="Externa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OpenData/r-user-group/blob/main/address_data_cleaning.R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3" Type="http://schemas.openxmlformats.org/officeDocument/2006/relationships/slide" Target="slide5.xml"/><Relationship Id="rId7" Type="http://schemas.openxmlformats.org/officeDocument/2006/relationships/slide" Target="slide10.xml"/><Relationship Id="rId12" Type="http://schemas.openxmlformats.org/officeDocument/2006/relationships/slide" Target="slide20.xml"/><Relationship Id="rId2" Type="http://schemas.openxmlformats.org/officeDocument/2006/relationships/slide" Target="slide4.xml"/><Relationship Id="rId1" Type="http://schemas.openxmlformats.org/officeDocument/2006/relationships/slideLayout" Target="../slideLayouts/slideLayout9.xml"/><Relationship Id="rId6" Type="http://schemas.openxmlformats.org/officeDocument/2006/relationships/slide" Target="slide9.xml"/><Relationship Id="rId11" Type="http://schemas.openxmlformats.org/officeDocument/2006/relationships/slide" Target="slide15.xml"/><Relationship Id="rId5" Type="http://schemas.openxmlformats.org/officeDocument/2006/relationships/slide" Target="slide8.xml"/><Relationship Id="rId10" Type="http://schemas.openxmlformats.org/officeDocument/2006/relationships/slide" Target="slide13.xml"/><Relationship Id="rId4" Type="http://schemas.openxmlformats.org/officeDocument/2006/relationships/slide" Target="slide6.xml"/><Relationship Id="rId9" Type="http://schemas.openxmlformats.org/officeDocument/2006/relationships/slide" Target="slide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bin/windows/base/" TargetMode="External"/><Relationship Id="rId2" Type="http://schemas.openxmlformats.org/officeDocument/2006/relationships/hyperlink" Target="https://rstudio-education.github.io/hopr/starting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posit.cloud/learn/recipes" TargetMode="External"/><Relationship Id="rId5" Type="http://schemas.openxmlformats.org/officeDocument/2006/relationships/hyperlink" Target="https://rstudio-education.github.io/hopr/packages2.html" TargetMode="External"/><Relationship Id="rId4" Type="http://schemas.openxmlformats.org/officeDocument/2006/relationships/hyperlink" Target="https://posit.co/products/open-source/rstudio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ley.nz/" TargetMode="External"/><Relationship Id="rId2" Type="http://schemas.openxmlformats.org/officeDocument/2006/relationships/hyperlink" Target="https://posit.co/resources/videos/a-gentle-introduction-to-tidy-statistics-in-r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osit.co/resources/cheatsheets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olicyviz.com/podcast/episode-150-learning-r/" TargetMode="External"/><Relationship Id="rId2" Type="http://schemas.openxmlformats.org/officeDocument/2006/relationships/hyperlink" Target="https://rforcats.net/" TargetMode="Externa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4FCA-3BC4-9965-0322-18C2F88788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 User Group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663584-460D-29C4-F937-5DFBF539E6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>
                <a:latin typeface="Poppins" panose="00000500000000000000" pitchFamily="2" charset="0"/>
                <a:cs typeface="Poppins" panose="00000500000000000000" pitchFamily="2" charset="0"/>
              </a:rPr>
              <a:t>Building a community of R users in Connecticut state government</a:t>
            </a:r>
          </a:p>
          <a:p>
            <a:endParaRPr lang="en-US" sz="320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3E832-59E0-0289-3371-B6E004D1DCE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524001" y="4248945"/>
            <a:ext cx="9144000" cy="573089"/>
          </a:xfrm>
        </p:spPr>
        <p:txBody>
          <a:bodyPr/>
          <a:lstStyle/>
          <a:p>
            <a:r>
              <a:rPr lang="en-US" dirty="0"/>
              <a:t>Launched June 2024</a:t>
            </a:r>
          </a:p>
        </p:txBody>
      </p:sp>
    </p:spTree>
    <p:extLst>
      <p:ext uri="{BB962C8B-B14F-4D97-AF65-F5344CB8AC3E}">
        <p14:creationId xmlns:p14="http://schemas.microsoft.com/office/powerpoint/2010/main" val="842574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Census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F1F436-F1AE-43E7-FD4F-B47ECFDED4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319884"/>
              </p:ext>
            </p:extLst>
          </p:nvPr>
        </p:nvGraphicFramePr>
        <p:xfrm>
          <a:off x="838201" y="1772919"/>
          <a:ext cx="10759440" cy="4706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997">
                  <a:extLst>
                    <a:ext uri="{9D8B030D-6E8A-4147-A177-3AD203B41FA5}">
                      <a16:colId xmlns:a16="http://schemas.microsoft.com/office/drawing/2014/main" val="1993786383"/>
                    </a:ext>
                  </a:extLst>
                </a:gridCol>
                <a:gridCol w="8229443">
                  <a:extLst>
                    <a:ext uri="{9D8B030D-6E8A-4147-A177-3AD203B41FA5}">
                      <a16:colId xmlns:a16="http://schemas.microsoft.com/office/drawing/2014/main" val="3553137614"/>
                    </a:ext>
                  </a:extLst>
                </a:gridCol>
              </a:tblGrid>
              <a:tr h="570786">
                <a:tc>
                  <a:txBody>
                    <a:bodyPr/>
                    <a:lstStyle/>
                    <a:p>
                      <a:pPr algn="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Demo topic: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Working with census data in 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98930"/>
                  </a:ext>
                </a:extLst>
              </a:tr>
              <a:tr h="285393">
                <a:tc>
                  <a:txBody>
                    <a:bodyPr/>
                    <a:lstStyle/>
                    <a:p>
                      <a:pPr algn="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July 9, 2024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8774"/>
                  </a:ext>
                </a:extLst>
              </a:tr>
              <a:tr h="2853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Presenters: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>
                          <a:solidFill>
                            <a:schemeClr val="tx1"/>
                          </a:solidFill>
                        </a:rPr>
                        <a:t>Coral Wonderly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26240"/>
                  </a:ext>
                </a:extLst>
              </a:tr>
              <a:tr h="1087341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Packages used: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Tidycensus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en-US" sz="2600" dirty="0" err="1">
                          <a:solidFill>
                            <a:schemeClr val="tx1"/>
                          </a:solidFill>
                        </a:rPr>
                        <a:t>Tidyverse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, Insight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16015"/>
                  </a:ext>
                </a:extLst>
              </a:tr>
              <a:tr h="1087341">
                <a:tc>
                  <a:txBody>
                    <a:bodyPr/>
                    <a:lstStyle/>
                    <a:p>
                      <a:pPr algn="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Script link: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chemeClr val="tx1"/>
                          </a:solidFill>
                          <a:latin typeface="Poppins"/>
                        </a:rPr>
                        <a:t>Markdown Version: </a:t>
                      </a:r>
                      <a:r>
                        <a:rPr lang="en-US" sz="2600" b="0" i="0" u="none" strike="noStrike" noProof="0" dirty="0">
                          <a:solidFill>
                            <a:schemeClr val="tx1"/>
                          </a:solidFill>
                          <a:latin typeface="Poppins"/>
                          <a:hlinkClick r:id="rId2"/>
                        </a:rPr>
                        <a:t>https://github.com/CTOpenData/r-user-group/blob/main/tidycensus.Rmd</a:t>
                      </a:r>
                      <a:endParaRPr lang="en-US" sz="2600" b="0" i="0" u="none" strike="noStrike" noProof="0" dirty="0">
                        <a:solidFill>
                          <a:schemeClr val="tx1"/>
                        </a:solidFill>
                        <a:latin typeface="Poppins"/>
                      </a:endParaRPr>
                    </a:p>
                    <a:p>
                      <a:pPr lvl="0">
                        <a:buNone/>
                      </a:pPr>
                      <a:r>
                        <a:rPr lang="en-US" sz="2600" b="0" i="0" u="none" strike="noStrike" noProof="0" dirty="0">
                          <a:solidFill>
                            <a:schemeClr val="tx1"/>
                          </a:solidFill>
                          <a:latin typeface="Poppins"/>
                        </a:rPr>
                        <a:t>PDF Version: </a:t>
                      </a:r>
                      <a:r>
                        <a:rPr lang="en-US" sz="2600" b="0" i="0" u="none" strike="noStrike" noProof="0" dirty="0">
                          <a:solidFill>
                            <a:schemeClr val="tx1"/>
                          </a:solidFill>
                          <a:hlinkClick r:id="rId3"/>
                        </a:rPr>
                        <a:t>https://github.com/CTOpenData/r-user-group/blob/main/tidycensus.pdf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4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8610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Cleaning address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F1F436-F1AE-43E7-FD4F-B47ECFDED4F6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1772919"/>
          <a:ext cx="10759440" cy="40339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9997">
                  <a:extLst>
                    <a:ext uri="{9D8B030D-6E8A-4147-A177-3AD203B41FA5}">
                      <a16:colId xmlns:a16="http://schemas.microsoft.com/office/drawing/2014/main" val="1993786383"/>
                    </a:ext>
                  </a:extLst>
                </a:gridCol>
                <a:gridCol w="8229443">
                  <a:extLst>
                    <a:ext uri="{9D8B030D-6E8A-4147-A177-3AD203B41FA5}">
                      <a16:colId xmlns:a16="http://schemas.microsoft.com/office/drawing/2014/main" val="3553137614"/>
                    </a:ext>
                  </a:extLst>
                </a:gridCol>
              </a:tblGrid>
              <a:tr h="570786">
                <a:tc>
                  <a:txBody>
                    <a:bodyPr/>
                    <a:lstStyle/>
                    <a:p>
                      <a:pPr algn="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Demo topic: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>
                          <a:solidFill>
                            <a:schemeClr val="tx1"/>
                          </a:solidFill>
                        </a:rPr>
                        <a:t>Cleaning a column with unstandardized town name data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9298930"/>
                  </a:ext>
                </a:extLst>
              </a:tr>
              <a:tr h="285393">
                <a:tc>
                  <a:txBody>
                    <a:bodyPr/>
                    <a:lstStyle/>
                    <a:p>
                      <a:pPr algn="r"/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Date: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June 4, 2024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678774"/>
                  </a:ext>
                </a:extLst>
              </a:tr>
              <a:tr h="285393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1" dirty="0">
                          <a:solidFill>
                            <a:schemeClr val="tx1"/>
                          </a:solidFill>
                        </a:rPr>
                        <a:t>Presenters: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dirty="0">
                          <a:solidFill>
                            <a:schemeClr val="tx1"/>
                          </a:solidFill>
                        </a:rPr>
                        <a:t>Sarah Hurley and Pauline Zaldonis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926240"/>
                  </a:ext>
                </a:extLst>
              </a:tr>
              <a:tr h="1087341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Packages used: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>
                          <a:solidFill>
                            <a:schemeClr val="tx1"/>
                          </a:solidFill>
                        </a:rPr>
                        <a:t>dplyr, readr, stringr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8116015"/>
                  </a:ext>
                </a:extLst>
              </a:tr>
              <a:tr h="1087341">
                <a:tc>
                  <a:txBody>
                    <a:bodyPr/>
                    <a:lstStyle/>
                    <a:p>
                      <a:pPr algn="r"/>
                      <a:r>
                        <a:rPr lang="en-US" sz="2600" b="1">
                          <a:solidFill>
                            <a:schemeClr val="tx1"/>
                          </a:solidFill>
                        </a:rPr>
                        <a:t>Script link: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600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https://github.com/CTOpenData/r-user-group/blob/main/address_data_cleaning.R</a:t>
                      </a:r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460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595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5709587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Who we are</a:t>
            </a:r>
          </a:p>
        </p:txBody>
      </p:sp>
    </p:spTree>
    <p:extLst>
      <p:ext uri="{BB962C8B-B14F-4D97-AF65-F5344CB8AC3E}">
        <p14:creationId xmlns:p14="http://schemas.microsoft.com/office/powerpoint/2010/main" val="2417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8BFB1-741F-A4D6-11B8-2619EEE2E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0DA3-E044-9A2D-D867-96201A0D27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2F8486-3D9D-CB27-20BE-04C978062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5" name="Add-in 4">
                <a:extLst>
                  <a:ext uri="{FF2B5EF4-FFF2-40B4-BE49-F238E27FC236}">
                    <a16:creationId xmlns:a16="http://schemas.microsoft.com/office/drawing/2014/main" id="{D9C8F445-213F-740C-D79B-690832565B1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 xmlns="">
          <p:pic>
            <p:nvPicPr>
              <p:cNvPr id="5" name="Add-in 4">
                <a:extLst>
                  <a:ext uri="{FF2B5EF4-FFF2-40B4-BE49-F238E27FC236}">
                    <a16:creationId xmlns:a16="http://schemas.microsoft.com/office/drawing/2014/main" id="{D9C8F445-213F-740C-D79B-690832565B1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26608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What is R?</a:t>
            </a:r>
          </a:p>
        </p:txBody>
      </p:sp>
    </p:spTree>
    <p:extLst>
      <p:ext uri="{BB962C8B-B14F-4D97-AF65-F5344CB8AC3E}">
        <p14:creationId xmlns:p14="http://schemas.microsoft.com/office/powerpoint/2010/main" val="1750839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DD1F8-FC8C-1995-FB07-06B8886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68" y="1548784"/>
            <a:ext cx="4558720" cy="433711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Programming language for statistical computing and data visualization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Open-source and free to use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Created by statisticians for statisticians</a:t>
            </a:r>
          </a:p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7E8B0-7333-8A6A-80B2-8557B85B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04662-5EBA-8577-3511-C0ED5D2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923730"/>
          </a:xfrm>
        </p:spPr>
        <p:txBody>
          <a:bodyPr/>
          <a:lstStyle/>
          <a:p>
            <a:r>
              <a:rPr lang="en-US"/>
              <a:t>What is R?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912B355-E9C9-80F0-27A8-15D3D4D40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6935" y="1549478"/>
            <a:ext cx="4851243" cy="3759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0191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features of 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Statistical analysis: linear and nonlinear modeling, time-series analysis, classification,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Data visualization: high-quality graphs and plots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Extensible with thousands of packages available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Comprehensive R Archive Network (CRAN) hosts user-contributed packages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Large and active user community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/>
              <a:t>Extensive documentation and support available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53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4DD1F8-FC8C-1995-FB07-06B8886C2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2068" y="1548784"/>
            <a:ext cx="4558720" cy="4807628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R Studio is the integrated development environment (IDE) for working with 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User-friendly interface for writing and debugging R code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>
                <a:solidFill>
                  <a:schemeClr val="bg1"/>
                </a:solidFill>
              </a:rPr>
              <a:t>Enhances productivity and ease of use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DC7E8B0-7333-8A6A-80B2-8557B85B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9A04662-5EBA-8577-3511-C0ED5D2C2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7748"/>
            <a:ext cx="4391025" cy="923730"/>
          </a:xfrm>
        </p:spPr>
        <p:txBody>
          <a:bodyPr/>
          <a:lstStyle/>
          <a:p>
            <a:r>
              <a:rPr lang="en-US"/>
              <a:t>R Studio</a:t>
            </a:r>
          </a:p>
        </p:txBody>
      </p:sp>
      <p:pic>
        <p:nvPicPr>
          <p:cNvPr id="2050" name="Picture 2" descr="RStudio - Wikipedia">
            <a:extLst>
              <a:ext uri="{FF2B5EF4-FFF2-40B4-BE49-F238E27FC236}">
                <a16:creationId xmlns:a16="http://schemas.microsoft.com/office/drawing/2014/main" id="{3E783A57-DC11-9973-98EC-58BC10EDD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689" y="1365703"/>
            <a:ext cx="5900454" cy="4126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6886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Why use R?</a:t>
            </a:r>
          </a:p>
        </p:txBody>
      </p:sp>
    </p:spTree>
    <p:extLst>
      <p:ext uri="{BB962C8B-B14F-4D97-AF65-F5344CB8AC3E}">
        <p14:creationId xmlns:p14="http://schemas.microsoft.com/office/powerpoint/2010/main" val="2585691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83980-6F76-0150-1281-B1861D14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292D1-4006-BBBF-3D7A-B93D781D8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8199" y="1724299"/>
            <a:ext cx="5257802" cy="4452665"/>
          </a:xfrm>
        </p:spPr>
        <p:txBody>
          <a:bodyPr/>
          <a:lstStyle/>
          <a:p>
            <a:r>
              <a:rPr lang="en-US" sz="2200" b="1" dirty="0">
                <a:hlinkClick r:id="rId2" action="ppaction://hlinksldjump"/>
              </a:rPr>
              <a:t>Resources</a:t>
            </a:r>
            <a:endParaRPr lang="en-US" sz="2200" b="1" dirty="0"/>
          </a:p>
          <a:p>
            <a:pPr marL="971550" lvl="1" indent="-514350">
              <a:buAutoNum type="arabicPeriod"/>
            </a:pPr>
            <a:r>
              <a:rPr lang="en-US" sz="2200" dirty="0">
                <a:hlinkClick r:id="rId3" action="ppaction://hlinksldjump"/>
              </a:rPr>
              <a:t>Getting started</a:t>
            </a:r>
            <a:endParaRPr lang="en-US" sz="2200" dirty="0"/>
          </a:p>
          <a:p>
            <a:pPr marL="971550" lvl="1" indent="-514350">
              <a:buAutoNum type="arabicPeriod"/>
            </a:pPr>
            <a:r>
              <a:rPr lang="en-US" sz="2200" dirty="0">
                <a:hlinkClick r:id="rId4" action="ppaction://hlinksldjump"/>
              </a:rPr>
              <a:t>Great references</a:t>
            </a:r>
            <a:endParaRPr lang="en-US" sz="2200" dirty="0"/>
          </a:p>
          <a:p>
            <a:pPr marL="971550" lvl="1" indent="-514350">
              <a:buAutoNum type="arabicPeriod"/>
            </a:pPr>
            <a:r>
              <a:rPr lang="en-US" sz="2200" dirty="0">
                <a:hlinkClick r:id="rId5" action="ppaction://hlinksldjump"/>
              </a:rPr>
              <a:t>Fun stuff </a:t>
            </a:r>
            <a:endParaRPr lang="en-US" sz="2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C668-DDC8-A386-8D60-E948D4CD4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FD16210-A61C-C949-05BA-766BA252722F}"/>
              </a:ext>
            </a:extLst>
          </p:cNvPr>
          <p:cNvSpPr txBox="1">
            <a:spLocks/>
          </p:cNvSpPr>
          <p:nvPr/>
        </p:nvSpPr>
        <p:spPr>
          <a:xfrm>
            <a:off x="6339838" y="1724299"/>
            <a:ext cx="5257802" cy="44526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0" i="0" kern="1200"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hlinkClick r:id="rId6" action="ppaction://hlinksldjump"/>
              </a:rPr>
              <a:t>Demos</a:t>
            </a:r>
            <a:endParaRPr lang="en-US" sz="2200" b="1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200" dirty="0">
                <a:hlinkClick r:id="rId7" action="ppaction://hlinksldjump"/>
              </a:rPr>
              <a:t>Census data </a:t>
            </a:r>
            <a:endParaRPr lang="en-US" sz="22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200" dirty="0">
                <a:hlinkClick r:id="rId8" action="ppaction://hlinksldjump"/>
              </a:rPr>
              <a:t>Cleaning address data</a:t>
            </a:r>
            <a:endParaRPr lang="en-US" sz="22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FF2A2DD-6D40-23A1-E7E8-D7FA8602EA0A}"/>
              </a:ext>
            </a:extLst>
          </p:cNvPr>
          <p:cNvSpPr txBox="1">
            <a:spLocks/>
          </p:cNvSpPr>
          <p:nvPr/>
        </p:nvSpPr>
        <p:spPr>
          <a:xfrm>
            <a:off x="6339838" y="4242062"/>
            <a:ext cx="5257802" cy="19349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600" b="0" i="0" kern="1200">
                <a:solidFill>
                  <a:schemeClr val="tx1"/>
                </a:solidFill>
                <a:latin typeface="Poppins" panose="00000500000000000000" pitchFamily="2" charset="0"/>
                <a:ea typeface="Open Sans Light" pitchFamily="2" charset="0"/>
                <a:cs typeface="Poppins" panose="00000500000000000000" pitchFamily="2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Poppins" panose="00000500000000000000" pitchFamily="2" charset="0"/>
                <a:ea typeface="Open Sans" pitchFamily="2" charset="0"/>
                <a:cs typeface="Poppins" panose="00000500000000000000" pitchFamily="2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b="1" dirty="0">
                <a:hlinkClick r:id="rId9" action="ppaction://hlinksldjump"/>
              </a:rPr>
              <a:t>Appendix</a:t>
            </a:r>
            <a:r>
              <a:rPr lang="en-US" sz="2200" b="1" dirty="0"/>
              <a:t> </a:t>
            </a:r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200" dirty="0">
                <a:hlinkClick r:id="rId10" action="ppaction://hlinksldjump"/>
              </a:rPr>
              <a:t>Who we are</a:t>
            </a:r>
            <a:endParaRPr lang="en-US" sz="22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200" dirty="0">
                <a:hlinkClick r:id="rId11" action="ppaction://hlinksldjump"/>
              </a:rPr>
              <a:t>What is R?</a:t>
            </a:r>
            <a:endParaRPr lang="en-US" sz="22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r>
              <a:rPr lang="en-US" sz="2200" dirty="0">
                <a:hlinkClick r:id="rId12" action="ppaction://hlinksldjump"/>
              </a:rPr>
              <a:t>Why use R?</a:t>
            </a:r>
            <a:endParaRPr lang="en-US" sz="2200" dirty="0"/>
          </a:p>
          <a:p>
            <a:pPr marL="971550" lvl="1" indent="-514350">
              <a:buFont typeface="Arial" panose="020B0604020202020204" pitchFamily="34" charset="0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275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C58C7AA-25D7-DA72-5768-24F32FB6B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Interoperability</a:t>
            </a:r>
            <a:r>
              <a:rPr lang="en-US"/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Integrates with other programming languages and tools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Compatibility with Python, SQL, Hadoop, etc.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Facilitates seamless workflow in data science projects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Reproducible processes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Create processes that you can quickly repeat &amp; reproduce results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00"/>
              <a:t>Tools like R Markdown for creating dynamic documents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/>
              <a:t>Combines code, output, and narrative text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400"/>
              <a:t>Ensures reproducible research and reports</a:t>
            </a:r>
          </a:p>
        </p:txBody>
      </p:sp>
    </p:spTree>
    <p:extLst>
      <p:ext uri="{BB962C8B-B14F-4D97-AF65-F5344CB8AC3E}">
        <p14:creationId xmlns:p14="http://schemas.microsoft.com/office/powerpoint/2010/main" val="11188650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9789099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Discussion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3200">
                <a:latin typeface="Poppins"/>
                <a:ea typeface="Open Sans Light"/>
                <a:cs typeface="Poppins"/>
              </a:rPr>
              <a:t>What R projects have you been working on?</a:t>
            </a:r>
            <a:endParaRPr lang="en-US" sz="3200"/>
          </a:p>
          <a:p>
            <a:pPr marL="514350" indent="-514350">
              <a:buAutoNum type="arabicPeriod"/>
            </a:pPr>
            <a:r>
              <a:rPr lang="en-US" sz="3200"/>
              <a:t>What questions do you have?</a:t>
            </a:r>
          </a:p>
          <a:p>
            <a:pPr marL="514350" indent="-514350">
              <a:buAutoNum type="arabicPeriod"/>
            </a:pPr>
            <a:r>
              <a:rPr lang="en-US" sz="3200"/>
              <a:t>What do you want to learn about R?</a:t>
            </a:r>
          </a:p>
          <a:p>
            <a:pPr marL="514350" indent="-514350">
              <a:buAutoNum type="arabicPeriod"/>
            </a:pPr>
            <a:r>
              <a:rPr lang="en-US" sz="3200"/>
              <a:t>What would you be willing to demo at a future R meeting?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821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6F6ED-7F8D-2DB6-AC62-1EB18EAE3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2024 meeting schedule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1451A-4E63-15EB-17B1-26B9C2D7F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 numCol="1">
            <a:normAutofit/>
          </a:bodyPr>
          <a:lstStyle/>
          <a:p>
            <a:r>
              <a:rPr lang="en-US" b="1" dirty="0"/>
              <a:t>Monthly meetings</a:t>
            </a:r>
            <a:r>
              <a:rPr lang="en-US" dirty="0"/>
              <a:t>: second Tuesday of each month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July 9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August 13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September 10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October 8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November 12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December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D16E0-3E6B-4E8F-F4F1-102E048C3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04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/>
              <a:t>R resources</a:t>
            </a:r>
          </a:p>
        </p:txBody>
      </p:sp>
    </p:spTree>
    <p:extLst>
      <p:ext uri="{BB962C8B-B14F-4D97-AF65-F5344CB8AC3E}">
        <p14:creationId xmlns:p14="http://schemas.microsoft.com/office/powerpoint/2010/main" val="1430191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resources: Getting started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>
                <a:hlinkClick r:id="rId2"/>
              </a:rPr>
              <a:t>Installing R and R Studio</a:t>
            </a:r>
            <a:endParaRPr lang="en-US"/>
          </a:p>
          <a:p>
            <a:pPr marL="971550" lvl="1" indent="-514350">
              <a:buAutoNum type="arabicPeriod"/>
            </a:pPr>
            <a:r>
              <a:rPr lang="en-US" sz="2600">
                <a:hlinkClick r:id="rId3"/>
              </a:rPr>
              <a:t>Download R</a:t>
            </a:r>
            <a:endParaRPr lang="en-US" sz="2600"/>
          </a:p>
          <a:p>
            <a:pPr marL="971550" lvl="1" indent="-514350">
              <a:buAutoNum type="arabicPeriod"/>
            </a:pPr>
            <a:r>
              <a:rPr lang="en-US" sz="2600">
                <a:hlinkClick r:id="rId4"/>
              </a:rPr>
              <a:t>Download R Studio</a:t>
            </a:r>
            <a:endParaRPr lang="en-US" sz="2600"/>
          </a:p>
          <a:p>
            <a:pPr marL="514350" indent="-514350">
              <a:buAutoNum type="arabicPeriod"/>
            </a:pPr>
            <a:r>
              <a:rPr lang="en-US">
                <a:hlinkClick r:id="rId5"/>
              </a:rPr>
              <a:t>R Packages </a:t>
            </a:r>
            <a:r>
              <a:rPr lang="en-US"/>
              <a:t>(what’s an R package and how do I install one?)</a:t>
            </a:r>
          </a:p>
          <a:p>
            <a:pPr marL="514350" indent="-514350">
              <a:buAutoNum type="arabicPeriod"/>
            </a:pPr>
            <a:r>
              <a:rPr lang="en-US">
                <a:hlinkClick r:id="rId6"/>
              </a:rPr>
              <a:t>Short primers </a:t>
            </a:r>
            <a:r>
              <a:rPr lang="en-US"/>
              <a:t>from the owners of R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15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resources: Great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hlinkClick r:id="rId2"/>
              </a:rPr>
              <a:t>A Gentle Introduction to Tidy Statistics in R</a:t>
            </a:r>
            <a:r>
              <a:rPr lang="en-US"/>
              <a:t> – Introductory tutorial focusing on stats</a:t>
            </a:r>
          </a:p>
          <a:p>
            <a:pPr marL="514350" indent="-514350">
              <a:buAutoNum type="arabicPeriod"/>
            </a:pPr>
            <a:r>
              <a:rPr lang="en-US">
                <a:hlinkClick r:id="rId3"/>
              </a:rPr>
              <a:t>R for Data Science</a:t>
            </a:r>
            <a:r>
              <a:rPr lang="en-US"/>
              <a:t> – Free online textbook introducing R for data organization, analysis, manipulation, and visualization</a:t>
            </a:r>
          </a:p>
          <a:p>
            <a:pPr marL="514350" indent="-514350">
              <a:buAutoNum type="arabicPeriod"/>
            </a:pPr>
            <a:r>
              <a:rPr lang="en-US">
                <a:hlinkClick r:id="rId4"/>
              </a:rPr>
              <a:t>Cheat sheets </a:t>
            </a:r>
            <a:r>
              <a:rPr lang="en-US"/>
              <a:t>for popular R packages</a:t>
            </a:r>
          </a:p>
          <a:p>
            <a:pPr marL="514350" indent="-514350">
              <a:buAutoNum type="arabicPeriod"/>
            </a:pPr>
            <a:endParaRPr lang="en-US"/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83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9D60D-1153-C6C3-A252-10A89AB77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78923-3BDC-B667-5868-57F3E94A1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292" y="699899"/>
            <a:ext cx="7801416" cy="59894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2610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4D436-815C-4A00-05C4-072DE7A3D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 resources: Fun stuff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61CD3-1928-D837-8554-15E7703AF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>
                <a:hlinkClick r:id="rId2"/>
              </a:rPr>
              <a:t>R for cats </a:t>
            </a:r>
            <a:r>
              <a:rPr lang="en-US"/>
              <a:t>– Fun tutorial about the basics of R programming… with cats! </a:t>
            </a:r>
          </a:p>
          <a:p>
            <a:pPr marL="514350" indent="-514350">
              <a:buAutoNum type="arabicPeriod"/>
            </a:pPr>
            <a:r>
              <a:rPr lang="en-US">
                <a:hlinkClick r:id="rId3"/>
              </a:rPr>
              <a:t>Learning R </a:t>
            </a:r>
            <a:r>
              <a:rPr lang="en-US"/>
              <a:t>– Episode of the </a:t>
            </a:r>
            <a:r>
              <a:rPr lang="en-US" err="1"/>
              <a:t>PolicyViz</a:t>
            </a:r>
            <a:r>
              <a:rPr lang="en-US"/>
              <a:t> podcast with Jonathan </a:t>
            </a:r>
            <a:r>
              <a:rPr lang="en-US" err="1"/>
              <a:t>Schwabish</a:t>
            </a:r>
            <a:r>
              <a:rPr lang="en-US"/>
              <a:t> from the Urban Institute where he talks about his approach to learning R </a:t>
            </a:r>
          </a:p>
          <a:p>
            <a:pPr marL="514350" indent="-514350">
              <a:buAutoNum type="arabicPeriod"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4909BE-51B7-0EA4-FD96-D59E2D6CE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E081-0CD8-1644-8085-4B6E26D811A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83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91399-10B6-4BBB-FDFB-C97642344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8350" y="2766219"/>
            <a:ext cx="6708712" cy="1325563"/>
          </a:xfrm>
        </p:spPr>
        <p:txBody>
          <a:bodyPr>
            <a:normAutofit/>
          </a:bodyPr>
          <a:lstStyle/>
          <a:p>
            <a:r>
              <a:rPr lang="en-US" sz="6000" dirty="0"/>
              <a:t>Demos</a:t>
            </a:r>
          </a:p>
        </p:txBody>
      </p:sp>
    </p:spTree>
    <p:extLst>
      <p:ext uri="{BB962C8B-B14F-4D97-AF65-F5344CB8AC3E}">
        <p14:creationId xmlns:p14="http://schemas.microsoft.com/office/powerpoint/2010/main" val="382709909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1.10.0.5209"/>
  <p:tag name="SLIDO_PRESENTATION_ID" val="00000000-0000-0000-0000-000000000000"/>
  <p:tag name="SLIDO_EVENT_UUID" val="5c0a39d6-a06f-4608-92eb-2e228c5cd146"/>
  <p:tag name="SLIDO_EVENT_SECTION_UUID" val="2bda07ff-c336-40b7-99ac-e4a0a1364d79"/>
</p:tagLst>
</file>

<file path=ppt/theme/theme1.xml><?xml version="1.0" encoding="utf-8"?>
<a:theme xmlns:a="http://schemas.openxmlformats.org/drawingml/2006/main" name="Office Theme">
  <a:themeElements>
    <a:clrScheme name="CT Brand Colors">
      <a:dk1>
        <a:sysClr val="windowText" lastClr="000000"/>
      </a:dk1>
      <a:lt1>
        <a:sysClr val="window" lastClr="FFFFFF"/>
      </a:lt1>
      <a:dk2>
        <a:srgbClr val="00214D"/>
      </a:dk2>
      <a:lt2>
        <a:srgbClr val="E7E6E6"/>
      </a:lt2>
      <a:accent1>
        <a:srgbClr val="3371E7"/>
      </a:accent1>
      <a:accent2>
        <a:srgbClr val="F26B1C"/>
      </a:accent2>
      <a:accent3>
        <a:srgbClr val="A5A5A5"/>
      </a:accent3>
      <a:accent4>
        <a:srgbClr val="FAAA19"/>
      </a:accent4>
      <a:accent5>
        <a:srgbClr val="643BA7"/>
      </a:accent5>
      <a:accent6>
        <a:srgbClr val="C92C3C"/>
      </a:accent6>
      <a:hlink>
        <a:srgbClr val="3371E7"/>
      </a:hlink>
      <a:folHlink>
        <a:srgbClr val="2BC4BA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8D34E77E-00A1-4A7A-99BC-3A5111CAB06B}">
  <we:reference id="d98404ac-f9e2-4292-8cb6-eec349559ae5" version="1.0.0.2" store="EXCatalog" storeType="EXCatalog"/>
  <we:alternateReferences>
    <we:reference id="WA104381526" version="1.0.0.2" store="WA104381526" storeType="OMEX"/>
  </we:alternateReferences>
  <we:properties>
    <we:property name="FormID" value="&quot;-nyLEd2juUiwJjH_abtzi5L_xJbiJ_5BoyF_jDckfpJUOUVLMzQ5UkhJMzM1NFlCQTlXWVVTV1JaMS4u&quot;"/>
    <we:property name="FormMode" value="&quot;DesignTime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48422074-7e3b-440f-89bb-11ca9694c809">
      <Terms xmlns="http://schemas.microsoft.com/office/infopath/2007/PartnerControls"/>
    </lcf76f155ced4ddcb4097134ff3c332f>
    <_ip_UnifiedCompliancePolicyProperties xmlns="http://schemas.microsoft.com/sharepoint/v3" xsi:nil="true"/>
    <TaxCatchAll xmlns="0fb435e6-22b0-445c-904d-be41999f533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DB30F33FD16B34CAA58F1E18E2776DF" ma:contentTypeVersion="18" ma:contentTypeDescription="Create a new document." ma:contentTypeScope="" ma:versionID="43f178769a943b71f0302c4aaded640c">
  <xsd:schema xmlns:xsd="http://www.w3.org/2001/XMLSchema" xmlns:xs="http://www.w3.org/2001/XMLSchema" xmlns:p="http://schemas.microsoft.com/office/2006/metadata/properties" xmlns:ns1="http://schemas.microsoft.com/sharepoint/v3" xmlns:ns2="0fb435e6-22b0-445c-904d-be41999f5336" xmlns:ns3="48422074-7e3b-440f-89bb-11ca9694c809" targetNamespace="http://schemas.microsoft.com/office/2006/metadata/properties" ma:root="true" ma:fieldsID="ac88f4e0c2aef9b053487fd9151d7613" ns1:_="" ns2:_="" ns3:_="">
    <xsd:import namespace="http://schemas.microsoft.com/sharepoint/v3"/>
    <xsd:import namespace="0fb435e6-22b0-445c-904d-be41999f5336"/>
    <xsd:import namespace="48422074-7e3b-440f-89bb-11ca9694c809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Location" minOccurs="0"/>
                <xsd:element ref="ns1:_ip_UnifiedCompliancePolicyProperties" minOccurs="0"/>
                <xsd:element ref="ns1:_ip_UnifiedCompliancePolicyUIActio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b435e6-22b0-445c-904d-be41999f5336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4cd0f159-fb40-402b-a832-aec30a9dd6d8}" ma:internalName="TaxCatchAll" ma:showField="CatchAllData" ma:web="0fb435e6-22b0-445c-904d-be41999f533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22074-7e3b-440f-89bb-11ca9694c80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9be3ee5-5d72-4a78-bfe6-04ec158992b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D803BD-4559-45CD-971A-9D51120E389A}">
  <ds:schemaRefs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48422074-7e3b-440f-89bb-11ca9694c809"/>
    <ds:schemaRef ds:uri="http://purl.org/dc/dcmitype/"/>
    <ds:schemaRef ds:uri="0fb435e6-22b0-445c-904d-be41999f5336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AB67F3C-F546-4768-849E-B013CBDF59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8A9DD1-4300-461F-9B1D-76D582CFB668}">
  <ds:schemaRefs>
    <ds:schemaRef ds:uri="0fb435e6-22b0-445c-904d-be41999f5336"/>
    <ds:schemaRef ds:uri="48422074-7e3b-440f-89bb-11ca9694c80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595</Words>
  <Application>Microsoft Office PowerPoint</Application>
  <PresentationFormat>Widescreen</PresentationFormat>
  <Paragraphs>112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Open Sans Light</vt:lpstr>
      <vt:lpstr>Poppins</vt:lpstr>
      <vt:lpstr>Poppins SemiBold</vt:lpstr>
      <vt:lpstr>Office Theme</vt:lpstr>
      <vt:lpstr>R User Group</vt:lpstr>
      <vt:lpstr>Table of contents</vt:lpstr>
      <vt:lpstr>2024 meeting schedule</vt:lpstr>
      <vt:lpstr>R resources</vt:lpstr>
      <vt:lpstr>R resources: Getting started</vt:lpstr>
      <vt:lpstr>R resources: Great references</vt:lpstr>
      <vt:lpstr>PowerPoint Presentation</vt:lpstr>
      <vt:lpstr>R resources: Fun stuff</vt:lpstr>
      <vt:lpstr>Demos</vt:lpstr>
      <vt:lpstr>Census data</vt:lpstr>
      <vt:lpstr>Cleaning address data</vt:lpstr>
      <vt:lpstr>Appendix</vt:lpstr>
      <vt:lpstr>Who we are</vt:lpstr>
      <vt:lpstr>PowerPoint Presentation</vt:lpstr>
      <vt:lpstr>What is R?</vt:lpstr>
      <vt:lpstr>What is R?</vt:lpstr>
      <vt:lpstr>Key features of R</vt:lpstr>
      <vt:lpstr>R Studio</vt:lpstr>
      <vt:lpstr>Why use R?</vt:lpstr>
      <vt:lpstr>Why use R?</vt:lpstr>
      <vt:lpstr>Discussion</vt:lpstr>
      <vt:lpstr>Discussion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Zaldonis, Pauline</dc:creator>
  <cp:lastModifiedBy>Zaldonis, Pauline</cp:lastModifiedBy>
  <cp:revision>2</cp:revision>
  <dcterms:created xsi:type="dcterms:W3CDTF">2023-04-20T17:53:49Z</dcterms:created>
  <dcterms:modified xsi:type="dcterms:W3CDTF">2024-07-08T18:45:34Z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0x0101009DB30F33FD16B34CAA58F1E18E2776DF</vt:lpwstr>
  </property>
  <property fmtid="{D5CDD505-2E9C-101B-9397-08002B2CF9AE}" pid="3" name="MediaServiceImageTags">
    <vt:lpwstr/>
  </property>
  <property fmtid="{D5CDD505-2E9C-101B-9397-08002B2CF9AE}" pid="4" name="SlidoAppVersion">
    <vt:lpwstr>1.10.0.5209</vt:lpwstr>
  </property>
</Properties>
</file>