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88" r:id="rId5"/>
  </p:sldMasterIdLst>
  <p:notesMasterIdLst>
    <p:notesMasterId r:id="rId10"/>
  </p:notesMasterIdLst>
  <p:sldIdLst>
    <p:sldId id="297" r:id="rId6"/>
    <p:sldId id="308" r:id="rId7"/>
    <p:sldId id="309" r:id="rId8"/>
    <p:sldId id="31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C2D102-33A4-433A-71EA-EAEF3BAD2340}" name="Mosimann, Susan" initials="MS" userId="S::Susan.Mosimann@ct.gov::4aa915e6-be67-4d92-bb0a-bc0a6d3a1d18" providerId="AD"/>
  <p188:author id="{7D68EF1E-612E-6BD2-E29D-EB2A33D3D38E}" name="Norfleet-Johnson, Cassandra L." initials="NJCL" userId="S::Cassandra.Norfleet-Johnson@ct.gov::84188399-1d89-4bdd-8c85-5740cc7ca299" providerId="AD"/>
  <p188:author id="{2517662B-D41B-EBB7-DC5B-94A2F7A43A31}" name="Pisani, Linette" initials="PL" userId="S::Linette.Pisani@ct.gov::4766c781-bd93-4a65-a4d9-8a0829f0e470" providerId="AD"/>
  <p188:author id="{0AE5CF34-733E-5CE5-528E-D8619B59B7D0}" name="Giacomi, Daniel R." initials="GDR" userId="S::Daniel.Giacomi@ct.gov::c5c5a813-5dd0-46fe-80f4-43f714e60b41" providerId="AD"/>
  <p188:author id="{20F7F953-B8B0-4122-23B6-D39072D7E257}" name="Norfleet-Johnson, Cassandra L." initials="NL" userId="S::cassandra.norfleet-johnson@ct.gov::84188399-1d89-4bdd-8c85-5740cc7ca299" providerId="AD"/>
  <p188:author id="{8C6EB37F-8BC1-0D02-20DA-232FB51E7B77}" name="Pisani, Linette" initials="PL" userId="S::linette.pisani@ct.gov::4766c781-bd93-4a65-a4d9-8a0829f0e470" providerId="AD"/>
  <p188:author id="{BB1A80A0-9C0A-560D-D2CD-E99703CDF6A6}" name="Thomas, Elizabeth P." initials="TEP" userId="S::Elizabeth.Thomas@ct.gov::ab7770e1-64a2-4edc-8935-d662500e8e63" providerId="AD"/>
  <p188:author id="{E1AC67B6-34F4-3D98-F4E4-3D22146E4D48}" name="Hadler, Peter B." initials="HPB" userId="S::Peter.Hadler@ct.gov::c453469d-c7d1-4343-a6f8-31b1e860a616" providerId="AD"/>
  <p188:author id="{737193C9-9E49-8AE7-79D1-49FD50E5882E}" name="Cappuccitti, Maria" initials="CM" userId="S::maria.cappuccitti@ct.gov::8aba9dc2-2417-4ccc-b113-867e6c6159e5" providerId="AD"/>
  <p188:author id="{34D27BD9-7733-9B53-8325-CA9503CD4C25}" name="Gualtieri, Claudio" initials="CG" userId="S::Claudio.Gualtieri@ct.gov::b708b4ec-517b-44e3-a35c-c72b77dd14f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D0C0C"/>
    <a:srgbClr val="011F42"/>
    <a:srgbClr val="011638"/>
    <a:srgbClr val="130536"/>
    <a:srgbClr val="0066FF"/>
    <a:srgbClr val="00466C"/>
    <a:srgbClr val="004A70"/>
    <a:srgbClr val="290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94" y="6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5196D-BBF9-4129-AEAE-D1ACE2B3541D}"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5C6E0-6CE1-450F-B0D1-2A2EC0E81C56}" type="slidenum">
              <a:rPr lang="en-US" smtClean="0"/>
              <a:t>‹#›</a:t>
            </a:fld>
            <a:endParaRPr lang="en-US"/>
          </a:p>
        </p:txBody>
      </p:sp>
    </p:spTree>
    <p:extLst>
      <p:ext uri="{BB962C8B-B14F-4D97-AF65-F5344CB8AC3E}">
        <p14:creationId xmlns:p14="http://schemas.microsoft.com/office/powerpoint/2010/main" val="409597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35C6E0-6CE1-450F-B0D1-2A2EC0E81C56}"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12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7A2E87-A46C-934D-BF14-0D8197FA24AF}" type="datetimeFigureOut">
              <a:rPr lang="en-US" smtClean="0"/>
              <a:t>11/12/2024</a:t>
            </a:fld>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246044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7A2E87-A46C-934D-BF14-0D8197FA24AF}" type="datetimeFigureOut">
              <a:rPr lang="en-US" smtClean="0"/>
              <a:t>11/12/2024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51367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7A2E87-A46C-934D-BF14-0D8197FA24AF}" type="datetimeFigureOut">
              <a:rPr lang="en-US" smtClean="0"/>
              <a:t>11/12/2024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398590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A2E87-A46C-934D-BF14-0D8197FA24AF}" type="datetimeFigureOut">
              <a:rPr lang="en-US" smtClean="0"/>
              <a:t>11/12/2024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4190794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A2E87-A46C-934D-BF14-0D8197FA24AF}" type="datetimeFigureOut">
              <a:rPr lang="en-US" smtClean="0"/>
              <a:t>11/12/2024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2696889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2706B9-38B8-4195-9B82-4797676D40AF}" type="datetime4">
              <a:rPr lang="en-US" smtClean="0"/>
              <a:t>November 12,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6" name="Slide Number Placeholder 5"/>
          <p:cNvSpPr>
            <a:spLocks noGrp="1"/>
          </p:cNvSpPr>
          <p:nvPr>
            <p:ph type="sldNum" sz="quarter" idx="12"/>
          </p:nvPr>
        </p:nvSpPr>
        <p:spPr/>
        <p:txBody>
          <a:bodyPr/>
          <a:lstStyle>
            <a:lvl1pPr>
              <a:defRPr/>
            </a:lvl1pPr>
          </a:lstStyle>
          <a:p>
            <a:pPr>
              <a:defRPr/>
            </a:pPr>
            <a:fld id="{8E0910F7-5D48-4D29-89D1-83725AECF732}" type="slidenum">
              <a:rPr lang="en-US"/>
              <a:pPr>
                <a:defRPr/>
              </a:pPr>
              <a:t>‹#›</a:t>
            </a:fld>
            <a:endParaRPr lang="en-US"/>
          </a:p>
        </p:txBody>
      </p:sp>
    </p:spTree>
    <p:extLst>
      <p:ext uri="{BB962C8B-B14F-4D97-AF65-F5344CB8AC3E}">
        <p14:creationId xmlns:p14="http://schemas.microsoft.com/office/powerpoint/2010/main" val="1947105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544639"/>
            <a:ext cx="10363200" cy="1362075"/>
          </a:xfrm>
          <a:solidFill>
            <a:schemeClr val="accent1">
              <a:lumMod val="20000"/>
              <a:lumOff val="80000"/>
            </a:schemeClr>
          </a:solidFill>
        </p:spPr>
        <p:txBody>
          <a:bodyPr anchor="t"/>
          <a:lstStyle>
            <a:lvl1pPr algn="l">
              <a:defRPr sz="4000" b="1" u="none" cap="none">
                <a:solidFill>
                  <a:srgbClr val="2906A2"/>
                </a:solidFill>
                <a:effectLst/>
              </a:defRPr>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A13CE32-F88A-4942-BE29-2ECB139BEDEE}" type="datetime4">
              <a:rPr lang="en-US" smtClean="0"/>
              <a:t>November 12,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6" name="Slide Number Placeholder 5"/>
          <p:cNvSpPr>
            <a:spLocks noGrp="1"/>
          </p:cNvSpPr>
          <p:nvPr>
            <p:ph type="sldNum" sz="quarter" idx="12"/>
          </p:nvPr>
        </p:nvSpPr>
        <p:spPr/>
        <p:txBody>
          <a:bodyPr/>
          <a:lstStyle>
            <a:lvl1pPr>
              <a:defRPr/>
            </a:lvl1pPr>
          </a:lstStyle>
          <a:p>
            <a:pPr>
              <a:defRPr/>
            </a:pPr>
            <a:fld id="{120F9A6D-C033-4D6D-9AA8-89024EE4BA4D}" type="slidenum">
              <a:rPr lang="en-US"/>
              <a:pPr>
                <a:defRPr/>
              </a:pPr>
              <a:t>‹#›</a:t>
            </a:fld>
            <a:endParaRPr lang="en-US"/>
          </a:p>
        </p:txBody>
      </p:sp>
    </p:spTree>
    <p:extLst>
      <p:ext uri="{BB962C8B-B14F-4D97-AF65-F5344CB8AC3E}">
        <p14:creationId xmlns:p14="http://schemas.microsoft.com/office/powerpoint/2010/main" val="3542801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2DFA462-5E2A-41D9-A7D3-F419570EED5A}" type="datetime4">
              <a:rPr lang="en-US" smtClean="0"/>
              <a:t>November 12,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7" name="Slide Number Placeholder 5"/>
          <p:cNvSpPr>
            <a:spLocks noGrp="1"/>
          </p:cNvSpPr>
          <p:nvPr>
            <p:ph type="sldNum" sz="quarter" idx="12"/>
          </p:nvPr>
        </p:nvSpPr>
        <p:spPr/>
        <p:txBody>
          <a:bodyPr/>
          <a:lstStyle>
            <a:lvl1pPr>
              <a:defRPr/>
            </a:lvl1pPr>
          </a:lstStyle>
          <a:p>
            <a:pPr>
              <a:defRPr/>
            </a:pPr>
            <a:fld id="{382B61B4-6BB9-47A6-B93C-99ACD9D56F89}" type="slidenum">
              <a:rPr lang="en-US"/>
              <a:pPr>
                <a:defRPr/>
              </a:pPr>
              <a:t>‹#›</a:t>
            </a:fld>
            <a:endParaRPr lang="en-US"/>
          </a:p>
        </p:txBody>
      </p:sp>
    </p:spTree>
    <p:extLst>
      <p:ext uri="{BB962C8B-B14F-4D97-AF65-F5344CB8AC3E}">
        <p14:creationId xmlns:p14="http://schemas.microsoft.com/office/powerpoint/2010/main" val="2333267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683316-9D96-4A8F-9282-FAB67CD83E8D}" type="datetime4">
              <a:rPr lang="en-US" smtClean="0"/>
              <a:t>November 12, 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9" name="Slide Number Placeholder 5"/>
          <p:cNvSpPr>
            <a:spLocks noGrp="1"/>
          </p:cNvSpPr>
          <p:nvPr>
            <p:ph type="sldNum" sz="quarter" idx="12"/>
          </p:nvPr>
        </p:nvSpPr>
        <p:spPr/>
        <p:txBody>
          <a:bodyPr/>
          <a:lstStyle>
            <a:lvl1pPr>
              <a:defRPr/>
            </a:lvl1pPr>
          </a:lstStyle>
          <a:p>
            <a:pPr>
              <a:defRPr/>
            </a:pPr>
            <a:fld id="{73517445-A01B-4834-84D5-6A6757894F5E}" type="slidenum">
              <a:rPr lang="en-US"/>
              <a:pPr>
                <a:defRPr/>
              </a:pPr>
              <a:t>‹#›</a:t>
            </a:fld>
            <a:endParaRPr lang="en-US"/>
          </a:p>
        </p:txBody>
      </p:sp>
    </p:spTree>
    <p:extLst>
      <p:ext uri="{BB962C8B-B14F-4D97-AF65-F5344CB8AC3E}">
        <p14:creationId xmlns:p14="http://schemas.microsoft.com/office/powerpoint/2010/main" val="3983225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0EB560-F028-4CC0-BA01-B877206CE1AE}" type="datetime4">
              <a:rPr lang="en-US" smtClean="0"/>
              <a:t>November 12, 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5" name="Slide Number Placeholder 5"/>
          <p:cNvSpPr>
            <a:spLocks noGrp="1"/>
          </p:cNvSpPr>
          <p:nvPr>
            <p:ph type="sldNum" sz="quarter" idx="12"/>
          </p:nvPr>
        </p:nvSpPr>
        <p:spPr/>
        <p:txBody>
          <a:bodyPr/>
          <a:lstStyle>
            <a:lvl1pPr>
              <a:defRPr/>
            </a:lvl1pPr>
          </a:lstStyle>
          <a:p>
            <a:pPr>
              <a:defRPr/>
            </a:pPr>
            <a:fld id="{B77E40C9-912E-40AE-8E8F-5BBEFA612765}" type="slidenum">
              <a:rPr lang="en-US"/>
              <a:pPr>
                <a:defRPr/>
              </a:pPr>
              <a:t>‹#›</a:t>
            </a:fld>
            <a:endParaRPr lang="en-US"/>
          </a:p>
        </p:txBody>
      </p:sp>
    </p:spTree>
    <p:extLst>
      <p:ext uri="{BB962C8B-B14F-4D97-AF65-F5344CB8AC3E}">
        <p14:creationId xmlns:p14="http://schemas.microsoft.com/office/powerpoint/2010/main" val="2213956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866692"/>
            <a:ext cx="4011084" cy="568408"/>
          </a:xfr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4766733" y="922351"/>
            <a:ext cx="6815667" cy="52038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F5CB12A-8B26-46FD-AB5A-6FEB7A9743D7}" type="datetime4">
              <a:rPr lang="en-US" smtClean="0"/>
              <a:t>November 12,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7" name="Slide Number Placeholder 5"/>
          <p:cNvSpPr>
            <a:spLocks noGrp="1"/>
          </p:cNvSpPr>
          <p:nvPr>
            <p:ph type="sldNum" sz="quarter" idx="12"/>
          </p:nvPr>
        </p:nvSpPr>
        <p:spPr/>
        <p:txBody>
          <a:bodyPr/>
          <a:lstStyle>
            <a:lvl1pPr>
              <a:defRPr/>
            </a:lvl1pPr>
          </a:lstStyle>
          <a:p>
            <a:pPr>
              <a:defRPr/>
            </a:pPr>
            <a:fld id="{34F3143F-4BD4-4B07-9F39-382813E35AF1}" type="slidenum">
              <a:rPr lang="en-US"/>
              <a:pPr>
                <a:defRPr/>
              </a:pPr>
              <a:t>‹#›</a:t>
            </a:fld>
            <a:endParaRPr lang="en-US"/>
          </a:p>
        </p:txBody>
      </p:sp>
    </p:spTree>
    <p:extLst>
      <p:ext uri="{BB962C8B-B14F-4D97-AF65-F5344CB8AC3E}">
        <p14:creationId xmlns:p14="http://schemas.microsoft.com/office/powerpoint/2010/main" val="252211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A2E87-A46C-934D-BF14-0D8197FA24AF}" type="datetimeFigureOut">
              <a:rPr lang="en-US" smtClean="0"/>
              <a:t>11/12/2024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221448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defRPr>
            </a:lvl1pPr>
          </a:lstStyle>
          <a:p>
            <a:r>
              <a:rPr lang="en-US"/>
              <a:t>Click to edit Master title style</a:t>
            </a:r>
          </a:p>
        </p:txBody>
      </p:sp>
      <p:sp>
        <p:nvSpPr>
          <p:cNvPr id="3" name="Picture Placeholder 2"/>
          <p:cNvSpPr>
            <a:spLocks noGrp="1"/>
          </p:cNvSpPr>
          <p:nvPr>
            <p:ph type="pic" idx="1"/>
          </p:nvPr>
        </p:nvSpPr>
        <p:spPr>
          <a:xfrm>
            <a:off x="2389717" y="962107"/>
            <a:ext cx="7315200" cy="376546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84AC4B-A041-4946-8056-1B491797EDC4}" type="datetime4">
              <a:rPr lang="en-US" smtClean="0"/>
              <a:t>November 12,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7" name="Slide Number Placeholder 5"/>
          <p:cNvSpPr>
            <a:spLocks noGrp="1"/>
          </p:cNvSpPr>
          <p:nvPr>
            <p:ph type="sldNum" sz="quarter" idx="12"/>
          </p:nvPr>
        </p:nvSpPr>
        <p:spPr/>
        <p:txBody>
          <a:bodyPr/>
          <a:lstStyle>
            <a:lvl1pPr>
              <a:defRPr/>
            </a:lvl1pPr>
          </a:lstStyle>
          <a:p>
            <a:pPr>
              <a:defRPr/>
            </a:pPr>
            <a:fld id="{40A5E6D9-857F-4A68-8641-FFCB332747BC}" type="slidenum">
              <a:rPr lang="en-US"/>
              <a:pPr>
                <a:defRPr/>
              </a:pPr>
              <a:t>‹#›</a:t>
            </a:fld>
            <a:endParaRPr lang="en-US"/>
          </a:p>
        </p:txBody>
      </p:sp>
    </p:spTree>
    <p:extLst>
      <p:ext uri="{BB962C8B-B14F-4D97-AF65-F5344CB8AC3E}">
        <p14:creationId xmlns:p14="http://schemas.microsoft.com/office/powerpoint/2010/main" val="7175098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82C4B7-FD11-476B-8429-5AC1E7E49ED3}" type="datetime4">
              <a:rPr lang="en-US" smtClean="0"/>
              <a:t>November 12,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6" name="Slide Number Placeholder 5"/>
          <p:cNvSpPr>
            <a:spLocks noGrp="1"/>
          </p:cNvSpPr>
          <p:nvPr>
            <p:ph type="sldNum" sz="quarter" idx="12"/>
          </p:nvPr>
        </p:nvSpPr>
        <p:spPr/>
        <p:txBody>
          <a:bodyPr/>
          <a:lstStyle>
            <a:lvl1pPr>
              <a:defRPr/>
            </a:lvl1pPr>
          </a:lstStyle>
          <a:p>
            <a:pPr>
              <a:defRPr/>
            </a:pPr>
            <a:fld id="{6D5A4297-53E4-41EB-B544-90BB684DE89D}" type="slidenum">
              <a:rPr lang="en-US"/>
              <a:pPr>
                <a:defRPr/>
              </a:pPr>
              <a:t>‹#›</a:t>
            </a:fld>
            <a:endParaRPr lang="en-US"/>
          </a:p>
        </p:txBody>
      </p:sp>
    </p:spTree>
    <p:extLst>
      <p:ext uri="{BB962C8B-B14F-4D97-AF65-F5344CB8AC3E}">
        <p14:creationId xmlns:p14="http://schemas.microsoft.com/office/powerpoint/2010/main" val="187883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54157"/>
            <a:ext cx="2743200" cy="5172007"/>
          </a:xfrm>
        </p:spPr>
        <p:txBody>
          <a:bodyPr vert="eaVert"/>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a:xfrm>
            <a:off x="609600" y="954157"/>
            <a:ext cx="8026400" cy="51720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82142D-E004-4591-AF53-536A441757D5}" type="datetime4">
              <a:rPr lang="en-US" smtClean="0"/>
              <a:t>November 12,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6" name="Slide Number Placeholder 5"/>
          <p:cNvSpPr>
            <a:spLocks noGrp="1"/>
          </p:cNvSpPr>
          <p:nvPr>
            <p:ph type="sldNum" sz="quarter" idx="12"/>
          </p:nvPr>
        </p:nvSpPr>
        <p:spPr/>
        <p:txBody>
          <a:bodyPr/>
          <a:lstStyle>
            <a:lvl1pPr>
              <a:defRPr/>
            </a:lvl1pPr>
          </a:lstStyle>
          <a:p>
            <a:pPr>
              <a:defRPr/>
            </a:pPr>
            <a:fld id="{8D91D655-7119-457D-A34B-11276AAE675F}" type="slidenum">
              <a:rPr lang="en-US"/>
              <a:pPr>
                <a:defRPr/>
              </a:pPr>
              <a:t>‹#›</a:t>
            </a:fld>
            <a:endParaRPr lang="en-US"/>
          </a:p>
        </p:txBody>
      </p:sp>
    </p:spTree>
    <p:extLst>
      <p:ext uri="{BB962C8B-B14F-4D97-AF65-F5344CB8AC3E}">
        <p14:creationId xmlns:p14="http://schemas.microsoft.com/office/powerpoint/2010/main" val="4037512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55106" y="2130426"/>
            <a:ext cx="7615825" cy="800665"/>
          </a:xfrm>
          <a:noFill/>
        </p:spPr>
        <p:txBody>
          <a:bodyPr anchor="t"/>
          <a:lstStyle>
            <a:lvl1pPr algn="ctr">
              <a:defRPr sz="4800" b="0">
                <a:solidFill>
                  <a:srgbClr val="2906A2"/>
                </a:solidFill>
                <a:effectLst/>
                <a:latin typeface="+mj-lt"/>
              </a:defRPr>
            </a:lvl1pPr>
          </a:lstStyle>
          <a:p>
            <a:r>
              <a:rPr lang="en-US"/>
              <a:t>Click to edit Master title style</a:t>
            </a:r>
          </a:p>
        </p:txBody>
      </p:sp>
      <p:sp>
        <p:nvSpPr>
          <p:cNvPr id="7" name="Slide Number Placeholder 5"/>
          <p:cNvSpPr>
            <a:spLocks noGrp="1"/>
          </p:cNvSpPr>
          <p:nvPr>
            <p:ph type="sldNum" sz="quarter" idx="12"/>
          </p:nvPr>
        </p:nvSpPr>
        <p:spPr>
          <a:xfrm>
            <a:off x="8737600" y="6475619"/>
            <a:ext cx="2844800" cy="365125"/>
          </a:xfrm>
        </p:spPr>
        <p:txBody>
          <a:bodyPr/>
          <a:lstStyle>
            <a:lvl1pPr>
              <a:defRPr>
                <a:latin typeface="+mj-lt"/>
              </a:defRPr>
            </a:lvl1pPr>
          </a:lstStyle>
          <a:p>
            <a:pPr>
              <a:defRPr/>
            </a:pPr>
            <a:fld id="{2D43976D-FE59-46FF-B0CA-10F23A3434E0}" type="slidenum">
              <a:rPr lang="en-US" smtClean="0"/>
              <a:pPr>
                <a:defRPr/>
              </a:pPr>
              <a:t>‹#›</a:t>
            </a:fld>
            <a:endParaRPr lang="en-US"/>
          </a:p>
        </p:txBody>
      </p:sp>
    </p:spTree>
    <p:extLst>
      <p:ext uri="{BB962C8B-B14F-4D97-AF65-F5344CB8AC3E}">
        <p14:creationId xmlns:p14="http://schemas.microsoft.com/office/powerpoint/2010/main" val="194560823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0" name="Rectangle 9"/>
          <p:cNvSpPr/>
          <p:nvPr userDrawn="1"/>
        </p:nvSpPr>
        <p:spPr>
          <a:xfrm>
            <a:off x="0" y="1039660"/>
            <a:ext cx="12192000" cy="5840702"/>
          </a:xfrm>
          <a:prstGeom prst="rect">
            <a:avLst/>
          </a:prstGeom>
          <a:solidFill>
            <a:srgbClr val="0116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4" name="Rectangle 3"/>
          <p:cNvSpPr/>
          <p:nvPr userDrawn="1"/>
        </p:nvSpPr>
        <p:spPr>
          <a:xfrm>
            <a:off x="0" y="-100208"/>
            <a:ext cx="12192000" cy="1139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357687" y="233715"/>
            <a:ext cx="8988945" cy="800665"/>
          </a:xfrm>
          <a:noFill/>
        </p:spPr>
        <p:txBody>
          <a:bodyPr anchor="t"/>
          <a:lstStyle>
            <a:lvl1pPr algn="l">
              <a:defRPr sz="4000">
                <a:solidFill>
                  <a:srgbClr val="011F42"/>
                </a:solidFill>
              </a:defRPr>
            </a:lvl1pPr>
          </a:lstStyle>
          <a:p>
            <a:r>
              <a:rPr lang="en-US"/>
              <a:t>Click to edit Master title style</a:t>
            </a:r>
          </a:p>
        </p:txBody>
      </p:sp>
      <p:sp>
        <p:nvSpPr>
          <p:cNvPr id="3" name="Subtitle 2"/>
          <p:cNvSpPr>
            <a:spLocks noGrp="1"/>
          </p:cNvSpPr>
          <p:nvPr>
            <p:ph type="subTitle" idx="1"/>
          </p:nvPr>
        </p:nvSpPr>
        <p:spPr>
          <a:xfrm>
            <a:off x="357687" y="1204159"/>
            <a:ext cx="8988947" cy="550737"/>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7" name="Text Placeholder 16"/>
          <p:cNvSpPr>
            <a:spLocks noGrp="1"/>
          </p:cNvSpPr>
          <p:nvPr>
            <p:ph type="body" sz="quarter" idx="12" hasCustomPrompt="1"/>
          </p:nvPr>
        </p:nvSpPr>
        <p:spPr>
          <a:xfrm>
            <a:off x="6535886" y="4665429"/>
            <a:ext cx="4396316" cy="1004888"/>
          </a:xfrm>
        </p:spPr>
        <p:txBody>
          <a:bodyPr>
            <a:normAutofit/>
          </a:bodyPr>
          <a:lstStyle>
            <a:lvl1pPr marL="0" indent="0">
              <a:buFontTx/>
              <a:buNone/>
              <a:defRPr sz="2400" b="1">
                <a:solidFill>
                  <a:schemeClr val="bg1"/>
                </a:solidFill>
              </a:defRPr>
            </a:lvl1pPr>
          </a:lstStyle>
          <a:p>
            <a:pPr lvl="0"/>
            <a:r>
              <a:rPr lang="en-US"/>
              <a:t>Click to add date and audience details</a:t>
            </a:r>
          </a:p>
        </p:txBody>
      </p:sp>
      <p:pic>
        <p:nvPicPr>
          <p:cNvPr id="6" name="Picture 5" descr="Text&#10;&#10;Description automatically generated with medium confidence">
            <a:extLst>
              <a:ext uri="{FF2B5EF4-FFF2-40B4-BE49-F238E27FC236}">
                <a16:creationId xmlns:a16="http://schemas.microsoft.com/office/drawing/2014/main" id="{50A6EBAF-57A7-C492-29D6-5C8F3F540E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556" y="5558340"/>
            <a:ext cx="4596938" cy="1147692"/>
          </a:xfrm>
          <a:prstGeom prst="rect">
            <a:avLst/>
          </a:prstGeom>
        </p:spPr>
      </p:pic>
      <p:pic>
        <p:nvPicPr>
          <p:cNvPr id="5" name="Picture 4">
            <a:extLst>
              <a:ext uri="{FF2B5EF4-FFF2-40B4-BE49-F238E27FC236}">
                <a16:creationId xmlns:a16="http://schemas.microsoft.com/office/drawing/2014/main" id="{E1D6A97E-4F76-D90F-4424-A8D19633DD5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772484"/>
            <a:ext cx="4080160" cy="2719045"/>
          </a:xfrm>
          <a:prstGeom prst="rect">
            <a:avLst/>
          </a:prstGeom>
        </p:spPr>
      </p:pic>
      <p:pic>
        <p:nvPicPr>
          <p:cNvPr id="7" name="Picture 6">
            <a:extLst>
              <a:ext uri="{FF2B5EF4-FFF2-40B4-BE49-F238E27FC236}">
                <a16:creationId xmlns:a16="http://schemas.microsoft.com/office/drawing/2014/main" id="{2C948C21-FD51-A53E-6FA1-6A8CE21CC3B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97788" y="1772484"/>
            <a:ext cx="3196423" cy="2719045"/>
          </a:xfrm>
          <a:prstGeom prst="rect">
            <a:avLst/>
          </a:prstGeom>
        </p:spPr>
      </p:pic>
      <p:pic>
        <p:nvPicPr>
          <p:cNvPr id="8" name="Picture 7">
            <a:extLst>
              <a:ext uri="{FF2B5EF4-FFF2-40B4-BE49-F238E27FC236}">
                <a16:creationId xmlns:a16="http://schemas.microsoft.com/office/drawing/2014/main" id="{BB282BCE-122B-2DB8-08B0-AB752C8D68A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02379" y="1772484"/>
            <a:ext cx="4089621" cy="2719045"/>
          </a:xfrm>
          <a:prstGeom prst="rect">
            <a:avLst/>
          </a:prstGeom>
        </p:spPr>
      </p:pic>
    </p:spTree>
    <p:extLst>
      <p:ext uri="{BB962C8B-B14F-4D97-AF65-F5344CB8AC3E}">
        <p14:creationId xmlns:p14="http://schemas.microsoft.com/office/powerpoint/2010/main" val="61829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7A2E87-A46C-934D-BF14-0D8197FA24AF}" type="datetimeFigureOut">
              <a:rPr lang="en-US" smtClean="0"/>
              <a:t>11/12/2024</a:t>
            </a:fld>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328472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A2E87-A46C-934D-BF14-0D8197FA24AF}" type="datetimeFigureOut">
              <a:rPr lang="en-US" smtClean="0"/>
              <a:t>11/12/2024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64523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A2E87-A46C-934D-BF14-0D8197FA24AF}" type="datetimeFigureOut">
              <a:rPr lang="en-US" smtClean="0"/>
              <a:t>11/12/2024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76191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A2E87-A46C-934D-BF14-0D8197FA24AF}" type="datetimeFigureOut">
              <a:rPr lang="en-US" smtClean="0"/>
              <a:t>11/12/2024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51476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7A2E87-A46C-934D-BF14-0D8197FA24AF}" type="datetimeFigureOut">
              <a:rPr lang="en-US" smtClean="0"/>
              <a:t>11/12/2024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72402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7A2E87-A46C-934D-BF14-0D8197FA24AF}" type="datetimeFigureOut">
              <a:rPr lang="en-US" smtClean="0"/>
              <a:t>11/12/2024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421103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A2E87-A46C-934D-BF14-0D8197FA24AF}" type="datetimeFigureOut">
              <a:rPr lang="en-US" smtClean="0"/>
              <a:t>11/12/2024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16827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295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492370"/>
            <a:ext cx="10515600" cy="46845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A2E87-A46C-934D-BF14-0D8197FA24AF}" type="datetimeFigureOut">
              <a:rPr lang="en-US" smtClean="0"/>
              <a:t>11/12/2024</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0795-8C29-784B-90CE-685C545E8C55}" type="slidenum">
              <a:rPr lang="en-US" smtClean="0"/>
              <a:t>‹#›</a:t>
            </a:fld>
            <a:endParaRPr lang="en-US"/>
          </a:p>
        </p:txBody>
      </p:sp>
      <p:sp>
        <p:nvSpPr>
          <p:cNvPr id="11" name="Rectangle 10">
            <a:extLst>
              <a:ext uri="{FF2B5EF4-FFF2-40B4-BE49-F238E27FC236}">
                <a16:creationId xmlns:a16="http://schemas.microsoft.com/office/drawing/2014/main" id="{E735CEC6-150A-B949-8016-B9C7FBE2634B}"/>
              </a:ext>
            </a:extLst>
          </p:cNvPr>
          <p:cNvSpPr/>
          <p:nvPr userDrawn="1"/>
        </p:nvSpPr>
        <p:spPr>
          <a:xfrm>
            <a:off x="4821548" y="6553349"/>
            <a:ext cx="2548903" cy="276999"/>
          </a:xfrm>
          <a:prstGeom prst="rect">
            <a:avLst/>
          </a:prstGeom>
        </p:spPr>
        <p:txBody>
          <a:bodyPr wrap="none">
            <a:spAutoFit/>
          </a:bodyPr>
          <a:lstStyle/>
          <a:p>
            <a:r>
              <a:rPr lang="en-US" sz="1200"/>
              <a:t>CT Department of Social Services</a:t>
            </a:r>
          </a:p>
        </p:txBody>
      </p:sp>
      <p:pic>
        <p:nvPicPr>
          <p:cNvPr id="12" name="Picture 11" descr="Text, email&#10;&#10;Description automatically generated">
            <a:extLst>
              <a:ext uri="{FF2B5EF4-FFF2-40B4-BE49-F238E27FC236}">
                <a16:creationId xmlns:a16="http://schemas.microsoft.com/office/drawing/2014/main" id="{A7C673B4-58DA-7142-9B91-9BB7991668FC}"/>
              </a:ext>
            </a:extLst>
          </p:cNvPr>
          <p:cNvPicPr>
            <a:picLocks noChangeAspect="1"/>
          </p:cNvPicPr>
          <p:nvPr userDrawn="1"/>
        </p:nvPicPr>
        <p:blipFill>
          <a:blip r:embed="rId15"/>
          <a:stretch>
            <a:fillRect/>
          </a:stretch>
        </p:blipFill>
        <p:spPr>
          <a:xfrm>
            <a:off x="-1" y="-16673"/>
            <a:ext cx="989789" cy="246861"/>
          </a:xfrm>
          <a:prstGeom prst="rect">
            <a:avLst/>
          </a:prstGeom>
          <a:ln>
            <a:noFill/>
          </a:ln>
          <a:effectLst/>
        </p:spPr>
      </p:pic>
      <p:pic>
        <p:nvPicPr>
          <p:cNvPr id="13" name="Picture 12">
            <a:extLst>
              <a:ext uri="{FF2B5EF4-FFF2-40B4-BE49-F238E27FC236}">
                <a16:creationId xmlns:a16="http://schemas.microsoft.com/office/drawing/2014/main" id="{0269B640-85AB-1C46-BDFD-AC0B7E9B90B3}"/>
              </a:ext>
            </a:extLst>
          </p:cNvPr>
          <p:cNvPicPr>
            <a:picLocks noChangeAspect="1"/>
          </p:cNvPicPr>
          <p:nvPr userDrawn="1"/>
        </p:nvPicPr>
        <p:blipFill>
          <a:blip r:embed="rId16"/>
          <a:stretch>
            <a:fillRect/>
          </a:stretch>
        </p:blipFill>
        <p:spPr>
          <a:xfrm>
            <a:off x="11430058" y="18749"/>
            <a:ext cx="761942" cy="422878"/>
          </a:xfrm>
          <a:prstGeom prst="rect">
            <a:avLst/>
          </a:prstGeom>
          <a:ln>
            <a:noFill/>
          </a:ln>
          <a:effectLst/>
        </p:spPr>
      </p:pic>
    </p:spTree>
    <p:extLst>
      <p:ext uri="{BB962C8B-B14F-4D97-AF65-F5344CB8AC3E}">
        <p14:creationId xmlns:p14="http://schemas.microsoft.com/office/powerpoint/2010/main" val="22804328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bg1"/>
            </a:gs>
            <a:gs pos="8300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39801"/>
            <a:ext cx="10972800" cy="5186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0AAB966D-B806-4904-954D-FA6BCF40EE68}" type="datetime4">
              <a:rPr lang="en-US" smtClean="0"/>
              <a:t>November 12, 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r>
              <a:rPr lang="en-US"/>
              <a:t>Department of Social Services</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3F14E114-112D-4C96-A0B4-2C41C19A598A}" type="slidenum">
              <a:rPr lang="en-US"/>
              <a:pPr>
                <a:defRPr/>
              </a:pPr>
              <a:t>‹#›</a:t>
            </a:fld>
            <a:endParaRPr lang="en-US"/>
          </a:p>
        </p:txBody>
      </p:sp>
      <p:sp>
        <p:nvSpPr>
          <p:cNvPr id="7" name="Rectangle 6"/>
          <p:cNvSpPr/>
          <p:nvPr userDrawn="1"/>
        </p:nvSpPr>
        <p:spPr>
          <a:xfrm>
            <a:off x="0" y="1"/>
            <a:ext cx="12192000" cy="798513"/>
          </a:xfrm>
          <a:prstGeom prst="rect">
            <a:avLst/>
          </a:prstGeom>
          <a:solidFill>
            <a:srgbClr val="01163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0" name="Straight Connector 9"/>
          <p:cNvCxnSpPr>
            <a:cxnSpLocks/>
          </p:cNvCxnSpPr>
          <p:nvPr userDrawn="1"/>
        </p:nvCxnSpPr>
        <p:spPr>
          <a:xfrm>
            <a:off x="962108" y="639942"/>
            <a:ext cx="1105632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33" name="Title Placeholder 1"/>
          <p:cNvSpPr>
            <a:spLocks noGrp="1"/>
          </p:cNvSpPr>
          <p:nvPr>
            <p:ph type="title"/>
          </p:nvPr>
        </p:nvSpPr>
        <p:spPr bwMode="auto">
          <a:xfrm>
            <a:off x="4165601" y="41276"/>
            <a:ext cx="7852833" cy="531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 name="Picture 2" descr="Text">
            <a:extLst>
              <a:ext uri="{FF2B5EF4-FFF2-40B4-BE49-F238E27FC236}">
                <a16:creationId xmlns:a16="http://schemas.microsoft.com/office/drawing/2014/main" id="{F5F65BA9-ED30-7A86-CA62-C6E42C1F334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37443" y="40432"/>
            <a:ext cx="2680324" cy="669182"/>
          </a:xfrm>
          <a:prstGeom prst="rect">
            <a:avLst/>
          </a:prstGeom>
        </p:spPr>
      </p:pic>
    </p:spTree>
    <p:extLst>
      <p:ext uri="{BB962C8B-B14F-4D97-AF65-F5344CB8AC3E}">
        <p14:creationId xmlns:p14="http://schemas.microsoft.com/office/powerpoint/2010/main" val="127596010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p:txStyles>
    <p:title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2800">
          <a:solidFill>
            <a:srgbClr val="FFFF00"/>
          </a:solidFill>
          <a:latin typeface="Calibri" pitchFamily="34" charset="0"/>
        </a:defRPr>
      </a:lvl2pPr>
      <a:lvl3pPr algn="l" rtl="0" fontAlgn="base">
        <a:spcBef>
          <a:spcPct val="0"/>
        </a:spcBef>
        <a:spcAft>
          <a:spcPct val="0"/>
        </a:spcAft>
        <a:defRPr sz="2800">
          <a:solidFill>
            <a:srgbClr val="FFFF00"/>
          </a:solidFill>
          <a:latin typeface="Calibri" pitchFamily="34" charset="0"/>
        </a:defRPr>
      </a:lvl3pPr>
      <a:lvl4pPr algn="l" rtl="0" fontAlgn="base">
        <a:spcBef>
          <a:spcPct val="0"/>
        </a:spcBef>
        <a:spcAft>
          <a:spcPct val="0"/>
        </a:spcAft>
        <a:defRPr sz="2800">
          <a:solidFill>
            <a:srgbClr val="FFFF00"/>
          </a:solidFill>
          <a:latin typeface="Calibri" pitchFamily="34" charset="0"/>
        </a:defRPr>
      </a:lvl4pPr>
      <a:lvl5pPr algn="l" rtl="0" fontAlgn="base">
        <a:spcBef>
          <a:spcPct val="0"/>
        </a:spcBef>
        <a:spcAft>
          <a:spcPct val="0"/>
        </a:spcAft>
        <a:defRPr sz="2800">
          <a:solidFill>
            <a:srgbClr val="FFFF00"/>
          </a:solidFill>
          <a:latin typeface="Calibri" pitchFamily="34" charset="0"/>
        </a:defRPr>
      </a:lvl5pPr>
      <a:lvl6pPr marL="457200" algn="l" rtl="0" fontAlgn="base">
        <a:spcBef>
          <a:spcPct val="0"/>
        </a:spcBef>
        <a:spcAft>
          <a:spcPct val="0"/>
        </a:spcAft>
        <a:defRPr sz="2800">
          <a:solidFill>
            <a:srgbClr val="FFFF00"/>
          </a:solidFill>
          <a:latin typeface="Calibri" pitchFamily="34" charset="0"/>
        </a:defRPr>
      </a:lvl6pPr>
      <a:lvl7pPr marL="914400" algn="l" rtl="0" fontAlgn="base">
        <a:spcBef>
          <a:spcPct val="0"/>
        </a:spcBef>
        <a:spcAft>
          <a:spcPct val="0"/>
        </a:spcAft>
        <a:defRPr sz="2800">
          <a:solidFill>
            <a:srgbClr val="FFFF00"/>
          </a:solidFill>
          <a:latin typeface="Calibri" pitchFamily="34" charset="0"/>
        </a:defRPr>
      </a:lvl7pPr>
      <a:lvl8pPr marL="1371600" algn="l" rtl="0" fontAlgn="base">
        <a:spcBef>
          <a:spcPct val="0"/>
        </a:spcBef>
        <a:spcAft>
          <a:spcPct val="0"/>
        </a:spcAft>
        <a:defRPr sz="2800">
          <a:solidFill>
            <a:srgbClr val="FFFF00"/>
          </a:solidFill>
          <a:latin typeface="Calibri" pitchFamily="34" charset="0"/>
        </a:defRPr>
      </a:lvl8pPr>
      <a:lvl9pPr marL="1828800" algn="l" rtl="0" fontAlgn="base">
        <a:spcBef>
          <a:spcPct val="0"/>
        </a:spcBef>
        <a:spcAft>
          <a:spcPct val="0"/>
        </a:spcAft>
        <a:defRPr sz="2800">
          <a:solidFill>
            <a:srgbClr val="FFFF00"/>
          </a:solidFill>
          <a:latin typeface="Calibri" pitchFamily="34" charset="0"/>
        </a:defRPr>
      </a:lvl9pPr>
    </p:titleStyle>
    <p:bodyStyle>
      <a:lvl1pPr marL="342900" indent="-342900" algn="l" rtl="0" fontAlgn="base">
        <a:spcBef>
          <a:spcPct val="20000"/>
        </a:spcBef>
        <a:spcAft>
          <a:spcPct val="0"/>
        </a:spcAft>
        <a:buFont typeface="Wingdings" pitchFamily="2" charset="2"/>
        <a:buChar char="§"/>
        <a:defRPr sz="2400" kern="1200">
          <a:solidFill>
            <a:srgbClr val="2906A2"/>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hyperlink" Target="https://www.medicaid.gov/state-overviews/medicaid-modified-adjusted-gross-income-childrens-health-insurance-program-application-processing-time-report/index.html"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E88A-5B5F-E94B-99EB-56B126978646}"/>
              </a:ext>
            </a:extLst>
          </p:cNvPr>
          <p:cNvSpPr>
            <a:spLocks noGrp="1"/>
          </p:cNvSpPr>
          <p:nvPr>
            <p:ph type="ctrTitle"/>
          </p:nvPr>
        </p:nvSpPr>
        <p:spPr>
          <a:xfrm>
            <a:off x="135466" y="1"/>
            <a:ext cx="12056533" cy="945062"/>
          </a:xfrm>
        </p:spPr>
        <p:txBody>
          <a:bodyPr/>
          <a:lstStyle/>
          <a:p>
            <a:pPr algn="ctr"/>
            <a:br>
              <a:rPr lang="en-US" sz="1400" dirty="0"/>
            </a:br>
            <a:endParaRPr lang="en-US" sz="2400" dirty="0"/>
          </a:p>
        </p:txBody>
      </p:sp>
      <p:sp>
        <p:nvSpPr>
          <p:cNvPr id="4" name="Text Placeholder 3">
            <a:extLst>
              <a:ext uri="{FF2B5EF4-FFF2-40B4-BE49-F238E27FC236}">
                <a16:creationId xmlns:a16="http://schemas.microsoft.com/office/drawing/2014/main" id="{76009FD3-2CE3-870A-EB1B-1C7F350A6E56}"/>
              </a:ext>
            </a:extLst>
          </p:cNvPr>
          <p:cNvSpPr>
            <a:spLocks noGrp="1"/>
          </p:cNvSpPr>
          <p:nvPr>
            <p:ph type="body" sz="quarter" idx="12"/>
          </p:nvPr>
        </p:nvSpPr>
        <p:spPr>
          <a:xfrm>
            <a:off x="7348998" y="5359776"/>
            <a:ext cx="4568021" cy="729416"/>
          </a:xfrm>
        </p:spPr>
        <p:txBody>
          <a:bodyPr>
            <a:normAutofit/>
          </a:bodyPr>
          <a:lstStyle/>
          <a:p>
            <a:pPr algn="ctr" eaLnBrk="0" hangingPunct="0"/>
            <a:r>
              <a:rPr lang="en-US" sz="4000" b="1" dirty="0">
                <a:latin typeface="Calibri" pitchFamily="34" charset="0"/>
              </a:rPr>
              <a:t>November 12, 2024</a:t>
            </a:r>
          </a:p>
          <a:p>
            <a:endParaRPr lang="en-US" dirty="0"/>
          </a:p>
        </p:txBody>
      </p:sp>
      <p:sp>
        <p:nvSpPr>
          <p:cNvPr id="3" name="Title 1">
            <a:extLst>
              <a:ext uri="{FF2B5EF4-FFF2-40B4-BE49-F238E27FC236}">
                <a16:creationId xmlns:a16="http://schemas.microsoft.com/office/drawing/2014/main" id="{1AC4D7B9-8E8C-818B-CA03-CF94D66B40EA}"/>
              </a:ext>
            </a:extLst>
          </p:cNvPr>
          <p:cNvSpPr txBox="1">
            <a:spLocks/>
          </p:cNvSpPr>
          <p:nvPr/>
        </p:nvSpPr>
        <p:spPr bwMode="auto">
          <a:xfrm>
            <a:off x="135467" y="170512"/>
            <a:ext cx="7046383" cy="790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4000" kern="1200">
                <a:solidFill>
                  <a:srgbClr val="011F42"/>
                </a:solidFill>
                <a:latin typeface="+mj-lt"/>
                <a:ea typeface="+mj-ea"/>
                <a:cs typeface="+mj-cs"/>
              </a:defRPr>
            </a:lvl1pPr>
            <a:lvl2pPr algn="l" rtl="0" fontAlgn="base">
              <a:spcBef>
                <a:spcPct val="0"/>
              </a:spcBef>
              <a:spcAft>
                <a:spcPct val="0"/>
              </a:spcAft>
              <a:defRPr sz="2800">
                <a:solidFill>
                  <a:srgbClr val="FFFF00"/>
                </a:solidFill>
                <a:latin typeface="Calibri" pitchFamily="34" charset="0"/>
              </a:defRPr>
            </a:lvl2pPr>
            <a:lvl3pPr algn="l" rtl="0" fontAlgn="base">
              <a:spcBef>
                <a:spcPct val="0"/>
              </a:spcBef>
              <a:spcAft>
                <a:spcPct val="0"/>
              </a:spcAft>
              <a:defRPr sz="2800">
                <a:solidFill>
                  <a:srgbClr val="FFFF00"/>
                </a:solidFill>
                <a:latin typeface="Calibri" pitchFamily="34" charset="0"/>
              </a:defRPr>
            </a:lvl3pPr>
            <a:lvl4pPr algn="l" rtl="0" fontAlgn="base">
              <a:spcBef>
                <a:spcPct val="0"/>
              </a:spcBef>
              <a:spcAft>
                <a:spcPct val="0"/>
              </a:spcAft>
              <a:defRPr sz="2800">
                <a:solidFill>
                  <a:srgbClr val="FFFF00"/>
                </a:solidFill>
                <a:latin typeface="Calibri" pitchFamily="34" charset="0"/>
              </a:defRPr>
            </a:lvl4pPr>
            <a:lvl5pPr algn="l" rtl="0" fontAlgn="base">
              <a:spcBef>
                <a:spcPct val="0"/>
              </a:spcBef>
              <a:spcAft>
                <a:spcPct val="0"/>
              </a:spcAft>
              <a:defRPr sz="2800">
                <a:solidFill>
                  <a:srgbClr val="FFFF00"/>
                </a:solidFill>
                <a:latin typeface="Calibri" pitchFamily="34" charset="0"/>
              </a:defRPr>
            </a:lvl5pPr>
            <a:lvl6pPr marL="457200" algn="l" rtl="0" fontAlgn="base">
              <a:spcBef>
                <a:spcPct val="0"/>
              </a:spcBef>
              <a:spcAft>
                <a:spcPct val="0"/>
              </a:spcAft>
              <a:defRPr sz="2800">
                <a:solidFill>
                  <a:srgbClr val="FFFF00"/>
                </a:solidFill>
                <a:latin typeface="Calibri" pitchFamily="34" charset="0"/>
              </a:defRPr>
            </a:lvl6pPr>
            <a:lvl7pPr marL="914400" algn="l" rtl="0" fontAlgn="base">
              <a:spcBef>
                <a:spcPct val="0"/>
              </a:spcBef>
              <a:spcAft>
                <a:spcPct val="0"/>
              </a:spcAft>
              <a:defRPr sz="2800">
                <a:solidFill>
                  <a:srgbClr val="FFFF00"/>
                </a:solidFill>
                <a:latin typeface="Calibri" pitchFamily="34" charset="0"/>
              </a:defRPr>
            </a:lvl7pPr>
            <a:lvl8pPr marL="1371600" algn="l" rtl="0" fontAlgn="base">
              <a:spcBef>
                <a:spcPct val="0"/>
              </a:spcBef>
              <a:spcAft>
                <a:spcPct val="0"/>
              </a:spcAft>
              <a:defRPr sz="2800">
                <a:solidFill>
                  <a:srgbClr val="FFFF00"/>
                </a:solidFill>
                <a:latin typeface="Calibri" pitchFamily="34" charset="0"/>
              </a:defRPr>
            </a:lvl8pPr>
            <a:lvl9pPr marL="1828800" algn="l" rtl="0" fontAlgn="base">
              <a:spcBef>
                <a:spcPct val="0"/>
              </a:spcBef>
              <a:spcAft>
                <a:spcPct val="0"/>
              </a:spcAft>
              <a:defRPr sz="2800">
                <a:solidFill>
                  <a:srgbClr val="FFFF00"/>
                </a:solidFill>
                <a:latin typeface="Calibri" pitchFamily="34" charset="0"/>
              </a:defRPr>
            </a:lvl9pPr>
          </a:lstStyle>
          <a:p>
            <a:pPr algn="ctr"/>
            <a:endParaRPr lang="en-US" sz="3600" b="1" dirty="0"/>
          </a:p>
        </p:txBody>
      </p:sp>
      <p:pic>
        <p:nvPicPr>
          <p:cNvPr id="7" name="Picture 6" descr="Man carrying girl">
            <a:extLst>
              <a:ext uri="{FF2B5EF4-FFF2-40B4-BE49-F238E27FC236}">
                <a16:creationId xmlns:a16="http://schemas.microsoft.com/office/drawing/2014/main" id="{7153F687-8BB2-557A-49C2-F644F8B1DA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727336"/>
            <a:ext cx="4141035" cy="2824786"/>
          </a:xfrm>
          <a:prstGeom prst="rect">
            <a:avLst/>
          </a:prstGeom>
        </p:spPr>
      </p:pic>
      <p:pic>
        <p:nvPicPr>
          <p:cNvPr id="9" name="Picture 8" descr="People with laughing baby">
            <a:extLst>
              <a:ext uri="{FF2B5EF4-FFF2-40B4-BE49-F238E27FC236}">
                <a16:creationId xmlns:a16="http://schemas.microsoft.com/office/drawing/2014/main" id="{F7524EA6-AF1C-43A0-8E27-7E3309631F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4323" y="1741134"/>
            <a:ext cx="3288381" cy="2810987"/>
          </a:xfrm>
          <a:prstGeom prst="rect">
            <a:avLst/>
          </a:prstGeom>
        </p:spPr>
      </p:pic>
      <p:pic>
        <p:nvPicPr>
          <p:cNvPr id="13" name="Picture 12" descr="Parents with children">
            <a:extLst>
              <a:ext uri="{FF2B5EF4-FFF2-40B4-BE49-F238E27FC236}">
                <a16:creationId xmlns:a16="http://schemas.microsoft.com/office/drawing/2014/main" id="{EC3FF666-F79A-E92D-69EB-1FE7B23DF0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50968" y="1741134"/>
            <a:ext cx="4093899" cy="2810986"/>
          </a:xfrm>
          <a:prstGeom prst="rect">
            <a:avLst/>
          </a:prstGeom>
        </p:spPr>
      </p:pic>
      <p:sp>
        <p:nvSpPr>
          <p:cNvPr id="5" name="Rectangle 88">
            <a:extLst>
              <a:ext uri="{FF2B5EF4-FFF2-40B4-BE49-F238E27FC236}">
                <a16:creationId xmlns:a16="http://schemas.microsoft.com/office/drawing/2014/main" id="{2DE3E6BA-3676-D0DD-E96E-35DE42129AAB}"/>
              </a:ext>
            </a:extLst>
          </p:cNvPr>
          <p:cNvSpPr>
            <a:spLocks noChangeArrowheads="1"/>
          </p:cNvSpPr>
          <p:nvPr/>
        </p:nvSpPr>
        <p:spPr bwMode="auto">
          <a:xfrm>
            <a:off x="-78658" y="-101378"/>
            <a:ext cx="12223525" cy="1107996"/>
          </a:xfrm>
          <a:prstGeom prst="rect">
            <a:avLst/>
          </a:prstGeom>
          <a:noFill/>
          <a:ln w="9525">
            <a:noFill/>
            <a:miter lim="800000"/>
            <a:headEnd/>
            <a:tailEnd/>
          </a:ln>
        </p:spPr>
        <p:txBody>
          <a:bodyPr wrap="square" lIns="0" tIns="0" rIns="0" bIns="0">
            <a:spAutoFit/>
          </a:bodyPr>
          <a:lstStyle/>
          <a:p>
            <a:pPr algn="ctr" eaLnBrk="0" hangingPunct="0"/>
            <a:r>
              <a:rPr lang="en-US" sz="3600" b="1" dirty="0">
                <a:solidFill>
                  <a:srgbClr val="002060"/>
                </a:solidFill>
                <a:latin typeface="Calibri" pitchFamily="34" charset="0"/>
              </a:rPr>
              <a:t>R Users Group</a:t>
            </a:r>
          </a:p>
          <a:p>
            <a:pPr algn="ctr" eaLnBrk="0" hangingPunct="0"/>
            <a:r>
              <a:rPr lang="en-US" sz="3600" b="1" dirty="0">
                <a:solidFill>
                  <a:srgbClr val="002060"/>
                </a:solidFill>
                <a:latin typeface="Calibri" pitchFamily="34" charset="0"/>
              </a:rPr>
              <a:t>“Scraping” PDF files with R </a:t>
            </a:r>
          </a:p>
        </p:txBody>
      </p:sp>
    </p:spTree>
    <p:extLst>
      <p:ext uri="{BB962C8B-B14F-4D97-AF65-F5344CB8AC3E}">
        <p14:creationId xmlns:p14="http://schemas.microsoft.com/office/powerpoint/2010/main" val="356053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50A6-FD1D-CE2A-BD97-583F18FEE4EA}"/>
              </a:ext>
            </a:extLst>
          </p:cNvPr>
          <p:cNvSpPr>
            <a:spLocks noGrp="1"/>
          </p:cNvSpPr>
          <p:nvPr>
            <p:ph type="title"/>
          </p:nvPr>
        </p:nvSpPr>
        <p:spPr/>
        <p:txBody>
          <a:bodyPr/>
          <a:lstStyle/>
          <a:p>
            <a:r>
              <a:rPr lang="en-US" dirty="0"/>
              <a:t>Background and Scenario</a:t>
            </a:r>
          </a:p>
        </p:txBody>
      </p:sp>
      <p:sp>
        <p:nvSpPr>
          <p:cNvPr id="3" name="Content Placeholder 2">
            <a:extLst>
              <a:ext uri="{FF2B5EF4-FFF2-40B4-BE49-F238E27FC236}">
                <a16:creationId xmlns:a16="http://schemas.microsoft.com/office/drawing/2014/main" id="{EB26A2AF-38C6-0F75-87DF-EB08C46662BE}"/>
              </a:ext>
            </a:extLst>
          </p:cNvPr>
          <p:cNvSpPr>
            <a:spLocks noGrp="1"/>
          </p:cNvSpPr>
          <p:nvPr>
            <p:ph idx="1"/>
          </p:nvPr>
        </p:nvSpPr>
        <p:spPr/>
        <p:txBody>
          <a:bodyPr/>
          <a:lstStyle/>
          <a:p>
            <a:r>
              <a:rPr lang="en-US" dirty="0"/>
              <a:t>As a data scientist and R User I’m not a big fan of PDF files</a:t>
            </a:r>
          </a:p>
          <a:p>
            <a:pPr lvl="1"/>
            <a:r>
              <a:rPr lang="en-US" dirty="0"/>
              <a:t>Too hard to “make use” of the data everything is stored as text and designed for printing or on-screen display not for data analysis.  Even pdf “forms” which are a special case, are cantankerous and sub-optimal.</a:t>
            </a:r>
          </a:p>
          <a:p>
            <a:pPr lvl="1"/>
            <a:r>
              <a:rPr lang="en-US" dirty="0"/>
              <a:t>I suggest avoiding making them as possible if analysis is the goal.  I acknowledge they are a ubiquitous file type and have a </a:t>
            </a:r>
            <a:r>
              <a:rPr lang="en-US" b="1" i="1" dirty="0"/>
              <a:t>perception</a:t>
            </a:r>
            <a:r>
              <a:rPr lang="en-US" dirty="0"/>
              <a:t> of being “safer” and more “locked down”.</a:t>
            </a:r>
          </a:p>
          <a:p>
            <a:r>
              <a:rPr lang="en-US" dirty="0"/>
              <a:t>But sometimes they can be the only way you can get the data you need and being able to unlock a table of public table is a useful skill.  So, channeling your </a:t>
            </a:r>
            <a:r>
              <a:rPr lang="en-US" i="1" dirty="0"/>
              <a:t>Harry Potter</a:t>
            </a:r>
            <a:r>
              <a:rPr lang="en-US" dirty="0"/>
              <a:t> fandom, welcome to the “dark art” of scraping pdfs using R, the </a:t>
            </a:r>
            <a:r>
              <a:rPr lang="en-US" dirty="0" err="1"/>
              <a:t>Tidyverse</a:t>
            </a:r>
            <a:r>
              <a:rPr lang="en-US" dirty="0"/>
              <a:t>, and a package aptly named </a:t>
            </a:r>
            <a:r>
              <a:rPr lang="en-US" dirty="0" err="1"/>
              <a:t>pdftools</a:t>
            </a:r>
            <a:r>
              <a:rPr lang="en-US" dirty="0"/>
              <a:t> (available on CRAN)</a:t>
            </a:r>
          </a:p>
        </p:txBody>
      </p:sp>
      <p:sp>
        <p:nvSpPr>
          <p:cNvPr id="4" name="Date Placeholder 3">
            <a:extLst>
              <a:ext uri="{FF2B5EF4-FFF2-40B4-BE49-F238E27FC236}">
                <a16:creationId xmlns:a16="http://schemas.microsoft.com/office/drawing/2014/main" id="{9E8AD397-F478-3BAC-BC86-E0F860C2EB38}"/>
              </a:ext>
            </a:extLst>
          </p:cNvPr>
          <p:cNvSpPr>
            <a:spLocks noGrp="1"/>
          </p:cNvSpPr>
          <p:nvPr>
            <p:ph type="dt" sz="half" idx="10"/>
          </p:nvPr>
        </p:nvSpPr>
        <p:spPr/>
        <p:txBody>
          <a:bodyPr/>
          <a:lstStyle/>
          <a:p>
            <a:pPr>
              <a:defRPr/>
            </a:pPr>
            <a:fld id="{572706B9-38B8-4195-9B82-4797676D40AF}" type="datetime4">
              <a:rPr lang="en-US" smtClean="0"/>
              <a:t>November 12, 2024</a:t>
            </a:fld>
            <a:endParaRPr lang="en-US"/>
          </a:p>
        </p:txBody>
      </p:sp>
      <p:sp>
        <p:nvSpPr>
          <p:cNvPr id="5" name="Footer Placeholder 4">
            <a:extLst>
              <a:ext uri="{FF2B5EF4-FFF2-40B4-BE49-F238E27FC236}">
                <a16:creationId xmlns:a16="http://schemas.microsoft.com/office/drawing/2014/main" id="{19DFF76C-94ED-C9C1-5532-7901F8787200}"/>
              </a:ext>
            </a:extLst>
          </p:cNvPr>
          <p:cNvSpPr>
            <a:spLocks noGrp="1"/>
          </p:cNvSpPr>
          <p:nvPr>
            <p:ph type="ftr" sz="quarter" idx="11"/>
          </p:nvPr>
        </p:nvSpPr>
        <p:spPr/>
        <p:txBody>
          <a:bodyPr/>
          <a:lstStyle/>
          <a:p>
            <a:pPr>
              <a:defRPr/>
            </a:pPr>
            <a:r>
              <a:rPr lang="en-US"/>
              <a:t>Department of Social Services</a:t>
            </a:r>
          </a:p>
        </p:txBody>
      </p:sp>
      <p:sp>
        <p:nvSpPr>
          <p:cNvPr id="6" name="Slide Number Placeholder 5">
            <a:extLst>
              <a:ext uri="{FF2B5EF4-FFF2-40B4-BE49-F238E27FC236}">
                <a16:creationId xmlns:a16="http://schemas.microsoft.com/office/drawing/2014/main" id="{847F4BE5-0480-9CD1-5774-8F47DECC31B3}"/>
              </a:ext>
            </a:extLst>
          </p:cNvPr>
          <p:cNvSpPr>
            <a:spLocks noGrp="1"/>
          </p:cNvSpPr>
          <p:nvPr>
            <p:ph type="sldNum" sz="quarter" idx="12"/>
          </p:nvPr>
        </p:nvSpPr>
        <p:spPr/>
        <p:txBody>
          <a:bodyPr/>
          <a:lstStyle/>
          <a:p>
            <a:pPr>
              <a:defRPr/>
            </a:pPr>
            <a:fld id="{8E0910F7-5D48-4D29-89D1-83725AECF732}" type="slidenum">
              <a:rPr lang="en-US" smtClean="0"/>
              <a:pPr>
                <a:defRPr/>
              </a:pPr>
              <a:t>2</a:t>
            </a:fld>
            <a:endParaRPr lang="en-US"/>
          </a:p>
        </p:txBody>
      </p:sp>
    </p:spTree>
    <p:extLst>
      <p:ext uri="{BB962C8B-B14F-4D97-AF65-F5344CB8AC3E}">
        <p14:creationId xmlns:p14="http://schemas.microsoft.com/office/powerpoint/2010/main" val="125626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F38A-A998-26FC-8376-37C95FA02FC7}"/>
              </a:ext>
            </a:extLst>
          </p:cNvPr>
          <p:cNvSpPr>
            <a:spLocks noGrp="1"/>
          </p:cNvSpPr>
          <p:nvPr>
            <p:ph type="title"/>
          </p:nvPr>
        </p:nvSpPr>
        <p:spPr/>
        <p:txBody>
          <a:bodyPr/>
          <a:lstStyle/>
          <a:p>
            <a:r>
              <a:rPr lang="en-US" dirty="0"/>
              <a:t>Our Use Case for today</a:t>
            </a:r>
          </a:p>
        </p:txBody>
      </p:sp>
      <p:sp>
        <p:nvSpPr>
          <p:cNvPr id="3" name="Content Placeholder 2">
            <a:extLst>
              <a:ext uri="{FF2B5EF4-FFF2-40B4-BE49-F238E27FC236}">
                <a16:creationId xmlns:a16="http://schemas.microsoft.com/office/drawing/2014/main" id="{1B176984-E870-220A-98F6-C7FC590035F8}"/>
              </a:ext>
            </a:extLst>
          </p:cNvPr>
          <p:cNvSpPr>
            <a:spLocks noGrp="1"/>
          </p:cNvSpPr>
          <p:nvPr>
            <p:ph idx="1"/>
          </p:nvPr>
        </p:nvSpPr>
        <p:spPr/>
        <p:txBody>
          <a:bodyPr/>
          <a:lstStyle/>
          <a:p>
            <a:r>
              <a:rPr lang="en-US" dirty="0"/>
              <a:t>Imagine that the data you need is only available as a pdf file from the feds on their website e.g., </a:t>
            </a:r>
            <a:r>
              <a:rPr lang="en-US" dirty="0">
                <a:hlinkClick r:id="rId2"/>
              </a:rPr>
              <a:t>Medicaid Modified Adjusted Gross Income &amp; Children’s Health Insurance Program Application Processing Time Report | Medicaid</a:t>
            </a:r>
            <a:r>
              <a:rPr lang="en-US" dirty="0"/>
              <a:t> and of course you don’t need just one you need a whole series of them to compare Connecticut to other states over time.</a:t>
            </a:r>
          </a:p>
          <a:p>
            <a:r>
              <a:rPr lang="en-US" dirty="0"/>
              <a:t>If you look at the most recent file what we really need is the data contained in the “table” the spans pages 12 through 24.  I mean for one form we could just “rekey” the data or try and cut and paste it but who wants to do that for 10 files or 100 files, and think about all the mistakes we’d make.  Spoiler alert, what if the files were “different” for different quarters or had inconsistencies? (They are, and they do).</a:t>
            </a:r>
          </a:p>
          <a:p>
            <a:r>
              <a:rPr lang="en-US" dirty="0"/>
              <a:t>Let’s see if we can automate it! N.B. there are actually several R packages to do this I’m going to use the most common, and the one that doesn’t require you to ask IT to install a bunch of other software.</a:t>
            </a:r>
          </a:p>
          <a:p>
            <a:endParaRPr lang="en-US" dirty="0"/>
          </a:p>
        </p:txBody>
      </p:sp>
      <p:sp>
        <p:nvSpPr>
          <p:cNvPr id="4" name="Date Placeholder 3">
            <a:extLst>
              <a:ext uri="{FF2B5EF4-FFF2-40B4-BE49-F238E27FC236}">
                <a16:creationId xmlns:a16="http://schemas.microsoft.com/office/drawing/2014/main" id="{BDD92BE9-F19A-8036-DCC4-F70D77BE4D1F}"/>
              </a:ext>
            </a:extLst>
          </p:cNvPr>
          <p:cNvSpPr>
            <a:spLocks noGrp="1"/>
          </p:cNvSpPr>
          <p:nvPr>
            <p:ph type="dt" sz="half" idx="10"/>
          </p:nvPr>
        </p:nvSpPr>
        <p:spPr/>
        <p:txBody>
          <a:bodyPr/>
          <a:lstStyle/>
          <a:p>
            <a:pPr>
              <a:defRPr/>
            </a:pPr>
            <a:fld id="{572706B9-38B8-4195-9B82-4797676D40AF}" type="datetime4">
              <a:rPr lang="en-US" smtClean="0"/>
              <a:t>November 12, 2024</a:t>
            </a:fld>
            <a:endParaRPr lang="en-US"/>
          </a:p>
        </p:txBody>
      </p:sp>
      <p:sp>
        <p:nvSpPr>
          <p:cNvPr id="5" name="Footer Placeholder 4">
            <a:extLst>
              <a:ext uri="{FF2B5EF4-FFF2-40B4-BE49-F238E27FC236}">
                <a16:creationId xmlns:a16="http://schemas.microsoft.com/office/drawing/2014/main" id="{EEE87EAA-4D4B-FC46-11B4-C5DA29B68EE6}"/>
              </a:ext>
            </a:extLst>
          </p:cNvPr>
          <p:cNvSpPr>
            <a:spLocks noGrp="1"/>
          </p:cNvSpPr>
          <p:nvPr>
            <p:ph type="ftr" sz="quarter" idx="11"/>
          </p:nvPr>
        </p:nvSpPr>
        <p:spPr/>
        <p:txBody>
          <a:bodyPr/>
          <a:lstStyle/>
          <a:p>
            <a:pPr>
              <a:defRPr/>
            </a:pPr>
            <a:r>
              <a:rPr lang="en-US"/>
              <a:t>Department of Social Services</a:t>
            </a:r>
          </a:p>
        </p:txBody>
      </p:sp>
      <p:sp>
        <p:nvSpPr>
          <p:cNvPr id="6" name="Slide Number Placeholder 5">
            <a:extLst>
              <a:ext uri="{FF2B5EF4-FFF2-40B4-BE49-F238E27FC236}">
                <a16:creationId xmlns:a16="http://schemas.microsoft.com/office/drawing/2014/main" id="{B4BA569E-3173-13B3-3C01-CECD614290A7}"/>
              </a:ext>
            </a:extLst>
          </p:cNvPr>
          <p:cNvSpPr>
            <a:spLocks noGrp="1"/>
          </p:cNvSpPr>
          <p:nvPr>
            <p:ph type="sldNum" sz="quarter" idx="12"/>
          </p:nvPr>
        </p:nvSpPr>
        <p:spPr/>
        <p:txBody>
          <a:bodyPr/>
          <a:lstStyle/>
          <a:p>
            <a:pPr>
              <a:defRPr/>
            </a:pPr>
            <a:fld id="{8E0910F7-5D48-4D29-89D1-83725AECF732}" type="slidenum">
              <a:rPr lang="en-US" smtClean="0"/>
              <a:pPr>
                <a:defRPr/>
              </a:pPr>
              <a:t>3</a:t>
            </a:fld>
            <a:endParaRPr lang="en-US"/>
          </a:p>
        </p:txBody>
      </p:sp>
    </p:spTree>
    <p:extLst>
      <p:ext uri="{BB962C8B-B14F-4D97-AF65-F5344CB8AC3E}">
        <p14:creationId xmlns:p14="http://schemas.microsoft.com/office/powerpoint/2010/main" val="307134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071A-3B7B-1ABC-25EA-F6F85E15528A}"/>
              </a:ext>
            </a:extLst>
          </p:cNvPr>
          <p:cNvSpPr>
            <a:spLocks noGrp="1"/>
          </p:cNvSpPr>
          <p:nvPr>
            <p:ph type="title"/>
          </p:nvPr>
        </p:nvSpPr>
        <p:spPr/>
        <p:txBody>
          <a:bodyPr/>
          <a:lstStyle/>
          <a:p>
            <a:r>
              <a:rPr lang="en-US" dirty="0"/>
              <a:t>Why this is hard to accomplish</a:t>
            </a:r>
          </a:p>
        </p:txBody>
      </p:sp>
      <p:sp>
        <p:nvSpPr>
          <p:cNvPr id="3" name="Content Placeholder 2">
            <a:extLst>
              <a:ext uri="{FF2B5EF4-FFF2-40B4-BE49-F238E27FC236}">
                <a16:creationId xmlns:a16="http://schemas.microsoft.com/office/drawing/2014/main" id="{028AB3F2-E12A-2D3C-679E-206490DE97F6}"/>
              </a:ext>
            </a:extLst>
          </p:cNvPr>
          <p:cNvSpPr>
            <a:spLocks noGrp="1"/>
          </p:cNvSpPr>
          <p:nvPr>
            <p:ph idx="1"/>
          </p:nvPr>
        </p:nvSpPr>
        <p:spPr/>
        <p:txBody>
          <a:bodyPr/>
          <a:lstStyle/>
          <a:p>
            <a:r>
              <a:rPr lang="en-US" dirty="0"/>
              <a:t>Our single biggest challenge is that PDF files are “just text”, when we crack open the file, there’s nothing that distinguishes are data in a table from all the other text.  We have to figure out how to get what we need and throw away what we don’t!</a:t>
            </a:r>
          </a:p>
          <a:p>
            <a:r>
              <a:rPr lang="en-US" dirty="0"/>
              <a:t>On with the show… or more accurately on with the code!  Again if you’re relatively new to R this is not a “simple” example please don’t feel bashful about </a:t>
            </a:r>
            <a:r>
              <a:rPr lang="en-US"/>
              <a:t>asking questions.</a:t>
            </a:r>
            <a:endParaRPr lang="en-US" dirty="0"/>
          </a:p>
        </p:txBody>
      </p:sp>
      <p:sp>
        <p:nvSpPr>
          <p:cNvPr id="4" name="Date Placeholder 3">
            <a:extLst>
              <a:ext uri="{FF2B5EF4-FFF2-40B4-BE49-F238E27FC236}">
                <a16:creationId xmlns:a16="http://schemas.microsoft.com/office/drawing/2014/main" id="{3F3B8381-41E0-FBD4-AFCA-FAA421C9365B}"/>
              </a:ext>
            </a:extLst>
          </p:cNvPr>
          <p:cNvSpPr>
            <a:spLocks noGrp="1"/>
          </p:cNvSpPr>
          <p:nvPr>
            <p:ph type="dt" sz="half" idx="10"/>
          </p:nvPr>
        </p:nvSpPr>
        <p:spPr/>
        <p:txBody>
          <a:bodyPr/>
          <a:lstStyle/>
          <a:p>
            <a:pPr>
              <a:defRPr/>
            </a:pPr>
            <a:fld id="{572706B9-38B8-4195-9B82-4797676D40AF}" type="datetime4">
              <a:rPr lang="en-US" smtClean="0"/>
              <a:t>November 12, 2024</a:t>
            </a:fld>
            <a:endParaRPr lang="en-US"/>
          </a:p>
        </p:txBody>
      </p:sp>
      <p:sp>
        <p:nvSpPr>
          <p:cNvPr id="5" name="Footer Placeholder 4">
            <a:extLst>
              <a:ext uri="{FF2B5EF4-FFF2-40B4-BE49-F238E27FC236}">
                <a16:creationId xmlns:a16="http://schemas.microsoft.com/office/drawing/2014/main" id="{F3A42B16-6868-5DD0-F5E0-BA736DFBE1E0}"/>
              </a:ext>
            </a:extLst>
          </p:cNvPr>
          <p:cNvSpPr>
            <a:spLocks noGrp="1"/>
          </p:cNvSpPr>
          <p:nvPr>
            <p:ph type="ftr" sz="quarter" idx="11"/>
          </p:nvPr>
        </p:nvSpPr>
        <p:spPr/>
        <p:txBody>
          <a:bodyPr/>
          <a:lstStyle/>
          <a:p>
            <a:pPr>
              <a:defRPr/>
            </a:pPr>
            <a:r>
              <a:rPr lang="en-US"/>
              <a:t>Department of Social Services</a:t>
            </a:r>
          </a:p>
        </p:txBody>
      </p:sp>
      <p:sp>
        <p:nvSpPr>
          <p:cNvPr id="6" name="Slide Number Placeholder 5">
            <a:extLst>
              <a:ext uri="{FF2B5EF4-FFF2-40B4-BE49-F238E27FC236}">
                <a16:creationId xmlns:a16="http://schemas.microsoft.com/office/drawing/2014/main" id="{83C1BA0C-8F57-B9E1-6C20-270444652658}"/>
              </a:ext>
            </a:extLst>
          </p:cNvPr>
          <p:cNvSpPr>
            <a:spLocks noGrp="1"/>
          </p:cNvSpPr>
          <p:nvPr>
            <p:ph type="sldNum" sz="quarter" idx="12"/>
          </p:nvPr>
        </p:nvSpPr>
        <p:spPr/>
        <p:txBody>
          <a:bodyPr/>
          <a:lstStyle/>
          <a:p>
            <a:pPr>
              <a:defRPr/>
            </a:pPr>
            <a:fld id="{8E0910F7-5D48-4D29-89D1-83725AECF732}" type="slidenum">
              <a:rPr lang="en-US" smtClean="0"/>
              <a:pPr>
                <a:defRPr/>
              </a:pPr>
              <a:t>4</a:t>
            </a:fld>
            <a:endParaRPr lang="en-US"/>
          </a:p>
        </p:txBody>
      </p:sp>
    </p:spTree>
    <p:extLst>
      <p:ext uri="{BB962C8B-B14F-4D97-AF65-F5344CB8AC3E}">
        <p14:creationId xmlns:p14="http://schemas.microsoft.com/office/powerpoint/2010/main" val="4143896431"/>
      </p:ext>
    </p:extLst>
  </p:cSld>
  <p:clrMapOvr>
    <a:masterClrMapping/>
  </p:clrMapOvr>
</p:sld>
</file>

<file path=ppt/theme/theme1.xml><?xml version="1.0" encoding="utf-8"?>
<a:theme xmlns:a="http://schemas.openxmlformats.org/drawingml/2006/main" name="Office Theme">
  <a:themeElements>
    <a:clrScheme name="Gui Custom">
      <a:dk1>
        <a:sysClr val="windowText" lastClr="000000"/>
      </a:dk1>
      <a:lt1>
        <a:sysClr val="window" lastClr="FFFFFF"/>
      </a:lt1>
      <a:dk2>
        <a:srgbClr val="44546A"/>
      </a:dk2>
      <a:lt2>
        <a:srgbClr val="E7E6E6"/>
      </a:lt2>
      <a:accent1>
        <a:srgbClr val="2906A2"/>
      </a:accent1>
      <a:accent2>
        <a:srgbClr val="D6CBFD"/>
      </a:accent2>
      <a:accent3>
        <a:srgbClr val="266A2E"/>
      </a:accent3>
      <a:accent4>
        <a:srgbClr val="A5DFAC"/>
      </a:accent4>
      <a:accent5>
        <a:srgbClr val="7F7F7F"/>
      </a:accent5>
      <a:accent6>
        <a:srgbClr val="CDCDCD"/>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DF2F0EB7-A5B1-4D43-A55E-2B38889098A0}" vid="{456332E8-BFB3-44D9-8936-B3CD0A25DE75}"/>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793fdbd-6b64-432d-b2fa-f99a797eaa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85CF2ACFC35842B7F6607C279E00D2" ma:contentTypeVersion="14" ma:contentTypeDescription="Create a new document." ma:contentTypeScope="" ma:versionID="b262a615595a3ddb1241f554f5927032">
  <xsd:schema xmlns:xsd="http://www.w3.org/2001/XMLSchema" xmlns:xs="http://www.w3.org/2001/XMLSchema" xmlns:p="http://schemas.microsoft.com/office/2006/metadata/properties" xmlns:ns3="6793fdbd-6b64-432d-b2fa-f99a797eaab7" xmlns:ns4="74b1370e-1763-47ad-97cc-61f163e2f43b" targetNamespace="http://schemas.microsoft.com/office/2006/metadata/properties" ma:root="true" ma:fieldsID="0df8a6aeecc34772e8362e20377fe9ac" ns3:_="" ns4:_="">
    <xsd:import namespace="6793fdbd-6b64-432d-b2fa-f99a797eaab7"/>
    <xsd:import namespace="74b1370e-1763-47ad-97cc-61f163e2f4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_activity" minOccurs="0"/>
                <xsd:element ref="ns3:MediaServiceGenerationTime" minOccurs="0"/>
                <xsd:element ref="ns3:MediaServiceEventHashCode"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93fdbd-6b64-432d-b2fa-f99a797eaa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b1370e-1763-47ad-97cc-61f163e2f4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800557-2AE3-436D-A7B6-DA0CE01FE188}">
  <ds:schemaRefs>
    <ds:schemaRef ds:uri="http://purl.org/dc/terms/"/>
    <ds:schemaRef ds:uri="http://purl.org/dc/elements/1.1/"/>
    <ds:schemaRef ds:uri="http://schemas.microsoft.com/office/2006/documentManagement/types"/>
    <ds:schemaRef ds:uri="http://purl.org/dc/dcmitype/"/>
    <ds:schemaRef ds:uri="http://schemas.microsoft.com/office/2006/metadata/properties"/>
    <ds:schemaRef ds:uri="http://www.w3.org/XML/1998/namespace"/>
    <ds:schemaRef ds:uri="http://schemas.openxmlformats.org/package/2006/metadata/core-properties"/>
    <ds:schemaRef ds:uri="6793fdbd-6b64-432d-b2fa-f99a797eaab7"/>
    <ds:schemaRef ds:uri="http://schemas.microsoft.com/office/infopath/2007/PartnerControls"/>
    <ds:schemaRef ds:uri="74b1370e-1763-47ad-97cc-61f163e2f43b"/>
  </ds:schemaRefs>
</ds:datastoreItem>
</file>

<file path=customXml/itemProps2.xml><?xml version="1.0" encoding="utf-8"?>
<ds:datastoreItem xmlns:ds="http://schemas.openxmlformats.org/officeDocument/2006/customXml" ds:itemID="{CF691BBE-7CEA-4C68-A948-E4545126C9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93fdbd-6b64-432d-b2fa-f99a797eaab7"/>
    <ds:schemaRef ds:uri="74b1370e-1763-47ad-97cc-61f163e2f4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3FCDE0-5149-4D02-84CB-D83DB969FD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2590</TotalTime>
  <Words>502</Words>
  <Application>Microsoft Office PowerPoint</Application>
  <PresentationFormat>Widescreen</PresentationFormat>
  <Paragraphs>26</Paragraphs>
  <Slides>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Rockwell</vt:lpstr>
      <vt:lpstr>Tw Cen MT</vt:lpstr>
      <vt:lpstr>Wingdings</vt:lpstr>
      <vt:lpstr>Office Theme</vt:lpstr>
      <vt:lpstr>2_Office Theme</vt:lpstr>
      <vt:lpstr> </vt:lpstr>
      <vt:lpstr>Background and Scenario</vt:lpstr>
      <vt:lpstr>Our Use Case for today</vt:lpstr>
      <vt:lpstr>Why this is hard to accomplish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Linette.Pisani@ct.gov</dc:creator>
  <cp:lastModifiedBy>Powell, Charles</cp:lastModifiedBy>
  <cp:revision>38</cp:revision>
  <dcterms:created xsi:type="dcterms:W3CDTF">2020-02-20T13:56:42Z</dcterms:created>
  <dcterms:modified xsi:type="dcterms:W3CDTF">2024-11-12T14:29:30Z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0x0101005C85CF2ACFC35842B7F6607C279E00D2</vt:lpwstr>
  </property>
</Properties>
</file>