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88" r:id="rId5"/>
  </p:sldMasterIdLst>
  <p:notesMasterIdLst>
    <p:notesMasterId r:id="rId10"/>
  </p:notesMasterIdLst>
  <p:sldIdLst>
    <p:sldId id="297" r:id="rId6"/>
    <p:sldId id="308" r:id="rId7"/>
    <p:sldId id="309" r:id="rId8"/>
    <p:sldId id="31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C2D102-33A4-433A-71EA-EAEF3BAD2340}" name="Mosimann, Susan" initials="MS" userId="S::Susan.Mosimann@ct.gov::4aa915e6-be67-4d92-bb0a-bc0a6d3a1d18" providerId="AD"/>
  <p188:author id="{7D68EF1E-612E-6BD2-E29D-EB2A33D3D38E}" name="Norfleet-Johnson, Cassandra L." initials="NJCL" userId="S::Cassandra.Norfleet-Johnson@ct.gov::84188399-1d89-4bdd-8c85-5740cc7ca299" providerId="AD"/>
  <p188:author id="{2517662B-D41B-EBB7-DC5B-94A2F7A43A31}" name="Pisani, Linette" initials="PL" userId="S::Linette.Pisani@ct.gov::4766c781-bd93-4a65-a4d9-8a0829f0e470" providerId="AD"/>
  <p188:author id="{0AE5CF34-733E-5CE5-528E-D8619B59B7D0}" name="Giacomi, Daniel R." initials="GDR" userId="S::Daniel.Giacomi@ct.gov::c5c5a813-5dd0-46fe-80f4-43f714e60b41" providerId="AD"/>
  <p188:author id="{20F7F953-B8B0-4122-23B6-D39072D7E257}" name="Norfleet-Johnson, Cassandra L." initials="NL" userId="S::cassandra.norfleet-johnson@ct.gov::84188399-1d89-4bdd-8c85-5740cc7ca299" providerId="AD"/>
  <p188:author id="{8C6EB37F-8BC1-0D02-20DA-232FB51E7B77}" name="Pisani, Linette" initials="PL" userId="S::linette.pisani@ct.gov::4766c781-bd93-4a65-a4d9-8a0829f0e470" providerId="AD"/>
  <p188:author id="{BB1A80A0-9C0A-560D-D2CD-E99703CDF6A6}" name="Thomas, Elizabeth P." initials="TEP" userId="S::Elizabeth.Thomas@ct.gov::ab7770e1-64a2-4edc-8935-d662500e8e63" providerId="AD"/>
  <p188:author id="{E1AC67B6-34F4-3D98-F4E4-3D22146E4D48}" name="Hadler, Peter B." initials="HPB" userId="S::Peter.Hadler@ct.gov::c453469d-c7d1-4343-a6f8-31b1e860a616" providerId="AD"/>
  <p188:author id="{737193C9-9E49-8AE7-79D1-49FD50E5882E}" name="Cappuccitti, Maria" initials="CM" userId="S::maria.cappuccitti@ct.gov::8aba9dc2-2417-4ccc-b113-867e6c6159e5" providerId="AD"/>
  <p188:author id="{34D27BD9-7733-9B53-8325-CA9503CD4C25}" name="Gualtieri, Claudio" initials="CG" userId="S::Claudio.Gualtieri@ct.gov::b708b4ec-517b-44e3-a35c-c72b77dd14f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D0C0C"/>
    <a:srgbClr val="011F42"/>
    <a:srgbClr val="011638"/>
    <a:srgbClr val="130536"/>
    <a:srgbClr val="0066FF"/>
    <a:srgbClr val="00466C"/>
    <a:srgbClr val="004A70"/>
    <a:srgbClr val="290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5196D-BBF9-4129-AEAE-D1ACE2B3541D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5C6E0-6CE1-450F-B0D1-2A2EC0E81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71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35C6E0-6CE1-450F-B0D1-2A2EC0E81C5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120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E87-A46C-934D-BF14-0D8197FA24A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0795-8C29-784B-90CE-685C545E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E87-A46C-934D-BF14-0D8197FA24A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0795-8C29-784B-90CE-685C545E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7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E87-A46C-934D-BF14-0D8197FA24A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0795-8C29-784B-90CE-685C545E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90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E87-A46C-934D-BF14-0D8197FA24A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0795-8C29-784B-90CE-685C545E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4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E87-A46C-934D-BF14-0D8197FA24A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0795-8C29-784B-90CE-685C545E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89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706B9-38B8-4195-9B82-4797676D40AF}" type="datetime4">
              <a:rPr lang="en-US" smtClean="0"/>
              <a:t>April 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Social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10F7-5D48-4D29-89D1-83725AECF7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05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544639"/>
            <a:ext cx="10363200" cy="1362075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algn="l">
              <a:defRPr sz="4000" b="1" u="none" cap="none">
                <a:solidFill>
                  <a:srgbClr val="2906A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CE32-F88A-4942-BE29-2ECB139BEDEE}" type="datetime4">
              <a:rPr lang="en-US" smtClean="0"/>
              <a:t>April 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Social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F9A6D-C033-4D6D-9AA8-89024EE4B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01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FA462-5E2A-41D9-A7D3-F419570EED5A}" type="datetime4">
              <a:rPr lang="en-US" smtClean="0"/>
              <a:t>April 8, 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Social Services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B61B4-6BB9-47A6-B93C-99ACD9D56F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67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83316-9D96-4A8F-9282-FAB67CD83E8D}" type="datetime4">
              <a:rPr lang="en-US" smtClean="0"/>
              <a:t>April 8, 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Social Services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517445-A01B-4834-84D5-6A6757894F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259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0EB560-F028-4CC0-BA01-B877206CE1AE}" type="datetime4">
              <a:rPr lang="en-US" smtClean="0"/>
              <a:t>April 8, 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Social Services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E40C9-912E-40AE-8E8F-5BBEFA612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561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66692"/>
            <a:ext cx="4011084" cy="56840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22351"/>
            <a:ext cx="6815667" cy="52038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CB12A-8B26-46FD-AB5A-6FEB7A9743D7}" type="datetime4">
              <a:rPr lang="en-US" smtClean="0"/>
              <a:t>April 8, 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Social Services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3143F-4BD4-4B07-9F39-382813E35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1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E87-A46C-934D-BF14-0D8197FA24A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0795-8C29-784B-90CE-685C545E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484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62107"/>
            <a:ext cx="7315200" cy="3765467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84AC4B-A041-4946-8056-1B491797EDC4}" type="datetime4">
              <a:rPr lang="en-US" smtClean="0"/>
              <a:t>April 8, 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Social Services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5E6D9-857F-4A68-8641-FFCB332747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09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2C4B7-FD11-476B-8429-5AC1E7E49ED3}" type="datetime4">
              <a:rPr lang="en-US" smtClean="0"/>
              <a:t>April 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Social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A4297-53E4-41EB-B544-90BB684DE8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34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54157"/>
            <a:ext cx="2743200" cy="5172007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54157"/>
            <a:ext cx="8026400" cy="51720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2142D-E004-4591-AF53-536A441757D5}" type="datetime4">
              <a:rPr lang="en-US" smtClean="0"/>
              <a:t>April 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Social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1D655-7119-457D-A34B-11276AAE67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127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5106" y="2130426"/>
            <a:ext cx="7615825" cy="800665"/>
          </a:xfrm>
          <a:noFill/>
        </p:spPr>
        <p:txBody>
          <a:bodyPr anchor="t"/>
          <a:lstStyle>
            <a:lvl1pPr algn="ctr">
              <a:defRPr sz="4800" b="0">
                <a:solidFill>
                  <a:srgbClr val="2906A2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5619"/>
            <a:ext cx="2844800" cy="3651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fld id="{2D43976D-FE59-46FF-B0CA-10F23A3434E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082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039660"/>
            <a:ext cx="12192000" cy="5840702"/>
          </a:xfrm>
          <a:prstGeom prst="rect">
            <a:avLst/>
          </a:prstGeom>
          <a:solidFill>
            <a:srgbClr val="0116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-100208"/>
            <a:ext cx="12192000" cy="11398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687" y="233715"/>
            <a:ext cx="8988945" cy="800665"/>
          </a:xfrm>
          <a:noFill/>
        </p:spPr>
        <p:txBody>
          <a:bodyPr anchor="t"/>
          <a:lstStyle>
            <a:lvl1pPr algn="l">
              <a:defRPr sz="4000">
                <a:solidFill>
                  <a:srgbClr val="011F4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687" y="1204159"/>
            <a:ext cx="8988947" cy="550737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535886" y="4665429"/>
            <a:ext cx="4396316" cy="10048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date and audience details</a:t>
            </a:r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0A6EBAF-57A7-C492-29D6-5C8F3F540E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56" y="5558340"/>
            <a:ext cx="4596938" cy="1147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D6A97E-4F76-D90F-4424-A8D19633DD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2484"/>
            <a:ext cx="4080160" cy="2719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948C21-FD51-A53E-6FA1-6A8CE21CC3B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788" y="1772484"/>
            <a:ext cx="3196423" cy="2719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282BCE-122B-2DB8-08B0-AB752C8D68A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79" y="1772484"/>
            <a:ext cx="4089621" cy="271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29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E87-A46C-934D-BF14-0D8197FA24A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0795-8C29-784B-90CE-685C545E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E87-A46C-934D-BF14-0D8197FA24A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0795-8C29-784B-90CE-685C545E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23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E87-A46C-934D-BF14-0D8197FA24A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0795-8C29-784B-90CE-685C545E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1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E87-A46C-934D-BF14-0D8197FA24A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0795-8C29-784B-90CE-685C545E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6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E87-A46C-934D-BF14-0D8197FA24A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0795-8C29-784B-90CE-685C545E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2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E87-A46C-934D-BF14-0D8197FA24A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0795-8C29-784B-90CE-685C545E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3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A2E87-A46C-934D-BF14-0D8197FA24A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0795-8C29-784B-90CE-685C545E8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27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2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92370"/>
            <a:ext cx="10515600" cy="4684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A2E87-A46C-934D-BF14-0D8197FA24AF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0795-8C29-784B-90CE-685C545E8C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5CEC6-150A-B949-8016-B9C7FBE2634B}"/>
              </a:ext>
            </a:extLst>
          </p:cNvPr>
          <p:cNvSpPr/>
          <p:nvPr userDrawn="1"/>
        </p:nvSpPr>
        <p:spPr>
          <a:xfrm>
            <a:off x="4821548" y="6553349"/>
            <a:ext cx="254890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/>
              <a:t>CT Department of Social Services</a:t>
            </a:r>
          </a:p>
        </p:txBody>
      </p:sp>
      <p:pic>
        <p:nvPicPr>
          <p:cNvPr id="12" name="Picture 11" descr="Text, email&#10;&#10;Description automatically generated">
            <a:extLst>
              <a:ext uri="{FF2B5EF4-FFF2-40B4-BE49-F238E27FC236}">
                <a16:creationId xmlns:a16="http://schemas.microsoft.com/office/drawing/2014/main" id="{A7C673B4-58DA-7142-9B91-9BB7991668F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1" y="-16673"/>
            <a:ext cx="989789" cy="24686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69B640-85AB-1C46-BDFD-AC0B7E9B90B3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430058" y="18749"/>
            <a:ext cx="761942" cy="42287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28043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chemeClr val="bg1"/>
            </a:gs>
            <a:gs pos="83000">
              <a:schemeClr val="bg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939801"/>
            <a:ext cx="10972800" cy="518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AAB966D-B806-4904-954D-FA6BCF40EE68}" type="datetime4">
              <a:rPr lang="en-US" smtClean="0"/>
              <a:t>April 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Department of Social Services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F14E114-112D-4C96-A0B4-2C41C19A59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12192000" cy="798513"/>
          </a:xfrm>
          <a:prstGeom prst="rect">
            <a:avLst/>
          </a:prstGeom>
          <a:solidFill>
            <a:srgbClr val="011638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>
          <a:xfrm>
            <a:off x="962108" y="639942"/>
            <a:ext cx="1105632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itle Placeholder 1"/>
          <p:cNvSpPr>
            <a:spLocks noGrp="1"/>
          </p:cNvSpPr>
          <p:nvPr>
            <p:ph type="title"/>
          </p:nvPr>
        </p:nvSpPr>
        <p:spPr bwMode="auto">
          <a:xfrm>
            <a:off x="4165601" y="41276"/>
            <a:ext cx="7852833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3" name="Picture 2" descr="Text">
            <a:extLst>
              <a:ext uri="{FF2B5EF4-FFF2-40B4-BE49-F238E27FC236}">
                <a16:creationId xmlns:a16="http://schemas.microsoft.com/office/drawing/2014/main" id="{F5F65BA9-ED30-7A86-CA62-C6E42C1F3346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43" y="40432"/>
            <a:ext cx="2680324" cy="66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6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rgbClr val="FFFF00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rgbClr val="FFFF00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rgbClr val="FFFF00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rgbClr val="FFFF00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FFF00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FFF00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FFF00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FFF00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rgbClr val="2906A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E88A-5B5F-E94B-99EB-56B126978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66" y="1"/>
            <a:ext cx="12056533" cy="945062"/>
          </a:xfrm>
        </p:spPr>
        <p:txBody>
          <a:bodyPr/>
          <a:lstStyle/>
          <a:p>
            <a:pPr algn="ctr"/>
            <a:br>
              <a:rPr lang="en-US" sz="1400" dirty="0"/>
            </a:br>
            <a:endParaRPr lang="en-US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09FD3-2CE3-870A-EB1B-1C7F350A6E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48998" y="5359776"/>
            <a:ext cx="4568021" cy="729416"/>
          </a:xfrm>
        </p:spPr>
        <p:txBody>
          <a:bodyPr>
            <a:normAutofit/>
          </a:bodyPr>
          <a:lstStyle/>
          <a:p>
            <a:pPr algn="ctr" eaLnBrk="0" hangingPunct="0"/>
            <a:r>
              <a:rPr lang="en-US" sz="4000" b="1" dirty="0">
                <a:latin typeface="Calibri" pitchFamily="34" charset="0"/>
              </a:rPr>
              <a:t>April 8, 2025</a:t>
            </a:r>
          </a:p>
          <a:p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AC4D7B9-8E8C-818B-CA03-CF94D66B40EA}"/>
              </a:ext>
            </a:extLst>
          </p:cNvPr>
          <p:cNvSpPr txBox="1">
            <a:spLocks/>
          </p:cNvSpPr>
          <p:nvPr/>
        </p:nvSpPr>
        <p:spPr bwMode="auto">
          <a:xfrm>
            <a:off x="135467" y="170512"/>
            <a:ext cx="7046383" cy="79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011F4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alibri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alibri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alibri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Calibri" pitchFamily="34" charset="0"/>
              </a:defRPr>
            </a:lvl9pPr>
          </a:lstStyle>
          <a:p>
            <a:pPr algn="ctr"/>
            <a:endParaRPr lang="en-US" sz="3600" b="1" dirty="0"/>
          </a:p>
        </p:txBody>
      </p:sp>
      <p:pic>
        <p:nvPicPr>
          <p:cNvPr id="7" name="Picture 6" descr="Man carrying girl">
            <a:extLst>
              <a:ext uri="{FF2B5EF4-FFF2-40B4-BE49-F238E27FC236}">
                <a16:creationId xmlns:a16="http://schemas.microsoft.com/office/drawing/2014/main" id="{7153F687-8BB2-557A-49C2-F644F8B1DA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727336"/>
            <a:ext cx="4141035" cy="2824786"/>
          </a:xfrm>
          <a:prstGeom prst="rect">
            <a:avLst/>
          </a:prstGeom>
        </p:spPr>
      </p:pic>
      <p:pic>
        <p:nvPicPr>
          <p:cNvPr id="9" name="Picture 8" descr="People with laughing baby">
            <a:extLst>
              <a:ext uri="{FF2B5EF4-FFF2-40B4-BE49-F238E27FC236}">
                <a16:creationId xmlns:a16="http://schemas.microsoft.com/office/drawing/2014/main" id="{F7524EA6-AF1C-43A0-8E27-7E3309631F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4323" y="1741134"/>
            <a:ext cx="3288381" cy="2810987"/>
          </a:xfrm>
          <a:prstGeom prst="rect">
            <a:avLst/>
          </a:prstGeom>
        </p:spPr>
      </p:pic>
      <p:pic>
        <p:nvPicPr>
          <p:cNvPr id="13" name="Picture 12" descr="Parents with children">
            <a:extLst>
              <a:ext uri="{FF2B5EF4-FFF2-40B4-BE49-F238E27FC236}">
                <a16:creationId xmlns:a16="http://schemas.microsoft.com/office/drawing/2014/main" id="{EC3FF666-F79A-E92D-69EB-1FE7B23DF0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968" y="1741134"/>
            <a:ext cx="4093899" cy="2810986"/>
          </a:xfrm>
          <a:prstGeom prst="rect">
            <a:avLst/>
          </a:prstGeom>
        </p:spPr>
      </p:pic>
      <p:sp>
        <p:nvSpPr>
          <p:cNvPr id="5" name="Rectangle 88">
            <a:extLst>
              <a:ext uri="{FF2B5EF4-FFF2-40B4-BE49-F238E27FC236}">
                <a16:creationId xmlns:a16="http://schemas.microsoft.com/office/drawing/2014/main" id="{2DE3E6BA-3676-D0DD-E96E-35DE42129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8658" y="-101378"/>
            <a:ext cx="12223525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algn="ctr" eaLnBrk="0" hangingPunct="0"/>
            <a:r>
              <a:rPr lang="en-US" sz="3600" b="1" dirty="0">
                <a:solidFill>
                  <a:srgbClr val="002060"/>
                </a:solidFill>
                <a:latin typeface="Calibri" pitchFamily="34" charset="0"/>
              </a:rPr>
              <a:t>R Users Group</a:t>
            </a:r>
          </a:p>
          <a:p>
            <a:pPr algn="ctr" eaLnBrk="0" hangingPunct="0"/>
            <a:r>
              <a:rPr lang="en-US" sz="3600" b="1" dirty="0">
                <a:solidFill>
                  <a:srgbClr val="002060"/>
                </a:solidFill>
                <a:latin typeface="Calibri" pitchFamily="34" charset="0"/>
              </a:rPr>
              <a:t>Reading, Cleaning and “</a:t>
            </a:r>
            <a:r>
              <a:rPr lang="en-US" sz="3600" b="1" dirty="0" err="1">
                <a:solidFill>
                  <a:srgbClr val="002060"/>
                </a:solidFill>
                <a:latin typeface="Calibri" pitchFamily="34" charset="0"/>
              </a:rPr>
              <a:t>purrr”ing</a:t>
            </a:r>
            <a:r>
              <a:rPr lang="en-US" sz="3600" b="1" dirty="0">
                <a:solidFill>
                  <a:srgbClr val="002060"/>
                </a:solidFill>
                <a:latin typeface="Calibri" pitchFamily="34" charset="0"/>
              </a:rPr>
              <a:t> with R </a:t>
            </a:r>
          </a:p>
        </p:txBody>
      </p:sp>
    </p:spTree>
    <p:extLst>
      <p:ext uri="{BB962C8B-B14F-4D97-AF65-F5344CB8AC3E}">
        <p14:creationId xmlns:p14="http://schemas.microsoft.com/office/powerpoint/2010/main" val="356053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50A6-FD1D-CE2A-BD97-583F18FE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A2AF-38C6-0F75-87DF-EB08C4666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you have many MS Excel files stored somewhere and you’d like to read them into R/</a:t>
            </a:r>
            <a:r>
              <a:rPr lang="en-US" dirty="0" err="1"/>
              <a:t>Rstudio</a:t>
            </a:r>
            <a:r>
              <a:rPr lang="en-US" dirty="0"/>
              <a:t> “clean” them up a bit, join them together and then analyze them or plot them in </a:t>
            </a:r>
            <a:r>
              <a:rPr lang="en-US" dirty="0" err="1"/>
              <a:t>ggplot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It is surprisingly easy to do in R with the right packages since R is a bit of a “</a:t>
            </a:r>
            <a:r>
              <a:rPr lang="en-US" dirty="0" err="1"/>
              <a:t>R”osetta</a:t>
            </a:r>
            <a:r>
              <a:rPr lang="en-US" dirty="0"/>
              <a:t> quite capable of ingesting and writing out data in a variety of formats.</a:t>
            </a:r>
          </a:p>
          <a:p>
            <a:pPr lvl="1"/>
            <a:r>
              <a:rPr lang="en-US" dirty="0"/>
              <a:t>We’ll move from the simple case of one file to the automation of multiple files through the </a:t>
            </a:r>
            <a:r>
              <a:rPr lang="en-US" dirty="0" err="1"/>
              <a:t>purrr</a:t>
            </a:r>
            <a:r>
              <a:rPr lang="en-US" dirty="0"/>
              <a:t> package.</a:t>
            </a:r>
          </a:p>
          <a:p>
            <a:pPr lvl="1"/>
            <a:r>
              <a:rPr lang="en-US" dirty="0"/>
              <a:t>Alex will take it to the next level and follow up with a </a:t>
            </a:r>
            <a:r>
              <a:rPr lang="en-US" dirty="0" err="1"/>
              <a:t>ggplot</a:t>
            </a:r>
            <a:r>
              <a:rPr lang="en-US" dirty="0"/>
              <a:t> demo to show what R can do with our newly joined data</a:t>
            </a:r>
          </a:p>
          <a:p>
            <a:r>
              <a:rPr lang="en-US" dirty="0"/>
              <a:t>All the packages necessary to complete this feat are available on CRAN, at no cost.  Pretty good value I’d say ;).  Bonus, time permitting I’ll demo how to do the converse operation, taking one big R object into many excel files.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AD397-F478-3BAC-BC86-E0F860C2E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706B9-38B8-4195-9B82-4797676D40AF}" type="datetime4">
              <a:rPr lang="en-US" smtClean="0"/>
              <a:t>April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FF76C-94ED-C9C1-5532-7901F878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Social Services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F4BE5-0480-9CD1-5774-8F47DECC3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10F7-5D48-4D29-89D1-83725AECF73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F38A-A998-26FC-8376-37C95FA02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Use Case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6984-E870-220A-98F6-C7FC59003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that the data you need is stored locally as a series of excel files, with consistent labelling</a:t>
            </a:r>
          </a:p>
          <a:p>
            <a:r>
              <a:rPr lang="en-US" dirty="0"/>
              <a:t>I’m going to focus on an example data set today called diamonds since I can’t share the actual data with the group from our work at DSS.  My emphasis will be on convincing you it isn’t hard, and that you can master it as well.</a:t>
            </a:r>
          </a:p>
          <a:p>
            <a:r>
              <a:rPr lang="en-US" dirty="0"/>
              <a:t>I will show you a few cool tricks but stop me anytime for questions.</a:t>
            </a:r>
          </a:p>
          <a:p>
            <a:r>
              <a:rPr lang="en-US" dirty="0"/>
              <a:t>I’m going to make extensive use of the tools I’ve demoed in the past like the </a:t>
            </a:r>
            <a:r>
              <a:rPr lang="en-US" dirty="0" err="1"/>
              <a:t>tidyverse</a:t>
            </a:r>
            <a:r>
              <a:rPr lang="en-US" dirty="0"/>
              <a:t> and try to build on earlier demos of tools like </a:t>
            </a:r>
            <a:r>
              <a:rPr lang="en-US" dirty="0" err="1"/>
              <a:t>stringr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92BE9-F19A-8036-DCC4-F70D77BE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706B9-38B8-4195-9B82-4797676D40AF}" type="datetime4">
              <a:rPr lang="en-US" smtClean="0"/>
              <a:t>April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87EAA-4D4B-FC46-11B4-C5DA29B68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Social Services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A569E-3173-13B3-3C01-CECD6142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10F7-5D48-4D29-89D1-83725AECF73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4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071A-3B7B-1ABC-25EA-F6F85E15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B3F2-E12A-2D3C-679E-206490DE9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mantra here is if you can successfully do some series of operations to one file, it is easy to then </a:t>
            </a:r>
            <a:r>
              <a:rPr lang="en-US" dirty="0" err="1"/>
              <a:t>atumate</a:t>
            </a:r>
            <a:r>
              <a:rPr lang="en-US" dirty="0"/>
              <a:t> the process to do many files.</a:t>
            </a:r>
          </a:p>
          <a:p>
            <a:r>
              <a:rPr lang="en-US" dirty="0"/>
              <a:t>Literally in less than 20 lines of code you can make accomplish your goal. For purposes of this demo I’ll take a lot more time to explain the process.</a:t>
            </a:r>
          </a:p>
          <a:p>
            <a:r>
              <a:rPr lang="en-US" dirty="0"/>
              <a:t>Here’s where I’ll show you a few cool tricks</a:t>
            </a:r>
          </a:p>
          <a:p>
            <a:r>
              <a:rPr lang="en-US" dirty="0"/>
              <a:t>But the real answer is iterate, iterate, iterate.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B8381-41E0-FBD4-AFCA-FAA421C93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2706B9-38B8-4195-9B82-4797676D40AF}" type="datetime4">
              <a:rPr lang="en-US" smtClean="0"/>
              <a:t>April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42B16-6868-5DD0-F5E0-BA736DFB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Social Services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1BA0C-8F57-B9E1-6C20-27044465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10F7-5D48-4D29-89D1-83725AECF73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9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ui Custom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06A2"/>
      </a:accent1>
      <a:accent2>
        <a:srgbClr val="D6CBFD"/>
      </a:accent2>
      <a:accent3>
        <a:srgbClr val="266A2E"/>
      </a:accent3>
      <a:accent4>
        <a:srgbClr val="A5DFAC"/>
      </a:accent4>
      <a:accent5>
        <a:srgbClr val="7F7F7F"/>
      </a:accent5>
      <a:accent6>
        <a:srgbClr val="CDCDCD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4" id="{DF2F0EB7-A5B1-4D43-A55E-2B38889098A0}" vid="{456332E8-BFB3-44D9-8936-B3CD0A25DE75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793fdbd-6b64-432d-b2fa-f99a797eaa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85CF2ACFC35842B7F6607C279E00D2" ma:contentTypeVersion="14" ma:contentTypeDescription="Create a new document." ma:contentTypeScope="" ma:versionID="b262a615595a3ddb1241f554f5927032">
  <xsd:schema xmlns:xsd="http://www.w3.org/2001/XMLSchema" xmlns:xs="http://www.w3.org/2001/XMLSchema" xmlns:p="http://schemas.microsoft.com/office/2006/metadata/properties" xmlns:ns3="6793fdbd-6b64-432d-b2fa-f99a797eaab7" xmlns:ns4="74b1370e-1763-47ad-97cc-61f163e2f43b" targetNamespace="http://schemas.microsoft.com/office/2006/metadata/properties" ma:root="true" ma:fieldsID="0df8a6aeecc34772e8362e20377fe9ac" ns3:_="" ns4:_="">
    <xsd:import namespace="6793fdbd-6b64-432d-b2fa-f99a797eaab7"/>
    <xsd:import namespace="74b1370e-1763-47ad-97cc-61f163e2f43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_activity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3fdbd-6b64-432d-b2fa-f99a797eaa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b1370e-1763-47ad-97cc-61f163e2f43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800557-2AE3-436D-A7B6-DA0CE01FE188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6793fdbd-6b64-432d-b2fa-f99a797eaab7"/>
    <ds:schemaRef ds:uri="http://schemas.microsoft.com/office/infopath/2007/PartnerControls"/>
    <ds:schemaRef ds:uri="74b1370e-1763-47ad-97cc-61f163e2f43b"/>
  </ds:schemaRefs>
</ds:datastoreItem>
</file>

<file path=customXml/itemProps2.xml><?xml version="1.0" encoding="utf-8"?>
<ds:datastoreItem xmlns:ds="http://schemas.openxmlformats.org/officeDocument/2006/customXml" ds:itemID="{CF691BBE-7CEA-4C68-A948-E4545126C9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93fdbd-6b64-432d-b2fa-f99a797eaab7"/>
    <ds:schemaRef ds:uri="74b1370e-1763-47ad-97cc-61f163e2f4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3FCDE0-5149-4D02-84CB-D83DB969FD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2690</TotalTime>
  <Words>409</Words>
  <Application>Microsoft Office PowerPoint</Application>
  <PresentationFormat>Widescreen</PresentationFormat>
  <Paragraphs>30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Rockwell</vt:lpstr>
      <vt:lpstr>Tw Cen MT</vt:lpstr>
      <vt:lpstr>Wingdings</vt:lpstr>
      <vt:lpstr>Office Theme</vt:lpstr>
      <vt:lpstr>2_Office Theme</vt:lpstr>
      <vt:lpstr> </vt:lpstr>
      <vt:lpstr>Background and Scenario</vt:lpstr>
      <vt:lpstr>Our Use Case for today</vt:lpstr>
      <vt:lpstr>Our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Linette.Pisani@ct.gov</dc:creator>
  <cp:lastModifiedBy>Powell, Charles</cp:lastModifiedBy>
  <cp:revision>49</cp:revision>
  <dcterms:created xsi:type="dcterms:W3CDTF">2020-02-20T13:56:42Z</dcterms:created>
  <dcterms:modified xsi:type="dcterms:W3CDTF">2025-04-08T13:13:54Z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0x0101005C85CF2ACFC35842B7F6607C279E00D2</vt:lpwstr>
  </property>
</Properties>
</file>