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06" r:id="rId4"/>
    <p:sldId id="275" r:id="rId5"/>
    <p:sldId id="305" r:id="rId6"/>
    <p:sldId id="277" r:id="rId7"/>
    <p:sldId id="29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80"/>
    <p:restoredTop sz="94681"/>
  </p:normalViewPr>
  <p:slideViewPr>
    <p:cSldViewPr snapToGrid="0" snapToObjects="1">
      <p:cViewPr varScale="1">
        <p:scale>
          <a:sx n="92" d="100"/>
          <a:sy n="92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4D9B-DBBB-6446-806E-37006ED80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7EA5C-9E68-1346-A230-C18E06532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FB83F-2093-DE48-BF1E-04C344AB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9773-2832-8B41-A9E8-0B0B751BBB61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DADA1-956D-D84D-8010-471F71E0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8BF10-81D7-924C-A235-85C9023E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F46A-9D41-F040-8B8F-4B3F4C3E2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5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5A25-C8BC-B94B-8046-08D91057C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02534-EFDB-E74B-8EFF-46EE17393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4B463-8BB6-294B-9381-5E9989DF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9773-2832-8B41-A9E8-0B0B751BBB61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B2717-004C-DE42-AE3D-1F7FEDB13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21FF6-F3B3-3949-8093-13745BC9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F46A-9D41-F040-8B8F-4B3F4C3E2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0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584030-2F17-B84B-80B6-63B51B6AF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BE067-1D30-EA47-9E3F-06CD71E74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714BE-EC7C-3D4D-BB6E-2E0071B7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9773-2832-8B41-A9E8-0B0B751BBB61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53DDA-88BD-7B49-9E41-070AD02B9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B1836-D340-CF4C-BB7E-21BE1F9C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F46A-9D41-F040-8B8F-4B3F4C3E2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8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85C9-4C12-7E4E-AF45-74F48982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B7CB7-B9D7-9740-8365-B1BC9151F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68BBA-A2AF-5F41-A409-12C3AA37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9773-2832-8B41-A9E8-0B0B751BBB61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64EF1-6806-4A4C-9516-359EC2D9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8EFB2-DF6C-7541-BB46-3239E48E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F46A-9D41-F040-8B8F-4B3F4C3E2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4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75CC-8F8F-044C-9F75-483A1FDBF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C543C-0898-554D-924A-B309F31FF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2B02B-3757-EF49-866E-9028DA42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9773-2832-8B41-A9E8-0B0B751BBB61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079DA-57D4-1D49-9A33-D78C3AE8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49E89-5BF0-DF4B-A7DC-C2607823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F46A-9D41-F040-8B8F-4B3F4C3E2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1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E2C6-7803-8849-ADD0-6FB1C2C8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634CC-5E42-DA4A-983B-A263E09EC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AC5C2-904B-574F-85F9-16DCD8B8F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DB1-F729-BA48-90E5-19D9A045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9773-2832-8B41-A9E8-0B0B751BBB61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CC35B-38C9-9A43-A713-4033F8CD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1E3DA-3D80-4244-B9F6-7EFB8B0D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F46A-9D41-F040-8B8F-4B3F4C3E2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3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1D64-4AB5-2645-B148-D1B0A420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03926-A933-F542-A2C4-8F69A83CC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13196-5B04-8749-A16A-5D249289F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09774-519E-9C43-BF61-24725F2C0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25AFD-66C4-6741-87A6-FD9C35257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F411B-DF0C-5241-A11E-48B21140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9773-2832-8B41-A9E8-0B0B751BBB61}" type="datetimeFigureOut">
              <a:rPr lang="en-US" smtClean="0"/>
              <a:t>7/1/19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3B240B-34EE-9E45-BEC2-D6C1C838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4D07F-46CA-C844-9017-EC0A464A1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F46A-9D41-F040-8B8F-4B3F4C3E2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4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3D75-555E-1C47-AC2E-091BE326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313A3-DB64-A84B-9561-F9C51726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9773-2832-8B41-A9E8-0B0B751BBB61}" type="datetimeFigureOut">
              <a:rPr lang="en-US" smtClean="0"/>
              <a:t>7/1/19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7F6CA-5BF5-2245-B376-F626A356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48017-C713-8243-B429-9874836E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F46A-9D41-F040-8B8F-4B3F4C3E2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1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C0990-56B3-AE4F-8112-B96B644D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9773-2832-8B41-A9E8-0B0B751BBB61}" type="datetimeFigureOut">
              <a:rPr lang="en-US" smtClean="0"/>
              <a:t>7/1/19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03C7F-1449-E848-BAE7-BDD40302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2AA61-1D8D-6940-B440-588F7FA3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F46A-9D41-F040-8B8F-4B3F4C3E2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9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E860-BF2D-9E44-8D25-FC9346541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94F4E-9AAB-9144-9D1D-A19F37425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5B479-E3BB-6246-984E-E36A327DC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4DDB5-E977-9C4D-A802-444AF64D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9773-2832-8B41-A9E8-0B0B751BBB61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82000-E6AE-FB44-8C41-41F94699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37EBE-5D16-3540-AC8A-DF06BAB4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F46A-9D41-F040-8B8F-4B3F4C3E2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2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AF6B-9332-C048-BEA3-0DB9C9E3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411C2-8550-AF4F-8FF5-E7D7C9116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43BB8-1627-004F-8BB1-9367818F8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41BE0-CE6C-3943-8C0A-E2759C33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9773-2832-8B41-A9E8-0B0B751BBB61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8F203-EE85-C546-A240-B7FB7099C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0DEA3-2CA0-2F49-9911-230A08DA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F46A-9D41-F040-8B8F-4B3F4C3E2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0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8DA664-601E-1348-AAF1-0055B056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346D8-DE2F-3146-BC9E-5043EE74D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E7164-397D-7D48-9AA0-A2480396E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19773-2832-8B41-A9E8-0B0B751BBB61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D468D-8936-F84D-AC86-A4B9165A3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DE67D-F82B-9D49-9D84-C85AA865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1F46A-9D41-F040-8B8F-4B3F4C3E2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0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sh46@cam.ac.uk)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mn367@cam.ac.uk" TargetMode="External"/><Relationship Id="rId4" Type="http://schemas.openxmlformats.org/officeDocument/2006/relationships/hyperlink" Target="mailto:xz289@cam.ac.u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rsh46@cam.ac.uk)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mn367@cam.ac.uk" TargetMode="External"/><Relationship Id="rId4" Type="http://schemas.openxmlformats.org/officeDocument/2006/relationships/hyperlink" Target="mailto:xz289@cam.ac.u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rsh46@cam.ac.uk)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mn367@cam.ac.uk" TargetMode="External"/><Relationship Id="rId4" Type="http://schemas.openxmlformats.org/officeDocument/2006/relationships/hyperlink" Target="mailto:xz289@cam.ac.u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rsh46@cam.ac.uk)" TargetMode="External"/><Relationship Id="rId7" Type="http://schemas.openxmlformats.org/officeDocument/2006/relationships/hyperlink" Target="https://doi.org/10.1261/rna.053959.11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mailto:mn367@cam.ac.uk" TargetMode="External"/><Relationship Id="rId4" Type="http://schemas.openxmlformats.org/officeDocument/2006/relationships/hyperlink" Target="mailto:xz289@cam.ac.u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rsh46@cam.ac.uk)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mn367@cam.ac.uk" TargetMode="External"/><Relationship Id="rId4" Type="http://schemas.openxmlformats.org/officeDocument/2006/relationships/hyperlink" Target="mailto:xz289@cam.ac.uk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mn367@cam.ac.uk" TargetMode="External"/><Relationship Id="rId5" Type="http://schemas.openxmlformats.org/officeDocument/2006/relationships/hyperlink" Target="mailto:xz289@cam.ac.uk" TargetMode="External"/><Relationship Id="rId4" Type="http://schemas.openxmlformats.org/officeDocument/2006/relationships/hyperlink" Target="mailto:rsh46@cam.ac.uk)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742811"/>
            <a:ext cx="12192000" cy="1115189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 descr="Description: CTRnew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10" y="217079"/>
            <a:ext cx="1994823" cy="193248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1" y="0"/>
            <a:ext cx="12192000" cy="2383971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124580" y="860155"/>
            <a:ext cx="6201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Placental Bioinformatics Course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309" y="2797387"/>
            <a:ext cx="2919838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7030A0"/>
                </a:solidFill>
              </a:rPr>
              <a:t>Dr Russell S. Hamilton</a:t>
            </a:r>
          </a:p>
          <a:p>
            <a:endParaRPr lang="en-GB" sz="700" dirty="0">
              <a:solidFill>
                <a:srgbClr val="7030A0"/>
              </a:solidFill>
            </a:endParaRPr>
          </a:p>
          <a:p>
            <a:r>
              <a:rPr lang="en-GB" dirty="0">
                <a:solidFill>
                  <a:srgbClr val="7030A0"/>
                </a:solidFill>
              </a:rPr>
              <a:t>Email:	rsh46@cam.ac.uk</a:t>
            </a:r>
          </a:p>
          <a:p>
            <a:r>
              <a:rPr lang="en-GB" dirty="0">
                <a:solidFill>
                  <a:srgbClr val="7030A0"/>
                </a:solidFill>
              </a:rPr>
              <a:t>Twitter:	@</a:t>
            </a:r>
            <a:r>
              <a:rPr lang="en-GB" dirty="0" err="1">
                <a:solidFill>
                  <a:srgbClr val="7030A0"/>
                </a:solidFill>
              </a:rPr>
              <a:t>drrshamilton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5863" y="5863330"/>
            <a:ext cx="917866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License: 	Attribution-Non Commercial-Share Alike CC BY-NC-SA ( https://creativecommons.org/licenses/by-nc-sa/ )</a:t>
            </a:r>
          </a:p>
          <a:p>
            <a:r>
              <a:rPr lang="en-GB" sz="1200" dirty="0"/>
              <a:t>	</a:t>
            </a:r>
            <a:r>
              <a:rPr lang="en-GB" sz="900" dirty="0"/>
              <a:t>Attribution:	You must give appropriate credit, provide a link to the license, and indicate if changes were made. </a:t>
            </a:r>
          </a:p>
          <a:p>
            <a:r>
              <a:rPr lang="en-GB" sz="900" dirty="0"/>
              <a:t>		You may do so in any reasonable manner, but not in any way that suggests the licensor endorses you or your use.</a:t>
            </a:r>
          </a:p>
          <a:p>
            <a:r>
              <a:rPr lang="en-GB" sz="900" dirty="0"/>
              <a:t>	</a:t>
            </a:r>
            <a:r>
              <a:rPr lang="en-GB" sz="900" dirty="0" err="1"/>
              <a:t>NonCommercial</a:t>
            </a:r>
            <a:r>
              <a:rPr lang="en-GB" sz="900" dirty="0"/>
              <a:t>:	You may not use the material for commercial purposes.</a:t>
            </a:r>
          </a:p>
          <a:p>
            <a:r>
              <a:rPr lang="en-GB" sz="900" dirty="0"/>
              <a:t>	</a:t>
            </a:r>
            <a:r>
              <a:rPr lang="en-GB" sz="900" dirty="0" err="1"/>
              <a:t>ShareAlike</a:t>
            </a:r>
            <a:r>
              <a:rPr lang="en-GB" sz="900" dirty="0"/>
              <a:t>:	If you remix, transform, or build upon the material, you must distribute your contributions under the same license as the original.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46" y="6041571"/>
            <a:ext cx="1629691" cy="5668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027677" y="6463494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urier" charset="0"/>
                <a:ea typeface="Courier" charset="0"/>
                <a:cs typeface="Courier" charset="0"/>
              </a:rPr>
              <a:t>Version 0.1: 20190619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09596" y="2812129"/>
            <a:ext cx="279724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7030A0"/>
                </a:solidFill>
              </a:rPr>
              <a:t>Dr Xiaohui Zhao</a:t>
            </a:r>
          </a:p>
          <a:p>
            <a:endParaRPr lang="en-GB" sz="700" dirty="0">
              <a:solidFill>
                <a:srgbClr val="7030A0"/>
              </a:solidFill>
            </a:endParaRPr>
          </a:p>
          <a:p>
            <a:r>
              <a:rPr lang="en-GB" dirty="0">
                <a:solidFill>
                  <a:srgbClr val="7030A0"/>
                </a:solidFill>
              </a:rPr>
              <a:t>Email:	xz289@cam.ac.uk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91A72-ED4A-FE4E-B76A-DA6CC9843651}"/>
              </a:ext>
            </a:extLst>
          </p:cNvPr>
          <p:cNvSpPr txBox="1"/>
          <p:nvPr/>
        </p:nvSpPr>
        <p:spPr>
          <a:xfrm>
            <a:off x="8173287" y="2817160"/>
            <a:ext cx="2912720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7030A0"/>
                </a:solidFill>
              </a:rPr>
              <a:t>Dr </a:t>
            </a:r>
            <a:r>
              <a:rPr lang="en-GB" sz="2400" dirty="0" err="1">
                <a:solidFill>
                  <a:srgbClr val="7030A0"/>
                </a:solidFill>
              </a:rPr>
              <a:t>Malwina</a:t>
            </a:r>
            <a:r>
              <a:rPr lang="en-GB" sz="2400" dirty="0">
                <a:solidFill>
                  <a:srgbClr val="7030A0"/>
                </a:solidFill>
              </a:rPr>
              <a:t> </a:t>
            </a:r>
            <a:r>
              <a:rPr lang="en-GB" sz="2400" dirty="0" err="1">
                <a:solidFill>
                  <a:srgbClr val="7030A0"/>
                </a:solidFill>
              </a:rPr>
              <a:t>Prater</a:t>
            </a:r>
            <a:endParaRPr lang="en-GB" sz="2400" dirty="0">
              <a:solidFill>
                <a:srgbClr val="7030A0"/>
              </a:solidFill>
            </a:endParaRPr>
          </a:p>
          <a:p>
            <a:endParaRPr lang="en-GB" sz="700" dirty="0">
              <a:solidFill>
                <a:srgbClr val="7030A0"/>
              </a:solidFill>
            </a:endParaRPr>
          </a:p>
          <a:p>
            <a:r>
              <a:rPr lang="en-GB" dirty="0">
                <a:solidFill>
                  <a:srgbClr val="7030A0"/>
                </a:solidFill>
              </a:rPr>
              <a:t>Email:	mn367@cam.ac.uk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B11052-0902-FE44-AF8F-7F15493BE842}"/>
              </a:ext>
            </a:extLst>
          </p:cNvPr>
          <p:cNvSpPr txBox="1"/>
          <p:nvPr/>
        </p:nvSpPr>
        <p:spPr>
          <a:xfrm>
            <a:off x="723309" y="4702227"/>
            <a:ext cx="5655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Course Materials:</a:t>
            </a:r>
          </a:p>
          <a:p>
            <a:r>
              <a:rPr lang="en-GB" dirty="0">
                <a:solidFill>
                  <a:srgbClr val="7030A0"/>
                </a:solidFill>
              </a:rPr>
              <a:t>https://</a:t>
            </a:r>
            <a:r>
              <a:rPr lang="en-GB" dirty="0" err="1">
                <a:solidFill>
                  <a:srgbClr val="7030A0"/>
                </a:solidFill>
              </a:rPr>
              <a:t>github.com</a:t>
            </a:r>
            <a:r>
              <a:rPr lang="en-GB" dirty="0">
                <a:solidFill>
                  <a:srgbClr val="7030A0"/>
                </a:solidFill>
              </a:rPr>
              <a:t>/CTR-BFX/2019-PlacentalBiologyCourse</a:t>
            </a:r>
          </a:p>
        </p:txBody>
      </p:sp>
    </p:spTree>
    <p:extLst>
      <p:ext uri="{BB962C8B-B14F-4D97-AF65-F5344CB8AC3E}">
        <p14:creationId xmlns:p14="http://schemas.microsoft.com/office/powerpoint/2010/main" val="320488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cription: CTRnew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7" y="101031"/>
            <a:ext cx="812800" cy="7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" y="0"/>
            <a:ext cx="12192000" cy="989463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0" y="6510953"/>
            <a:ext cx="12192000" cy="347047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339680" y="6551773"/>
            <a:ext cx="113018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7030A0"/>
                </a:solidFill>
              </a:rPr>
              <a:t>Russell S. Hamilton (</a:t>
            </a:r>
            <a:r>
              <a:rPr lang="en-GB" sz="1200" dirty="0">
                <a:solidFill>
                  <a:srgbClr val="7030A0"/>
                </a:solidFill>
                <a:hlinkClick r:id="rId3"/>
              </a:rPr>
              <a:t>rsh46@cam.ac.uk)</a:t>
            </a:r>
            <a:r>
              <a:rPr lang="en-GB" sz="1200" dirty="0">
                <a:solidFill>
                  <a:srgbClr val="7030A0"/>
                </a:solidFill>
              </a:rPr>
              <a:t>, Xiaohui Zhao (</a:t>
            </a:r>
            <a:r>
              <a:rPr lang="en-GB" sz="1200" dirty="0">
                <a:solidFill>
                  <a:srgbClr val="7030A0"/>
                </a:solidFill>
                <a:hlinkClick r:id="rId4"/>
              </a:rPr>
              <a:t>xz289@cam.ac.uk</a:t>
            </a:r>
            <a:r>
              <a:rPr lang="en-GB" sz="1200" dirty="0">
                <a:solidFill>
                  <a:srgbClr val="7030A0"/>
                </a:solidFill>
              </a:rPr>
              <a:t>) &amp; Malwina Prater (</a:t>
            </a:r>
            <a:r>
              <a:rPr lang="en-GB" sz="1200" dirty="0">
                <a:solidFill>
                  <a:srgbClr val="7030A0"/>
                </a:solidFill>
                <a:hlinkClick r:id="rId5"/>
              </a:rPr>
              <a:t>mn367@cam.ac.uk</a:t>
            </a:r>
            <a:r>
              <a:rPr lang="en-GB" sz="1200" dirty="0">
                <a:solidFill>
                  <a:srgbClr val="7030A0"/>
                </a:solidFill>
              </a:rPr>
              <a:t>)		 		</a:t>
            </a:r>
            <a:fld id="{68B1467A-48C7-1C4D-8954-BCB7813F472F}" type="slidenum">
              <a:rPr lang="en-GB" sz="1200" smtClean="0">
                <a:solidFill>
                  <a:srgbClr val="7030A0"/>
                </a:solidFill>
              </a:rPr>
              <a:t>2</a:t>
            </a:fld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1130" y="1441884"/>
            <a:ext cx="597593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Lecture 1: What is RNA-Seq?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Introduction to RNA-Seq and sequencer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From Sequencer to Quality Control and Aligning reads</a:t>
            </a:r>
          </a:p>
          <a:p>
            <a:endParaRPr lang="en-GB" dirty="0"/>
          </a:p>
          <a:p>
            <a:r>
              <a:rPr lang="en-GB" sz="2400" dirty="0"/>
              <a:t>Practical 1: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From FASTQ to BAM</a:t>
            </a:r>
          </a:p>
          <a:p>
            <a:endParaRPr lang="en-GB" dirty="0"/>
          </a:p>
          <a:p>
            <a:endParaRPr lang="en-GB" dirty="0"/>
          </a:p>
          <a:p>
            <a:r>
              <a:rPr lang="en-GB" sz="2400" dirty="0"/>
              <a:t>Lecture 2: Gene Counts to hypothesis testing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Experimental 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Gene quantification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Differential Gene Expression Analysis</a:t>
            </a:r>
          </a:p>
          <a:p>
            <a:endParaRPr lang="en-GB" dirty="0"/>
          </a:p>
          <a:p>
            <a:r>
              <a:rPr lang="en-GB" sz="2400" dirty="0"/>
              <a:t>Practical 2: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BAM to DEGs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758365-EBD4-194F-8BC6-EBFB4A184617}"/>
              </a:ext>
            </a:extLst>
          </p:cNvPr>
          <p:cNvSpPr txBox="1"/>
          <p:nvPr/>
        </p:nvSpPr>
        <p:spPr>
          <a:xfrm>
            <a:off x="886347" y="263898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7030A0"/>
                </a:solidFill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70199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cription: CTRnew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7" y="101031"/>
            <a:ext cx="812800" cy="7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" y="0"/>
            <a:ext cx="12192000" cy="989463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0" y="6510953"/>
            <a:ext cx="12192000" cy="347047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339680" y="6551773"/>
            <a:ext cx="113018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7030A0"/>
                </a:solidFill>
              </a:rPr>
              <a:t>Russell S. Hamilton (</a:t>
            </a:r>
            <a:r>
              <a:rPr lang="en-GB" sz="1200" dirty="0">
                <a:solidFill>
                  <a:srgbClr val="7030A0"/>
                </a:solidFill>
                <a:hlinkClick r:id="rId3"/>
              </a:rPr>
              <a:t>rsh46@cam.ac.uk)</a:t>
            </a:r>
            <a:r>
              <a:rPr lang="en-GB" sz="1200" dirty="0">
                <a:solidFill>
                  <a:srgbClr val="7030A0"/>
                </a:solidFill>
              </a:rPr>
              <a:t>, Xiaohui Zhao (</a:t>
            </a:r>
            <a:r>
              <a:rPr lang="en-GB" sz="1200" dirty="0">
                <a:solidFill>
                  <a:srgbClr val="7030A0"/>
                </a:solidFill>
                <a:hlinkClick r:id="rId4"/>
              </a:rPr>
              <a:t>xz289@cam.ac.uk</a:t>
            </a:r>
            <a:r>
              <a:rPr lang="en-GB" sz="1200" dirty="0">
                <a:solidFill>
                  <a:srgbClr val="7030A0"/>
                </a:solidFill>
              </a:rPr>
              <a:t>) &amp; Malwina Prater (</a:t>
            </a:r>
            <a:r>
              <a:rPr lang="en-GB" sz="1200" dirty="0">
                <a:solidFill>
                  <a:srgbClr val="7030A0"/>
                </a:solidFill>
                <a:hlinkClick r:id="rId5"/>
              </a:rPr>
              <a:t>mn367@cam.ac.uk</a:t>
            </a:r>
            <a:r>
              <a:rPr lang="en-GB" sz="1200" dirty="0">
                <a:solidFill>
                  <a:srgbClr val="7030A0"/>
                </a:solidFill>
              </a:rPr>
              <a:t>)		 		</a:t>
            </a:r>
            <a:fld id="{68B1467A-48C7-1C4D-8954-BCB7813F472F}" type="slidenum">
              <a:rPr lang="en-GB" sz="1200" smtClean="0">
                <a:solidFill>
                  <a:srgbClr val="7030A0"/>
                </a:solidFill>
              </a:rPr>
              <a:t>3</a:t>
            </a:fld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1130" y="1441884"/>
            <a:ext cx="576311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Lecture 2: Gene Counts to hypothesis testing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Experimental 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Gene quantification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Differential Gene Expression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758365-EBD4-194F-8BC6-EBFB4A184617}"/>
              </a:ext>
            </a:extLst>
          </p:cNvPr>
          <p:cNvSpPr txBox="1"/>
          <p:nvPr/>
        </p:nvSpPr>
        <p:spPr>
          <a:xfrm>
            <a:off x="886347" y="263898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7030A0"/>
                </a:solidFill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286600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cription: CTRnew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7" y="101031"/>
            <a:ext cx="812800" cy="7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" y="0"/>
            <a:ext cx="12192000" cy="989463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0" y="6510953"/>
            <a:ext cx="12192000" cy="347047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86347" y="263898"/>
            <a:ext cx="3781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7030A0"/>
                </a:solidFill>
              </a:rPr>
              <a:t>Reproducible Bioinformatics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4201" y="1600200"/>
            <a:ext cx="89741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Versioning</a:t>
            </a:r>
          </a:p>
          <a:p>
            <a:r>
              <a:rPr lang="en-GB" dirty="0"/>
              <a:t>	If you write code or scripts use a versioning system (a bit like track changes in Word)</a:t>
            </a:r>
          </a:p>
          <a:p>
            <a:r>
              <a:rPr lang="en-GB" dirty="0"/>
              <a:t>	Make it publicly available so people can comment and submit bug reports</a:t>
            </a:r>
          </a:p>
          <a:p>
            <a:r>
              <a:rPr lang="en-GB" dirty="0"/>
              <a:t>	e.g. http://</a:t>
            </a:r>
            <a:r>
              <a:rPr lang="en-GB" dirty="0" err="1"/>
              <a:t>www.github.com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Pipelines</a:t>
            </a:r>
          </a:p>
          <a:p>
            <a:r>
              <a:rPr lang="en-GB" dirty="0"/>
              <a:t>	Track program version numbers, consistent processing and reporting</a:t>
            </a:r>
          </a:p>
          <a:p>
            <a:r>
              <a:rPr lang="en-GB" dirty="0"/>
              <a:t>	Avoid manual input of data or settings</a:t>
            </a:r>
          </a:p>
          <a:p>
            <a:r>
              <a:rPr lang="en-GB" dirty="0"/>
              <a:t>	e.g. http://custerflow.io or </a:t>
            </a:r>
            <a:r>
              <a:rPr lang="en-GB" dirty="0" err="1"/>
              <a:t>SnakeMake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Data Repositories</a:t>
            </a:r>
          </a:p>
          <a:p>
            <a:r>
              <a:rPr lang="en-GB" dirty="0"/>
              <a:t>	Upload your published data to GEO, ENA, SRA </a:t>
            </a:r>
            <a:r>
              <a:rPr lang="en-GB" dirty="0" err="1"/>
              <a:t>etc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599866-F7DF-3E4F-80D1-D3CCED9D4113}"/>
              </a:ext>
            </a:extLst>
          </p:cNvPr>
          <p:cNvSpPr/>
          <p:nvPr/>
        </p:nvSpPr>
        <p:spPr>
          <a:xfrm>
            <a:off x="339680" y="6551773"/>
            <a:ext cx="113018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7030A0"/>
                </a:solidFill>
              </a:rPr>
              <a:t>Russell S. Hamilton (</a:t>
            </a:r>
            <a:r>
              <a:rPr lang="en-GB" sz="1200" dirty="0">
                <a:solidFill>
                  <a:srgbClr val="7030A0"/>
                </a:solidFill>
                <a:hlinkClick r:id="rId3"/>
              </a:rPr>
              <a:t>rsh46@cam.ac.uk)</a:t>
            </a:r>
            <a:r>
              <a:rPr lang="en-GB" sz="1200" dirty="0">
                <a:solidFill>
                  <a:srgbClr val="7030A0"/>
                </a:solidFill>
              </a:rPr>
              <a:t>, Xiaohui Zhao (</a:t>
            </a:r>
            <a:r>
              <a:rPr lang="en-GB" sz="1200" dirty="0">
                <a:solidFill>
                  <a:srgbClr val="7030A0"/>
                </a:solidFill>
                <a:hlinkClick r:id="rId4"/>
              </a:rPr>
              <a:t>xz289@cam.ac.uk</a:t>
            </a:r>
            <a:r>
              <a:rPr lang="en-GB" sz="1200" dirty="0">
                <a:solidFill>
                  <a:srgbClr val="7030A0"/>
                </a:solidFill>
              </a:rPr>
              <a:t>) &amp; Malwina Prater (</a:t>
            </a:r>
            <a:r>
              <a:rPr lang="en-GB" sz="1200" dirty="0">
                <a:solidFill>
                  <a:srgbClr val="7030A0"/>
                </a:solidFill>
                <a:hlinkClick r:id="rId5"/>
              </a:rPr>
              <a:t>mn367@cam.ac.uk</a:t>
            </a:r>
            <a:r>
              <a:rPr lang="en-GB" sz="1200" dirty="0">
                <a:solidFill>
                  <a:srgbClr val="7030A0"/>
                </a:solidFill>
              </a:rPr>
              <a:t>)		 		</a:t>
            </a:r>
            <a:fld id="{68B1467A-48C7-1C4D-8954-BCB7813F472F}" type="slidenum">
              <a:rPr lang="en-GB" sz="1200" smtClean="0">
                <a:solidFill>
                  <a:srgbClr val="7030A0"/>
                </a:solidFill>
              </a:rPr>
              <a:t>4</a:t>
            </a:fld>
            <a:endParaRPr lang="en-GB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67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cription: CTRnew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7" y="101031"/>
            <a:ext cx="812800" cy="7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" y="0"/>
            <a:ext cx="12192000" cy="989463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0" y="6510953"/>
            <a:ext cx="12192000" cy="347047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86347" y="263898"/>
            <a:ext cx="3007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7030A0"/>
                </a:solidFill>
              </a:rPr>
              <a:t>How Many Replicates?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599866-F7DF-3E4F-80D1-D3CCED9D4113}"/>
              </a:ext>
            </a:extLst>
          </p:cNvPr>
          <p:cNvSpPr/>
          <p:nvPr/>
        </p:nvSpPr>
        <p:spPr>
          <a:xfrm>
            <a:off x="339680" y="6551773"/>
            <a:ext cx="113018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7030A0"/>
                </a:solidFill>
              </a:rPr>
              <a:t>Russell S. Hamilton (</a:t>
            </a:r>
            <a:r>
              <a:rPr lang="en-GB" sz="1200" dirty="0">
                <a:solidFill>
                  <a:srgbClr val="7030A0"/>
                </a:solidFill>
                <a:hlinkClick r:id="rId3"/>
              </a:rPr>
              <a:t>rsh46@cam.ac.uk)</a:t>
            </a:r>
            <a:r>
              <a:rPr lang="en-GB" sz="1200" dirty="0">
                <a:solidFill>
                  <a:srgbClr val="7030A0"/>
                </a:solidFill>
              </a:rPr>
              <a:t>, Xiaohui Zhao (</a:t>
            </a:r>
            <a:r>
              <a:rPr lang="en-GB" sz="1200" dirty="0">
                <a:solidFill>
                  <a:srgbClr val="7030A0"/>
                </a:solidFill>
                <a:hlinkClick r:id="rId4"/>
              </a:rPr>
              <a:t>xz289@cam.ac.uk</a:t>
            </a:r>
            <a:r>
              <a:rPr lang="en-GB" sz="1200" dirty="0">
                <a:solidFill>
                  <a:srgbClr val="7030A0"/>
                </a:solidFill>
              </a:rPr>
              <a:t>) &amp; Malwina Prater (</a:t>
            </a:r>
            <a:r>
              <a:rPr lang="en-GB" sz="1200" dirty="0">
                <a:solidFill>
                  <a:srgbClr val="7030A0"/>
                </a:solidFill>
                <a:hlinkClick r:id="rId5"/>
              </a:rPr>
              <a:t>mn367@cam.ac.uk</a:t>
            </a:r>
            <a:r>
              <a:rPr lang="en-GB" sz="1200" dirty="0">
                <a:solidFill>
                  <a:srgbClr val="7030A0"/>
                </a:solidFill>
              </a:rPr>
              <a:t>)		 		</a:t>
            </a:r>
            <a:fld id="{68B1467A-48C7-1C4D-8954-BCB7813F472F}" type="slidenum">
              <a:rPr lang="en-GB" sz="1200" smtClean="0">
                <a:solidFill>
                  <a:srgbClr val="7030A0"/>
                </a:solidFill>
              </a:rPr>
              <a:t>5</a:t>
            </a:fld>
            <a:endParaRPr lang="en-GB" sz="1200" dirty="0">
              <a:solidFill>
                <a:srgbClr val="7030A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DEB3BD-396E-FC41-90EE-75FEC89B8E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947" y="1387711"/>
            <a:ext cx="5030970" cy="20701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942D6E-459D-4144-BB81-83BE9B3B3C97}"/>
              </a:ext>
            </a:extLst>
          </p:cNvPr>
          <p:cNvSpPr/>
          <p:nvPr/>
        </p:nvSpPr>
        <p:spPr>
          <a:xfrm>
            <a:off x="479947" y="3498631"/>
            <a:ext cx="3998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https://doi.org/10.1261/rna.053959.115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FEDABA-6CA8-B746-ADA6-9E5B8D300400}"/>
              </a:ext>
            </a:extLst>
          </p:cNvPr>
          <p:cNvSpPr txBox="1"/>
          <p:nvPr/>
        </p:nvSpPr>
        <p:spPr>
          <a:xfrm>
            <a:off x="6293688" y="1790471"/>
            <a:ext cx="53478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Started with 48 replicates, removed replicated and investigated the power of statistical analysis</a:t>
            </a:r>
          </a:p>
          <a:p>
            <a:endParaRPr lang="en-US" dirty="0"/>
          </a:p>
          <a:p>
            <a:r>
              <a:rPr lang="en-US" b="1" dirty="0"/>
              <a:t>Conclusion/Recommendations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least six biological replicates should be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Rising to at least 12 when it is important to identify SDE genes for all fold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fewer than 12 replicates are used:</a:t>
            </a:r>
          </a:p>
          <a:p>
            <a:pPr lvl="1"/>
            <a:r>
              <a:rPr lang="en-US" dirty="0" err="1"/>
              <a:t>edgeR</a:t>
            </a:r>
            <a:r>
              <a:rPr lang="en-US" dirty="0"/>
              <a:t> and DESeq2 the leading tools for DGE</a:t>
            </a:r>
          </a:p>
        </p:txBody>
      </p:sp>
    </p:spTree>
    <p:extLst>
      <p:ext uri="{BB962C8B-B14F-4D97-AF65-F5344CB8AC3E}">
        <p14:creationId xmlns:p14="http://schemas.microsoft.com/office/powerpoint/2010/main" val="344213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cription: CTRnew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7" y="101031"/>
            <a:ext cx="812800" cy="7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" y="0"/>
            <a:ext cx="12192000" cy="989463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0" y="6510953"/>
            <a:ext cx="12192000" cy="347047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86347" y="263898"/>
            <a:ext cx="6626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7030A0"/>
                </a:solidFill>
              </a:rPr>
              <a:t>RNA-Seq Mapping Metrics: Counts Vs FPKM Vs TPM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347" y="2015933"/>
            <a:ext cx="728834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Counts</a:t>
            </a:r>
          </a:p>
          <a:p>
            <a:r>
              <a:rPr lang="en-GB" dirty="0"/>
              <a:t>	The number of reads mapping to a transcript or gene</a:t>
            </a:r>
          </a:p>
          <a:p>
            <a:r>
              <a:rPr lang="en-GB" dirty="0"/>
              <a:t>	Longer transcripts will generally have more mapped reads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solidFill>
                  <a:srgbClr val="7030A0"/>
                </a:solidFill>
              </a:rPr>
              <a:t>FPKM (</a:t>
            </a:r>
            <a:r>
              <a:rPr lang="en-GB" b="1" dirty="0">
                <a:solidFill>
                  <a:srgbClr val="7030A0"/>
                </a:solidFill>
              </a:rPr>
              <a:t>F</a:t>
            </a:r>
            <a:r>
              <a:rPr lang="en-GB" dirty="0">
                <a:solidFill>
                  <a:srgbClr val="7030A0"/>
                </a:solidFill>
              </a:rPr>
              <a:t>ragments </a:t>
            </a:r>
            <a:r>
              <a:rPr lang="en-GB" b="1" dirty="0">
                <a:solidFill>
                  <a:srgbClr val="7030A0"/>
                </a:solidFill>
              </a:rPr>
              <a:t>P</a:t>
            </a:r>
            <a:r>
              <a:rPr lang="en-GB" dirty="0">
                <a:solidFill>
                  <a:srgbClr val="7030A0"/>
                </a:solidFill>
              </a:rPr>
              <a:t>er </a:t>
            </a:r>
            <a:r>
              <a:rPr lang="en-GB" b="1" dirty="0" err="1">
                <a:solidFill>
                  <a:srgbClr val="7030A0"/>
                </a:solidFill>
              </a:rPr>
              <a:t>K</a:t>
            </a:r>
            <a:r>
              <a:rPr lang="en-GB" dirty="0" err="1">
                <a:solidFill>
                  <a:srgbClr val="7030A0"/>
                </a:solidFill>
              </a:rPr>
              <a:t>ilobase</a:t>
            </a:r>
            <a:r>
              <a:rPr lang="en-GB" dirty="0">
                <a:solidFill>
                  <a:srgbClr val="7030A0"/>
                </a:solidFill>
              </a:rPr>
              <a:t> of transcript per </a:t>
            </a:r>
            <a:r>
              <a:rPr lang="en-GB" b="1" dirty="0">
                <a:solidFill>
                  <a:srgbClr val="7030A0"/>
                </a:solidFill>
              </a:rPr>
              <a:t>M</a:t>
            </a:r>
            <a:r>
              <a:rPr lang="en-GB" dirty="0">
                <a:solidFill>
                  <a:srgbClr val="7030A0"/>
                </a:solidFill>
              </a:rPr>
              <a:t>illion mapped reads)</a:t>
            </a:r>
          </a:p>
          <a:p>
            <a:r>
              <a:rPr lang="en-GB" dirty="0"/>
              <a:t>	Normalises the counts for the length of the transcript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solidFill>
                  <a:srgbClr val="7030A0"/>
                </a:solidFill>
              </a:rPr>
              <a:t>TPM (</a:t>
            </a:r>
            <a:r>
              <a:rPr lang="en-GB" b="1" dirty="0">
                <a:solidFill>
                  <a:srgbClr val="7030A0"/>
                </a:solidFill>
              </a:rPr>
              <a:t>T</a:t>
            </a:r>
            <a:r>
              <a:rPr lang="en-GB" dirty="0">
                <a:solidFill>
                  <a:srgbClr val="7030A0"/>
                </a:solidFill>
              </a:rPr>
              <a:t>ranscripts </a:t>
            </a:r>
            <a:r>
              <a:rPr lang="en-GB" b="1" dirty="0">
                <a:solidFill>
                  <a:srgbClr val="7030A0"/>
                </a:solidFill>
              </a:rPr>
              <a:t>P</a:t>
            </a:r>
            <a:r>
              <a:rPr lang="en-GB" dirty="0">
                <a:solidFill>
                  <a:srgbClr val="7030A0"/>
                </a:solidFill>
              </a:rPr>
              <a:t>er </a:t>
            </a:r>
            <a:r>
              <a:rPr lang="en-GB" b="1" dirty="0">
                <a:solidFill>
                  <a:srgbClr val="7030A0"/>
                </a:solidFill>
              </a:rPr>
              <a:t>M</a:t>
            </a:r>
            <a:r>
              <a:rPr lang="en-GB" dirty="0">
                <a:solidFill>
                  <a:srgbClr val="7030A0"/>
                </a:solidFill>
              </a:rPr>
              <a:t>illion)</a:t>
            </a:r>
          </a:p>
          <a:p>
            <a:r>
              <a:rPr lang="en-GB" dirty="0"/>
              <a:t>	Measurement of the proportion of transcripts in your pool of RNA</a:t>
            </a:r>
          </a:p>
          <a:p>
            <a:r>
              <a:rPr lang="en-GB" dirty="0"/>
              <a:t>	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8678333" y="1617133"/>
            <a:ext cx="635000" cy="4191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9635068" y="2201333"/>
            <a:ext cx="19134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None of these are for comparing across samples</a:t>
            </a:r>
          </a:p>
          <a:p>
            <a:endParaRPr lang="en-GB" dirty="0"/>
          </a:p>
          <a:p>
            <a:r>
              <a:rPr lang="en-GB" dirty="0"/>
              <a:t>Sample normalisation required  as performed by DESeq2 and  Sleuth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370307-52CC-0A47-882F-064C9290D6E8}"/>
              </a:ext>
            </a:extLst>
          </p:cNvPr>
          <p:cNvSpPr/>
          <p:nvPr/>
        </p:nvSpPr>
        <p:spPr>
          <a:xfrm>
            <a:off x="339680" y="6551773"/>
            <a:ext cx="113018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7030A0"/>
                </a:solidFill>
              </a:rPr>
              <a:t>Russell S. Hamilton (</a:t>
            </a:r>
            <a:r>
              <a:rPr lang="en-GB" sz="1200" dirty="0">
                <a:solidFill>
                  <a:srgbClr val="7030A0"/>
                </a:solidFill>
                <a:hlinkClick r:id="rId3"/>
              </a:rPr>
              <a:t>rsh46@cam.ac.uk)</a:t>
            </a:r>
            <a:r>
              <a:rPr lang="en-GB" sz="1200" dirty="0">
                <a:solidFill>
                  <a:srgbClr val="7030A0"/>
                </a:solidFill>
              </a:rPr>
              <a:t>, Xiaohui Zhao (</a:t>
            </a:r>
            <a:r>
              <a:rPr lang="en-GB" sz="1200" dirty="0">
                <a:solidFill>
                  <a:srgbClr val="7030A0"/>
                </a:solidFill>
                <a:hlinkClick r:id="rId4"/>
              </a:rPr>
              <a:t>xz289@cam.ac.uk</a:t>
            </a:r>
            <a:r>
              <a:rPr lang="en-GB" sz="1200" dirty="0">
                <a:solidFill>
                  <a:srgbClr val="7030A0"/>
                </a:solidFill>
              </a:rPr>
              <a:t>) &amp; Malwina Prater (</a:t>
            </a:r>
            <a:r>
              <a:rPr lang="en-GB" sz="1200" dirty="0">
                <a:solidFill>
                  <a:srgbClr val="7030A0"/>
                </a:solidFill>
                <a:hlinkClick r:id="rId5"/>
              </a:rPr>
              <a:t>mn367@cam.ac.uk</a:t>
            </a:r>
            <a:r>
              <a:rPr lang="en-GB" sz="1200" dirty="0">
                <a:solidFill>
                  <a:srgbClr val="7030A0"/>
                </a:solidFill>
              </a:rPr>
              <a:t>)		 		</a:t>
            </a:r>
            <a:fld id="{68B1467A-48C7-1C4D-8954-BCB7813F472F}" type="slidenum">
              <a:rPr lang="en-GB" sz="1200" smtClean="0">
                <a:solidFill>
                  <a:srgbClr val="7030A0"/>
                </a:solidFill>
              </a:rPr>
              <a:t>6</a:t>
            </a:fld>
            <a:endParaRPr lang="en-GB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53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D56EFD6-2035-704C-B967-383B25395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6" y="1253361"/>
            <a:ext cx="8358187" cy="5142573"/>
          </a:xfrm>
          <a:prstGeom prst="rect">
            <a:avLst/>
          </a:prstGeom>
        </p:spPr>
      </p:pic>
      <p:pic>
        <p:nvPicPr>
          <p:cNvPr id="3" name="Picture 2" descr="Description: CTRnewlog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7" y="101031"/>
            <a:ext cx="812800" cy="7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" y="0"/>
            <a:ext cx="12192000" cy="989463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86347" y="263898"/>
            <a:ext cx="1784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7030A0"/>
                </a:solidFill>
              </a:rPr>
              <a:t>DESeq2: PCA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10953"/>
            <a:ext cx="12192000" cy="347047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F4F0DF-5607-1E40-A4F5-CB2DC42C70F6}"/>
              </a:ext>
            </a:extLst>
          </p:cNvPr>
          <p:cNvSpPr/>
          <p:nvPr/>
        </p:nvSpPr>
        <p:spPr>
          <a:xfrm>
            <a:off x="339680" y="6551773"/>
            <a:ext cx="113018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7030A0"/>
                </a:solidFill>
              </a:rPr>
              <a:t>Russell S. Hamilton (</a:t>
            </a:r>
            <a:r>
              <a:rPr lang="en-GB" sz="1200" dirty="0">
                <a:solidFill>
                  <a:srgbClr val="7030A0"/>
                </a:solidFill>
                <a:hlinkClick r:id="rId4"/>
              </a:rPr>
              <a:t>rsh46@cam.ac.uk)</a:t>
            </a:r>
            <a:r>
              <a:rPr lang="en-GB" sz="1200" dirty="0">
                <a:solidFill>
                  <a:srgbClr val="7030A0"/>
                </a:solidFill>
              </a:rPr>
              <a:t>, Xiaohui Zhao (</a:t>
            </a:r>
            <a:r>
              <a:rPr lang="en-GB" sz="1200" dirty="0">
                <a:solidFill>
                  <a:srgbClr val="7030A0"/>
                </a:solidFill>
                <a:hlinkClick r:id="rId5"/>
              </a:rPr>
              <a:t>xz289@cam.ac.uk</a:t>
            </a:r>
            <a:r>
              <a:rPr lang="en-GB" sz="1200" dirty="0">
                <a:solidFill>
                  <a:srgbClr val="7030A0"/>
                </a:solidFill>
              </a:rPr>
              <a:t>) &amp; Malwina Prater (</a:t>
            </a:r>
            <a:r>
              <a:rPr lang="en-GB" sz="1200" dirty="0">
                <a:solidFill>
                  <a:srgbClr val="7030A0"/>
                </a:solidFill>
                <a:hlinkClick r:id="rId6"/>
              </a:rPr>
              <a:t>mn367@cam.ac.uk</a:t>
            </a:r>
            <a:r>
              <a:rPr lang="en-GB" sz="1200" dirty="0">
                <a:solidFill>
                  <a:srgbClr val="7030A0"/>
                </a:solidFill>
              </a:rPr>
              <a:t>)		 		</a:t>
            </a:r>
            <a:fld id="{68B1467A-48C7-1C4D-8954-BCB7813F472F}" type="slidenum">
              <a:rPr lang="en-GB" sz="1200" smtClean="0">
                <a:solidFill>
                  <a:srgbClr val="7030A0"/>
                </a:solidFill>
              </a:rPr>
              <a:t>7</a:t>
            </a:fld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36B805-8EF3-C040-AC0E-0F45458516B1}"/>
              </a:ext>
            </a:extLst>
          </p:cNvPr>
          <p:cNvSpPr txBox="1"/>
          <p:nvPr/>
        </p:nvSpPr>
        <p:spPr>
          <a:xfrm>
            <a:off x="9344025" y="2157412"/>
            <a:ext cx="2614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Similar to the Sleuth version, but you can customise number of genes to use, colour, labels etc much more easily using the DESeq2/</a:t>
            </a:r>
            <a:r>
              <a:rPr lang="en-GB" dirty="0" err="1"/>
              <a:t>ggplot</a:t>
            </a:r>
            <a:r>
              <a:rPr lang="en-GB" dirty="0"/>
              <a:t> custom version</a:t>
            </a:r>
          </a:p>
        </p:txBody>
      </p:sp>
    </p:spTree>
    <p:extLst>
      <p:ext uri="{BB962C8B-B14F-4D97-AF65-F5344CB8AC3E}">
        <p14:creationId xmlns:p14="http://schemas.microsoft.com/office/powerpoint/2010/main" val="111520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cription: CTRnew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7" y="101031"/>
            <a:ext cx="812800" cy="7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" y="0"/>
            <a:ext cx="12192000" cy="989463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0" y="6510953"/>
            <a:ext cx="12192000" cy="347047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Description: CTRnew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47" y="1611175"/>
            <a:ext cx="1994823" cy="19324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2866528" y="1611175"/>
            <a:ext cx="647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7030A0"/>
                </a:solidFill>
              </a:rPr>
              <a:t>Dr Russell S. Hamilton		</a:t>
            </a:r>
            <a:r>
              <a:rPr lang="en-GB" dirty="0">
                <a:solidFill>
                  <a:srgbClr val="7030A0"/>
                </a:solidFill>
              </a:rPr>
              <a:t>Email:	rsh46@cam.ac.uk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43931" y="5262236"/>
            <a:ext cx="917866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License: 	Attribution-Non Commercial-Share Alike CC BY-NC-SA ( https://creativecommons.org/licenses/by-nc-sa/ )</a:t>
            </a:r>
          </a:p>
          <a:p>
            <a:r>
              <a:rPr lang="en-GB" sz="1200" dirty="0"/>
              <a:t>	</a:t>
            </a:r>
            <a:r>
              <a:rPr lang="en-GB" sz="900" dirty="0"/>
              <a:t>Attribution:	You must give appropriate credit, provide a link to the license, and indicate if changes were made. </a:t>
            </a:r>
          </a:p>
          <a:p>
            <a:r>
              <a:rPr lang="en-GB" sz="900" dirty="0"/>
              <a:t>		You may do so in any reasonable manner, but not in any way that suggests the licensor endorses you or your use.</a:t>
            </a:r>
          </a:p>
          <a:p>
            <a:r>
              <a:rPr lang="en-GB" sz="900" dirty="0"/>
              <a:t>	</a:t>
            </a:r>
            <a:r>
              <a:rPr lang="en-GB" sz="900" dirty="0" err="1"/>
              <a:t>NonCommercial</a:t>
            </a:r>
            <a:r>
              <a:rPr lang="en-GB" sz="900" dirty="0"/>
              <a:t>:	You may not use the material for commercial purposes.</a:t>
            </a:r>
          </a:p>
          <a:p>
            <a:r>
              <a:rPr lang="en-GB" sz="900" dirty="0"/>
              <a:t>	</a:t>
            </a:r>
            <a:r>
              <a:rPr lang="en-GB" sz="900" dirty="0" err="1"/>
              <a:t>ShareAlike</a:t>
            </a:r>
            <a:r>
              <a:rPr lang="en-GB" sz="900" dirty="0"/>
              <a:t>:	If you remix, transform, or build upon the material, you must distribute your contributions under the same license as the original.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44" y="5440477"/>
            <a:ext cx="1629691" cy="5668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73646" y="2457561"/>
            <a:ext cx="6605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7030A0"/>
                </a:solidFill>
              </a:rPr>
              <a:t>Dr Malwina Prater		</a:t>
            </a:r>
            <a:r>
              <a:rPr lang="en-GB" dirty="0">
                <a:solidFill>
                  <a:srgbClr val="7030A0"/>
                </a:solidFill>
              </a:rPr>
              <a:t>Email:	mn367@cam.ac.uk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7ADAC-FE83-3742-8BF1-EF610194298A}"/>
              </a:ext>
            </a:extLst>
          </p:cNvPr>
          <p:cNvSpPr txBox="1"/>
          <p:nvPr/>
        </p:nvSpPr>
        <p:spPr>
          <a:xfrm>
            <a:off x="2873646" y="3298760"/>
            <a:ext cx="6490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7030A0"/>
                </a:solidFill>
              </a:rPr>
              <a:t>Dr Xiaohui Zhao		</a:t>
            </a:r>
            <a:r>
              <a:rPr lang="en-GB" dirty="0">
                <a:solidFill>
                  <a:srgbClr val="7030A0"/>
                </a:solidFill>
              </a:rPr>
              <a:t>Email:	xz289@cam.ac.uk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5D6313-A59E-BD41-A46C-B052C4EC9A1D}"/>
              </a:ext>
            </a:extLst>
          </p:cNvPr>
          <p:cNvSpPr txBox="1"/>
          <p:nvPr/>
        </p:nvSpPr>
        <p:spPr>
          <a:xfrm>
            <a:off x="559003" y="4364091"/>
            <a:ext cx="5655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Course Materials:</a:t>
            </a:r>
          </a:p>
          <a:p>
            <a:r>
              <a:rPr lang="en-GB" dirty="0">
                <a:solidFill>
                  <a:srgbClr val="7030A0"/>
                </a:solidFill>
              </a:rPr>
              <a:t>https://</a:t>
            </a:r>
            <a:r>
              <a:rPr lang="en-GB" dirty="0" err="1">
                <a:solidFill>
                  <a:srgbClr val="7030A0"/>
                </a:solidFill>
              </a:rPr>
              <a:t>github.com</a:t>
            </a:r>
            <a:r>
              <a:rPr lang="en-GB" dirty="0">
                <a:solidFill>
                  <a:srgbClr val="7030A0"/>
                </a:solidFill>
              </a:rPr>
              <a:t>/CTR-BFX/2019-PlacentalBiologyCourse</a:t>
            </a:r>
          </a:p>
        </p:txBody>
      </p:sp>
    </p:spTree>
    <p:extLst>
      <p:ext uri="{BB962C8B-B14F-4D97-AF65-F5344CB8AC3E}">
        <p14:creationId xmlns:p14="http://schemas.microsoft.com/office/powerpoint/2010/main" val="122688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485</Words>
  <Application>Microsoft Macintosh PowerPoint</Application>
  <PresentationFormat>Widescreen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rsh46</dc:creator>
  <cp:lastModifiedBy>rsh46</cp:lastModifiedBy>
  <cp:revision>2</cp:revision>
  <dcterms:created xsi:type="dcterms:W3CDTF">2019-07-01T12:12:45Z</dcterms:created>
  <dcterms:modified xsi:type="dcterms:W3CDTF">2019-07-01T12:16:32Z</dcterms:modified>
</cp:coreProperties>
</file>