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4" r:id="rId2"/>
    <p:sldId id="275" r:id="rId3"/>
    <p:sldId id="276" r:id="rId4"/>
    <p:sldId id="277" r:id="rId5"/>
    <p:sldId id="278" r:id="rId6"/>
    <p:sldId id="279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09" userDrawn="1">
          <p15:clr>
            <a:srgbClr val="A4A3A4"/>
          </p15:clr>
        </p15:guide>
        <p15:guide id="2" pos="5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48" y="2276"/>
      </p:cViewPr>
      <p:guideLst>
        <p:guide orient="horz" pos="709"/>
        <p:guide pos="5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9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2485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4984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42"/>
            <a:ext cx="241458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9" y="274642"/>
            <a:ext cx="70786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2369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4304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6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2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1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5854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9" y="1600201"/>
            <a:ext cx="4746625" cy="4525963"/>
          </a:xfrm>
        </p:spPr>
        <p:txBody>
          <a:bodyPr/>
          <a:lstStyle>
            <a:lvl1pPr>
              <a:defRPr sz="2799"/>
            </a:lvl1pPr>
            <a:lvl2pPr>
              <a:defRPr sz="2402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4" y="1600201"/>
            <a:ext cx="4746625" cy="4525963"/>
          </a:xfrm>
        </p:spPr>
        <p:txBody>
          <a:bodyPr/>
          <a:lstStyle>
            <a:lvl1pPr>
              <a:defRPr sz="2799"/>
            </a:lvl1pPr>
            <a:lvl2pPr>
              <a:defRPr sz="2402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19/08/2019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0879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2" y="1535113"/>
            <a:ext cx="4376870" cy="639762"/>
          </a:xfrm>
        </p:spPr>
        <p:txBody>
          <a:bodyPr anchor="b"/>
          <a:lstStyle>
            <a:lvl1pPr marL="0" indent="0">
              <a:buNone/>
              <a:defRPr sz="2402" b="1"/>
            </a:lvl1pPr>
            <a:lvl2pPr marL="457142" indent="0">
              <a:buNone/>
              <a:defRPr sz="2000" b="1"/>
            </a:lvl2pPr>
            <a:lvl3pPr marL="914284" indent="0">
              <a:buNone/>
              <a:defRPr sz="1801" b="1"/>
            </a:lvl3pPr>
            <a:lvl4pPr marL="1371427" indent="0">
              <a:buNone/>
              <a:defRPr sz="1600" b="1"/>
            </a:lvl4pPr>
            <a:lvl5pPr marL="1828571" indent="0">
              <a:buNone/>
              <a:defRPr sz="1600" b="1"/>
            </a:lvl5pPr>
            <a:lvl6pPr marL="2285711" indent="0">
              <a:buNone/>
              <a:defRPr sz="1600" b="1"/>
            </a:lvl6pPr>
            <a:lvl7pPr marL="2742855" indent="0">
              <a:buNone/>
              <a:defRPr sz="1600" b="1"/>
            </a:lvl7pPr>
            <a:lvl8pPr marL="3199997" indent="0">
              <a:buNone/>
              <a:defRPr sz="1600" b="1"/>
            </a:lvl8pPr>
            <a:lvl9pPr marL="365714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2" y="2174875"/>
            <a:ext cx="4376870" cy="3951288"/>
          </a:xfrm>
        </p:spPr>
        <p:txBody>
          <a:bodyPr/>
          <a:lstStyle>
            <a:lvl1pPr>
              <a:defRPr sz="2402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1" cy="639762"/>
          </a:xfrm>
        </p:spPr>
        <p:txBody>
          <a:bodyPr anchor="b"/>
          <a:lstStyle>
            <a:lvl1pPr marL="0" indent="0">
              <a:buNone/>
              <a:defRPr sz="2402" b="1"/>
            </a:lvl1pPr>
            <a:lvl2pPr marL="457142" indent="0">
              <a:buNone/>
              <a:defRPr sz="2000" b="1"/>
            </a:lvl2pPr>
            <a:lvl3pPr marL="914284" indent="0">
              <a:buNone/>
              <a:defRPr sz="1801" b="1"/>
            </a:lvl3pPr>
            <a:lvl4pPr marL="1371427" indent="0">
              <a:buNone/>
              <a:defRPr sz="1600" b="1"/>
            </a:lvl4pPr>
            <a:lvl5pPr marL="1828571" indent="0">
              <a:buNone/>
              <a:defRPr sz="1600" b="1"/>
            </a:lvl5pPr>
            <a:lvl6pPr marL="2285711" indent="0">
              <a:buNone/>
              <a:defRPr sz="1600" b="1"/>
            </a:lvl6pPr>
            <a:lvl7pPr marL="2742855" indent="0">
              <a:buNone/>
              <a:defRPr sz="1600" b="1"/>
            </a:lvl7pPr>
            <a:lvl8pPr marL="3199997" indent="0">
              <a:buNone/>
              <a:defRPr sz="1600" b="1"/>
            </a:lvl8pPr>
            <a:lvl9pPr marL="365714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1" cy="3951288"/>
          </a:xfrm>
        </p:spPr>
        <p:txBody>
          <a:bodyPr/>
          <a:lstStyle>
            <a:lvl1pPr>
              <a:defRPr sz="2402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19/08/2019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7212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19/08/2019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85359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19/08/2019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2662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4"/>
            <a:ext cx="5537728" cy="5853113"/>
          </a:xfrm>
        </p:spPr>
        <p:txBody>
          <a:bodyPr/>
          <a:lstStyle>
            <a:lvl1pPr>
              <a:defRPr sz="3198"/>
            </a:lvl1pPr>
            <a:lvl2pPr>
              <a:defRPr sz="2799"/>
            </a:lvl2pPr>
            <a:lvl3pPr>
              <a:defRPr sz="2402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2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2" indent="0">
              <a:buNone/>
              <a:defRPr sz="1200"/>
            </a:lvl2pPr>
            <a:lvl3pPr marL="914284" indent="0">
              <a:buNone/>
              <a:defRPr sz="1000"/>
            </a:lvl3pPr>
            <a:lvl4pPr marL="1371427" indent="0">
              <a:buNone/>
              <a:defRPr sz="900"/>
            </a:lvl4pPr>
            <a:lvl5pPr marL="1828571" indent="0">
              <a:buNone/>
              <a:defRPr sz="900"/>
            </a:lvl5pPr>
            <a:lvl6pPr marL="2285711" indent="0">
              <a:buNone/>
              <a:defRPr sz="900"/>
            </a:lvl6pPr>
            <a:lvl7pPr marL="2742855" indent="0">
              <a:buNone/>
              <a:defRPr sz="900"/>
            </a:lvl7pPr>
            <a:lvl8pPr marL="3199997" indent="0">
              <a:buNone/>
              <a:defRPr sz="900"/>
            </a:lvl8pPr>
            <a:lvl9pPr marL="365714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19/08/2019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5760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198"/>
            </a:lvl1pPr>
            <a:lvl2pPr marL="457142" indent="0">
              <a:buNone/>
              <a:defRPr sz="2799"/>
            </a:lvl2pPr>
            <a:lvl3pPr marL="914284" indent="0">
              <a:buNone/>
              <a:defRPr sz="2402"/>
            </a:lvl3pPr>
            <a:lvl4pPr marL="1371427" indent="0">
              <a:buNone/>
              <a:defRPr sz="2000"/>
            </a:lvl4pPr>
            <a:lvl5pPr marL="1828571" indent="0">
              <a:buNone/>
              <a:defRPr sz="2000"/>
            </a:lvl5pPr>
            <a:lvl6pPr marL="2285711" indent="0">
              <a:buNone/>
              <a:defRPr sz="2000"/>
            </a:lvl6pPr>
            <a:lvl7pPr marL="2742855" indent="0">
              <a:buNone/>
              <a:defRPr sz="2000"/>
            </a:lvl7pPr>
            <a:lvl8pPr marL="3199997" indent="0">
              <a:buNone/>
              <a:defRPr sz="2000"/>
            </a:lvl8pPr>
            <a:lvl9pPr marL="3657141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2" indent="0">
              <a:buNone/>
              <a:defRPr sz="1200"/>
            </a:lvl2pPr>
            <a:lvl3pPr marL="914284" indent="0">
              <a:buNone/>
              <a:defRPr sz="1000"/>
            </a:lvl3pPr>
            <a:lvl4pPr marL="1371427" indent="0">
              <a:buNone/>
              <a:defRPr sz="900"/>
            </a:lvl4pPr>
            <a:lvl5pPr marL="1828571" indent="0">
              <a:buNone/>
              <a:defRPr sz="900"/>
            </a:lvl5pPr>
            <a:lvl6pPr marL="2285711" indent="0">
              <a:buNone/>
              <a:defRPr sz="900"/>
            </a:lvl6pPr>
            <a:lvl7pPr marL="2742855" indent="0">
              <a:buNone/>
              <a:defRPr sz="900"/>
            </a:lvl7pPr>
            <a:lvl8pPr marL="3199997" indent="0">
              <a:buNone/>
              <a:defRPr sz="900"/>
            </a:lvl8pPr>
            <a:lvl9pPr marL="365714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45F2-54EB-4991-95D1-E21CADDE3ABA}" type="datetimeFigureOut">
              <a:rPr lang="en-GB" smtClean="0"/>
              <a:pPr/>
              <a:t>19/08/2019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543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45F2-54EB-4991-95D1-E21CADDE3ABA}" type="datetimeFigureOut">
              <a:rPr lang="en-GB" smtClean="0"/>
              <a:pPr/>
              <a:t>19/08/2019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63678-B306-4935-9B04-997D9EB516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4580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28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7" indent="-342857" algn="l" defTabSz="914284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1pPr>
      <a:lvl2pPr marL="742858" indent="-285714" algn="l" defTabSz="914284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6" indent="-228572" algn="l" defTabSz="914284" rtl="0" eaLnBrk="1" latinLnBrk="0" hangingPunct="1">
        <a:spcBef>
          <a:spcPct val="20000"/>
        </a:spcBef>
        <a:buFont typeface="Arial" pitchFamily="34" charset="0"/>
        <a:buChar char="•"/>
        <a:defRPr sz="24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9" indent="-228572" algn="l" defTabSz="91428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2" indent="-228572" algn="l" defTabSz="91428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3" indent="-228572" algn="l" defTabSz="9142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27" indent="-228572" algn="l" defTabSz="9142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69" indent="-228572" algn="l" defTabSz="9142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2" indent="-228572" algn="l" defTabSz="91428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42" algn="l" defTabSz="9142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284" algn="l" defTabSz="9142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7" algn="l" defTabSz="9142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1" algn="l" defTabSz="9142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1" algn="l" defTabSz="9142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5" algn="l" defTabSz="9142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199997" algn="l" defTabSz="9142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1" algn="l" defTabSz="9142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xmlns="" id="{F9D5BE90-3EA6-4E54-8D9F-CB93C9834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496" y="1490339"/>
            <a:ext cx="384430" cy="42030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xmlns="" id="{6CD831A2-9F6F-4916-834B-CF26BF289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496" y="1490339"/>
            <a:ext cx="383085" cy="41898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xmlns="" id="{3DEDD20F-5B31-4A7F-9007-6F4C29DF5417}"/>
              </a:ext>
            </a:extLst>
          </p:cNvPr>
          <p:cNvSpPr>
            <a:spLocks/>
          </p:cNvSpPr>
          <p:nvPr/>
        </p:nvSpPr>
        <p:spPr bwMode="auto">
          <a:xfrm>
            <a:off x="1808931" y="1445541"/>
            <a:ext cx="192215" cy="44797"/>
          </a:xfrm>
          <a:custGeom>
            <a:avLst/>
            <a:gdLst>
              <a:gd name="T0" fmla="*/ 0 w 143"/>
              <a:gd name="T1" fmla="*/ 0 h 34"/>
              <a:gd name="T2" fmla="*/ 227013 w 143"/>
              <a:gd name="T3" fmla="*/ 0 h 34"/>
              <a:gd name="T4" fmla="*/ 112713 w 143"/>
              <a:gd name="T5" fmla="*/ 0 h 34"/>
              <a:gd name="T6" fmla="*/ 112713 w 143"/>
              <a:gd name="T7" fmla="*/ 53975 h 34"/>
              <a:gd name="T8" fmla="*/ 0 60000 65536"/>
              <a:gd name="T9" fmla="*/ 0 60000 65536"/>
              <a:gd name="T10" fmla="*/ 0 60000 65536"/>
              <a:gd name="T11" fmla="*/ 0 60000 65536"/>
              <a:gd name="T12" fmla="*/ 0 w 143"/>
              <a:gd name="T13" fmla="*/ 0 h 34"/>
              <a:gd name="T14" fmla="*/ 143 w 143"/>
              <a:gd name="T15" fmla="*/ 34 h 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" h="34">
                <a:moveTo>
                  <a:pt x="0" y="0"/>
                </a:moveTo>
                <a:lnTo>
                  <a:pt x="143" y="0"/>
                </a:lnTo>
                <a:lnTo>
                  <a:pt x="71" y="0"/>
                </a:lnTo>
                <a:lnTo>
                  <a:pt x="71" y="34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06E3E468-85ED-46E7-BBF1-C7986760D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451" y="1490339"/>
            <a:ext cx="384430" cy="63375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3AD26BA1-316F-4BD4-8E2C-9E5103714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451" y="1490339"/>
            <a:ext cx="383086" cy="63243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xmlns="" id="{204A3BE5-7B83-4A88-A9DC-723D78AC136A}"/>
              </a:ext>
            </a:extLst>
          </p:cNvPr>
          <p:cNvSpPr>
            <a:spLocks/>
          </p:cNvSpPr>
          <p:nvPr/>
        </p:nvSpPr>
        <p:spPr bwMode="auto">
          <a:xfrm>
            <a:off x="2384231" y="1440271"/>
            <a:ext cx="190871" cy="50067"/>
          </a:xfrm>
          <a:custGeom>
            <a:avLst/>
            <a:gdLst>
              <a:gd name="T0" fmla="*/ 0 w 142"/>
              <a:gd name="T1" fmla="*/ 0 h 38"/>
              <a:gd name="T2" fmla="*/ 225425 w 142"/>
              <a:gd name="T3" fmla="*/ 0 h 38"/>
              <a:gd name="T4" fmla="*/ 112713 w 142"/>
              <a:gd name="T5" fmla="*/ 0 h 38"/>
              <a:gd name="T6" fmla="*/ 112713 w 142"/>
              <a:gd name="T7" fmla="*/ 60325 h 38"/>
              <a:gd name="T8" fmla="*/ 0 60000 65536"/>
              <a:gd name="T9" fmla="*/ 0 60000 65536"/>
              <a:gd name="T10" fmla="*/ 0 60000 65536"/>
              <a:gd name="T11" fmla="*/ 0 60000 65536"/>
              <a:gd name="T12" fmla="*/ 0 w 142"/>
              <a:gd name="T13" fmla="*/ 0 h 38"/>
              <a:gd name="T14" fmla="*/ 142 w 142"/>
              <a:gd name="T15" fmla="*/ 38 h 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" h="38">
                <a:moveTo>
                  <a:pt x="0" y="0"/>
                </a:moveTo>
                <a:lnTo>
                  <a:pt x="142" y="0"/>
                </a:lnTo>
                <a:lnTo>
                  <a:pt x="71" y="0"/>
                </a:lnTo>
                <a:lnTo>
                  <a:pt x="71" y="38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xmlns="" id="{751155CB-6C4F-4318-8A97-8EA48678B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752" y="1490339"/>
            <a:ext cx="384430" cy="43611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xmlns="" id="{6F0A2860-6E7B-4EDB-B6C1-134E886F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752" y="1490339"/>
            <a:ext cx="383086" cy="434799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xmlns="" id="{AE8311B5-355C-4C3D-BCE3-A22C55E1AB9D}"/>
              </a:ext>
            </a:extLst>
          </p:cNvPr>
          <p:cNvSpPr>
            <a:spLocks/>
          </p:cNvSpPr>
          <p:nvPr/>
        </p:nvSpPr>
        <p:spPr bwMode="auto">
          <a:xfrm>
            <a:off x="2958187" y="1444223"/>
            <a:ext cx="192214" cy="46116"/>
          </a:xfrm>
          <a:custGeom>
            <a:avLst/>
            <a:gdLst>
              <a:gd name="T0" fmla="*/ 0 w 143"/>
              <a:gd name="T1" fmla="*/ 0 h 35"/>
              <a:gd name="T2" fmla="*/ 227012 w 143"/>
              <a:gd name="T3" fmla="*/ 0 h 35"/>
              <a:gd name="T4" fmla="*/ 114300 w 143"/>
              <a:gd name="T5" fmla="*/ 0 h 35"/>
              <a:gd name="T6" fmla="*/ 114300 w 143"/>
              <a:gd name="T7" fmla="*/ 55563 h 35"/>
              <a:gd name="T8" fmla="*/ 0 60000 65536"/>
              <a:gd name="T9" fmla="*/ 0 60000 65536"/>
              <a:gd name="T10" fmla="*/ 0 60000 65536"/>
              <a:gd name="T11" fmla="*/ 0 60000 65536"/>
              <a:gd name="T12" fmla="*/ 0 w 143"/>
              <a:gd name="T13" fmla="*/ 0 h 35"/>
              <a:gd name="T14" fmla="*/ 143 w 143"/>
              <a:gd name="T15" fmla="*/ 35 h 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" h="35">
                <a:moveTo>
                  <a:pt x="0" y="0"/>
                </a:moveTo>
                <a:lnTo>
                  <a:pt x="143" y="0"/>
                </a:lnTo>
                <a:lnTo>
                  <a:pt x="72" y="0"/>
                </a:lnTo>
                <a:lnTo>
                  <a:pt x="72" y="3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xmlns="" id="{95BBDFC3-2FD2-4145-8806-199924826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052" y="1490339"/>
            <a:ext cx="384430" cy="66800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xmlns="" id="{7717E024-AD85-4B89-AAF4-C1627BC2A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052" y="1490339"/>
            <a:ext cx="383086" cy="66669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xmlns="" id="{B08A22AC-8523-4D6D-ACC8-438A2C89E33E}"/>
              </a:ext>
            </a:extLst>
          </p:cNvPr>
          <p:cNvSpPr>
            <a:spLocks/>
          </p:cNvSpPr>
          <p:nvPr/>
        </p:nvSpPr>
        <p:spPr bwMode="auto">
          <a:xfrm>
            <a:off x="3533488" y="1438953"/>
            <a:ext cx="192214" cy="51386"/>
          </a:xfrm>
          <a:custGeom>
            <a:avLst/>
            <a:gdLst>
              <a:gd name="T0" fmla="*/ 0 w 143"/>
              <a:gd name="T1" fmla="*/ 0 h 39"/>
              <a:gd name="T2" fmla="*/ 227012 w 143"/>
              <a:gd name="T3" fmla="*/ 0 h 39"/>
              <a:gd name="T4" fmla="*/ 112712 w 143"/>
              <a:gd name="T5" fmla="*/ 0 h 39"/>
              <a:gd name="T6" fmla="*/ 112712 w 143"/>
              <a:gd name="T7" fmla="*/ 61913 h 39"/>
              <a:gd name="T8" fmla="*/ 0 60000 65536"/>
              <a:gd name="T9" fmla="*/ 0 60000 65536"/>
              <a:gd name="T10" fmla="*/ 0 60000 65536"/>
              <a:gd name="T11" fmla="*/ 0 60000 65536"/>
              <a:gd name="T12" fmla="*/ 0 w 143"/>
              <a:gd name="T13" fmla="*/ 0 h 39"/>
              <a:gd name="T14" fmla="*/ 143 w 143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" h="39">
                <a:moveTo>
                  <a:pt x="0" y="0"/>
                </a:moveTo>
                <a:lnTo>
                  <a:pt x="143" y="0"/>
                </a:lnTo>
                <a:lnTo>
                  <a:pt x="71" y="0"/>
                </a:lnTo>
                <a:lnTo>
                  <a:pt x="71" y="39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xmlns="" id="{CF9DA179-3B0B-4F15-8151-8EDE8435B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496" y="1909327"/>
            <a:ext cx="384430" cy="946018"/>
          </a:xfrm>
          <a:prstGeom prst="rect">
            <a:avLst/>
          </a:prstGeom>
          <a:solidFill>
            <a:srgbClr val="D4D4D4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xmlns="" id="{0323F168-7476-445A-A9F1-E627C3779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496" y="1909327"/>
            <a:ext cx="383085" cy="944699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xmlns="" id="{793CC574-1A15-45B6-9AFF-E082F5017C04}"/>
              </a:ext>
            </a:extLst>
          </p:cNvPr>
          <p:cNvSpPr>
            <a:spLocks/>
          </p:cNvSpPr>
          <p:nvPr/>
        </p:nvSpPr>
        <p:spPr bwMode="auto">
          <a:xfrm>
            <a:off x="1808931" y="1864530"/>
            <a:ext cx="192215" cy="44797"/>
          </a:xfrm>
          <a:custGeom>
            <a:avLst/>
            <a:gdLst>
              <a:gd name="T0" fmla="*/ 0 w 143"/>
              <a:gd name="T1" fmla="*/ 0 h 34"/>
              <a:gd name="T2" fmla="*/ 227013 w 143"/>
              <a:gd name="T3" fmla="*/ 0 h 34"/>
              <a:gd name="T4" fmla="*/ 112713 w 143"/>
              <a:gd name="T5" fmla="*/ 0 h 34"/>
              <a:gd name="T6" fmla="*/ 112713 w 143"/>
              <a:gd name="T7" fmla="*/ 53975 h 34"/>
              <a:gd name="T8" fmla="*/ 0 60000 65536"/>
              <a:gd name="T9" fmla="*/ 0 60000 65536"/>
              <a:gd name="T10" fmla="*/ 0 60000 65536"/>
              <a:gd name="T11" fmla="*/ 0 60000 65536"/>
              <a:gd name="T12" fmla="*/ 0 w 143"/>
              <a:gd name="T13" fmla="*/ 0 h 34"/>
              <a:gd name="T14" fmla="*/ 143 w 143"/>
              <a:gd name="T15" fmla="*/ 34 h 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" h="34">
                <a:moveTo>
                  <a:pt x="0" y="0"/>
                </a:moveTo>
                <a:lnTo>
                  <a:pt x="143" y="0"/>
                </a:lnTo>
                <a:lnTo>
                  <a:pt x="71" y="0"/>
                </a:lnTo>
                <a:lnTo>
                  <a:pt x="71" y="34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xmlns="" id="{89DFC1A9-3694-4C1E-9A03-A7E676E2F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451" y="2122774"/>
            <a:ext cx="384430" cy="7325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xmlns="" id="{1FE3403B-7D1A-4D2E-A859-DADF0105E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451" y="2122774"/>
            <a:ext cx="383086" cy="73125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xmlns="" id="{2B8AC8E8-5757-413F-9C34-457BD1D68F93}"/>
              </a:ext>
            </a:extLst>
          </p:cNvPr>
          <p:cNvSpPr>
            <a:spLocks/>
          </p:cNvSpPr>
          <p:nvPr/>
        </p:nvSpPr>
        <p:spPr bwMode="auto">
          <a:xfrm>
            <a:off x="2384231" y="2074023"/>
            <a:ext cx="190871" cy="48750"/>
          </a:xfrm>
          <a:custGeom>
            <a:avLst/>
            <a:gdLst>
              <a:gd name="T0" fmla="*/ 0 w 142"/>
              <a:gd name="T1" fmla="*/ 0 h 37"/>
              <a:gd name="T2" fmla="*/ 225425 w 142"/>
              <a:gd name="T3" fmla="*/ 0 h 37"/>
              <a:gd name="T4" fmla="*/ 112713 w 142"/>
              <a:gd name="T5" fmla="*/ 0 h 37"/>
              <a:gd name="T6" fmla="*/ 112713 w 142"/>
              <a:gd name="T7" fmla="*/ 58738 h 37"/>
              <a:gd name="T8" fmla="*/ 0 60000 65536"/>
              <a:gd name="T9" fmla="*/ 0 60000 65536"/>
              <a:gd name="T10" fmla="*/ 0 60000 65536"/>
              <a:gd name="T11" fmla="*/ 0 60000 65536"/>
              <a:gd name="T12" fmla="*/ 0 w 142"/>
              <a:gd name="T13" fmla="*/ 0 h 37"/>
              <a:gd name="T14" fmla="*/ 142 w 142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" h="37">
                <a:moveTo>
                  <a:pt x="0" y="0"/>
                </a:moveTo>
                <a:lnTo>
                  <a:pt x="142" y="0"/>
                </a:lnTo>
                <a:lnTo>
                  <a:pt x="71" y="0"/>
                </a:lnTo>
                <a:lnTo>
                  <a:pt x="71" y="37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xmlns="" id="{51B16AEE-002B-4AF0-9927-A90A1D129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752" y="1925138"/>
            <a:ext cx="384430" cy="930206"/>
          </a:xfrm>
          <a:prstGeom prst="rect">
            <a:avLst/>
          </a:prstGeom>
          <a:solidFill>
            <a:srgbClr val="D4D4D4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xmlns="" id="{B64B8BD7-4BC1-4BF6-95E3-08415D9F0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752" y="1925138"/>
            <a:ext cx="383086" cy="928889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 26">
            <a:extLst>
              <a:ext uri="{FF2B5EF4-FFF2-40B4-BE49-F238E27FC236}">
                <a16:creationId xmlns:a16="http://schemas.microsoft.com/office/drawing/2014/main" xmlns="" id="{8D1A6610-9EF3-477B-BEA0-D76BE9A0E378}"/>
              </a:ext>
            </a:extLst>
          </p:cNvPr>
          <p:cNvSpPr>
            <a:spLocks/>
          </p:cNvSpPr>
          <p:nvPr/>
        </p:nvSpPr>
        <p:spPr bwMode="auto">
          <a:xfrm>
            <a:off x="2958187" y="1877705"/>
            <a:ext cx="192214" cy="47433"/>
          </a:xfrm>
          <a:custGeom>
            <a:avLst/>
            <a:gdLst>
              <a:gd name="T0" fmla="*/ 0 w 143"/>
              <a:gd name="T1" fmla="*/ 0 h 36"/>
              <a:gd name="T2" fmla="*/ 227012 w 143"/>
              <a:gd name="T3" fmla="*/ 0 h 36"/>
              <a:gd name="T4" fmla="*/ 114300 w 143"/>
              <a:gd name="T5" fmla="*/ 0 h 36"/>
              <a:gd name="T6" fmla="*/ 114300 w 143"/>
              <a:gd name="T7" fmla="*/ 57150 h 36"/>
              <a:gd name="T8" fmla="*/ 0 60000 65536"/>
              <a:gd name="T9" fmla="*/ 0 60000 65536"/>
              <a:gd name="T10" fmla="*/ 0 60000 65536"/>
              <a:gd name="T11" fmla="*/ 0 60000 65536"/>
              <a:gd name="T12" fmla="*/ 0 w 143"/>
              <a:gd name="T13" fmla="*/ 0 h 36"/>
              <a:gd name="T14" fmla="*/ 143 w 143"/>
              <a:gd name="T15" fmla="*/ 36 h 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" h="36">
                <a:moveTo>
                  <a:pt x="0" y="0"/>
                </a:moveTo>
                <a:lnTo>
                  <a:pt x="143" y="0"/>
                </a:lnTo>
                <a:lnTo>
                  <a:pt x="72" y="0"/>
                </a:lnTo>
                <a:lnTo>
                  <a:pt x="72" y="36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xmlns="" id="{5991F198-B49E-49E0-BD7C-3BD929D09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052" y="2157030"/>
            <a:ext cx="384430" cy="698314"/>
          </a:xfrm>
          <a:prstGeom prst="rect">
            <a:avLst/>
          </a:prstGeom>
          <a:solidFill>
            <a:srgbClr val="D4D4D4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xmlns="" id="{BD117AC4-3BEE-432F-A962-92616002E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052" y="2157030"/>
            <a:ext cx="383086" cy="69699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29">
            <a:extLst>
              <a:ext uri="{FF2B5EF4-FFF2-40B4-BE49-F238E27FC236}">
                <a16:creationId xmlns:a16="http://schemas.microsoft.com/office/drawing/2014/main" xmlns="" id="{6142E327-BC5C-401A-835A-1D097D1D9110}"/>
              </a:ext>
            </a:extLst>
          </p:cNvPr>
          <p:cNvSpPr>
            <a:spLocks/>
          </p:cNvSpPr>
          <p:nvPr/>
        </p:nvSpPr>
        <p:spPr bwMode="auto">
          <a:xfrm>
            <a:off x="3533488" y="2105645"/>
            <a:ext cx="192214" cy="51386"/>
          </a:xfrm>
          <a:custGeom>
            <a:avLst/>
            <a:gdLst>
              <a:gd name="T0" fmla="*/ 0 w 143"/>
              <a:gd name="T1" fmla="*/ 0 h 39"/>
              <a:gd name="T2" fmla="*/ 227012 w 143"/>
              <a:gd name="T3" fmla="*/ 0 h 39"/>
              <a:gd name="T4" fmla="*/ 112712 w 143"/>
              <a:gd name="T5" fmla="*/ 0 h 39"/>
              <a:gd name="T6" fmla="*/ 112712 w 143"/>
              <a:gd name="T7" fmla="*/ 61913 h 39"/>
              <a:gd name="T8" fmla="*/ 0 60000 65536"/>
              <a:gd name="T9" fmla="*/ 0 60000 65536"/>
              <a:gd name="T10" fmla="*/ 0 60000 65536"/>
              <a:gd name="T11" fmla="*/ 0 60000 65536"/>
              <a:gd name="T12" fmla="*/ 0 w 143"/>
              <a:gd name="T13" fmla="*/ 0 h 39"/>
              <a:gd name="T14" fmla="*/ 143 w 143"/>
              <a:gd name="T15" fmla="*/ 39 h 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" h="39">
                <a:moveTo>
                  <a:pt x="0" y="0"/>
                </a:moveTo>
                <a:lnTo>
                  <a:pt x="143" y="0"/>
                </a:lnTo>
                <a:lnTo>
                  <a:pt x="71" y="0"/>
                </a:lnTo>
                <a:lnTo>
                  <a:pt x="71" y="39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xmlns="" id="{0722230D-32D2-4202-BE30-6876D3209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541" y="2764232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284"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xmlns="" id="{CA137ABD-21B9-45C6-BDEA-5EEC5957C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300" y="2491491"/>
            <a:ext cx="1699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284"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xmlns="" id="{03D555FF-7593-4269-8A7E-DBF53833D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300" y="2218757"/>
            <a:ext cx="1699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284"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xmlns="" id="{8B4109AD-1116-4E29-B35C-1228FB60B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300" y="1946019"/>
            <a:ext cx="1699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284"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34">
            <a:extLst>
              <a:ext uri="{FF2B5EF4-FFF2-40B4-BE49-F238E27FC236}">
                <a16:creationId xmlns:a16="http://schemas.microsoft.com/office/drawing/2014/main" xmlns="" id="{4141E4C3-45FE-4B6E-A21C-6D485AA83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300" y="1671965"/>
            <a:ext cx="16991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284"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5">
            <a:extLst>
              <a:ext uri="{FF2B5EF4-FFF2-40B4-BE49-F238E27FC236}">
                <a16:creationId xmlns:a16="http://schemas.microsoft.com/office/drawing/2014/main" xmlns="" id="{2AA08883-9197-43A6-A7E3-A59A8BC70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062" y="1399228"/>
            <a:ext cx="25487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284"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xmlns="" id="{7B20FEBF-A14D-48A6-BDCA-FF60D0B796CC}"/>
              </a:ext>
            </a:extLst>
          </p:cNvPr>
          <p:cNvSpPr>
            <a:spLocks noEditPoints="1"/>
          </p:cNvSpPr>
          <p:nvPr/>
        </p:nvSpPr>
        <p:spPr bwMode="auto">
          <a:xfrm>
            <a:off x="1483644" y="1345406"/>
            <a:ext cx="43014" cy="1516526"/>
          </a:xfrm>
          <a:custGeom>
            <a:avLst/>
            <a:gdLst>
              <a:gd name="T0" fmla="*/ 50800 w 32"/>
              <a:gd name="T1" fmla="*/ 1827212 h 1151"/>
              <a:gd name="T2" fmla="*/ 50800 w 32"/>
              <a:gd name="T3" fmla="*/ 0 h 1151"/>
              <a:gd name="T4" fmla="*/ 50800 w 32"/>
              <a:gd name="T5" fmla="*/ 1817687 h 1151"/>
              <a:gd name="T6" fmla="*/ 0 w 32"/>
              <a:gd name="T7" fmla="*/ 1817687 h 1151"/>
              <a:gd name="T8" fmla="*/ 50800 w 32"/>
              <a:gd name="T9" fmla="*/ 1489074 h 1151"/>
              <a:gd name="T10" fmla="*/ 0 w 32"/>
              <a:gd name="T11" fmla="*/ 1489074 h 1151"/>
              <a:gd name="T12" fmla="*/ 50800 w 32"/>
              <a:gd name="T13" fmla="*/ 1160462 h 1151"/>
              <a:gd name="T14" fmla="*/ 0 w 32"/>
              <a:gd name="T15" fmla="*/ 1160462 h 1151"/>
              <a:gd name="T16" fmla="*/ 50800 w 32"/>
              <a:gd name="T17" fmla="*/ 831850 h 1151"/>
              <a:gd name="T18" fmla="*/ 0 w 32"/>
              <a:gd name="T19" fmla="*/ 831850 h 1151"/>
              <a:gd name="T20" fmla="*/ 50800 w 32"/>
              <a:gd name="T21" fmla="*/ 503237 h 1151"/>
              <a:gd name="T22" fmla="*/ 0 w 32"/>
              <a:gd name="T23" fmla="*/ 503237 h 1151"/>
              <a:gd name="T24" fmla="*/ 50800 w 32"/>
              <a:gd name="T25" fmla="*/ 174625 h 1151"/>
              <a:gd name="T26" fmla="*/ 0 w 32"/>
              <a:gd name="T27" fmla="*/ 174625 h 115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2"/>
              <a:gd name="T43" fmla="*/ 0 h 1151"/>
              <a:gd name="T44" fmla="*/ 32 w 32"/>
              <a:gd name="T45" fmla="*/ 1151 h 115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2" h="1151">
                <a:moveTo>
                  <a:pt x="32" y="1151"/>
                </a:moveTo>
                <a:lnTo>
                  <a:pt x="32" y="0"/>
                </a:lnTo>
                <a:moveTo>
                  <a:pt x="32" y="1145"/>
                </a:moveTo>
                <a:lnTo>
                  <a:pt x="0" y="1145"/>
                </a:lnTo>
                <a:moveTo>
                  <a:pt x="32" y="938"/>
                </a:moveTo>
                <a:lnTo>
                  <a:pt x="0" y="938"/>
                </a:lnTo>
                <a:moveTo>
                  <a:pt x="32" y="731"/>
                </a:moveTo>
                <a:lnTo>
                  <a:pt x="0" y="731"/>
                </a:lnTo>
                <a:moveTo>
                  <a:pt x="32" y="524"/>
                </a:moveTo>
                <a:lnTo>
                  <a:pt x="0" y="524"/>
                </a:lnTo>
                <a:moveTo>
                  <a:pt x="32" y="317"/>
                </a:moveTo>
                <a:lnTo>
                  <a:pt x="0" y="317"/>
                </a:lnTo>
                <a:moveTo>
                  <a:pt x="32" y="110"/>
                </a:moveTo>
                <a:lnTo>
                  <a:pt x="0" y="11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56">
            <a:extLst>
              <a:ext uri="{FF2B5EF4-FFF2-40B4-BE49-F238E27FC236}">
                <a16:creationId xmlns:a16="http://schemas.microsoft.com/office/drawing/2014/main" xmlns="" id="{8C92C570-0F3B-4842-9B37-D647BCEE9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808" y="1433294"/>
            <a:ext cx="19556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284"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57">
            <a:extLst>
              <a:ext uri="{FF2B5EF4-FFF2-40B4-BE49-F238E27FC236}">
                <a16:creationId xmlns:a16="http://schemas.microsoft.com/office/drawing/2014/main" xmlns="" id="{EABC214C-6860-4EB4-B4C8-1DB423D12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418" y="1496926"/>
            <a:ext cx="165332" cy="8169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58">
            <a:extLst>
              <a:ext uri="{FF2B5EF4-FFF2-40B4-BE49-F238E27FC236}">
                <a16:creationId xmlns:a16="http://schemas.microsoft.com/office/drawing/2014/main" xmlns="" id="{0244C62F-A903-4D3F-831B-D82764FE0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418" y="1496926"/>
            <a:ext cx="163988" cy="8037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59">
            <a:extLst>
              <a:ext uri="{FF2B5EF4-FFF2-40B4-BE49-F238E27FC236}">
                <a16:creationId xmlns:a16="http://schemas.microsoft.com/office/drawing/2014/main" xmlns="" id="{FD5F90A1-6654-4461-A46F-A5C9EBEC8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808" y="1605896"/>
            <a:ext cx="2132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284"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60">
            <a:extLst>
              <a:ext uri="{FF2B5EF4-FFF2-40B4-BE49-F238E27FC236}">
                <a16:creationId xmlns:a16="http://schemas.microsoft.com/office/drawing/2014/main" xmlns="" id="{3B35CF28-B578-45E3-B3AB-78FF855D2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418" y="1669529"/>
            <a:ext cx="165332" cy="81690"/>
          </a:xfrm>
          <a:prstGeom prst="rect">
            <a:avLst/>
          </a:prstGeom>
          <a:solidFill>
            <a:srgbClr val="D4D4D4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61">
            <a:extLst>
              <a:ext uri="{FF2B5EF4-FFF2-40B4-BE49-F238E27FC236}">
                <a16:creationId xmlns:a16="http://schemas.microsoft.com/office/drawing/2014/main" xmlns="" id="{37D46979-07FE-4064-B28A-8A58BF518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418" y="1669529"/>
            <a:ext cx="163988" cy="8037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68">
            <a:extLst>
              <a:ext uri="{FF2B5EF4-FFF2-40B4-BE49-F238E27FC236}">
                <a16:creationId xmlns:a16="http://schemas.microsoft.com/office/drawing/2014/main" xmlns="" id="{94F2255A-3147-44B8-A2A4-DE7497C32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30" y="1093588"/>
            <a:ext cx="160255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284"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 Treatment P&lt;0.001</a:t>
            </a: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69">
            <a:extLst>
              <a:ext uri="{FF2B5EF4-FFF2-40B4-BE49-F238E27FC236}">
                <a16:creationId xmlns:a16="http://schemas.microsoft.com/office/drawing/2014/main" xmlns="" id="{4D28468C-1D4C-43FE-978F-ED8D59A44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597" y="1501770"/>
            <a:ext cx="89768" cy="27712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284">
              <a:defRPr/>
            </a:pPr>
            <a:r>
              <a:rPr lang="en-US" sz="180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70">
            <a:extLst>
              <a:ext uri="{FF2B5EF4-FFF2-40B4-BE49-F238E27FC236}">
                <a16:creationId xmlns:a16="http://schemas.microsoft.com/office/drawing/2014/main" xmlns="" id="{8B59E66D-E5B2-4B89-A527-4B489A2D9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732" y="1493438"/>
            <a:ext cx="89768" cy="27712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284">
              <a:defRPr/>
            </a:pPr>
            <a:r>
              <a:rPr lang="en-US" sz="180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68">
            <a:extLst>
              <a:ext uri="{FF2B5EF4-FFF2-40B4-BE49-F238E27FC236}">
                <a16:creationId xmlns:a16="http://schemas.microsoft.com/office/drawing/2014/main" xmlns="" id="{843D4E62-5AE3-4E2C-8F64-20C2C64D81A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8454" y="2041688"/>
            <a:ext cx="141711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284"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 composition (%)</a:t>
            </a: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72">
            <a:extLst>
              <a:ext uri="{FF2B5EF4-FFF2-40B4-BE49-F238E27FC236}">
                <a16:creationId xmlns:a16="http://schemas.microsoft.com/office/drawing/2014/main" xmlns="" id="{A37E3565-FC6E-4728-BD25-8E8CC7C15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496" y="3991678"/>
            <a:ext cx="384430" cy="30699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73">
            <a:extLst>
              <a:ext uri="{FF2B5EF4-FFF2-40B4-BE49-F238E27FC236}">
                <a16:creationId xmlns:a16="http://schemas.microsoft.com/office/drawing/2014/main" xmlns="" id="{37BFF40C-F5BF-4BD2-82CD-D9828E6AD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496" y="3991678"/>
            <a:ext cx="383085" cy="305676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Freeform 74">
            <a:extLst>
              <a:ext uri="{FF2B5EF4-FFF2-40B4-BE49-F238E27FC236}">
                <a16:creationId xmlns:a16="http://schemas.microsoft.com/office/drawing/2014/main" xmlns="" id="{F399BE11-CF86-4F65-AE70-CE01C93CE484}"/>
              </a:ext>
            </a:extLst>
          </p:cNvPr>
          <p:cNvSpPr>
            <a:spLocks/>
          </p:cNvSpPr>
          <p:nvPr/>
        </p:nvSpPr>
        <p:spPr bwMode="auto">
          <a:xfrm>
            <a:off x="1808931" y="3942929"/>
            <a:ext cx="192215" cy="48750"/>
          </a:xfrm>
          <a:custGeom>
            <a:avLst/>
            <a:gdLst>
              <a:gd name="T0" fmla="*/ 0 w 143"/>
              <a:gd name="T1" fmla="*/ 0 h 37"/>
              <a:gd name="T2" fmla="*/ 227013 w 143"/>
              <a:gd name="T3" fmla="*/ 0 h 37"/>
              <a:gd name="T4" fmla="*/ 112713 w 143"/>
              <a:gd name="T5" fmla="*/ 0 h 37"/>
              <a:gd name="T6" fmla="*/ 112713 w 143"/>
              <a:gd name="T7" fmla="*/ 58737 h 37"/>
              <a:gd name="T8" fmla="*/ 0 60000 65536"/>
              <a:gd name="T9" fmla="*/ 0 60000 65536"/>
              <a:gd name="T10" fmla="*/ 0 60000 65536"/>
              <a:gd name="T11" fmla="*/ 0 60000 65536"/>
              <a:gd name="T12" fmla="*/ 0 w 143"/>
              <a:gd name="T13" fmla="*/ 0 h 37"/>
              <a:gd name="T14" fmla="*/ 143 w 143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" h="37">
                <a:moveTo>
                  <a:pt x="0" y="0"/>
                </a:moveTo>
                <a:lnTo>
                  <a:pt x="143" y="0"/>
                </a:lnTo>
                <a:lnTo>
                  <a:pt x="71" y="0"/>
                </a:lnTo>
                <a:lnTo>
                  <a:pt x="71" y="37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75">
            <a:extLst>
              <a:ext uri="{FF2B5EF4-FFF2-40B4-BE49-F238E27FC236}">
                <a16:creationId xmlns:a16="http://schemas.microsoft.com/office/drawing/2014/main" xmlns="" id="{BCFEFF74-5E79-4164-A6BD-B62D957B1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796" y="3675461"/>
            <a:ext cx="384430" cy="5942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76">
            <a:extLst>
              <a:ext uri="{FF2B5EF4-FFF2-40B4-BE49-F238E27FC236}">
                <a16:creationId xmlns:a16="http://schemas.microsoft.com/office/drawing/2014/main" xmlns="" id="{2E56B924-AEB8-4CBD-ADB3-59C4BC41E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796" y="3675461"/>
            <a:ext cx="383085" cy="59290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reeform 77">
            <a:extLst>
              <a:ext uri="{FF2B5EF4-FFF2-40B4-BE49-F238E27FC236}">
                <a16:creationId xmlns:a16="http://schemas.microsoft.com/office/drawing/2014/main" xmlns="" id="{B326A192-C7C9-4254-9697-28D291A050FE}"/>
              </a:ext>
            </a:extLst>
          </p:cNvPr>
          <p:cNvSpPr>
            <a:spLocks/>
          </p:cNvSpPr>
          <p:nvPr/>
        </p:nvSpPr>
        <p:spPr bwMode="auto">
          <a:xfrm>
            <a:off x="2384231" y="3604312"/>
            <a:ext cx="190871" cy="71149"/>
          </a:xfrm>
          <a:custGeom>
            <a:avLst/>
            <a:gdLst>
              <a:gd name="T0" fmla="*/ 0 w 142"/>
              <a:gd name="T1" fmla="*/ 0 h 54"/>
              <a:gd name="T2" fmla="*/ 225425 w 142"/>
              <a:gd name="T3" fmla="*/ 0 h 54"/>
              <a:gd name="T4" fmla="*/ 112713 w 142"/>
              <a:gd name="T5" fmla="*/ 0 h 54"/>
              <a:gd name="T6" fmla="*/ 112713 w 142"/>
              <a:gd name="T7" fmla="*/ 85725 h 54"/>
              <a:gd name="T8" fmla="*/ 0 60000 65536"/>
              <a:gd name="T9" fmla="*/ 0 60000 65536"/>
              <a:gd name="T10" fmla="*/ 0 60000 65536"/>
              <a:gd name="T11" fmla="*/ 0 60000 65536"/>
              <a:gd name="T12" fmla="*/ 0 w 142"/>
              <a:gd name="T13" fmla="*/ 0 h 54"/>
              <a:gd name="T14" fmla="*/ 142 w 142"/>
              <a:gd name="T15" fmla="*/ 54 h 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" h="54">
                <a:moveTo>
                  <a:pt x="0" y="0"/>
                </a:moveTo>
                <a:lnTo>
                  <a:pt x="142" y="0"/>
                </a:lnTo>
                <a:lnTo>
                  <a:pt x="71" y="0"/>
                </a:lnTo>
                <a:lnTo>
                  <a:pt x="71" y="54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78">
            <a:extLst>
              <a:ext uri="{FF2B5EF4-FFF2-40B4-BE49-F238E27FC236}">
                <a16:creationId xmlns:a16="http://schemas.microsoft.com/office/drawing/2014/main" xmlns="" id="{4E6F2294-45E2-42EA-A8C4-BB373BE55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752" y="4186680"/>
            <a:ext cx="384430" cy="25429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79">
            <a:extLst>
              <a:ext uri="{FF2B5EF4-FFF2-40B4-BE49-F238E27FC236}">
                <a16:creationId xmlns:a16="http://schemas.microsoft.com/office/drawing/2014/main" xmlns="" id="{552FEA3F-2A96-4A91-84CB-1037F0F29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752" y="4186680"/>
            <a:ext cx="383086" cy="25297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Freeform 80">
            <a:extLst>
              <a:ext uri="{FF2B5EF4-FFF2-40B4-BE49-F238E27FC236}">
                <a16:creationId xmlns:a16="http://schemas.microsoft.com/office/drawing/2014/main" xmlns="" id="{A8906810-01A6-4EB4-941E-B6CA3A9D80D1}"/>
              </a:ext>
            </a:extLst>
          </p:cNvPr>
          <p:cNvSpPr>
            <a:spLocks/>
          </p:cNvSpPr>
          <p:nvPr/>
        </p:nvSpPr>
        <p:spPr bwMode="auto">
          <a:xfrm>
            <a:off x="2959531" y="4151105"/>
            <a:ext cx="190871" cy="35574"/>
          </a:xfrm>
          <a:custGeom>
            <a:avLst/>
            <a:gdLst>
              <a:gd name="T0" fmla="*/ 0 w 142"/>
              <a:gd name="T1" fmla="*/ 0 h 27"/>
              <a:gd name="T2" fmla="*/ 225425 w 142"/>
              <a:gd name="T3" fmla="*/ 0 h 27"/>
              <a:gd name="T4" fmla="*/ 112713 w 142"/>
              <a:gd name="T5" fmla="*/ 0 h 27"/>
              <a:gd name="T6" fmla="*/ 112713 w 142"/>
              <a:gd name="T7" fmla="*/ 42862 h 27"/>
              <a:gd name="T8" fmla="*/ 0 60000 65536"/>
              <a:gd name="T9" fmla="*/ 0 60000 65536"/>
              <a:gd name="T10" fmla="*/ 0 60000 65536"/>
              <a:gd name="T11" fmla="*/ 0 60000 65536"/>
              <a:gd name="T12" fmla="*/ 0 w 142"/>
              <a:gd name="T13" fmla="*/ 0 h 27"/>
              <a:gd name="T14" fmla="*/ 142 w 142"/>
              <a:gd name="T15" fmla="*/ 27 h 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" h="27">
                <a:moveTo>
                  <a:pt x="0" y="0"/>
                </a:moveTo>
                <a:lnTo>
                  <a:pt x="142" y="0"/>
                </a:lnTo>
                <a:lnTo>
                  <a:pt x="71" y="0"/>
                </a:lnTo>
                <a:lnTo>
                  <a:pt x="71" y="27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81">
            <a:extLst>
              <a:ext uri="{FF2B5EF4-FFF2-40B4-BE49-F238E27FC236}">
                <a16:creationId xmlns:a16="http://schemas.microsoft.com/office/drawing/2014/main" xmlns="" id="{EC850052-426C-42A2-8CB5-8933CB576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052" y="3780866"/>
            <a:ext cx="384430" cy="58236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82">
            <a:extLst>
              <a:ext uri="{FF2B5EF4-FFF2-40B4-BE49-F238E27FC236}">
                <a16:creationId xmlns:a16="http://schemas.microsoft.com/office/drawing/2014/main" xmlns="" id="{4B510617-391C-435E-B95C-714676D02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052" y="3780866"/>
            <a:ext cx="383086" cy="5810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Freeform 83">
            <a:extLst>
              <a:ext uri="{FF2B5EF4-FFF2-40B4-BE49-F238E27FC236}">
                <a16:creationId xmlns:a16="http://schemas.microsoft.com/office/drawing/2014/main" xmlns="" id="{A5180ECD-140B-4395-BE81-37B8A40BBAF1}"/>
              </a:ext>
            </a:extLst>
          </p:cNvPr>
          <p:cNvSpPr>
            <a:spLocks/>
          </p:cNvSpPr>
          <p:nvPr/>
        </p:nvSpPr>
        <p:spPr bwMode="auto">
          <a:xfrm>
            <a:off x="3533488" y="3718942"/>
            <a:ext cx="192214" cy="61926"/>
          </a:xfrm>
          <a:custGeom>
            <a:avLst/>
            <a:gdLst>
              <a:gd name="T0" fmla="*/ 0 w 143"/>
              <a:gd name="T1" fmla="*/ 0 h 47"/>
              <a:gd name="T2" fmla="*/ 227012 w 143"/>
              <a:gd name="T3" fmla="*/ 0 h 47"/>
              <a:gd name="T4" fmla="*/ 114300 w 143"/>
              <a:gd name="T5" fmla="*/ 0 h 47"/>
              <a:gd name="T6" fmla="*/ 114300 w 143"/>
              <a:gd name="T7" fmla="*/ 74612 h 47"/>
              <a:gd name="T8" fmla="*/ 0 60000 65536"/>
              <a:gd name="T9" fmla="*/ 0 60000 65536"/>
              <a:gd name="T10" fmla="*/ 0 60000 65536"/>
              <a:gd name="T11" fmla="*/ 0 60000 65536"/>
              <a:gd name="T12" fmla="*/ 0 w 143"/>
              <a:gd name="T13" fmla="*/ 0 h 47"/>
              <a:gd name="T14" fmla="*/ 143 w 143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" h="47">
                <a:moveTo>
                  <a:pt x="0" y="0"/>
                </a:moveTo>
                <a:lnTo>
                  <a:pt x="143" y="0"/>
                </a:lnTo>
                <a:lnTo>
                  <a:pt x="72" y="0"/>
                </a:lnTo>
                <a:lnTo>
                  <a:pt x="72" y="47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84">
            <a:extLst>
              <a:ext uri="{FF2B5EF4-FFF2-40B4-BE49-F238E27FC236}">
                <a16:creationId xmlns:a16="http://schemas.microsoft.com/office/drawing/2014/main" xmlns="" id="{E153C7BA-936B-47E4-9B11-F0493D52D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496" y="4297356"/>
            <a:ext cx="384430" cy="677233"/>
          </a:xfrm>
          <a:prstGeom prst="rect">
            <a:avLst/>
          </a:prstGeom>
          <a:solidFill>
            <a:srgbClr val="D4D4D4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85">
            <a:extLst>
              <a:ext uri="{FF2B5EF4-FFF2-40B4-BE49-F238E27FC236}">
                <a16:creationId xmlns:a16="http://schemas.microsoft.com/office/drawing/2014/main" xmlns="" id="{8327F6C6-0963-4A02-B956-1FE163751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496" y="4297356"/>
            <a:ext cx="383085" cy="67591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Freeform 86">
            <a:extLst>
              <a:ext uri="{FF2B5EF4-FFF2-40B4-BE49-F238E27FC236}">
                <a16:creationId xmlns:a16="http://schemas.microsoft.com/office/drawing/2014/main" xmlns="" id="{749BA72D-51DC-483C-B2D7-37D3A576956F}"/>
              </a:ext>
            </a:extLst>
          </p:cNvPr>
          <p:cNvSpPr>
            <a:spLocks/>
          </p:cNvSpPr>
          <p:nvPr/>
        </p:nvSpPr>
        <p:spPr bwMode="auto">
          <a:xfrm>
            <a:off x="1808931" y="4234112"/>
            <a:ext cx="192215" cy="63243"/>
          </a:xfrm>
          <a:custGeom>
            <a:avLst/>
            <a:gdLst>
              <a:gd name="T0" fmla="*/ 0 w 143"/>
              <a:gd name="T1" fmla="*/ 0 h 48"/>
              <a:gd name="T2" fmla="*/ 227013 w 143"/>
              <a:gd name="T3" fmla="*/ 0 h 48"/>
              <a:gd name="T4" fmla="*/ 112713 w 143"/>
              <a:gd name="T5" fmla="*/ 0 h 48"/>
              <a:gd name="T6" fmla="*/ 112713 w 143"/>
              <a:gd name="T7" fmla="*/ 7620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143"/>
              <a:gd name="T13" fmla="*/ 0 h 48"/>
              <a:gd name="T14" fmla="*/ 143 w 143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" h="48">
                <a:moveTo>
                  <a:pt x="0" y="0"/>
                </a:moveTo>
                <a:lnTo>
                  <a:pt x="143" y="0"/>
                </a:lnTo>
                <a:lnTo>
                  <a:pt x="71" y="0"/>
                </a:lnTo>
                <a:lnTo>
                  <a:pt x="71" y="48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87">
            <a:extLst>
              <a:ext uri="{FF2B5EF4-FFF2-40B4-BE49-F238E27FC236}">
                <a16:creationId xmlns:a16="http://schemas.microsoft.com/office/drawing/2014/main" xmlns="" id="{C9482010-969A-48B4-A3FF-C077CAD9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796" y="4268369"/>
            <a:ext cx="384430" cy="70621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88">
            <a:extLst>
              <a:ext uri="{FF2B5EF4-FFF2-40B4-BE49-F238E27FC236}">
                <a16:creationId xmlns:a16="http://schemas.microsoft.com/office/drawing/2014/main" xmlns="" id="{33DB0026-5D06-4374-B17A-183D1EACA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796" y="4268369"/>
            <a:ext cx="383085" cy="704901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Freeform 89">
            <a:extLst>
              <a:ext uri="{FF2B5EF4-FFF2-40B4-BE49-F238E27FC236}">
                <a16:creationId xmlns:a16="http://schemas.microsoft.com/office/drawing/2014/main" xmlns="" id="{4BCAAD96-8E66-4C9A-B750-0128D00AB8CB}"/>
              </a:ext>
            </a:extLst>
          </p:cNvPr>
          <p:cNvSpPr>
            <a:spLocks/>
          </p:cNvSpPr>
          <p:nvPr/>
        </p:nvSpPr>
        <p:spPr bwMode="auto">
          <a:xfrm>
            <a:off x="2384231" y="4169551"/>
            <a:ext cx="190871" cy="98818"/>
          </a:xfrm>
          <a:custGeom>
            <a:avLst/>
            <a:gdLst>
              <a:gd name="T0" fmla="*/ 0 w 142"/>
              <a:gd name="T1" fmla="*/ 0 h 75"/>
              <a:gd name="T2" fmla="*/ 225425 w 142"/>
              <a:gd name="T3" fmla="*/ 0 h 75"/>
              <a:gd name="T4" fmla="*/ 112713 w 142"/>
              <a:gd name="T5" fmla="*/ 0 h 75"/>
              <a:gd name="T6" fmla="*/ 112713 w 142"/>
              <a:gd name="T7" fmla="*/ 119062 h 75"/>
              <a:gd name="T8" fmla="*/ 0 60000 65536"/>
              <a:gd name="T9" fmla="*/ 0 60000 65536"/>
              <a:gd name="T10" fmla="*/ 0 60000 65536"/>
              <a:gd name="T11" fmla="*/ 0 60000 65536"/>
              <a:gd name="T12" fmla="*/ 0 w 142"/>
              <a:gd name="T13" fmla="*/ 0 h 75"/>
              <a:gd name="T14" fmla="*/ 142 w 142"/>
              <a:gd name="T15" fmla="*/ 75 h 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" h="75">
                <a:moveTo>
                  <a:pt x="0" y="0"/>
                </a:moveTo>
                <a:lnTo>
                  <a:pt x="142" y="0"/>
                </a:lnTo>
                <a:lnTo>
                  <a:pt x="71" y="0"/>
                </a:lnTo>
                <a:lnTo>
                  <a:pt x="71" y="7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90">
            <a:extLst>
              <a:ext uri="{FF2B5EF4-FFF2-40B4-BE49-F238E27FC236}">
                <a16:creationId xmlns:a16="http://schemas.microsoft.com/office/drawing/2014/main" xmlns="" id="{CD61A4BE-FA39-4666-BF81-B205716FE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752" y="4439653"/>
            <a:ext cx="384430" cy="534934"/>
          </a:xfrm>
          <a:prstGeom prst="rect">
            <a:avLst/>
          </a:prstGeom>
          <a:solidFill>
            <a:srgbClr val="D4D4D4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91">
            <a:extLst>
              <a:ext uri="{FF2B5EF4-FFF2-40B4-BE49-F238E27FC236}">
                <a16:creationId xmlns:a16="http://schemas.microsoft.com/office/drawing/2014/main" xmlns="" id="{DE0A744D-0C3D-436C-94E1-8D74B5D82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752" y="4439653"/>
            <a:ext cx="383086" cy="53361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Freeform 92">
            <a:extLst>
              <a:ext uri="{FF2B5EF4-FFF2-40B4-BE49-F238E27FC236}">
                <a16:creationId xmlns:a16="http://schemas.microsoft.com/office/drawing/2014/main" xmlns="" id="{B85A14E4-D616-4C20-9CA9-BCB7E8818708}"/>
              </a:ext>
            </a:extLst>
          </p:cNvPr>
          <p:cNvSpPr>
            <a:spLocks/>
          </p:cNvSpPr>
          <p:nvPr/>
        </p:nvSpPr>
        <p:spPr bwMode="auto">
          <a:xfrm>
            <a:off x="2959531" y="4372457"/>
            <a:ext cx="190871" cy="67196"/>
          </a:xfrm>
          <a:custGeom>
            <a:avLst/>
            <a:gdLst>
              <a:gd name="T0" fmla="*/ 0 w 142"/>
              <a:gd name="T1" fmla="*/ 0 h 51"/>
              <a:gd name="T2" fmla="*/ 225425 w 142"/>
              <a:gd name="T3" fmla="*/ 0 h 51"/>
              <a:gd name="T4" fmla="*/ 112713 w 142"/>
              <a:gd name="T5" fmla="*/ 0 h 51"/>
              <a:gd name="T6" fmla="*/ 112713 w 142"/>
              <a:gd name="T7" fmla="*/ 80962 h 51"/>
              <a:gd name="T8" fmla="*/ 0 60000 65536"/>
              <a:gd name="T9" fmla="*/ 0 60000 65536"/>
              <a:gd name="T10" fmla="*/ 0 60000 65536"/>
              <a:gd name="T11" fmla="*/ 0 60000 65536"/>
              <a:gd name="T12" fmla="*/ 0 w 142"/>
              <a:gd name="T13" fmla="*/ 0 h 51"/>
              <a:gd name="T14" fmla="*/ 142 w 142"/>
              <a:gd name="T15" fmla="*/ 51 h 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" h="51">
                <a:moveTo>
                  <a:pt x="0" y="0"/>
                </a:moveTo>
                <a:lnTo>
                  <a:pt x="142" y="0"/>
                </a:lnTo>
                <a:lnTo>
                  <a:pt x="71" y="0"/>
                </a:lnTo>
                <a:lnTo>
                  <a:pt x="71" y="51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93">
            <a:extLst>
              <a:ext uri="{FF2B5EF4-FFF2-40B4-BE49-F238E27FC236}">
                <a16:creationId xmlns:a16="http://schemas.microsoft.com/office/drawing/2014/main" xmlns="" id="{0D934C2F-7770-4A64-A917-C987DB9B7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052" y="4361917"/>
            <a:ext cx="384430" cy="612671"/>
          </a:xfrm>
          <a:prstGeom prst="rect">
            <a:avLst/>
          </a:prstGeom>
          <a:solidFill>
            <a:srgbClr val="D4D4D4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94">
            <a:extLst>
              <a:ext uri="{FF2B5EF4-FFF2-40B4-BE49-F238E27FC236}">
                <a16:creationId xmlns:a16="http://schemas.microsoft.com/office/drawing/2014/main" xmlns="" id="{96477B46-3A78-4880-BE0C-25980DC20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052" y="4361917"/>
            <a:ext cx="383086" cy="611354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GB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Freeform 95">
            <a:extLst>
              <a:ext uri="{FF2B5EF4-FFF2-40B4-BE49-F238E27FC236}">
                <a16:creationId xmlns:a16="http://schemas.microsoft.com/office/drawing/2014/main" xmlns="" id="{2FF48130-3D95-4A79-BB43-E8A966E7115B}"/>
              </a:ext>
            </a:extLst>
          </p:cNvPr>
          <p:cNvSpPr>
            <a:spLocks/>
          </p:cNvSpPr>
          <p:nvPr/>
        </p:nvSpPr>
        <p:spPr bwMode="auto">
          <a:xfrm>
            <a:off x="3533488" y="4297356"/>
            <a:ext cx="192214" cy="64561"/>
          </a:xfrm>
          <a:custGeom>
            <a:avLst/>
            <a:gdLst>
              <a:gd name="T0" fmla="*/ 0 w 143"/>
              <a:gd name="T1" fmla="*/ 0 h 49"/>
              <a:gd name="T2" fmla="*/ 227012 w 143"/>
              <a:gd name="T3" fmla="*/ 0 h 49"/>
              <a:gd name="T4" fmla="*/ 114300 w 143"/>
              <a:gd name="T5" fmla="*/ 0 h 49"/>
              <a:gd name="T6" fmla="*/ 114300 w 143"/>
              <a:gd name="T7" fmla="*/ 77788 h 49"/>
              <a:gd name="T8" fmla="*/ 0 60000 65536"/>
              <a:gd name="T9" fmla="*/ 0 60000 65536"/>
              <a:gd name="T10" fmla="*/ 0 60000 65536"/>
              <a:gd name="T11" fmla="*/ 0 60000 65536"/>
              <a:gd name="T12" fmla="*/ 0 w 143"/>
              <a:gd name="T13" fmla="*/ 0 h 49"/>
              <a:gd name="T14" fmla="*/ 143 w 143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" h="49">
                <a:moveTo>
                  <a:pt x="0" y="0"/>
                </a:moveTo>
                <a:lnTo>
                  <a:pt x="143" y="0"/>
                </a:lnTo>
                <a:lnTo>
                  <a:pt x="72" y="0"/>
                </a:lnTo>
                <a:lnTo>
                  <a:pt x="72" y="49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96">
            <a:extLst>
              <a:ext uri="{FF2B5EF4-FFF2-40B4-BE49-F238E27FC236}">
                <a16:creationId xmlns:a16="http://schemas.microsoft.com/office/drawing/2014/main" xmlns="" id="{0579030D-2EAF-42FA-9E9C-55744C05A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884" y="4872177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284"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97">
            <a:extLst>
              <a:ext uri="{FF2B5EF4-FFF2-40B4-BE49-F238E27FC236}">
                <a16:creationId xmlns:a16="http://schemas.microsoft.com/office/drawing/2014/main" xmlns="" id="{8D73A582-8A97-4AA3-AAF1-A81C7C7D9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884" y="4621836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284"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98">
            <a:extLst>
              <a:ext uri="{FF2B5EF4-FFF2-40B4-BE49-F238E27FC236}">
                <a16:creationId xmlns:a16="http://schemas.microsoft.com/office/drawing/2014/main" xmlns="" id="{7C48233D-6A34-4AFA-883D-A75F9DF6A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884" y="4371501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284"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99">
            <a:extLst>
              <a:ext uri="{FF2B5EF4-FFF2-40B4-BE49-F238E27FC236}">
                <a16:creationId xmlns:a16="http://schemas.microsoft.com/office/drawing/2014/main" xmlns="" id="{0E737E36-832B-4504-8B5C-62E5B2821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884" y="4121159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284"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100">
            <a:extLst>
              <a:ext uri="{FF2B5EF4-FFF2-40B4-BE49-F238E27FC236}">
                <a16:creationId xmlns:a16="http://schemas.microsoft.com/office/drawing/2014/main" xmlns="" id="{051CC60D-DAD6-4E11-87F5-469C7C6EB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884" y="3870822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284"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101">
            <a:extLst>
              <a:ext uri="{FF2B5EF4-FFF2-40B4-BE49-F238E27FC236}">
                <a16:creationId xmlns:a16="http://schemas.microsoft.com/office/drawing/2014/main" xmlns="" id="{86E8DC79-BEA6-49FC-B034-F1E62091C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884" y="3620481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284"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102">
            <a:extLst>
              <a:ext uri="{FF2B5EF4-FFF2-40B4-BE49-F238E27FC236}">
                <a16:creationId xmlns:a16="http://schemas.microsoft.com/office/drawing/2014/main" xmlns="" id="{DD22E253-FA5E-4B46-B10B-B8C6EA3E7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884" y="3370142"/>
            <a:ext cx="8496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284"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Freeform 103">
            <a:extLst>
              <a:ext uri="{FF2B5EF4-FFF2-40B4-BE49-F238E27FC236}">
                <a16:creationId xmlns:a16="http://schemas.microsoft.com/office/drawing/2014/main" xmlns="" id="{089D7AF4-15CC-4131-AE2A-49ADF6767100}"/>
              </a:ext>
            </a:extLst>
          </p:cNvPr>
          <p:cNvSpPr>
            <a:spLocks noEditPoints="1"/>
          </p:cNvSpPr>
          <p:nvPr/>
        </p:nvSpPr>
        <p:spPr bwMode="auto">
          <a:xfrm>
            <a:off x="1483644" y="3463332"/>
            <a:ext cx="44357" cy="1516526"/>
          </a:xfrm>
          <a:custGeom>
            <a:avLst/>
            <a:gdLst>
              <a:gd name="T0" fmla="*/ 52388 w 33"/>
              <a:gd name="T1" fmla="*/ 1827212 h 1151"/>
              <a:gd name="T2" fmla="*/ 52388 w 33"/>
              <a:gd name="T3" fmla="*/ 0 h 1151"/>
              <a:gd name="T4" fmla="*/ 52388 w 33"/>
              <a:gd name="T5" fmla="*/ 1819275 h 1151"/>
              <a:gd name="T6" fmla="*/ 0 w 33"/>
              <a:gd name="T7" fmla="*/ 1819275 h 1151"/>
              <a:gd name="T8" fmla="*/ 52388 w 33"/>
              <a:gd name="T9" fmla="*/ 1517649 h 1151"/>
              <a:gd name="T10" fmla="*/ 0 w 33"/>
              <a:gd name="T11" fmla="*/ 1517649 h 1151"/>
              <a:gd name="T12" fmla="*/ 52388 w 33"/>
              <a:gd name="T13" fmla="*/ 1216025 h 1151"/>
              <a:gd name="T14" fmla="*/ 0 w 33"/>
              <a:gd name="T15" fmla="*/ 1216025 h 1151"/>
              <a:gd name="T16" fmla="*/ 52388 w 33"/>
              <a:gd name="T17" fmla="*/ 914400 h 1151"/>
              <a:gd name="T18" fmla="*/ 0 w 33"/>
              <a:gd name="T19" fmla="*/ 914400 h 1151"/>
              <a:gd name="T20" fmla="*/ 52388 w 33"/>
              <a:gd name="T21" fmla="*/ 612775 h 1151"/>
              <a:gd name="T22" fmla="*/ 0 w 33"/>
              <a:gd name="T23" fmla="*/ 612775 h 1151"/>
              <a:gd name="T24" fmla="*/ 52388 w 33"/>
              <a:gd name="T25" fmla="*/ 311150 h 1151"/>
              <a:gd name="T26" fmla="*/ 0 w 33"/>
              <a:gd name="T27" fmla="*/ 311150 h 1151"/>
              <a:gd name="T28" fmla="*/ 52388 w 33"/>
              <a:gd name="T29" fmla="*/ 9525 h 1151"/>
              <a:gd name="T30" fmla="*/ 0 w 33"/>
              <a:gd name="T31" fmla="*/ 9525 h 115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3"/>
              <a:gd name="T49" fmla="*/ 0 h 1151"/>
              <a:gd name="T50" fmla="*/ 33 w 33"/>
              <a:gd name="T51" fmla="*/ 1151 h 115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3" h="1151">
                <a:moveTo>
                  <a:pt x="33" y="1151"/>
                </a:moveTo>
                <a:lnTo>
                  <a:pt x="33" y="0"/>
                </a:lnTo>
                <a:moveTo>
                  <a:pt x="33" y="1146"/>
                </a:moveTo>
                <a:lnTo>
                  <a:pt x="0" y="1146"/>
                </a:lnTo>
                <a:moveTo>
                  <a:pt x="33" y="956"/>
                </a:moveTo>
                <a:lnTo>
                  <a:pt x="0" y="956"/>
                </a:lnTo>
                <a:moveTo>
                  <a:pt x="33" y="766"/>
                </a:moveTo>
                <a:lnTo>
                  <a:pt x="0" y="766"/>
                </a:lnTo>
                <a:moveTo>
                  <a:pt x="33" y="576"/>
                </a:moveTo>
                <a:lnTo>
                  <a:pt x="0" y="576"/>
                </a:lnTo>
                <a:moveTo>
                  <a:pt x="33" y="386"/>
                </a:moveTo>
                <a:lnTo>
                  <a:pt x="0" y="386"/>
                </a:lnTo>
                <a:moveTo>
                  <a:pt x="33" y="196"/>
                </a:moveTo>
                <a:lnTo>
                  <a:pt x="0" y="196"/>
                </a:lnTo>
                <a:moveTo>
                  <a:pt x="33" y="6"/>
                </a:moveTo>
                <a:lnTo>
                  <a:pt x="0" y="6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914284">
              <a:defRPr/>
            </a:pP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134">
            <a:extLst>
              <a:ext uri="{FF2B5EF4-FFF2-40B4-BE49-F238E27FC236}">
                <a16:creationId xmlns:a16="http://schemas.microsoft.com/office/drawing/2014/main" xmlns="" id="{384DB7CC-FC03-4150-9DBB-1D50E4F4A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044" y="5021020"/>
            <a:ext cx="19717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284"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</a:t>
            </a: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135">
            <a:extLst>
              <a:ext uri="{FF2B5EF4-FFF2-40B4-BE49-F238E27FC236}">
                <a16:creationId xmlns:a16="http://schemas.microsoft.com/office/drawing/2014/main" xmlns="" id="{7FF5559F-E0E3-4DCF-B128-B56B05AB5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17" y="5021020"/>
            <a:ext cx="19717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284"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</a:t>
            </a: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136">
            <a:extLst>
              <a:ext uri="{FF2B5EF4-FFF2-40B4-BE49-F238E27FC236}">
                <a16:creationId xmlns:a16="http://schemas.microsoft.com/office/drawing/2014/main" xmlns="" id="{43A6DE26-872C-497F-A84E-EE637EC25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903" y="5021020"/>
            <a:ext cx="40075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284"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Sham</a:t>
            </a: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137">
            <a:extLst>
              <a:ext uri="{FF2B5EF4-FFF2-40B4-BE49-F238E27FC236}">
                <a16:creationId xmlns:a16="http://schemas.microsoft.com/office/drawing/2014/main" xmlns="" id="{9CD41347-D95F-40FF-862C-80BB9F97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60" y="5013110"/>
            <a:ext cx="40075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284"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Sham</a:t>
            </a: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138">
            <a:extLst>
              <a:ext uri="{FF2B5EF4-FFF2-40B4-BE49-F238E27FC236}">
                <a16:creationId xmlns:a16="http://schemas.microsoft.com/office/drawing/2014/main" xmlns="" id="{67CEEC67-C9CE-4670-9A1B-C77F17824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172" y="5204614"/>
            <a:ext cx="60593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284"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129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dGA</a:t>
            </a: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139">
            <a:extLst>
              <a:ext uri="{FF2B5EF4-FFF2-40B4-BE49-F238E27FC236}">
                <a16:creationId xmlns:a16="http://schemas.microsoft.com/office/drawing/2014/main" xmlns="" id="{C199A316-0154-42AD-A3BC-942B4B705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430" y="5196709"/>
            <a:ext cx="60593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284"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143 </a:t>
            </a:r>
            <a:r>
              <a:rPr lang="en-US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dGA</a:t>
            </a: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140">
            <a:extLst>
              <a:ext uri="{FF2B5EF4-FFF2-40B4-BE49-F238E27FC236}">
                <a16:creationId xmlns:a16="http://schemas.microsoft.com/office/drawing/2014/main" xmlns="" id="{95ED33FA-3C58-45EF-9C1C-C3A2B7EF7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42" y="3114160"/>
            <a:ext cx="226209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284"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  Treatment P&lt;0.001 (UL only)</a:t>
            </a: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141">
            <a:extLst>
              <a:ext uri="{FF2B5EF4-FFF2-40B4-BE49-F238E27FC236}">
                <a16:creationId xmlns:a16="http://schemas.microsoft.com/office/drawing/2014/main" xmlns="" id="{96E3E822-E284-45D8-B3F5-1F996A936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1518" y="3673292"/>
            <a:ext cx="89768" cy="27712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284">
              <a:defRPr/>
            </a:pPr>
            <a:r>
              <a:rPr lang="en-US" sz="180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142">
            <a:extLst>
              <a:ext uri="{FF2B5EF4-FFF2-40B4-BE49-F238E27FC236}">
                <a16:creationId xmlns:a16="http://schemas.microsoft.com/office/drawing/2014/main" xmlns="" id="{F06791F8-1754-4887-A0B6-1B60A599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734" y="3772108"/>
            <a:ext cx="89768" cy="27712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284">
              <a:defRPr/>
            </a:pPr>
            <a:r>
              <a:rPr lang="en-US" sz="180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68">
            <a:extLst>
              <a:ext uri="{FF2B5EF4-FFF2-40B4-BE49-F238E27FC236}">
                <a16:creationId xmlns:a16="http://schemas.microsoft.com/office/drawing/2014/main" xmlns="" id="{87A4AD8B-78D8-4444-B7DC-E96F68019A7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06558" y="4116699"/>
            <a:ext cx="171687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284"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 PAT mass (g/kg)</a:t>
            </a: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70">
            <a:extLst>
              <a:ext uri="{FF2B5EF4-FFF2-40B4-BE49-F238E27FC236}">
                <a16:creationId xmlns:a16="http://schemas.microsoft.com/office/drawing/2014/main" xmlns="" id="{2BB19911-F332-4B31-AA1F-E3FED992D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888" y="2179892"/>
            <a:ext cx="89768" cy="27712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284">
              <a:defRPr/>
            </a:pPr>
            <a:r>
              <a:rPr lang="en-US" sz="180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70">
            <a:extLst>
              <a:ext uri="{FF2B5EF4-FFF2-40B4-BE49-F238E27FC236}">
                <a16:creationId xmlns:a16="http://schemas.microsoft.com/office/drawing/2014/main" xmlns="" id="{BF4104AE-7C72-4173-8A1F-2753A363B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942" y="2137733"/>
            <a:ext cx="89768" cy="27712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14284">
              <a:defRPr/>
            </a:pPr>
            <a:r>
              <a:rPr lang="en-US" sz="180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80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xmlns="" id="{0BC87D20-C75D-4AF7-B831-94AA021FBB69}"/>
              </a:ext>
            </a:extLst>
          </p:cNvPr>
          <p:cNvGrpSpPr/>
          <p:nvPr/>
        </p:nvGrpSpPr>
        <p:grpSpPr>
          <a:xfrm>
            <a:off x="4205668" y="3524409"/>
            <a:ext cx="4013716" cy="1597716"/>
            <a:chOff x="4205668" y="3492603"/>
            <a:chExt cx="4013716" cy="1597716"/>
          </a:xfrm>
        </p:grpSpPr>
        <p:pic>
          <p:nvPicPr>
            <p:cNvPr id="133" name="Picture 1">
              <a:extLst>
                <a:ext uri="{FF2B5EF4-FFF2-40B4-BE49-F238E27FC236}">
                  <a16:creationId xmlns:a16="http://schemas.microsoft.com/office/drawing/2014/main" xmlns="" id="{4990309A-860A-4895-B6E6-D59F4A39D1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r="30905"/>
            <a:stretch/>
          </p:blipFill>
          <p:spPr bwMode="auto">
            <a:xfrm>
              <a:off x="4253679" y="3492603"/>
              <a:ext cx="1948298" cy="15977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135" name="Group 9">
              <a:extLst>
                <a:ext uri="{FF2B5EF4-FFF2-40B4-BE49-F238E27FC236}">
                  <a16:creationId xmlns:a16="http://schemas.microsoft.com/office/drawing/2014/main" xmlns="" id="{63D30296-FC5C-4FE9-B40D-A8E8863A7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5668" y="4736971"/>
              <a:ext cx="655949" cy="277000"/>
              <a:chOff x="280857" y="3410955"/>
              <a:chExt cx="1372404" cy="579601"/>
            </a:xfrm>
          </p:grpSpPr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xmlns="" id="{44663D4B-E87C-4ED5-9B38-6FDC1B937BDA}"/>
                  </a:ext>
                </a:extLst>
              </p:cNvPr>
              <p:cNvCxnSpPr/>
              <p:nvPr/>
            </p:nvCxnSpPr>
            <p:spPr>
              <a:xfrm flipV="1">
                <a:off x="536929" y="3983559"/>
                <a:ext cx="701911" cy="15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2" name="TextBox 8">
                <a:extLst>
                  <a:ext uri="{FF2B5EF4-FFF2-40B4-BE49-F238E27FC236}">
                    <a16:creationId xmlns:a16="http://schemas.microsoft.com/office/drawing/2014/main" xmlns="" id="{12F2DAB1-2B36-4722-90AC-025E4E655824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80857" y="3410955"/>
                <a:ext cx="1372404" cy="579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284">
                  <a:defRPr/>
                </a:pPr>
                <a:r>
                  <a:rPr lang="en-GB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100µm</a:t>
                </a:r>
              </a:p>
            </p:txBody>
          </p:sp>
        </p:grpSp>
        <p:sp>
          <p:nvSpPr>
            <p:cNvPr id="137" name="TextBox 13">
              <a:extLst>
                <a:ext uri="{FF2B5EF4-FFF2-40B4-BE49-F238E27FC236}">
                  <a16:creationId xmlns:a16="http://schemas.microsoft.com/office/drawing/2014/main" xmlns="" id="{35017CDC-B97E-46A6-A907-B009024F6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4171" y="3518408"/>
              <a:ext cx="39786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284">
                <a:defRPr/>
              </a:pPr>
              <a:r>
                <a:rPr lang="en-GB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(D)</a:t>
              </a:r>
            </a:p>
          </p:txBody>
        </p:sp>
        <p:pic>
          <p:nvPicPr>
            <p:cNvPr id="134" name="Picture 2">
              <a:extLst>
                <a:ext uri="{FF2B5EF4-FFF2-40B4-BE49-F238E27FC236}">
                  <a16:creationId xmlns:a16="http://schemas.microsoft.com/office/drawing/2014/main" xmlns="" id="{36F261D9-EAAF-4FB2-A4B4-56A036AC05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/>
            <a:srcRect r="30745"/>
            <a:stretch/>
          </p:blipFill>
          <p:spPr bwMode="auto">
            <a:xfrm>
              <a:off x="6266578" y="3492603"/>
              <a:ext cx="1952806" cy="15977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136" name="Group 10">
              <a:extLst>
                <a:ext uri="{FF2B5EF4-FFF2-40B4-BE49-F238E27FC236}">
                  <a16:creationId xmlns:a16="http://schemas.microsoft.com/office/drawing/2014/main" xmlns="" id="{C23D8806-D869-424C-84C2-016072DD2C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23138" y="4744020"/>
              <a:ext cx="655949" cy="277000"/>
              <a:chOff x="275133" y="3422403"/>
              <a:chExt cx="1372407" cy="579597"/>
            </a:xfrm>
          </p:grpSpPr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xmlns="" id="{FEC283CC-491F-4079-B6DA-4C91379EA9AA}"/>
                  </a:ext>
                </a:extLst>
              </p:cNvPr>
              <p:cNvCxnSpPr/>
              <p:nvPr/>
            </p:nvCxnSpPr>
            <p:spPr>
              <a:xfrm flipV="1">
                <a:off x="536929" y="3983558"/>
                <a:ext cx="701911" cy="158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0" name="TextBox 12">
                <a:extLst>
                  <a:ext uri="{FF2B5EF4-FFF2-40B4-BE49-F238E27FC236}">
                    <a16:creationId xmlns:a16="http://schemas.microsoft.com/office/drawing/2014/main" xmlns="" id="{212CDA0A-1358-4003-A506-7C37817456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133" y="3422403"/>
                <a:ext cx="1372407" cy="5795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284">
                  <a:defRPr/>
                </a:pPr>
                <a:r>
                  <a:rPr lang="en-GB" sz="1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100µm</a:t>
                </a:r>
              </a:p>
            </p:txBody>
          </p:sp>
        </p:grpSp>
        <p:sp>
          <p:nvSpPr>
            <p:cNvPr id="138" name="TextBox 14">
              <a:extLst>
                <a:ext uri="{FF2B5EF4-FFF2-40B4-BE49-F238E27FC236}">
                  <a16:creationId xmlns:a16="http://schemas.microsoft.com/office/drawing/2014/main" xmlns="" id="{70835FB1-F26C-44B0-AF0D-E1FD6EBA7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8173" y="3526905"/>
              <a:ext cx="38985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284">
                <a:defRPr/>
              </a:pPr>
              <a:r>
                <a:rPr lang="en-GB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(E)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2CDF34BE-17F6-485C-BF64-E1C0D4C75BBB}"/>
              </a:ext>
            </a:extLst>
          </p:cNvPr>
          <p:cNvGrpSpPr>
            <a:grpSpLocks noChangeAspect="1"/>
          </p:cNvGrpSpPr>
          <p:nvPr/>
        </p:nvGrpSpPr>
        <p:grpSpPr>
          <a:xfrm>
            <a:off x="4851770" y="1096651"/>
            <a:ext cx="3392230" cy="2166481"/>
            <a:chOff x="1452971" y="4550602"/>
            <a:chExt cx="2581841" cy="2161597"/>
          </a:xfrm>
        </p:grpSpPr>
        <p:sp>
          <p:nvSpPr>
            <p:cNvPr id="144" name="Rectangle 144">
              <a:extLst>
                <a:ext uri="{FF2B5EF4-FFF2-40B4-BE49-F238E27FC236}">
                  <a16:creationId xmlns:a16="http://schemas.microsoft.com/office/drawing/2014/main" xmlns="" id="{875B5FE9-FEB3-4288-A14B-0F0EF0D37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558" y="5338385"/>
              <a:ext cx="275716" cy="97077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284">
                <a:defRPr/>
              </a:pPr>
              <a:endParaRPr lang="en-GB" sz="180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Rectangle 145">
              <a:extLst>
                <a:ext uri="{FF2B5EF4-FFF2-40B4-BE49-F238E27FC236}">
                  <a16:creationId xmlns:a16="http://schemas.microsoft.com/office/drawing/2014/main" xmlns="" id="{A6D37ACB-A6BF-46CB-ADC2-37ECFF7FF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558" y="5338385"/>
              <a:ext cx="274434" cy="96949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284">
                <a:defRPr/>
              </a:pPr>
              <a:endParaRPr lang="en-GB" sz="180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Freeform 146">
              <a:extLst>
                <a:ext uri="{FF2B5EF4-FFF2-40B4-BE49-F238E27FC236}">
                  <a16:creationId xmlns:a16="http://schemas.microsoft.com/office/drawing/2014/main" xmlns="" id="{4BB4D75E-5CCB-4DB2-83E8-49156C2F3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526" y="5317867"/>
              <a:ext cx="137216" cy="20518"/>
            </a:xfrm>
            <a:custGeom>
              <a:avLst/>
              <a:gdLst>
                <a:gd name="T0" fmla="*/ 0 w 107"/>
                <a:gd name="T1" fmla="*/ 0 h 16"/>
                <a:gd name="T2" fmla="*/ 169862 w 107"/>
                <a:gd name="T3" fmla="*/ 0 h 16"/>
                <a:gd name="T4" fmla="*/ 84137 w 107"/>
                <a:gd name="T5" fmla="*/ 0 h 16"/>
                <a:gd name="T6" fmla="*/ 84137 w 107"/>
                <a:gd name="T7" fmla="*/ 2540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16"/>
                <a:gd name="T14" fmla="*/ 107 w 107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16">
                  <a:moveTo>
                    <a:pt x="0" y="0"/>
                  </a:moveTo>
                  <a:lnTo>
                    <a:pt x="107" y="0"/>
                  </a:lnTo>
                  <a:lnTo>
                    <a:pt x="53" y="0"/>
                  </a:lnTo>
                  <a:lnTo>
                    <a:pt x="53" y="1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pPr defTabSz="914284">
                <a:defRPr/>
              </a:pPr>
              <a:endParaRPr lang="en-US" sz="180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Rectangle 147">
              <a:extLst>
                <a:ext uri="{FF2B5EF4-FFF2-40B4-BE49-F238E27FC236}">
                  <a16:creationId xmlns:a16="http://schemas.microsoft.com/office/drawing/2014/main" xmlns="" id="{D8CFEC19-6808-4002-B4CF-9E13C8CFE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727" y="5134484"/>
              <a:ext cx="275716" cy="117467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284">
                <a:defRPr/>
              </a:pPr>
              <a:endParaRPr lang="en-GB" sz="180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Rectangle 148">
              <a:extLst>
                <a:ext uri="{FF2B5EF4-FFF2-40B4-BE49-F238E27FC236}">
                  <a16:creationId xmlns:a16="http://schemas.microsoft.com/office/drawing/2014/main" xmlns="" id="{027CD162-CFF1-49BC-BDC8-79FAFDFEE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727" y="5134484"/>
              <a:ext cx="274434" cy="117339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284">
                <a:defRPr/>
              </a:pPr>
              <a:endParaRPr lang="en-GB" sz="180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Freeform 149">
              <a:extLst>
                <a:ext uri="{FF2B5EF4-FFF2-40B4-BE49-F238E27FC236}">
                  <a16:creationId xmlns:a16="http://schemas.microsoft.com/office/drawing/2014/main" xmlns="" id="{F46CFE05-C415-407C-8AA8-D8E2E56D6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7977" y="5090882"/>
              <a:ext cx="135934" cy="43602"/>
            </a:xfrm>
            <a:custGeom>
              <a:avLst/>
              <a:gdLst>
                <a:gd name="T0" fmla="*/ 0 w 106"/>
                <a:gd name="T1" fmla="*/ 0 h 34"/>
                <a:gd name="T2" fmla="*/ 168275 w 106"/>
                <a:gd name="T3" fmla="*/ 0 h 34"/>
                <a:gd name="T4" fmla="*/ 84138 w 106"/>
                <a:gd name="T5" fmla="*/ 0 h 34"/>
                <a:gd name="T6" fmla="*/ 84138 w 106"/>
                <a:gd name="T7" fmla="*/ 53975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34"/>
                <a:gd name="T14" fmla="*/ 106 w 106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34">
                  <a:moveTo>
                    <a:pt x="0" y="0"/>
                  </a:moveTo>
                  <a:lnTo>
                    <a:pt x="106" y="0"/>
                  </a:lnTo>
                  <a:lnTo>
                    <a:pt x="53" y="0"/>
                  </a:lnTo>
                  <a:lnTo>
                    <a:pt x="53" y="34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pPr defTabSz="914284">
                <a:defRPr/>
              </a:pPr>
              <a:endParaRPr lang="en-US" sz="180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tangle 150">
              <a:extLst>
                <a:ext uri="{FF2B5EF4-FFF2-40B4-BE49-F238E27FC236}">
                  <a16:creationId xmlns:a16="http://schemas.microsoft.com/office/drawing/2014/main" xmlns="" id="{A2AC0DA3-3ACB-42BC-8C98-C8B7CF24F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926" y="5237076"/>
              <a:ext cx="274434" cy="1070804"/>
            </a:xfrm>
            <a:prstGeom prst="rect">
              <a:avLst/>
            </a:prstGeom>
            <a:solidFill>
              <a:srgbClr val="A0A0A4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284">
                <a:defRPr/>
              </a:pPr>
              <a:endParaRPr lang="en-GB" sz="180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Rectangle 151">
              <a:extLst>
                <a:ext uri="{FF2B5EF4-FFF2-40B4-BE49-F238E27FC236}">
                  <a16:creationId xmlns:a16="http://schemas.microsoft.com/office/drawing/2014/main" xmlns="" id="{4F4866D7-051F-4655-A87A-3B5BB665A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926" y="5237076"/>
              <a:ext cx="274434" cy="107080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284">
                <a:defRPr/>
              </a:pPr>
              <a:endParaRPr lang="en-GB" sz="180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xmlns="" id="{C46DDAD4-3552-425B-9EA1-A860E1B3A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894" y="5202451"/>
              <a:ext cx="137216" cy="34625"/>
            </a:xfrm>
            <a:custGeom>
              <a:avLst/>
              <a:gdLst>
                <a:gd name="T0" fmla="*/ 0 w 107"/>
                <a:gd name="T1" fmla="*/ 0 h 27"/>
                <a:gd name="T2" fmla="*/ 169862 w 107"/>
                <a:gd name="T3" fmla="*/ 0 h 27"/>
                <a:gd name="T4" fmla="*/ 85725 w 107"/>
                <a:gd name="T5" fmla="*/ 0 h 27"/>
                <a:gd name="T6" fmla="*/ 85725 w 107"/>
                <a:gd name="T7" fmla="*/ 42863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"/>
                <a:gd name="T13" fmla="*/ 0 h 27"/>
                <a:gd name="T14" fmla="*/ 107 w 107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" h="27">
                  <a:moveTo>
                    <a:pt x="0" y="0"/>
                  </a:moveTo>
                  <a:lnTo>
                    <a:pt x="107" y="0"/>
                  </a:lnTo>
                  <a:lnTo>
                    <a:pt x="54" y="0"/>
                  </a:lnTo>
                  <a:lnTo>
                    <a:pt x="54" y="27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pPr defTabSz="914284">
                <a:defRPr/>
              </a:pPr>
              <a:endParaRPr lang="en-US" sz="180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Rectangle 153">
              <a:extLst>
                <a:ext uri="{FF2B5EF4-FFF2-40B4-BE49-F238E27FC236}">
                  <a16:creationId xmlns:a16="http://schemas.microsoft.com/office/drawing/2014/main" xmlns="" id="{2F3C26B4-B8CB-4884-A8A2-F882F6664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1660" y="5092164"/>
              <a:ext cx="273152" cy="1215716"/>
            </a:xfrm>
            <a:prstGeom prst="rect">
              <a:avLst/>
            </a:prstGeom>
            <a:solidFill>
              <a:srgbClr val="A0A0A4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284">
                <a:defRPr/>
              </a:pPr>
              <a:endParaRPr lang="en-GB" sz="180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Rectangle 154">
              <a:extLst>
                <a:ext uri="{FF2B5EF4-FFF2-40B4-BE49-F238E27FC236}">
                  <a16:creationId xmlns:a16="http://schemas.microsoft.com/office/drawing/2014/main" xmlns="" id="{2EF81B90-8BE2-4145-AFE1-C98777D5C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1660" y="5092164"/>
              <a:ext cx="273152" cy="1215716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defTabSz="914284">
                <a:defRPr/>
              </a:pPr>
              <a:endParaRPr lang="en-GB" sz="180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Freeform 155">
              <a:extLst>
                <a:ext uri="{FF2B5EF4-FFF2-40B4-BE49-F238E27FC236}">
                  <a16:creationId xmlns:a16="http://schemas.microsoft.com/office/drawing/2014/main" xmlns="" id="{7D3FC568-0C96-48C9-B0C4-DCED53ACE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9628" y="5063952"/>
              <a:ext cx="135934" cy="28213"/>
            </a:xfrm>
            <a:custGeom>
              <a:avLst/>
              <a:gdLst>
                <a:gd name="T0" fmla="*/ 0 w 106"/>
                <a:gd name="T1" fmla="*/ 0 h 22"/>
                <a:gd name="T2" fmla="*/ 168275 w 106"/>
                <a:gd name="T3" fmla="*/ 0 h 22"/>
                <a:gd name="T4" fmla="*/ 84138 w 106"/>
                <a:gd name="T5" fmla="*/ 0 h 22"/>
                <a:gd name="T6" fmla="*/ 84138 w 106"/>
                <a:gd name="T7" fmla="*/ 34925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"/>
                <a:gd name="T13" fmla="*/ 0 h 22"/>
                <a:gd name="T14" fmla="*/ 106 w 10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" h="22">
                  <a:moveTo>
                    <a:pt x="0" y="0"/>
                  </a:moveTo>
                  <a:lnTo>
                    <a:pt x="106" y="0"/>
                  </a:lnTo>
                  <a:lnTo>
                    <a:pt x="53" y="0"/>
                  </a:lnTo>
                  <a:lnTo>
                    <a:pt x="53" y="22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/>
            <a:lstStyle/>
            <a:p>
              <a:pPr defTabSz="914284">
                <a:defRPr/>
              </a:pPr>
              <a:endParaRPr lang="en-US" sz="180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Rectangle 156">
              <a:extLst>
                <a:ext uri="{FF2B5EF4-FFF2-40B4-BE49-F238E27FC236}">
                  <a16:creationId xmlns:a16="http://schemas.microsoft.com/office/drawing/2014/main" xmlns="" id="{EE8FAEFD-673B-4A33-9378-A4FAB3B01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153" y="6210057"/>
              <a:ext cx="64663" cy="18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84">
                <a:defRPr/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80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Rectangle 157">
              <a:extLst>
                <a:ext uri="{FF2B5EF4-FFF2-40B4-BE49-F238E27FC236}">
                  <a16:creationId xmlns:a16="http://schemas.microsoft.com/office/drawing/2014/main" xmlns="" id="{E36BE800-82F2-4BEE-9C78-A70D426DF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1185" y="5918952"/>
              <a:ext cx="129325" cy="18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84">
                <a:defRPr/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en-US" sz="180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Rectangle 158">
              <a:extLst>
                <a:ext uri="{FF2B5EF4-FFF2-40B4-BE49-F238E27FC236}">
                  <a16:creationId xmlns:a16="http://schemas.microsoft.com/office/drawing/2014/main" xmlns="" id="{09511473-861B-4941-8A51-EA9B0F80B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1185" y="5626564"/>
              <a:ext cx="129325" cy="18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84">
                <a:defRPr/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  <a:endParaRPr lang="en-US" sz="180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Rectangle 159">
              <a:extLst>
                <a:ext uri="{FF2B5EF4-FFF2-40B4-BE49-F238E27FC236}">
                  <a16:creationId xmlns:a16="http://schemas.microsoft.com/office/drawing/2014/main" xmlns="" id="{DB1028ED-77F2-43B0-909F-AB9572768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1185" y="5334177"/>
              <a:ext cx="129325" cy="18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84">
                <a:defRPr/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</a:t>
              </a:r>
              <a:endParaRPr lang="en-US" sz="180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Rectangle 160">
              <a:extLst>
                <a:ext uri="{FF2B5EF4-FFF2-40B4-BE49-F238E27FC236}">
                  <a16:creationId xmlns:a16="http://schemas.microsoft.com/office/drawing/2014/main" xmlns="" id="{F2AA8F7A-5089-4B4C-A0D3-808CE8214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1185" y="5041788"/>
              <a:ext cx="129325" cy="18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84">
                <a:defRPr/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</a:t>
              </a:r>
              <a:endParaRPr lang="en-US" sz="180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Rectangle 161">
              <a:extLst>
                <a:ext uri="{FF2B5EF4-FFF2-40B4-BE49-F238E27FC236}">
                  <a16:creationId xmlns:a16="http://schemas.microsoft.com/office/drawing/2014/main" xmlns="" id="{F1E40B14-5572-4B65-B107-29AC6539B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217" y="4749404"/>
              <a:ext cx="193989" cy="18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84"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  <a:endParaRPr lang="en-US" sz="180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reeform 162">
              <a:extLst>
                <a:ext uri="{FF2B5EF4-FFF2-40B4-BE49-F238E27FC236}">
                  <a16:creationId xmlns:a16="http://schemas.microsoft.com/office/drawing/2014/main" xmlns="" id="{693CFC13-5A22-49F1-8088-7578EE05A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0134" y="4839532"/>
              <a:ext cx="41037" cy="1476043"/>
            </a:xfrm>
            <a:custGeom>
              <a:avLst/>
              <a:gdLst>
                <a:gd name="T0" fmla="*/ 50800 w 32"/>
                <a:gd name="T1" fmla="*/ 1827212 h 1151"/>
                <a:gd name="T2" fmla="*/ 50800 w 32"/>
                <a:gd name="T3" fmla="*/ 0 h 1151"/>
                <a:gd name="T4" fmla="*/ 50800 w 32"/>
                <a:gd name="T5" fmla="*/ 1817687 h 1151"/>
                <a:gd name="T6" fmla="*/ 0 w 32"/>
                <a:gd name="T7" fmla="*/ 1817687 h 1151"/>
                <a:gd name="T8" fmla="*/ 50800 w 32"/>
                <a:gd name="T9" fmla="*/ 1455737 h 1151"/>
                <a:gd name="T10" fmla="*/ 0 w 32"/>
                <a:gd name="T11" fmla="*/ 1455737 h 1151"/>
                <a:gd name="T12" fmla="*/ 50800 w 32"/>
                <a:gd name="T13" fmla="*/ 1093787 h 1151"/>
                <a:gd name="T14" fmla="*/ 0 w 32"/>
                <a:gd name="T15" fmla="*/ 1093787 h 1151"/>
                <a:gd name="T16" fmla="*/ 50800 w 32"/>
                <a:gd name="T17" fmla="*/ 731837 h 1151"/>
                <a:gd name="T18" fmla="*/ 0 w 32"/>
                <a:gd name="T19" fmla="*/ 731837 h 1151"/>
                <a:gd name="T20" fmla="*/ 50800 w 32"/>
                <a:gd name="T21" fmla="*/ 371475 h 1151"/>
                <a:gd name="T22" fmla="*/ 0 w 32"/>
                <a:gd name="T23" fmla="*/ 371475 h 1151"/>
                <a:gd name="T24" fmla="*/ 50800 w 32"/>
                <a:gd name="T25" fmla="*/ 9525 h 1151"/>
                <a:gd name="T26" fmla="*/ 0 w 32"/>
                <a:gd name="T27" fmla="*/ 9525 h 115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151"/>
                <a:gd name="T44" fmla="*/ 32 w 32"/>
                <a:gd name="T45" fmla="*/ 1151 h 115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151">
                  <a:moveTo>
                    <a:pt x="32" y="1151"/>
                  </a:moveTo>
                  <a:lnTo>
                    <a:pt x="32" y="0"/>
                  </a:lnTo>
                  <a:moveTo>
                    <a:pt x="32" y="1145"/>
                  </a:moveTo>
                  <a:lnTo>
                    <a:pt x="0" y="1145"/>
                  </a:lnTo>
                  <a:moveTo>
                    <a:pt x="32" y="917"/>
                  </a:moveTo>
                  <a:lnTo>
                    <a:pt x="0" y="917"/>
                  </a:lnTo>
                  <a:moveTo>
                    <a:pt x="32" y="689"/>
                  </a:moveTo>
                  <a:lnTo>
                    <a:pt x="0" y="689"/>
                  </a:lnTo>
                  <a:moveTo>
                    <a:pt x="32" y="461"/>
                  </a:moveTo>
                  <a:lnTo>
                    <a:pt x="0" y="461"/>
                  </a:lnTo>
                  <a:moveTo>
                    <a:pt x="32" y="234"/>
                  </a:moveTo>
                  <a:lnTo>
                    <a:pt x="0" y="234"/>
                  </a:lnTo>
                  <a:moveTo>
                    <a:pt x="32" y="6"/>
                  </a:moveTo>
                  <a:lnTo>
                    <a:pt x="0" y="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914284">
                <a:defRPr/>
              </a:pPr>
              <a:endParaRPr lang="en-US" sz="180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Rectangle 190">
              <a:extLst>
                <a:ext uri="{FF2B5EF4-FFF2-40B4-BE49-F238E27FC236}">
                  <a16:creationId xmlns:a16="http://schemas.microsoft.com/office/drawing/2014/main" xmlns="" id="{816CC8A6-519C-409F-8BE6-B893DC301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245" y="6347482"/>
              <a:ext cx="150067" cy="18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84">
                <a:defRPr/>
              </a:pPr>
              <a:r>
                <a:rPr 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TX</a:t>
              </a:r>
              <a:endParaRPr lang="en-US" sz="180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Rectangle 191">
              <a:extLst>
                <a:ext uri="{FF2B5EF4-FFF2-40B4-BE49-F238E27FC236}">
                  <a16:creationId xmlns:a16="http://schemas.microsoft.com/office/drawing/2014/main" xmlns="" id="{19015D43-31C4-48A4-9A23-F73F6F445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4748" y="6347482"/>
              <a:ext cx="150067" cy="18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84"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TX</a:t>
              </a:r>
              <a:endParaRPr lang="en-US" sz="180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Rectangle 192">
              <a:extLst>
                <a:ext uri="{FF2B5EF4-FFF2-40B4-BE49-F238E27FC236}">
                  <a16:creationId xmlns:a16="http://schemas.microsoft.com/office/drawing/2014/main" xmlns="" id="{491DD77D-E373-4AEF-A156-F197846C5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4568" y="6347482"/>
              <a:ext cx="305013" cy="18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84"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Sham</a:t>
              </a:r>
              <a:endParaRPr lang="en-US" sz="180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Rectangle 193">
              <a:extLst>
                <a:ext uri="{FF2B5EF4-FFF2-40B4-BE49-F238E27FC236}">
                  <a16:creationId xmlns:a16="http://schemas.microsoft.com/office/drawing/2014/main" xmlns="" id="{4D291DC5-33ED-4C6C-B315-5A0155AED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8970" y="6341068"/>
              <a:ext cx="305013" cy="18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84"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Sham</a:t>
              </a:r>
              <a:endParaRPr lang="en-US" sz="180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Rectangle 194">
              <a:extLst>
                <a:ext uri="{FF2B5EF4-FFF2-40B4-BE49-F238E27FC236}">
                  <a16:creationId xmlns:a16="http://schemas.microsoft.com/office/drawing/2014/main" xmlns="" id="{A735FAC2-684D-4549-8A48-CECA55D50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568" y="6527949"/>
              <a:ext cx="461180" cy="18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84"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129 </a:t>
              </a:r>
              <a:r>
                <a:rPr lang="en-US" sz="120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dGA</a:t>
              </a:r>
              <a:endParaRPr lang="en-US" sz="180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Rectangle 195">
              <a:extLst>
                <a:ext uri="{FF2B5EF4-FFF2-40B4-BE49-F238E27FC236}">
                  <a16:creationId xmlns:a16="http://schemas.microsoft.com/office/drawing/2014/main" xmlns="" id="{2C48C7C9-8270-40ED-A549-602DEBA9B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510" y="6520255"/>
              <a:ext cx="461180" cy="18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84"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143 </a:t>
              </a:r>
              <a:r>
                <a:rPr lang="en-US" sz="120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dGA</a:t>
              </a:r>
              <a:endParaRPr lang="en-US" sz="180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Rectangle 196">
              <a:extLst>
                <a:ext uri="{FF2B5EF4-FFF2-40B4-BE49-F238E27FC236}">
                  <a16:creationId xmlns:a16="http://schemas.microsoft.com/office/drawing/2014/main" xmlns="" id="{D8F9D469-4E9A-4977-BACF-4CB1FD96A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429" y="4550602"/>
              <a:ext cx="1861117" cy="18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84"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(C)  Treatment P&lt;0.05, GA P&lt;0.001</a:t>
              </a:r>
              <a:endParaRPr lang="en-US" sz="180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Rectangle 198">
              <a:extLst>
                <a:ext uri="{FF2B5EF4-FFF2-40B4-BE49-F238E27FC236}">
                  <a16:creationId xmlns:a16="http://schemas.microsoft.com/office/drawing/2014/main" xmlns="" id="{62F64451-8B43-4504-8C78-B56FF7AFA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595" y="5018618"/>
              <a:ext cx="68323" cy="2765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84">
                <a:defRPr/>
              </a:pPr>
              <a:r>
                <a:rPr lang="en-US" sz="180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  <a:endParaRPr lang="en-US" sz="180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Rectangle 199">
              <a:extLst>
                <a:ext uri="{FF2B5EF4-FFF2-40B4-BE49-F238E27FC236}">
                  <a16:creationId xmlns:a16="http://schemas.microsoft.com/office/drawing/2014/main" xmlns="" id="{782B4DAB-5547-4E06-B191-A7E96FD34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6181" y="4892827"/>
              <a:ext cx="79304" cy="2149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84"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Rectangle 200">
              <a:extLst>
                <a:ext uri="{FF2B5EF4-FFF2-40B4-BE49-F238E27FC236}">
                  <a16:creationId xmlns:a16="http://schemas.microsoft.com/office/drawing/2014/main" xmlns="" id="{DF22FE33-8CBE-48D8-B372-81C6F755B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674" y="4855808"/>
              <a:ext cx="79304" cy="2149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84"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Rectangle 68">
              <a:extLst>
                <a:ext uri="{FF2B5EF4-FFF2-40B4-BE49-F238E27FC236}">
                  <a16:creationId xmlns:a16="http://schemas.microsoft.com/office/drawing/2014/main" xmlns="" id="{781852B1-5C98-4454-AC84-2722E0D0EA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03130" y="5487018"/>
              <a:ext cx="1240231" cy="140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284"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UL perimeter (µm)</a:t>
              </a:r>
              <a:endParaRPr lang="en-US" sz="180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634266" y="317133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Figure 1.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795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E52165-1E33-4316-AC6D-1F69C51DFA4D}"/>
              </a:ext>
            </a:extLst>
          </p:cNvPr>
          <p:cNvSpPr txBox="1"/>
          <p:nvPr/>
        </p:nvSpPr>
        <p:spPr>
          <a:xfrm>
            <a:off x="1781865" y="-830027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Figure 4.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03ED1C7-13CE-408A-B997-EC1C98859F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0052"/>
          <a:stretch/>
        </p:blipFill>
        <p:spPr>
          <a:xfrm>
            <a:off x="4925200" y="3718143"/>
            <a:ext cx="4795927" cy="23954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FA86824-123D-4658-8D8B-46F15642B89C}"/>
              </a:ext>
            </a:extLst>
          </p:cNvPr>
          <p:cNvSpPr txBox="1"/>
          <p:nvPr/>
        </p:nvSpPr>
        <p:spPr>
          <a:xfrm>
            <a:off x="4789773" y="3614349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3CA7D1A-9A5E-4DB6-B928-B6137A26A644}"/>
              </a:ext>
            </a:extLst>
          </p:cNvPr>
          <p:cNvSpPr txBox="1"/>
          <p:nvPr/>
        </p:nvSpPr>
        <p:spPr>
          <a:xfrm>
            <a:off x="7211717" y="3623851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(F)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5DC06A7-36EA-42A0-BA58-F5E00CC8AF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25548" y="176110"/>
            <a:ext cx="6657570" cy="33287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3166FA7-CAAA-47AF-80E7-1A338083AC0C}"/>
              </a:ext>
            </a:extLst>
          </p:cNvPr>
          <p:cNvSpPr txBox="1"/>
          <p:nvPr/>
        </p:nvSpPr>
        <p:spPr>
          <a:xfrm>
            <a:off x="4735329" y="5478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628927F-3500-4317-A80C-E45917CA4919}"/>
              </a:ext>
            </a:extLst>
          </p:cNvPr>
          <p:cNvSpPr txBox="1"/>
          <p:nvPr/>
        </p:nvSpPr>
        <p:spPr>
          <a:xfrm>
            <a:off x="1465971" y="5478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345852D5-C6DD-45EF-A9D0-3C38AB8CEC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0000"/>
          <a:stretch/>
        </p:blipFill>
        <p:spPr>
          <a:xfrm>
            <a:off x="119900" y="3718143"/>
            <a:ext cx="4795927" cy="23979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7F3737F-E847-4F22-B79C-5CA8753CBF89}"/>
              </a:ext>
            </a:extLst>
          </p:cNvPr>
          <p:cNvSpPr txBox="1"/>
          <p:nvPr/>
        </p:nvSpPr>
        <p:spPr>
          <a:xfrm>
            <a:off x="-14597" y="3614350"/>
            <a:ext cx="359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A5577E3-1A3E-4496-A75D-E8FCBEE4CACB}"/>
              </a:ext>
            </a:extLst>
          </p:cNvPr>
          <p:cNvSpPr txBox="1"/>
          <p:nvPr/>
        </p:nvSpPr>
        <p:spPr>
          <a:xfrm>
            <a:off x="2405669" y="362301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(D)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1702" y="480985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Figure 2.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683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EC58880-0066-4E4E-A8BC-39FCCDC2B8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02" t="2423" r="6901"/>
          <a:stretch/>
        </p:blipFill>
        <p:spPr>
          <a:xfrm>
            <a:off x="261257" y="143739"/>
            <a:ext cx="9208353" cy="65183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9272" y="153281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Figure 3.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277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E1711A7-5519-4CF7-8524-BA3C293335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24" r="6549"/>
          <a:stretch/>
        </p:blipFill>
        <p:spPr>
          <a:xfrm>
            <a:off x="46207" y="156761"/>
            <a:ext cx="9434116" cy="65401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711" y="359418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Figure 4.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060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:a16="http://schemas.microsoft.com/office/drawing/2014/main" xmlns="" id="{437CB3BD-9FA6-493D-BD91-94DEB878F6B0}"/>
              </a:ext>
            </a:extLst>
          </p:cNvPr>
          <p:cNvGrpSpPr/>
          <p:nvPr/>
        </p:nvGrpSpPr>
        <p:grpSpPr>
          <a:xfrm>
            <a:off x="111314" y="156942"/>
            <a:ext cx="9526345" cy="5908635"/>
            <a:chOff x="111314" y="618106"/>
            <a:chExt cx="9526345" cy="5908635"/>
          </a:xfrm>
        </p:grpSpPr>
        <p:sp>
          <p:nvSpPr>
            <p:cNvPr id="177" name="Rectangle 5">
              <a:extLst>
                <a:ext uri="{FF2B5EF4-FFF2-40B4-BE49-F238E27FC236}">
                  <a16:creationId xmlns:a16="http://schemas.microsoft.com/office/drawing/2014/main" xmlns="" id="{8C81723B-AFB0-4294-B6F8-F0FD97940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821" y="2064180"/>
              <a:ext cx="279352" cy="192665"/>
            </a:xfrm>
            <a:prstGeom prst="rect">
              <a:avLst/>
            </a:prstGeom>
            <a:solidFill>
              <a:srgbClr val="A0A0A4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9" name="Rectangle 7">
              <a:extLst>
                <a:ext uri="{FF2B5EF4-FFF2-40B4-BE49-F238E27FC236}">
                  <a16:creationId xmlns:a16="http://schemas.microsoft.com/office/drawing/2014/main" xmlns="" id="{A16B1537-E678-400C-9040-730584AF8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601" y="1177088"/>
              <a:ext cx="277825" cy="1079756"/>
            </a:xfrm>
            <a:prstGeom prst="rect">
              <a:avLst/>
            </a:prstGeom>
            <a:solidFill>
              <a:srgbClr val="A0A0A4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1" name="Rectangle 9">
              <a:extLst>
                <a:ext uri="{FF2B5EF4-FFF2-40B4-BE49-F238E27FC236}">
                  <a16:creationId xmlns:a16="http://schemas.microsoft.com/office/drawing/2014/main" xmlns="" id="{AEB511CC-FAA8-428D-98CC-618CD8871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9" y="2176452"/>
              <a:ext cx="279352" cy="8177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3" name="Rectangle 11">
              <a:extLst>
                <a:ext uri="{FF2B5EF4-FFF2-40B4-BE49-F238E27FC236}">
                  <a16:creationId xmlns:a16="http://schemas.microsoft.com/office/drawing/2014/main" xmlns="" id="{C2324004-10CD-4FDA-9849-CDEDB2748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493" y="2093287"/>
              <a:ext cx="279352" cy="1649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5" name="Rectangle 13">
              <a:extLst>
                <a:ext uri="{FF2B5EF4-FFF2-40B4-BE49-F238E27FC236}">
                  <a16:creationId xmlns:a16="http://schemas.microsoft.com/office/drawing/2014/main" xmlns="" id="{1D87D3AC-C954-48FB-8551-E5D79E45C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56" y="2197244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86" name="Rectangle 14">
              <a:extLst>
                <a:ext uri="{FF2B5EF4-FFF2-40B4-BE49-F238E27FC236}">
                  <a16:creationId xmlns:a16="http://schemas.microsoft.com/office/drawing/2014/main" xmlns="" id="{78E5218E-4E4B-49A0-AF0D-A9894B1CD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56" y="1727362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87" name="Rectangle 15">
              <a:extLst>
                <a:ext uri="{FF2B5EF4-FFF2-40B4-BE49-F238E27FC236}">
                  <a16:creationId xmlns:a16="http://schemas.microsoft.com/office/drawing/2014/main" xmlns="" id="{381AA3CB-798B-46E0-8632-3BFA03CE3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37" y="1256096"/>
              <a:ext cx="1410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10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88" name="Rectangle 16">
              <a:extLst>
                <a:ext uri="{FF2B5EF4-FFF2-40B4-BE49-F238E27FC236}">
                  <a16:creationId xmlns:a16="http://schemas.microsoft.com/office/drawing/2014/main" xmlns="" id="{C2AFDCFB-5AE7-4F27-869C-ED3EE42B8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37" y="786214"/>
              <a:ext cx="14106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15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89" name="Line 17">
              <a:extLst>
                <a:ext uri="{FF2B5EF4-FFF2-40B4-BE49-F238E27FC236}">
                  <a16:creationId xmlns:a16="http://schemas.microsoft.com/office/drawing/2014/main" xmlns="" id="{C30881B3-87F4-4A44-899B-704B271EE2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6789" y="843043"/>
              <a:ext cx="0" cy="14262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0" name="Line 18">
              <a:extLst>
                <a:ext uri="{FF2B5EF4-FFF2-40B4-BE49-F238E27FC236}">
                  <a16:creationId xmlns:a16="http://schemas.microsoft.com/office/drawing/2014/main" xmlns="" id="{FB8025E7-0783-425F-86B0-1191D1E334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0994" y="2263775"/>
              <a:ext cx="4579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1" name="Line 19">
              <a:extLst>
                <a:ext uri="{FF2B5EF4-FFF2-40B4-BE49-F238E27FC236}">
                  <a16:creationId xmlns:a16="http://schemas.microsoft.com/office/drawing/2014/main" xmlns="" id="{C32C1EAA-B8B5-473A-8586-2B33A6D4C4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0994" y="1792508"/>
              <a:ext cx="4579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2" name="Line 20">
              <a:extLst>
                <a:ext uri="{FF2B5EF4-FFF2-40B4-BE49-F238E27FC236}">
                  <a16:creationId xmlns:a16="http://schemas.microsoft.com/office/drawing/2014/main" xmlns="" id="{48957650-4ADF-4B03-9F7B-B9EE323E1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0994" y="1321241"/>
              <a:ext cx="4579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3" name="Line 21">
              <a:extLst>
                <a:ext uri="{FF2B5EF4-FFF2-40B4-BE49-F238E27FC236}">
                  <a16:creationId xmlns:a16="http://schemas.microsoft.com/office/drawing/2014/main" xmlns="" id="{4588FF1A-6189-4AE4-B469-8159C3F878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0994" y="851360"/>
              <a:ext cx="4579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4" name="Freeform 22">
              <a:extLst>
                <a:ext uri="{FF2B5EF4-FFF2-40B4-BE49-F238E27FC236}">
                  <a16:creationId xmlns:a16="http://schemas.microsoft.com/office/drawing/2014/main" xmlns="" id="{CBE223B8-A311-4C34-9E61-F9ED7BE96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461" y="2000420"/>
              <a:ext cx="146545" cy="55443"/>
            </a:xfrm>
            <a:custGeom>
              <a:avLst/>
              <a:gdLst>
                <a:gd name="T0" fmla="*/ 0 w 190"/>
                <a:gd name="T1" fmla="*/ 0 h 81"/>
                <a:gd name="T2" fmla="*/ 190 w 190"/>
                <a:gd name="T3" fmla="*/ 0 h 81"/>
                <a:gd name="T4" fmla="*/ 94 w 190"/>
                <a:gd name="T5" fmla="*/ 0 h 81"/>
                <a:gd name="T6" fmla="*/ 94 w 190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81">
                  <a:moveTo>
                    <a:pt x="0" y="0"/>
                  </a:moveTo>
                  <a:lnTo>
                    <a:pt x="190" y="0"/>
                  </a:lnTo>
                  <a:lnTo>
                    <a:pt x="94" y="0"/>
                  </a:lnTo>
                  <a:lnTo>
                    <a:pt x="94" y="8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5" name="Freeform 23">
              <a:extLst>
                <a:ext uri="{FF2B5EF4-FFF2-40B4-BE49-F238E27FC236}">
                  <a16:creationId xmlns:a16="http://schemas.microsoft.com/office/drawing/2014/main" xmlns="" id="{BB30998D-5B52-467F-BF0B-6336FF626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241" y="977493"/>
              <a:ext cx="145019" cy="192665"/>
            </a:xfrm>
            <a:custGeom>
              <a:avLst/>
              <a:gdLst>
                <a:gd name="T0" fmla="*/ 0 w 190"/>
                <a:gd name="T1" fmla="*/ 0 h 279"/>
                <a:gd name="T2" fmla="*/ 190 w 190"/>
                <a:gd name="T3" fmla="*/ 0 h 279"/>
                <a:gd name="T4" fmla="*/ 94 w 190"/>
                <a:gd name="T5" fmla="*/ 0 h 279"/>
                <a:gd name="T6" fmla="*/ 94 w 190"/>
                <a:gd name="T7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279">
                  <a:moveTo>
                    <a:pt x="0" y="0"/>
                  </a:moveTo>
                  <a:lnTo>
                    <a:pt x="190" y="0"/>
                  </a:lnTo>
                  <a:lnTo>
                    <a:pt x="94" y="0"/>
                  </a:lnTo>
                  <a:lnTo>
                    <a:pt x="94" y="279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6" name="Freeform 24">
              <a:extLst>
                <a:ext uri="{FF2B5EF4-FFF2-40B4-BE49-F238E27FC236}">
                  <a16:creationId xmlns:a16="http://schemas.microsoft.com/office/drawing/2014/main" xmlns="" id="{6C5A197F-E7AB-4CAD-8BF5-E6572BF04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353" y="2152889"/>
              <a:ext cx="145019" cy="15247"/>
            </a:xfrm>
            <a:custGeom>
              <a:avLst/>
              <a:gdLst>
                <a:gd name="T0" fmla="*/ 0 w 190"/>
                <a:gd name="T1" fmla="*/ 0 h 23"/>
                <a:gd name="T2" fmla="*/ 190 w 190"/>
                <a:gd name="T3" fmla="*/ 0 h 23"/>
                <a:gd name="T4" fmla="*/ 96 w 190"/>
                <a:gd name="T5" fmla="*/ 0 h 23"/>
                <a:gd name="T6" fmla="*/ 96 w 190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23">
                  <a:moveTo>
                    <a:pt x="0" y="0"/>
                  </a:moveTo>
                  <a:lnTo>
                    <a:pt x="190" y="0"/>
                  </a:lnTo>
                  <a:lnTo>
                    <a:pt x="96" y="0"/>
                  </a:lnTo>
                  <a:lnTo>
                    <a:pt x="96" y="23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7" name="Freeform 25">
              <a:extLst>
                <a:ext uri="{FF2B5EF4-FFF2-40B4-BE49-F238E27FC236}">
                  <a16:creationId xmlns:a16="http://schemas.microsoft.com/office/drawing/2014/main" xmlns="" id="{0DDE253A-45C2-4D8C-A161-3B076E0AC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6132" y="2010123"/>
              <a:ext cx="145019" cy="74848"/>
            </a:xfrm>
            <a:custGeom>
              <a:avLst/>
              <a:gdLst>
                <a:gd name="T0" fmla="*/ 0 w 190"/>
                <a:gd name="T1" fmla="*/ 0 h 108"/>
                <a:gd name="T2" fmla="*/ 190 w 190"/>
                <a:gd name="T3" fmla="*/ 0 h 108"/>
                <a:gd name="T4" fmla="*/ 94 w 190"/>
                <a:gd name="T5" fmla="*/ 0 h 108"/>
                <a:gd name="T6" fmla="*/ 94 w 19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108">
                  <a:moveTo>
                    <a:pt x="0" y="0"/>
                  </a:moveTo>
                  <a:lnTo>
                    <a:pt x="190" y="0"/>
                  </a:lnTo>
                  <a:lnTo>
                    <a:pt x="94" y="0"/>
                  </a:lnTo>
                  <a:lnTo>
                    <a:pt x="94" y="10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1" name="Rectangle 39">
              <a:extLst>
                <a:ext uri="{FF2B5EF4-FFF2-40B4-BE49-F238E27FC236}">
                  <a16:creationId xmlns:a16="http://schemas.microsoft.com/office/drawing/2014/main" xmlns="" id="{36EC8B44-E9E5-4315-9F3A-475FFD8E7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16" y="620669"/>
              <a:ext cx="328295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(A)  Treatment P&lt;0.001, GA P&lt;0.001, Interaction P&lt;0.005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12" name="Rectangle 40">
              <a:extLst>
                <a:ext uri="{FF2B5EF4-FFF2-40B4-BE49-F238E27FC236}">
                  <a16:creationId xmlns:a16="http://schemas.microsoft.com/office/drawing/2014/main" xmlns="" id="{62F36818-2E20-4759-BC36-06DB063A3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526" y="1170158"/>
              <a:ext cx="277825" cy="1086687"/>
            </a:xfrm>
            <a:prstGeom prst="rect">
              <a:avLst/>
            </a:prstGeom>
            <a:solidFill>
              <a:srgbClr val="A0A0A4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4" name="Rectangle 42">
              <a:extLst>
                <a:ext uri="{FF2B5EF4-FFF2-40B4-BE49-F238E27FC236}">
                  <a16:creationId xmlns:a16="http://schemas.microsoft.com/office/drawing/2014/main" xmlns="" id="{B54FC823-1DA9-41B1-9B0A-B201B4A4F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305" y="1515292"/>
              <a:ext cx="277825" cy="741553"/>
            </a:xfrm>
            <a:prstGeom prst="rect">
              <a:avLst/>
            </a:prstGeom>
            <a:solidFill>
              <a:srgbClr val="A0A0A4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6" name="Rectangle 44">
              <a:extLst>
                <a:ext uri="{FF2B5EF4-FFF2-40B4-BE49-F238E27FC236}">
                  <a16:creationId xmlns:a16="http://schemas.microsoft.com/office/drawing/2014/main" xmlns="" id="{03105FA8-ED0F-4DD7-A85F-A98E8E557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944" y="1799438"/>
              <a:ext cx="277825" cy="45879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8" name="Rectangle 46">
              <a:extLst>
                <a:ext uri="{FF2B5EF4-FFF2-40B4-BE49-F238E27FC236}">
                  <a16:creationId xmlns:a16="http://schemas.microsoft.com/office/drawing/2014/main" xmlns="" id="{848A8DAA-A6A3-45FB-AD21-2F3FD538C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6198" y="2071110"/>
              <a:ext cx="277825" cy="18712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Rectangle 48">
              <a:extLst>
                <a:ext uri="{FF2B5EF4-FFF2-40B4-BE49-F238E27FC236}">
                  <a16:creationId xmlns:a16="http://schemas.microsoft.com/office/drawing/2014/main" xmlns="" id="{10DAC87A-B068-4A74-AB73-9627A8775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635" y="2195857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21" name="Rectangle 49">
              <a:extLst>
                <a:ext uri="{FF2B5EF4-FFF2-40B4-BE49-F238E27FC236}">
                  <a16:creationId xmlns:a16="http://schemas.microsoft.com/office/drawing/2014/main" xmlns="" id="{32798845-606C-4DA8-B984-C3695F556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635" y="1725976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22" name="Rectangle 50">
              <a:extLst>
                <a:ext uri="{FF2B5EF4-FFF2-40B4-BE49-F238E27FC236}">
                  <a16:creationId xmlns:a16="http://schemas.microsoft.com/office/drawing/2014/main" xmlns="" id="{31D54552-B4D0-486F-AA75-6E8BBF4E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635" y="1253323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23" name="Rectangle 51">
              <a:extLst>
                <a:ext uri="{FF2B5EF4-FFF2-40B4-BE49-F238E27FC236}">
                  <a16:creationId xmlns:a16="http://schemas.microsoft.com/office/drawing/2014/main" xmlns="" id="{9F4A6553-6DE6-4F01-9D77-ED3CCA2AC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635" y="782056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24" name="Line 52">
              <a:extLst>
                <a:ext uri="{FF2B5EF4-FFF2-40B4-BE49-F238E27FC236}">
                  <a16:creationId xmlns:a16="http://schemas.microsoft.com/office/drawing/2014/main" xmlns="" id="{C97BF613-4C7A-46DA-BB10-97C7FFDD57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2494" y="840271"/>
              <a:ext cx="0" cy="142904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5" name="Line 53">
              <a:extLst>
                <a:ext uri="{FF2B5EF4-FFF2-40B4-BE49-F238E27FC236}">
                  <a16:creationId xmlns:a16="http://schemas.microsoft.com/office/drawing/2014/main" xmlns="" id="{ABAAB363-DA81-49A1-AF83-624F9147AE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5173" y="2263775"/>
              <a:ext cx="47322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6" name="Line 54">
              <a:extLst>
                <a:ext uri="{FF2B5EF4-FFF2-40B4-BE49-F238E27FC236}">
                  <a16:creationId xmlns:a16="http://schemas.microsoft.com/office/drawing/2014/main" xmlns="" id="{31356565-5377-4AF4-82C5-777F61A077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5173" y="1792508"/>
              <a:ext cx="47322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Line 55">
              <a:extLst>
                <a:ext uri="{FF2B5EF4-FFF2-40B4-BE49-F238E27FC236}">
                  <a16:creationId xmlns:a16="http://schemas.microsoft.com/office/drawing/2014/main" xmlns="" id="{D596A6E7-FDB3-49DB-8964-6071AACF87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5173" y="1319855"/>
              <a:ext cx="47322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8" name="Line 56">
              <a:extLst>
                <a:ext uri="{FF2B5EF4-FFF2-40B4-BE49-F238E27FC236}">
                  <a16:creationId xmlns:a16="http://schemas.microsoft.com/office/drawing/2014/main" xmlns="" id="{8E1C53EF-F257-4F12-9683-C3C5FEB42A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5173" y="848588"/>
              <a:ext cx="47322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9" name="Freeform 57">
              <a:extLst>
                <a:ext uri="{FF2B5EF4-FFF2-40B4-BE49-F238E27FC236}">
                  <a16:creationId xmlns:a16="http://schemas.microsoft.com/office/drawing/2014/main" xmlns="" id="{076B2E67-C51D-4AE5-9487-F2B4EC03E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639" y="1066202"/>
              <a:ext cx="146545" cy="98412"/>
            </a:xfrm>
            <a:custGeom>
              <a:avLst/>
              <a:gdLst>
                <a:gd name="T0" fmla="*/ 0 w 192"/>
                <a:gd name="T1" fmla="*/ 0 h 142"/>
                <a:gd name="T2" fmla="*/ 192 w 192"/>
                <a:gd name="T3" fmla="*/ 0 h 142"/>
                <a:gd name="T4" fmla="*/ 96 w 192"/>
                <a:gd name="T5" fmla="*/ 0 h 142"/>
                <a:gd name="T6" fmla="*/ 96 w 192"/>
                <a:gd name="T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142">
                  <a:moveTo>
                    <a:pt x="0" y="0"/>
                  </a:moveTo>
                  <a:lnTo>
                    <a:pt x="192" y="0"/>
                  </a:lnTo>
                  <a:lnTo>
                    <a:pt x="96" y="0"/>
                  </a:lnTo>
                  <a:lnTo>
                    <a:pt x="96" y="142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0" name="Freeform 58">
              <a:extLst>
                <a:ext uri="{FF2B5EF4-FFF2-40B4-BE49-F238E27FC236}">
                  <a16:creationId xmlns:a16="http://schemas.microsoft.com/office/drawing/2014/main" xmlns="" id="{E13139B1-1F9A-4FCE-B9AF-DC39A1C82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8419" y="1429355"/>
              <a:ext cx="146545" cy="79007"/>
            </a:xfrm>
            <a:custGeom>
              <a:avLst/>
              <a:gdLst>
                <a:gd name="T0" fmla="*/ 0 w 192"/>
                <a:gd name="T1" fmla="*/ 0 h 116"/>
                <a:gd name="T2" fmla="*/ 192 w 192"/>
                <a:gd name="T3" fmla="*/ 0 h 116"/>
                <a:gd name="T4" fmla="*/ 96 w 192"/>
                <a:gd name="T5" fmla="*/ 0 h 116"/>
                <a:gd name="T6" fmla="*/ 96 w 192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116">
                  <a:moveTo>
                    <a:pt x="0" y="0"/>
                  </a:moveTo>
                  <a:lnTo>
                    <a:pt x="192" y="0"/>
                  </a:lnTo>
                  <a:lnTo>
                    <a:pt x="96" y="0"/>
                  </a:lnTo>
                  <a:lnTo>
                    <a:pt x="96" y="116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1" name="Freeform 59">
              <a:extLst>
                <a:ext uri="{FF2B5EF4-FFF2-40B4-BE49-F238E27FC236}">
                  <a16:creationId xmlns:a16="http://schemas.microsoft.com/office/drawing/2014/main" xmlns="" id="{48937AF5-DC04-4D6E-BECF-48B06ED4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058" y="1759242"/>
              <a:ext cx="145019" cy="33266"/>
            </a:xfrm>
            <a:custGeom>
              <a:avLst/>
              <a:gdLst>
                <a:gd name="T0" fmla="*/ 0 w 190"/>
                <a:gd name="T1" fmla="*/ 0 h 48"/>
                <a:gd name="T2" fmla="*/ 190 w 190"/>
                <a:gd name="T3" fmla="*/ 0 h 48"/>
                <a:gd name="T4" fmla="*/ 94 w 190"/>
                <a:gd name="T5" fmla="*/ 0 h 48"/>
                <a:gd name="T6" fmla="*/ 94 w 190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48">
                  <a:moveTo>
                    <a:pt x="0" y="0"/>
                  </a:moveTo>
                  <a:lnTo>
                    <a:pt x="190" y="0"/>
                  </a:lnTo>
                  <a:lnTo>
                    <a:pt x="94" y="0"/>
                  </a:lnTo>
                  <a:lnTo>
                    <a:pt x="94" y="4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2" name="Freeform 60">
              <a:extLst>
                <a:ext uri="{FF2B5EF4-FFF2-40B4-BE49-F238E27FC236}">
                  <a16:creationId xmlns:a16="http://schemas.microsoft.com/office/drawing/2014/main" xmlns="" id="{B1F38330-6D2C-4459-8A41-6A18484EA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0311" y="2042003"/>
              <a:ext cx="145019" cy="23564"/>
            </a:xfrm>
            <a:custGeom>
              <a:avLst/>
              <a:gdLst>
                <a:gd name="T0" fmla="*/ 0 w 190"/>
                <a:gd name="T1" fmla="*/ 0 h 32"/>
                <a:gd name="T2" fmla="*/ 190 w 190"/>
                <a:gd name="T3" fmla="*/ 0 h 32"/>
                <a:gd name="T4" fmla="*/ 96 w 190"/>
                <a:gd name="T5" fmla="*/ 0 h 32"/>
                <a:gd name="T6" fmla="*/ 96 w 190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32">
                  <a:moveTo>
                    <a:pt x="0" y="0"/>
                  </a:moveTo>
                  <a:lnTo>
                    <a:pt x="190" y="0"/>
                  </a:lnTo>
                  <a:lnTo>
                    <a:pt x="96" y="0"/>
                  </a:lnTo>
                  <a:lnTo>
                    <a:pt x="96" y="32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7" name="Rectangle 75">
              <a:extLst>
                <a:ext uri="{FF2B5EF4-FFF2-40B4-BE49-F238E27FC236}">
                  <a16:creationId xmlns:a16="http://schemas.microsoft.com/office/drawing/2014/main" xmlns="" id="{A3A0197D-CDB9-4970-9F12-81237DE6B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4089" y="618107"/>
              <a:ext cx="2104743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(B)  Treatment P&lt;0.001, GA P&lt;0.001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48" name="Rectangle 76">
              <a:extLst>
                <a:ext uri="{FF2B5EF4-FFF2-40B4-BE49-F238E27FC236}">
                  <a16:creationId xmlns:a16="http://schemas.microsoft.com/office/drawing/2014/main" xmlns="" id="{0994C5A1-2D3C-46FE-B5EE-A9084CCEF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8160" y="1200652"/>
              <a:ext cx="274772" cy="1056193"/>
            </a:xfrm>
            <a:prstGeom prst="rect">
              <a:avLst/>
            </a:prstGeom>
            <a:solidFill>
              <a:srgbClr val="A0A0A4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0" name="Rectangle 78">
              <a:extLst>
                <a:ext uri="{FF2B5EF4-FFF2-40B4-BE49-F238E27FC236}">
                  <a16:creationId xmlns:a16="http://schemas.microsoft.com/office/drawing/2014/main" xmlns="" id="{ECD0E999-20D5-44E2-BBD6-B0978616F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360" y="1343418"/>
              <a:ext cx="276299" cy="913427"/>
            </a:xfrm>
            <a:prstGeom prst="rect">
              <a:avLst/>
            </a:prstGeom>
            <a:solidFill>
              <a:srgbClr val="A0A0A4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2" name="Rectangle 80">
              <a:extLst>
                <a:ext uri="{FF2B5EF4-FFF2-40B4-BE49-F238E27FC236}">
                  <a16:creationId xmlns:a16="http://schemas.microsoft.com/office/drawing/2014/main" xmlns="" id="{932A6C3C-3C97-4AED-B617-7F86B6FB7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0051" y="2093287"/>
              <a:ext cx="279352" cy="16494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4" name="Rectangle 82">
              <a:extLst>
                <a:ext uri="{FF2B5EF4-FFF2-40B4-BE49-F238E27FC236}">
                  <a16:creationId xmlns:a16="http://schemas.microsoft.com/office/drawing/2014/main" xmlns="" id="{FA680471-0943-49F4-812B-5AEAA322C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4779" y="2000420"/>
              <a:ext cx="276299" cy="25781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6" name="Rectangle 84">
              <a:extLst>
                <a:ext uri="{FF2B5EF4-FFF2-40B4-BE49-F238E27FC236}">
                  <a16:creationId xmlns:a16="http://schemas.microsoft.com/office/drawing/2014/main" xmlns="" id="{8B49F637-3F44-4A2C-BAB1-0802A9A8F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9795" y="2195857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57" name="Rectangle 85">
              <a:extLst>
                <a:ext uri="{FF2B5EF4-FFF2-40B4-BE49-F238E27FC236}">
                  <a16:creationId xmlns:a16="http://schemas.microsoft.com/office/drawing/2014/main" xmlns="" id="{CE28191E-6BB8-4445-85AD-FE551F49C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9795" y="1842407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58" name="Rectangle 86">
              <a:extLst>
                <a:ext uri="{FF2B5EF4-FFF2-40B4-BE49-F238E27FC236}">
                  <a16:creationId xmlns:a16="http://schemas.microsoft.com/office/drawing/2014/main" xmlns="" id="{D2E23A29-71C0-4603-843E-F53978FFD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9795" y="1488957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59" name="Rectangle 87">
              <a:extLst>
                <a:ext uri="{FF2B5EF4-FFF2-40B4-BE49-F238E27FC236}">
                  <a16:creationId xmlns:a16="http://schemas.microsoft.com/office/drawing/2014/main" xmlns="" id="{F3F15271-E7E5-4C4D-B672-FD1C17ABF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9795" y="1135506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0" name="Rectangle 88">
              <a:extLst>
                <a:ext uri="{FF2B5EF4-FFF2-40B4-BE49-F238E27FC236}">
                  <a16:creationId xmlns:a16="http://schemas.microsoft.com/office/drawing/2014/main" xmlns="" id="{6FDB9C09-BE34-4D14-86EE-9C6842E83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9795" y="782056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61" name="Line 89">
              <a:extLst>
                <a:ext uri="{FF2B5EF4-FFF2-40B4-BE49-F238E27FC236}">
                  <a16:creationId xmlns:a16="http://schemas.microsoft.com/office/drawing/2014/main" xmlns="" id="{E7B770EA-38C6-4842-B35B-612F40BD23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35655" y="840271"/>
              <a:ext cx="0" cy="142904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2" name="Line 90">
              <a:extLst>
                <a:ext uri="{FF2B5EF4-FFF2-40B4-BE49-F238E27FC236}">
                  <a16:creationId xmlns:a16="http://schemas.microsoft.com/office/drawing/2014/main" xmlns="" id="{0281CF75-7D5E-4265-94A0-2A1C401CC6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8333" y="2263775"/>
              <a:ext cx="47322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3" name="Line 91">
              <a:extLst>
                <a:ext uri="{FF2B5EF4-FFF2-40B4-BE49-F238E27FC236}">
                  <a16:creationId xmlns:a16="http://schemas.microsoft.com/office/drawing/2014/main" xmlns="" id="{CE960A78-241F-4DB1-955B-6549398C7B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8333" y="1908939"/>
              <a:ext cx="47322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4" name="Line 92">
              <a:extLst>
                <a:ext uri="{FF2B5EF4-FFF2-40B4-BE49-F238E27FC236}">
                  <a16:creationId xmlns:a16="http://schemas.microsoft.com/office/drawing/2014/main" xmlns="" id="{AD5C4C1B-C447-4102-BA9B-2003670050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8333" y="1555489"/>
              <a:ext cx="47322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5" name="Line 93">
              <a:extLst>
                <a:ext uri="{FF2B5EF4-FFF2-40B4-BE49-F238E27FC236}">
                  <a16:creationId xmlns:a16="http://schemas.microsoft.com/office/drawing/2014/main" xmlns="" id="{A778F0B8-3F0E-4D6C-9AD4-23333E339B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8333" y="1200652"/>
              <a:ext cx="47322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6" name="Line 94">
              <a:extLst>
                <a:ext uri="{FF2B5EF4-FFF2-40B4-BE49-F238E27FC236}">
                  <a16:creationId xmlns:a16="http://schemas.microsoft.com/office/drawing/2014/main" xmlns="" id="{B62EAAB3-D613-473A-A411-23E955A60C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8333" y="848588"/>
              <a:ext cx="47322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7" name="Freeform 95">
              <a:extLst>
                <a:ext uri="{FF2B5EF4-FFF2-40B4-BE49-F238E27FC236}">
                  <a16:creationId xmlns:a16="http://schemas.microsoft.com/office/drawing/2014/main" xmlns="" id="{09ADAC43-8664-4015-9A5F-6C0798BB7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2273" y="1007987"/>
              <a:ext cx="145019" cy="185734"/>
            </a:xfrm>
            <a:custGeom>
              <a:avLst/>
              <a:gdLst>
                <a:gd name="T0" fmla="*/ 0 w 190"/>
                <a:gd name="T1" fmla="*/ 0 h 266"/>
                <a:gd name="T2" fmla="*/ 190 w 190"/>
                <a:gd name="T3" fmla="*/ 0 h 266"/>
                <a:gd name="T4" fmla="*/ 94 w 190"/>
                <a:gd name="T5" fmla="*/ 0 h 266"/>
                <a:gd name="T6" fmla="*/ 94 w 190"/>
                <a:gd name="T7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266">
                  <a:moveTo>
                    <a:pt x="0" y="0"/>
                  </a:moveTo>
                  <a:lnTo>
                    <a:pt x="190" y="0"/>
                  </a:lnTo>
                  <a:lnTo>
                    <a:pt x="94" y="0"/>
                  </a:lnTo>
                  <a:lnTo>
                    <a:pt x="94" y="266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8" name="Freeform 96">
              <a:extLst>
                <a:ext uri="{FF2B5EF4-FFF2-40B4-BE49-F238E27FC236}">
                  <a16:creationId xmlns:a16="http://schemas.microsoft.com/office/drawing/2014/main" xmlns="" id="{21710E4B-0655-49EE-A45C-C0335EEF7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5474" y="1226988"/>
              <a:ext cx="145019" cy="108114"/>
            </a:xfrm>
            <a:custGeom>
              <a:avLst/>
              <a:gdLst>
                <a:gd name="T0" fmla="*/ 0 w 190"/>
                <a:gd name="T1" fmla="*/ 0 h 158"/>
                <a:gd name="T2" fmla="*/ 190 w 190"/>
                <a:gd name="T3" fmla="*/ 0 h 158"/>
                <a:gd name="T4" fmla="*/ 94 w 190"/>
                <a:gd name="T5" fmla="*/ 0 h 158"/>
                <a:gd name="T6" fmla="*/ 94 w 190"/>
                <a:gd name="T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158">
                  <a:moveTo>
                    <a:pt x="0" y="0"/>
                  </a:moveTo>
                  <a:lnTo>
                    <a:pt x="190" y="0"/>
                  </a:lnTo>
                  <a:lnTo>
                    <a:pt x="94" y="0"/>
                  </a:lnTo>
                  <a:lnTo>
                    <a:pt x="94" y="15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9" name="Freeform 97">
              <a:extLst>
                <a:ext uri="{FF2B5EF4-FFF2-40B4-BE49-F238E27FC236}">
                  <a16:creationId xmlns:a16="http://schemas.microsoft.com/office/drawing/2014/main" xmlns="" id="{FBB15867-FFAB-4792-BFEF-9E50A3ED0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692" y="2039231"/>
              <a:ext cx="145019" cy="47127"/>
            </a:xfrm>
            <a:custGeom>
              <a:avLst/>
              <a:gdLst>
                <a:gd name="T0" fmla="*/ 0 w 190"/>
                <a:gd name="T1" fmla="*/ 0 h 67"/>
                <a:gd name="T2" fmla="*/ 190 w 190"/>
                <a:gd name="T3" fmla="*/ 0 h 67"/>
                <a:gd name="T4" fmla="*/ 96 w 190"/>
                <a:gd name="T5" fmla="*/ 0 h 67"/>
                <a:gd name="T6" fmla="*/ 96 w 190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67">
                  <a:moveTo>
                    <a:pt x="0" y="0"/>
                  </a:moveTo>
                  <a:lnTo>
                    <a:pt x="190" y="0"/>
                  </a:lnTo>
                  <a:lnTo>
                    <a:pt x="96" y="0"/>
                  </a:lnTo>
                  <a:lnTo>
                    <a:pt x="96" y="6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0" name="Freeform 98">
              <a:extLst>
                <a:ext uri="{FF2B5EF4-FFF2-40B4-BE49-F238E27FC236}">
                  <a16:creationId xmlns:a16="http://schemas.microsoft.com/office/drawing/2014/main" xmlns="" id="{336D6776-693F-416A-8C78-3C014C077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8892" y="1944977"/>
              <a:ext cx="145019" cy="48513"/>
            </a:xfrm>
            <a:custGeom>
              <a:avLst/>
              <a:gdLst>
                <a:gd name="T0" fmla="*/ 0 w 190"/>
                <a:gd name="T1" fmla="*/ 0 h 70"/>
                <a:gd name="T2" fmla="*/ 190 w 190"/>
                <a:gd name="T3" fmla="*/ 0 h 70"/>
                <a:gd name="T4" fmla="*/ 94 w 190"/>
                <a:gd name="T5" fmla="*/ 0 h 70"/>
                <a:gd name="T6" fmla="*/ 94 w 19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70">
                  <a:moveTo>
                    <a:pt x="0" y="0"/>
                  </a:moveTo>
                  <a:lnTo>
                    <a:pt x="190" y="0"/>
                  </a:lnTo>
                  <a:lnTo>
                    <a:pt x="94" y="0"/>
                  </a:lnTo>
                  <a:lnTo>
                    <a:pt x="94" y="7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7" name="Rectangle 115">
              <a:extLst>
                <a:ext uri="{FF2B5EF4-FFF2-40B4-BE49-F238E27FC236}">
                  <a16:creationId xmlns:a16="http://schemas.microsoft.com/office/drawing/2014/main" xmlns="" id="{3268DC59-47AE-445F-9FD5-9443E8AB3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8540" y="618106"/>
              <a:ext cx="134492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(C)  Treatment P&lt;0.001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88" name="Rectangle 116">
              <a:extLst>
                <a:ext uri="{FF2B5EF4-FFF2-40B4-BE49-F238E27FC236}">
                  <a16:creationId xmlns:a16="http://schemas.microsoft.com/office/drawing/2014/main" xmlns="" id="{3AB5DB82-EE71-4DA7-BB99-F40EF7DE7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874" y="3764900"/>
              <a:ext cx="277825" cy="419983"/>
            </a:xfrm>
            <a:prstGeom prst="rect">
              <a:avLst/>
            </a:prstGeom>
            <a:solidFill>
              <a:srgbClr val="A0A0A4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0" name="Rectangle 118">
              <a:extLst>
                <a:ext uri="{FF2B5EF4-FFF2-40B4-BE49-F238E27FC236}">
                  <a16:creationId xmlns:a16="http://schemas.microsoft.com/office/drawing/2014/main" xmlns="" id="{CD290613-8EF6-4D0E-979C-DCAD1C3BF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601" y="3173044"/>
              <a:ext cx="279352" cy="1011838"/>
            </a:xfrm>
            <a:prstGeom prst="rect">
              <a:avLst/>
            </a:prstGeom>
            <a:solidFill>
              <a:srgbClr val="A0A0A4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2" name="Rectangle 120">
              <a:extLst>
                <a:ext uri="{FF2B5EF4-FFF2-40B4-BE49-F238E27FC236}">
                  <a16:creationId xmlns:a16="http://schemas.microsoft.com/office/drawing/2014/main" xmlns="" id="{D0EDA8AC-B01A-48BF-85A6-33F674630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292" y="3915983"/>
              <a:ext cx="279352" cy="27028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4" name="Rectangle 122">
              <a:extLst>
                <a:ext uri="{FF2B5EF4-FFF2-40B4-BE49-F238E27FC236}">
                  <a16:creationId xmlns:a16="http://schemas.microsoft.com/office/drawing/2014/main" xmlns="" id="{E5BF81C0-6AC8-4BD1-A973-D90520F95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019" y="3202152"/>
              <a:ext cx="279352" cy="98411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6" name="Rectangle 124">
              <a:extLst>
                <a:ext uri="{FF2B5EF4-FFF2-40B4-BE49-F238E27FC236}">
                  <a16:creationId xmlns:a16="http://schemas.microsoft.com/office/drawing/2014/main" xmlns="" id="{95FA2E77-B129-4696-AA14-B757373DA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509" y="4126667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7" name="Rectangle 125">
              <a:extLst>
                <a:ext uri="{FF2B5EF4-FFF2-40B4-BE49-F238E27FC236}">
                  <a16:creationId xmlns:a16="http://schemas.microsoft.com/office/drawing/2014/main" xmlns="" id="{6944B34D-B003-4133-AECC-E0048D0F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509" y="3842520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8" name="Rectangle 126">
              <a:extLst>
                <a:ext uri="{FF2B5EF4-FFF2-40B4-BE49-F238E27FC236}">
                  <a16:creationId xmlns:a16="http://schemas.microsoft.com/office/drawing/2014/main" xmlns="" id="{38D50D54-296E-48F4-87F4-E9C1BD122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509" y="3561146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99" name="Rectangle 127">
              <a:extLst>
                <a:ext uri="{FF2B5EF4-FFF2-40B4-BE49-F238E27FC236}">
                  <a16:creationId xmlns:a16="http://schemas.microsoft.com/office/drawing/2014/main" xmlns="" id="{1008FF17-91FF-444E-8627-C7EA25E74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509" y="3277000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00" name="Rectangle 128">
              <a:extLst>
                <a:ext uri="{FF2B5EF4-FFF2-40B4-BE49-F238E27FC236}">
                  <a16:creationId xmlns:a16="http://schemas.microsoft.com/office/drawing/2014/main" xmlns="" id="{E165A49E-E1D5-4C90-AE40-129E9F9A1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509" y="2995626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01" name="Rectangle 129">
              <a:extLst>
                <a:ext uri="{FF2B5EF4-FFF2-40B4-BE49-F238E27FC236}">
                  <a16:creationId xmlns:a16="http://schemas.microsoft.com/office/drawing/2014/main" xmlns="" id="{2055E685-BA55-452E-AC27-12097C43C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509" y="2711479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02" name="Line 130">
              <a:extLst>
                <a:ext uri="{FF2B5EF4-FFF2-40B4-BE49-F238E27FC236}">
                  <a16:creationId xmlns:a16="http://schemas.microsoft.com/office/drawing/2014/main" xmlns="" id="{85F289A2-F471-484F-BDA5-B6545810A4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9842" y="2771080"/>
              <a:ext cx="0" cy="142904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3" name="Line 131">
              <a:extLst>
                <a:ext uri="{FF2B5EF4-FFF2-40B4-BE49-F238E27FC236}">
                  <a16:creationId xmlns:a16="http://schemas.microsoft.com/office/drawing/2014/main" xmlns="" id="{055BA736-5B93-4EA3-96B9-5533F03D4A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047" y="4193199"/>
              <a:ext cx="4579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4" name="Line 132">
              <a:extLst>
                <a:ext uri="{FF2B5EF4-FFF2-40B4-BE49-F238E27FC236}">
                  <a16:creationId xmlns:a16="http://schemas.microsoft.com/office/drawing/2014/main" xmlns="" id="{886422E3-42FB-4084-B8A8-D290C4E103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047" y="3909053"/>
              <a:ext cx="4579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5" name="Line 133">
              <a:extLst>
                <a:ext uri="{FF2B5EF4-FFF2-40B4-BE49-F238E27FC236}">
                  <a16:creationId xmlns:a16="http://schemas.microsoft.com/office/drawing/2014/main" xmlns="" id="{CD12A780-F5D0-4658-823C-E20F2F090B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047" y="3627678"/>
              <a:ext cx="4579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6" name="Line 134">
              <a:extLst>
                <a:ext uri="{FF2B5EF4-FFF2-40B4-BE49-F238E27FC236}">
                  <a16:creationId xmlns:a16="http://schemas.microsoft.com/office/drawing/2014/main" xmlns="" id="{41EAC16E-A234-4F00-96E7-71322DA836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047" y="3343531"/>
              <a:ext cx="4579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7" name="Line 135">
              <a:extLst>
                <a:ext uri="{FF2B5EF4-FFF2-40B4-BE49-F238E27FC236}">
                  <a16:creationId xmlns:a16="http://schemas.microsoft.com/office/drawing/2014/main" xmlns="" id="{A3835EA5-5CB3-438C-A90E-85C6FE6D51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047" y="3062157"/>
              <a:ext cx="4579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8" name="Line 136">
              <a:extLst>
                <a:ext uri="{FF2B5EF4-FFF2-40B4-BE49-F238E27FC236}">
                  <a16:creationId xmlns:a16="http://schemas.microsoft.com/office/drawing/2014/main" xmlns="" id="{107379AE-4442-42B8-80C8-162769EEA7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047" y="2778011"/>
              <a:ext cx="4579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9" name="Freeform 137">
              <a:extLst>
                <a:ext uri="{FF2B5EF4-FFF2-40B4-BE49-F238E27FC236}">
                  <a16:creationId xmlns:a16="http://schemas.microsoft.com/office/drawing/2014/main" xmlns="" id="{EE70CA5A-8870-4DFF-8C3A-2696634C8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7987" y="3665102"/>
              <a:ext cx="145019" cy="92868"/>
            </a:xfrm>
            <a:custGeom>
              <a:avLst/>
              <a:gdLst>
                <a:gd name="T0" fmla="*/ 0 w 190"/>
                <a:gd name="T1" fmla="*/ 0 h 135"/>
                <a:gd name="T2" fmla="*/ 190 w 190"/>
                <a:gd name="T3" fmla="*/ 0 h 135"/>
                <a:gd name="T4" fmla="*/ 94 w 190"/>
                <a:gd name="T5" fmla="*/ 0 h 135"/>
                <a:gd name="T6" fmla="*/ 94 w 190"/>
                <a:gd name="T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135">
                  <a:moveTo>
                    <a:pt x="0" y="0"/>
                  </a:moveTo>
                  <a:lnTo>
                    <a:pt x="190" y="0"/>
                  </a:lnTo>
                  <a:lnTo>
                    <a:pt x="94" y="0"/>
                  </a:lnTo>
                  <a:lnTo>
                    <a:pt x="94" y="135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0" name="Freeform 138">
              <a:extLst>
                <a:ext uri="{FF2B5EF4-FFF2-40B4-BE49-F238E27FC236}">
                  <a16:creationId xmlns:a16="http://schemas.microsoft.com/office/drawing/2014/main" xmlns="" id="{4063DCE3-1205-4A9C-A31A-055BEC315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5767" y="2988695"/>
              <a:ext cx="145019" cy="177418"/>
            </a:xfrm>
            <a:custGeom>
              <a:avLst/>
              <a:gdLst>
                <a:gd name="T0" fmla="*/ 0 w 190"/>
                <a:gd name="T1" fmla="*/ 0 h 255"/>
                <a:gd name="T2" fmla="*/ 190 w 190"/>
                <a:gd name="T3" fmla="*/ 0 h 255"/>
                <a:gd name="T4" fmla="*/ 94 w 190"/>
                <a:gd name="T5" fmla="*/ 0 h 255"/>
                <a:gd name="T6" fmla="*/ 94 w 190"/>
                <a:gd name="T7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255">
                  <a:moveTo>
                    <a:pt x="0" y="0"/>
                  </a:moveTo>
                  <a:lnTo>
                    <a:pt x="190" y="0"/>
                  </a:lnTo>
                  <a:lnTo>
                    <a:pt x="94" y="0"/>
                  </a:lnTo>
                  <a:lnTo>
                    <a:pt x="94" y="255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1" name="Freeform 139">
              <a:extLst>
                <a:ext uri="{FF2B5EF4-FFF2-40B4-BE49-F238E27FC236}">
                  <a16:creationId xmlns:a16="http://schemas.microsoft.com/office/drawing/2014/main" xmlns="" id="{64E6E0BE-2B05-4D90-A532-D28EBFC0F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406" y="3831431"/>
              <a:ext cx="145019" cy="77620"/>
            </a:xfrm>
            <a:custGeom>
              <a:avLst/>
              <a:gdLst>
                <a:gd name="T0" fmla="*/ 0 w 190"/>
                <a:gd name="T1" fmla="*/ 0 h 114"/>
                <a:gd name="T2" fmla="*/ 190 w 190"/>
                <a:gd name="T3" fmla="*/ 0 h 114"/>
                <a:gd name="T4" fmla="*/ 96 w 190"/>
                <a:gd name="T5" fmla="*/ 0 h 114"/>
                <a:gd name="T6" fmla="*/ 96 w 190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114">
                  <a:moveTo>
                    <a:pt x="0" y="0"/>
                  </a:moveTo>
                  <a:lnTo>
                    <a:pt x="190" y="0"/>
                  </a:lnTo>
                  <a:lnTo>
                    <a:pt x="96" y="0"/>
                  </a:lnTo>
                  <a:lnTo>
                    <a:pt x="96" y="114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2" name="Freeform 140">
              <a:extLst>
                <a:ext uri="{FF2B5EF4-FFF2-40B4-BE49-F238E27FC236}">
                  <a16:creationId xmlns:a16="http://schemas.microsoft.com/office/drawing/2014/main" xmlns="" id="{B42ED853-D91A-4103-A105-F7E36BD2F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659" y="3038594"/>
              <a:ext cx="145019" cy="156627"/>
            </a:xfrm>
            <a:custGeom>
              <a:avLst/>
              <a:gdLst>
                <a:gd name="T0" fmla="*/ 0 w 190"/>
                <a:gd name="T1" fmla="*/ 0 h 224"/>
                <a:gd name="T2" fmla="*/ 190 w 190"/>
                <a:gd name="T3" fmla="*/ 0 h 224"/>
                <a:gd name="T4" fmla="*/ 94 w 190"/>
                <a:gd name="T5" fmla="*/ 0 h 224"/>
                <a:gd name="T6" fmla="*/ 94 w 190"/>
                <a:gd name="T7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224">
                  <a:moveTo>
                    <a:pt x="0" y="0"/>
                  </a:moveTo>
                  <a:lnTo>
                    <a:pt x="190" y="0"/>
                  </a:lnTo>
                  <a:lnTo>
                    <a:pt x="94" y="0"/>
                  </a:lnTo>
                  <a:lnTo>
                    <a:pt x="94" y="224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1" name="Rectangle 159">
              <a:extLst>
                <a:ext uri="{FF2B5EF4-FFF2-40B4-BE49-F238E27FC236}">
                  <a16:creationId xmlns:a16="http://schemas.microsoft.com/office/drawing/2014/main" xmlns="" id="{E0C08C41-224E-4CE8-9410-8B8928887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4" y="2540701"/>
              <a:ext cx="94737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(D)  GA P&lt;0.001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32" name="Rectangle 160">
              <a:extLst>
                <a:ext uri="{FF2B5EF4-FFF2-40B4-BE49-F238E27FC236}">
                  <a16:creationId xmlns:a16="http://schemas.microsoft.com/office/drawing/2014/main" xmlns="" id="{5E2E04A9-348B-47CA-AE6D-F39A47C0C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526" y="3719160"/>
              <a:ext cx="276299" cy="465723"/>
            </a:xfrm>
            <a:prstGeom prst="rect">
              <a:avLst/>
            </a:prstGeom>
            <a:solidFill>
              <a:srgbClr val="A0A0A4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4" name="Rectangle 162">
              <a:extLst>
                <a:ext uri="{FF2B5EF4-FFF2-40B4-BE49-F238E27FC236}">
                  <a16:creationId xmlns:a16="http://schemas.microsoft.com/office/drawing/2014/main" xmlns="" id="{431665EA-A6A8-497D-A37D-E6997B0F6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305" y="3379569"/>
              <a:ext cx="277825" cy="805312"/>
            </a:xfrm>
            <a:prstGeom prst="rect">
              <a:avLst/>
            </a:prstGeom>
            <a:solidFill>
              <a:srgbClr val="A0A0A4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6" name="Rectangle 164">
              <a:extLst>
                <a:ext uri="{FF2B5EF4-FFF2-40B4-BE49-F238E27FC236}">
                  <a16:creationId xmlns:a16="http://schemas.microsoft.com/office/drawing/2014/main" xmlns="" id="{8308BB6B-A452-44B8-8D37-373F21BF0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8417" y="3257595"/>
              <a:ext cx="279352" cy="92867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8" name="Rectangle 166">
              <a:extLst>
                <a:ext uri="{FF2B5EF4-FFF2-40B4-BE49-F238E27FC236}">
                  <a16:creationId xmlns:a16="http://schemas.microsoft.com/office/drawing/2014/main" xmlns="" id="{0CE01034-6FF9-41A9-8BCD-6D0599198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6198" y="3295019"/>
              <a:ext cx="277825" cy="8912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0" name="Rectangle 168">
              <a:extLst>
                <a:ext uri="{FF2B5EF4-FFF2-40B4-BE49-F238E27FC236}">
                  <a16:creationId xmlns:a16="http://schemas.microsoft.com/office/drawing/2014/main" xmlns="" id="{C5442946-24DB-4928-824C-601974280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252" y="4126667"/>
              <a:ext cx="176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0.0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41" name="Rectangle 169">
              <a:extLst>
                <a:ext uri="{FF2B5EF4-FFF2-40B4-BE49-F238E27FC236}">
                  <a16:creationId xmlns:a16="http://schemas.microsoft.com/office/drawing/2014/main" xmlns="" id="{0D44F39F-174A-45B0-80AD-022A1CC83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252" y="3655398"/>
              <a:ext cx="176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0.5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42" name="Rectangle 170">
              <a:extLst>
                <a:ext uri="{FF2B5EF4-FFF2-40B4-BE49-F238E27FC236}">
                  <a16:creationId xmlns:a16="http://schemas.microsoft.com/office/drawing/2014/main" xmlns="" id="{FCB6E74A-9872-4ACE-94B5-719BB3354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252" y="3184131"/>
              <a:ext cx="176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1.0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43" name="Rectangle 171">
              <a:extLst>
                <a:ext uri="{FF2B5EF4-FFF2-40B4-BE49-F238E27FC236}">
                  <a16:creationId xmlns:a16="http://schemas.microsoft.com/office/drawing/2014/main" xmlns="" id="{5FF09AE8-4A7E-483A-B0EB-454308ECA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252" y="2712865"/>
              <a:ext cx="176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1.5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44" name="Line 172">
              <a:extLst>
                <a:ext uri="{FF2B5EF4-FFF2-40B4-BE49-F238E27FC236}">
                  <a16:creationId xmlns:a16="http://schemas.microsoft.com/office/drawing/2014/main" xmlns="" id="{D2A10CD5-DA39-4458-9CCF-1F86A943B7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0968" y="2771080"/>
              <a:ext cx="0" cy="142904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5" name="Line 173">
              <a:extLst>
                <a:ext uri="{FF2B5EF4-FFF2-40B4-BE49-F238E27FC236}">
                  <a16:creationId xmlns:a16="http://schemas.microsoft.com/office/drawing/2014/main" xmlns="" id="{58268D75-DCFA-4F1A-A4F6-0675A5C289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3646" y="4193199"/>
              <a:ext cx="47322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6" name="Line 174">
              <a:extLst>
                <a:ext uri="{FF2B5EF4-FFF2-40B4-BE49-F238E27FC236}">
                  <a16:creationId xmlns:a16="http://schemas.microsoft.com/office/drawing/2014/main" xmlns="" id="{E4F52908-3B4F-4811-89A0-5C41160F21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3646" y="3721932"/>
              <a:ext cx="47322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7" name="Line 175">
              <a:extLst>
                <a:ext uri="{FF2B5EF4-FFF2-40B4-BE49-F238E27FC236}">
                  <a16:creationId xmlns:a16="http://schemas.microsoft.com/office/drawing/2014/main" xmlns="" id="{80DD6E19-B4F9-4A87-8F23-BA0BCADD83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3646" y="3250664"/>
              <a:ext cx="47322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8" name="Line 176">
              <a:extLst>
                <a:ext uri="{FF2B5EF4-FFF2-40B4-BE49-F238E27FC236}">
                  <a16:creationId xmlns:a16="http://schemas.microsoft.com/office/drawing/2014/main" xmlns="" id="{28D49251-83CB-4522-B289-AC2C751CBF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3646" y="2779397"/>
              <a:ext cx="47322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9" name="Freeform 177">
              <a:extLst>
                <a:ext uri="{FF2B5EF4-FFF2-40B4-BE49-F238E27FC236}">
                  <a16:creationId xmlns:a16="http://schemas.microsoft.com/office/drawing/2014/main" xmlns="" id="{5895DFC6-9FF6-4946-A422-8958C4E3B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639" y="3665102"/>
              <a:ext cx="145019" cy="47127"/>
            </a:xfrm>
            <a:custGeom>
              <a:avLst/>
              <a:gdLst>
                <a:gd name="T0" fmla="*/ 0 w 190"/>
                <a:gd name="T1" fmla="*/ 0 h 69"/>
                <a:gd name="T2" fmla="*/ 190 w 190"/>
                <a:gd name="T3" fmla="*/ 0 h 69"/>
                <a:gd name="T4" fmla="*/ 96 w 190"/>
                <a:gd name="T5" fmla="*/ 0 h 69"/>
                <a:gd name="T6" fmla="*/ 96 w 190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69">
                  <a:moveTo>
                    <a:pt x="0" y="0"/>
                  </a:moveTo>
                  <a:lnTo>
                    <a:pt x="190" y="0"/>
                  </a:lnTo>
                  <a:lnTo>
                    <a:pt x="96" y="0"/>
                  </a:lnTo>
                  <a:lnTo>
                    <a:pt x="96" y="69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0" name="Freeform 178">
              <a:extLst>
                <a:ext uri="{FF2B5EF4-FFF2-40B4-BE49-F238E27FC236}">
                  <a16:creationId xmlns:a16="http://schemas.microsoft.com/office/drawing/2014/main" xmlns="" id="{FEA7A4CD-B840-4534-9E62-5FA9E7510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8419" y="3297791"/>
              <a:ext cx="146545" cy="74848"/>
            </a:xfrm>
            <a:custGeom>
              <a:avLst/>
              <a:gdLst>
                <a:gd name="T0" fmla="*/ 0 w 192"/>
                <a:gd name="T1" fmla="*/ 0 h 110"/>
                <a:gd name="T2" fmla="*/ 192 w 192"/>
                <a:gd name="T3" fmla="*/ 0 h 110"/>
                <a:gd name="T4" fmla="*/ 96 w 192"/>
                <a:gd name="T5" fmla="*/ 0 h 110"/>
                <a:gd name="T6" fmla="*/ 96 w 192"/>
                <a:gd name="T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110">
                  <a:moveTo>
                    <a:pt x="0" y="0"/>
                  </a:moveTo>
                  <a:lnTo>
                    <a:pt x="192" y="0"/>
                  </a:lnTo>
                  <a:lnTo>
                    <a:pt x="96" y="0"/>
                  </a:lnTo>
                  <a:lnTo>
                    <a:pt x="96" y="11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1" name="Freeform 179">
              <a:extLst>
                <a:ext uri="{FF2B5EF4-FFF2-40B4-BE49-F238E27FC236}">
                  <a16:creationId xmlns:a16="http://schemas.microsoft.com/office/drawing/2014/main" xmlns="" id="{7DA925F2-3970-46DC-941F-7DBBDFAE0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531" y="3052454"/>
              <a:ext cx="146545" cy="198209"/>
            </a:xfrm>
            <a:custGeom>
              <a:avLst/>
              <a:gdLst>
                <a:gd name="T0" fmla="*/ 0 w 192"/>
                <a:gd name="T1" fmla="*/ 0 h 286"/>
                <a:gd name="T2" fmla="*/ 192 w 192"/>
                <a:gd name="T3" fmla="*/ 0 h 286"/>
                <a:gd name="T4" fmla="*/ 96 w 192"/>
                <a:gd name="T5" fmla="*/ 0 h 286"/>
                <a:gd name="T6" fmla="*/ 96 w 192"/>
                <a:gd name="T7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6">
                  <a:moveTo>
                    <a:pt x="0" y="0"/>
                  </a:moveTo>
                  <a:lnTo>
                    <a:pt x="192" y="0"/>
                  </a:lnTo>
                  <a:lnTo>
                    <a:pt x="96" y="0"/>
                  </a:lnTo>
                  <a:lnTo>
                    <a:pt x="96" y="286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2" name="Freeform 180">
              <a:extLst>
                <a:ext uri="{FF2B5EF4-FFF2-40B4-BE49-F238E27FC236}">
                  <a16:creationId xmlns:a16="http://schemas.microsoft.com/office/drawing/2014/main" xmlns="" id="{61AA9E82-6F83-46AD-A3C3-6D8A8CE8B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0311" y="3193835"/>
              <a:ext cx="145019" cy="94253"/>
            </a:xfrm>
            <a:custGeom>
              <a:avLst/>
              <a:gdLst>
                <a:gd name="T0" fmla="*/ 0 w 190"/>
                <a:gd name="T1" fmla="*/ 0 h 136"/>
                <a:gd name="T2" fmla="*/ 190 w 190"/>
                <a:gd name="T3" fmla="*/ 0 h 136"/>
                <a:gd name="T4" fmla="*/ 94 w 190"/>
                <a:gd name="T5" fmla="*/ 0 h 136"/>
                <a:gd name="T6" fmla="*/ 94 w 190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136">
                  <a:moveTo>
                    <a:pt x="0" y="0"/>
                  </a:moveTo>
                  <a:lnTo>
                    <a:pt x="190" y="0"/>
                  </a:lnTo>
                  <a:lnTo>
                    <a:pt x="94" y="0"/>
                  </a:lnTo>
                  <a:lnTo>
                    <a:pt x="94" y="136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1" name="Rectangle 199">
              <a:extLst>
                <a:ext uri="{FF2B5EF4-FFF2-40B4-BE49-F238E27FC236}">
                  <a16:creationId xmlns:a16="http://schemas.microsoft.com/office/drawing/2014/main" xmlns="" id="{E72008CC-531F-4ADF-AC29-4B304DA75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397" y="2535342"/>
              <a:ext cx="126637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(E)  Treatment P&lt;0.05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2" name="Rectangle 200">
              <a:extLst>
                <a:ext uri="{FF2B5EF4-FFF2-40B4-BE49-F238E27FC236}">
                  <a16:creationId xmlns:a16="http://schemas.microsoft.com/office/drawing/2014/main" xmlns="" id="{9E33ED3C-6403-49E9-9EC3-34CFD4895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107" y="3070474"/>
              <a:ext cx="276299" cy="1115794"/>
            </a:xfrm>
            <a:prstGeom prst="rect">
              <a:avLst/>
            </a:prstGeom>
            <a:solidFill>
              <a:srgbClr val="A0A0A4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4" name="Rectangle 202">
              <a:extLst>
                <a:ext uri="{FF2B5EF4-FFF2-40B4-BE49-F238E27FC236}">
                  <a16:creationId xmlns:a16="http://schemas.microsoft.com/office/drawing/2014/main" xmlns="" id="{CC73B248-CBB8-4B55-9953-E5D194BD6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360" y="3145322"/>
              <a:ext cx="276299" cy="1040946"/>
            </a:xfrm>
            <a:prstGeom prst="rect">
              <a:avLst/>
            </a:prstGeom>
            <a:solidFill>
              <a:srgbClr val="A0A0A4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6" name="Rectangle 204">
              <a:extLst>
                <a:ext uri="{FF2B5EF4-FFF2-40B4-BE49-F238E27FC236}">
                  <a16:creationId xmlns:a16="http://schemas.microsoft.com/office/drawing/2014/main" xmlns="" id="{E88C7DDB-3D67-4A13-B221-3D0BA3950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8525" y="3964496"/>
              <a:ext cx="277825" cy="22177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207">
              <a:extLst>
                <a:ext uri="{FF2B5EF4-FFF2-40B4-BE49-F238E27FC236}">
                  <a16:creationId xmlns:a16="http://schemas.microsoft.com/office/drawing/2014/main" xmlns="" id="{6BF5CDFD-8DEF-47F7-9741-489EBC015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3251" y="4065680"/>
              <a:ext cx="277825" cy="12058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209">
              <a:extLst>
                <a:ext uri="{FF2B5EF4-FFF2-40B4-BE49-F238E27FC236}">
                  <a16:creationId xmlns:a16="http://schemas.microsoft.com/office/drawing/2014/main" xmlns="" id="{53668454-2061-45FA-9638-46BCECF94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5215" y="4128053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" name="Rectangle 210">
              <a:extLst>
                <a:ext uri="{FF2B5EF4-FFF2-40B4-BE49-F238E27FC236}">
                  <a16:creationId xmlns:a16="http://schemas.microsoft.com/office/drawing/2014/main" xmlns="" id="{B4AC84E2-23B8-40A4-90CB-C9C792976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5215" y="3892420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" name="Rectangle 211">
              <a:extLst>
                <a:ext uri="{FF2B5EF4-FFF2-40B4-BE49-F238E27FC236}">
                  <a16:creationId xmlns:a16="http://schemas.microsoft.com/office/drawing/2014/main" xmlns="" id="{9954827A-656C-4486-B372-5E0BF51E6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5215" y="3656786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5" name="Rectangle 212">
              <a:extLst>
                <a:ext uri="{FF2B5EF4-FFF2-40B4-BE49-F238E27FC236}">
                  <a16:creationId xmlns:a16="http://schemas.microsoft.com/office/drawing/2014/main" xmlns="" id="{E12421FF-9852-45CB-8536-BBE2578B4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5215" y="3422538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Rectangle 213">
              <a:extLst>
                <a:ext uri="{FF2B5EF4-FFF2-40B4-BE49-F238E27FC236}">
                  <a16:creationId xmlns:a16="http://schemas.microsoft.com/office/drawing/2014/main" xmlns="" id="{A7CE3314-4DD3-44A6-8E9B-76B5EF08C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5215" y="3186904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214">
              <a:extLst>
                <a:ext uri="{FF2B5EF4-FFF2-40B4-BE49-F238E27FC236}">
                  <a16:creationId xmlns:a16="http://schemas.microsoft.com/office/drawing/2014/main" xmlns="" id="{7AB07E3B-A441-4B9A-BC70-654B6097E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5215" y="2951272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5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215">
              <a:extLst>
                <a:ext uri="{FF2B5EF4-FFF2-40B4-BE49-F238E27FC236}">
                  <a16:creationId xmlns:a16="http://schemas.microsoft.com/office/drawing/2014/main" xmlns="" id="{81123317-830E-475B-9502-BD9853A46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5215" y="2715637"/>
              <a:ext cx="7053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Line 216">
              <a:extLst>
                <a:ext uri="{FF2B5EF4-FFF2-40B4-BE49-F238E27FC236}">
                  <a16:creationId xmlns:a16="http://schemas.microsoft.com/office/drawing/2014/main" xmlns="" id="{93AEEEB4-9875-40E7-A403-4EB65671F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31075" y="2773853"/>
              <a:ext cx="0" cy="14262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Line 217">
              <a:extLst>
                <a:ext uri="{FF2B5EF4-FFF2-40B4-BE49-F238E27FC236}">
                  <a16:creationId xmlns:a16="http://schemas.microsoft.com/office/drawing/2014/main" xmlns="" id="{131A1FE0-55D8-4888-8F14-1DC4457FC6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5280" y="4193199"/>
              <a:ext cx="4579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Line 218">
              <a:extLst>
                <a:ext uri="{FF2B5EF4-FFF2-40B4-BE49-F238E27FC236}">
                  <a16:creationId xmlns:a16="http://schemas.microsoft.com/office/drawing/2014/main" xmlns="" id="{0B02F519-45EC-49AF-AD54-F68F2740C4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5280" y="3957566"/>
              <a:ext cx="4579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Line 219">
              <a:extLst>
                <a:ext uri="{FF2B5EF4-FFF2-40B4-BE49-F238E27FC236}">
                  <a16:creationId xmlns:a16="http://schemas.microsoft.com/office/drawing/2014/main" xmlns="" id="{2112EB10-3EE1-4350-A39A-12E512A55D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5280" y="3721932"/>
              <a:ext cx="4579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Line 220">
              <a:extLst>
                <a:ext uri="{FF2B5EF4-FFF2-40B4-BE49-F238E27FC236}">
                  <a16:creationId xmlns:a16="http://schemas.microsoft.com/office/drawing/2014/main" xmlns="" id="{CE31AE0B-6729-4F69-ADC5-7E4E2C2F55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5280" y="3486298"/>
              <a:ext cx="4579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Line 221">
              <a:extLst>
                <a:ext uri="{FF2B5EF4-FFF2-40B4-BE49-F238E27FC236}">
                  <a16:creationId xmlns:a16="http://schemas.microsoft.com/office/drawing/2014/main" xmlns="" id="{6D0F7AB6-7539-4D2B-BD1A-44B836924E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5280" y="3252050"/>
              <a:ext cx="4579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Line 222">
              <a:extLst>
                <a:ext uri="{FF2B5EF4-FFF2-40B4-BE49-F238E27FC236}">
                  <a16:creationId xmlns:a16="http://schemas.microsoft.com/office/drawing/2014/main" xmlns="" id="{D576440E-DFC0-4395-9083-94B041D983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5280" y="3016417"/>
              <a:ext cx="4579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Line 223">
              <a:extLst>
                <a:ext uri="{FF2B5EF4-FFF2-40B4-BE49-F238E27FC236}">
                  <a16:creationId xmlns:a16="http://schemas.microsoft.com/office/drawing/2014/main" xmlns="" id="{CEFBF470-A363-46DB-92F4-28E2797FB8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5280" y="2780783"/>
              <a:ext cx="4579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Freeform 224">
              <a:extLst>
                <a:ext uri="{FF2B5EF4-FFF2-40B4-BE49-F238E27FC236}">
                  <a16:creationId xmlns:a16="http://schemas.microsoft.com/office/drawing/2014/main" xmlns="" id="{A1FC60D3-8C5F-450E-AC34-7C9D7D23D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9220" y="2797416"/>
              <a:ext cx="145019" cy="266128"/>
            </a:xfrm>
            <a:custGeom>
              <a:avLst/>
              <a:gdLst>
                <a:gd name="T0" fmla="*/ 0 w 190"/>
                <a:gd name="T1" fmla="*/ 0 h 384"/>
                <a:gd name="T2" fmla="*/ 190 w 190"/>
                <a:gd name="T3" fmla="*/ 0 h 384"/>
                <a:gd name="T4" fmla="*/ 96 w 190"/>
                <a:gd name="T5" fmla="*/ 0 h 384"/>
                <a:gd name="T6" fmla="*/ 96 w 190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384">
                  <a:moveTo>
                    <a:pt x="0" y="0"/>
                  </a:moveTo>
                  <a:lnTo>
                    <a:pt x="190" y="0"/>
                  </a:lnTo>
                  <a:lnTo>
                    <a:pt x="96" y="0"/>
                  </a:lnTo>
                  <a:lnTo>
                    <a:pt x="96" y="384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 225">
              <a:extLst>
                <a:ext uri="{FF2B5EF4-FFF2-40B4-BE49-F238E27FC236}">
                  <a16:creationId xmlns:a16="http://schemas.microsoft.com/office/drawing/2014/main" xmlns="" id="{4CC5FB25-9FF9-48FB-9757-02B6EFF71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5473" y="2787714"/>
              <a:ext cx="145019" cy="350678"/>
            </a:xfrm>
            <a:custGeom>
              <a:avLst/>
              <a:gdLst>
                <a:gd name="T0" fmla="*/ 0 w 190"/>
                <a:gd name="T1" fmla="*/ 0 h 507"/>
                <a:gd name="T2" fmla="*/ 190 w 190"/>
                <a:gd name="T3" fmla="*/ 0 h 507"/>
                <a:gd name="T4" fmla="*/ 94 w 190"/>
                <a:gd name="T5" fmla="*/ 0 h 507"/>
                <a:gd name="T6" fmla="*/ 94 w 190"/>
                <a:gd name="T7" fmla="*/ 507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507">
                  <a:moveTo>
                    <a:pt x="0" y="0"/>
                  </a:moveTo>
                  <a:lnTo>
                    <a:pt x="190" y="0"/>
                  </a:lnTo>
                  <a:lnTo>
                    <a:pt x="94" y="0"/>
                  </a:lnTo>
                  <a:lnTo>
                    <a:pt x="94" y="50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226">
              <a:extLst>
                <a:ext uri="{FF2B5EF4-FFF2-40B4-BE49-F238E27FC236}">
                  <a16:creationId xmlns:a16="http://schemas.microsoft.com/office/drawing/2014/main" xmlns="" id="{4143B23F-127E-4BCF-A10C-F0D130BBB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638" y="3886875"/>
              <a:ext cx="145019" cy="70690"/>
            </a:xfrm>
            <a:custGeom>
              <a:avLst/>
              <a:gdLst>
                <a:gd name="T0" fmla="*/ 0 w 190"/>
                <a:gd name="T1" fmla="*/ 0 h 102"/>
                <a:gd name="T2" fmla="*/ 190 w 190"/>
                <a:gd name="T3" fmla="*/ 0 h 102"/>
                <a:gd name="T4" fmla="*/ 96 w 190"/>
                <a:gd name="T5" fmla="*/ 0 h 102"/>
                <a:gd name="T6" fmla="*/ 96 w 190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102">
                  <a:moveTo>
                    <a:pt x="0" y="0"/>
                  </a:moveTo>
                  <a:lnTo>
                    <a:pt x="190" y="0"/>
                  </a:lnTo>
                  <a:lnTo>
                    <a:pt x="96" y="0"/>
                  </a:lnTo>
                  <a:lnTo>
                    <a:pt x="96" y="102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Freeform 227">
              <a:extLst>
                <a:ext uri="{FF2B5EF4-FFF2-40B4-BE49-F238E27FC236}">
                  <a16:creationId xmlns:a16="http://schemas.microsoft.com/office/drawing/2014/main" xmlns="" id="{D1A890E7-299A-4337-A2D9-C233D42E8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7364" y="4014394"/>
              <a:ext cx="145019" cy="42969"/>
            </a:xfrm>
            <a:custGeom>
              <a:avLst/>
              <a:gdLst>
                <a:gd name="T0" fmla="*/ 0 w 190"/>
                <a:gd name="T1" fmla="*/ 0 h 62"/>
                <a:gd name="T2" fmla="*/ 190 w 190"/>
                <a:gd name="T3" fmla="*/ 0 h 62"/>
                <a:gd name="T4" fmla="*/ 96 w 190"/>
                <a:gd name="T5" fmla="*/ 0 h 62"/>
                <a:gd name="T6" fmla="*/ 96 w 190"/>
                <a:gd name="T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62">
                  <a:moveTo>
                    <a:pt x="0" y="0"/>
                  </a:moveTo>
                  <a:lnTo>
                    <a:pt x="190" y="0"/>
                  </a:lnTo>
                  <a:lnTo>
                    <a:pt x="96" y="0"/>
                  </a:lnTo>
                  <a:lnTo>
                    <a:pt x="96" y="62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Rectangle 246">
              <a:extLst>
                <a:ext uri="{FF2B5EF4-FFF2-40B4-BE49-F238E27FC236}">
                  <a16:creationId xmlns:a16="http://schemas.microsoft.com/office/drawing/2014/main" xmlns="" id="{1390B6E9-A83F-4231-8449-E7F23D1B8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845" y="2534557"/>
              <a:ext cx="133049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(F)  Treatment P&lt;0.001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" name="Rectangle 247">
              <a:extLst>
                <a:ext uri="{FF2B5EF4-FFF2-40B4-BE49-F238E27FC236}">
                  <a16:creationId xmlns:a16="http://schemas.microsoft.com/office/drawing/2014/main" xmlns="" id="{89BA3C97-C0ED-4E3E-9864-983187C71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347" y="5008214"/>
              <a:ext cx="279352" cy="1115794"/>
            </a:xfrm>
            <a:prstGeom prst="rect">
              <a:avLst/>
            </a:prstGeom>
            <a:solidFill>
              <a:srgbClr val="A0A0A4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249">
              <a:extLst>
                <a:ext uri="{FF2B5EF4-FFF2-40B4-BE49-F238E27FC236}">
                  <a16:creationId xmlns:a16="http://schemas.microsoft.com/office/drawing/2014/main" xmlns="" id="{4996D924-C1D2-420A-AD3D-4AC1648B4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601" y="5483640"/>
              <a:ext cx="277825" cy="640369"/>
            </a:xfrm>
            <a:prstGeom prst="rect">
              <a:avLst/>
            </a:prstGeom>
            <a:solidFill>
              <a:srgbClr val="A0A0A4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Rectangle 251">
              <a:extLst>
                <a:ext uri="{FF2B5EF4-FFF2-40B4-BE49-F238E27FC236}">
                  <a16:creationId xmlns:a16="http://schemas.microsoft.com/office/drawing/2014/main" xmlns="" id="{FFFDF182-A1BD-4AB5-9826-70BA9B870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65" y="5572349"/>
              <a:ext cx="279352" cy="55166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Rectangle 253">
              <a:extLst>
                <a:ext uri="{FF2B5EF4-FFF2-40B4-BE49-F238E27FC236}">
                  <a16:creationId xmlns:a16="http://schemas.microsoft.com/office/drawing/2014/main" xmlns="" id="{3F9640FD-A105-4E4A-978E-C00077CF3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492" y="5636108"/>
              <a:ext cx="279352" cy="4879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Rectangle 255">
              <a:extLst>
                <a:ext uri="{FF2B5EF4-FFF2-40B4-BE49-F238E27FC236}">
                  <a16:creationId xmlns:a16="http://schemas.microsoft.com/office/drawing/2014/main" xmlns="" id="{E8093AF4-A1D7-4B52-94F3-EA1B21273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27" y="6065793"/>
              <a:ext cx="176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0.0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9" name="Rectangle 256">
              <a:extLst>
                <a:ext uri="{FF2B5EF4-FFF2-40B4-BE49-F238E27FC236}">
                  <a16:creationId xmlns:a16="http://schemas.microsoft.com/office/drawing/2014/main" xmlns="" id="{DC83631D-7833-4D8E-A9FC-87451A3FA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27" y="5783033"/>
              <a:ext cx="176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0.5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Rectangle 257">
              <a:extLst>
                <a:ext uri="{FF2B5EF4-FFF2-40B4-BE49-F238E27FC236}">
                  <a16:creationId xmlns:a16="http://schemas.microsoft.com/office/drawing/2014/main" xmlns="" id="{3424BBAB-F867-43BF-87B7-F9F7D9450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27" y="5500273"/>
              <a:ext cx="176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1.0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Rectangle 258">
              <a:extLst>
                <a:ext uri="{FF2B5EF4-FFF2-40B4-BE49-F238E27FC236}">
                  <a16:creationId xmlns:a16="http://schemas.microsoft.com/office/drawing/2014/main" xmlns="" id="{AAE686CC-7302-4B27-BC69-38E02758D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27" y="5218898"/>
              <a:ext cx="176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1.5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2" name="Rectangle 259">
              <a:extLst>
                <a:ext uri="{FF2B5EF4-FFF2-40B4-BE49-F238E27FC236}">
                  <a16:creationId xmlns:a16="http://schemas.microsoft.com/office/drawing/2014/main" xmlns="" id="{A6BBF1C5-F870-4AD9-93CF-C9F7F414E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27" y="4936138"/>
              <a:ext cx="176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2.0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3" name="Rectangle 260">
              <a:extLst>
                <a:ext uri="{FF2B5EF4-FFF2-40B4-BE49-F238E27FC236}">
                  <a16:creationId xmlns:a16="http://schemas.microsoft.com/office/drawing/2014/main" xmlns="" id="{7DC7E5A6-930E-44C4-9101-62DE49DE0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27" y="4654764"/>
              <a:ext cx="176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2.5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4" name="Line 261">
              <a:extLst>
                <a:ext uri="{FF2B5EF4-FFF2-40B4-BE49-F238E27FC236}">
                  <a16:creationId xmlns:a16="http://schemas.microsoft.com/office/drawing/2014/main" xmlns="" id="{0BC95353-1C89-46AE-B4BC-347067B826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9842" y="4711593"/>
              <a:ext cx="0" cy="14262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Line 262">
              <a:extLst>
                <a:ext uri="{FF2B5EF4-FFF2-40B4-BE49-F238E27FC236}">
                  <a16:creationId xmlns:a16="http://schemas.microsoft.com/office/drawing/2014/main" xmlns="" id="{D18DFD2C-4935-439F-A205-C2081CB2E6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047" y="6130939"/>
              <a:ext cx="4579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Line 263">
              <a:extLst>
                <a:ext uri="{FF2B5EF4-FFF2-40B4-BE49-F238E27FC236}">
                  <a16:creationId xmlns:a16="http://schemas.microsoft.com/office/drawing/2014/main" xmlns="" id="{A11EAFA6-614D-4D0B-B7BF-1FFE84B01C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047" y="5848178"/>
              <a:ext cx="4579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Line 264">
              <a:extLst>
                <a:ext uri="{FF2B5EF4-FFF2-40B4-BE49-F238E27FC236}">
                  <a16:creationId xmlns:a16="http://schemas.microsoft.com/office/drawing/2014/main" xmlns="" id="{65964B0E-2C99-49C2-9075-6AEB846DB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047" y="5566804"/>
              <a:ext cx="4579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Line 265">
              <a:extLst>
                <a:ext uri="{FF2B5EF4-FFF2-40B4-BE49-F238E27FC236}">
                  <a16:creationId xmlns:a16="http://schemas.microsoft.com/office/drawing/2014/main" xmlns="" id="{8108036E-AA8D-4EB7-A0CC-DD3C8F284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047" y="5284044"/>
              <a:ext cx="4579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Line 266">
              <a:extLst>
                <a:ext uri="{FF2B5EF4-FFF2-40B4-BE49-F238E27FC236}">
                  <a16:creationId xmlns:a16="http://schemas.microsoft.com/office/drawing/2014/main" xmlns="" id="{28571528-FA79-48CC-BF5B-213518ACB3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047" y="5002670"/>
              <a:ext cx="4579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Line 267">
              <a:extLst>
                <a:ext uri="{FF2B5EF4-FFF2-40B4-BE49-F238E27FC236}">
                  <a16:creationId xmlns:a16="http://schemas.microsoft.com/office/drawing/2014/main" xmlns="" id="{E2BAA6CB-9252-42F1-9C4A-4B2EF30C9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047" y="4719909"/>
              <a:ext cx="45795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Freeform 268">
              <a:extLst>
                <a:ext uri="{FF2B5EF4-FFF2-40B4-BE49-F238E27FC236}">
                  <a16:creationId xmlns:a16="http://schemas.microsoft.com/office/drawing/2014/main" xmlns="" id="{6451160A-B634-4E30-8579-4D9A6D63E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7987" y="4839112"/>
              <a:ext cx="145019" cy="163557"/>
            </a:xfrm>
            <a:custGeom>
              <a:avLst/>
              <a:gdLst>
                <a:gd name="T0" fmla="*/ 0 w 190"/>
                <a:gd name="T1" fmla="*/ 0 h 236"/>
                <a:gd name="T2" fmla="*/ 190 w 190"/>
                <a:gd name="T3" fmla="*/ 0 h 236"/>
                <a:gd name="T4" fmla="*/ 94 w 190"/>
                <a:gd name="T5" fmla="*/ 0 h 236"/>
                <a:gd name="T6" fmla="*/ 94 w 190"/>
                <a:gd name="T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236">
                  <a:moveTo>
                    <a:pt x="0" y="0"/>
                  </a:moveTo>
                  <a:lnTo>
                    <a:pt x="190" y="0"/>
                  </a:lnTo>
                  <a:lnTo>
                    <a:pt x="94" y="0"/>
                  </a:lnTo>
                  <a:lnTo>
                    <a:pt x="94" y="236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Freeform 269">
              <a:extLst>
                <a:ext uri="{FF2B5EF4-FFF2-40B4-BE49-F238E27FC236}">
                  <a16:creationId xmlns:a16="http://schemas.microsoft.com/office/drawing/2014/main" xmlns="" id="{F4E192E1-8E1C-4072-B289-61E63198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241" y="5368595"/>
              <a:ext cx="145019" cy="108114"/>
            </a:xfrm>
            <a:custGeom>
              <a:avLst/>
              <a:gdLst>
                <a:gd name="T0" fmla="*/ 0 w 190"/>
                <a:gd name="T1" fmla="*/ 0 h 158"/>
                <a:gd name="T2" fmla="*/ 190 w 190"/>
                <a:gd name="T3" fmla="*/ 0 h 158"/>
                <a:gd name="T4" fmla="*/ 96 w 190"/>
                <a:gd name="T5" fmla="*/ 0 h 158"/>
                <a:gd name="T6" fmla="*/ 96 w 190"/>
                <a:gd name="T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158">
                  <a:moveTo>
                    <a:pt x="0" y="0"/>
                  </a:moveTo>
                  <a:lnTo>
                    <a:pt x="190" y="0"/>
                  </a:lnTo>
                  <a:lnTo>
                    <a:pt x="96" y="0"/>
                  </a:lnTo>
                  <a:lnTo>
                    <a:pt x="96" y="15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Freeform 270">
              <a:extLst>
                <a:ext uri="{FF2B5EF4-FFF2-40B4-BE49-F238E27FC236}">
                  <a16:creationId xmlns:a16="http://schemas.microsoft.com/office/drawing/2014/main" xmlns="" id="{9CDE5EFC-684D-4FAF-B96C-7F81155D9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406" y="5465620"/>
              <a:ext cx="145019" cy="101184"/>
            </a:xfrm>
            <a:custGeom>
              <a:avLst/>
              <a:gdLst>
                <a:gd name="T0" fmla="*/ 0 w 190"/>
                <a:gd name="T1" fmla="*/ 0 h 146"/>
                <a:gd name="T2" fmla="*/ 190 w 190"/>
                <a:gd name="T3" fmla="*/ 0 h 146"/>
                <a:gd name="T4" fmla="*/ 94 w 190"/>
                <a:gd name="T5" fmla="*/ 0 h 146"/>
                <a:gd name="T6" fmla="*/ 94 w 190"/>
                <a:gd name="T7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146">
                  <a:moveTo>
                    <a:pt x="0" y="0"/>
                  </a:moveTo>
                  <a:lnTo>
                    <a:pt x="190" y="0"/>
                  </a:lnTo>
                  <a:lnTo>
                    <a:pt x="94" y="0"/>
                  </a:lnTo>
                  <a:lnTo>
                    <a:pt x="94" y="146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Freeform 271">
              <a:extLst>
                <a:ext uri="{FF2B5EF4-FFF2-40B4-BE49-F238E27FC236}">
                  <a16:creationId xmlns:a16="http://schemas.microsoft.com/office/drawing/2014/main" xmlns="" id="{9D8F60BB-1500-42B2-8259-4D09EA61B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6132" y="5548786"/>
              <a:ext cx="146545" cy="80392"/>
            </a:xfrm>
            <a:custGeom>
              <a:avLst/>
              <a:gdLst>
                <a:gd name="T0" fmla="*/ 0 w 192"/>
                <a:gd name="T1" fmla="*/ 0 h 116"/>
                <a:gd name="T2" fmla="*/ 192 w 192"/>
                <a:gd name="T3" fmla="*/ 0 h 116"/>
                <a:gd name="T4" fmla="*/ 96 w 192"/>
                <a:gd name="T5" fmla="*/ 0 h 116"/>
                <a:gd name="T6" fmla="*/ 96 w 192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116">
                  <a:moveTo>
                    <a:pt x="0" y="0"/>
                  </a:moveTo>
                  <a:lnTo>
                    <a:pt x="192" y="0"/>
                  </a:lnTo>
                  <a:lnTo>
                    <a:pt x="96" y="0"/>
                  </a:lnTo>
                  <a:lnTo>
                    <a:pt x="96" y="116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Rectangle 288">
              <a:extLst>
                <a:ext uri="{FF2B5EF4-FFF2-40B4-BE49-F238E27FC236}">
                  <a16:creationId xmlns:a16="http://schemas.microsoft.com/office/drawing/2014/main" xmlns="" id="{DC3AE23E-B436-45A0-B25E-335292000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33" y="4487048"/>
              <a:ext cx="204863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(G)  Treatment P&lt;0.005, GA P&lt;0.05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2" name="Rectangle 289">
              <a:extLst>
                <a:ext uri="{FF2B5EF4-FFF2-40B4-BE49-F238E27FC236}">
                  <a16:creationId xmlns:a16="http://schemas.microsoft.com/office/drawing/2014/main" xmlns="" id="{EEA12FF7-AE54-4E10-9337-52F376329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999" y="5532153"/>
              <a:ext cx="276299" cy="591856"/>
            </a:xfrm>
            <a:prstGeom prst="rect">
              <a:avLst/>
            </a:prstGeom>
            <a:solidFill>
              <a:srgbClr val="A0A0A4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Rectangle 291">
              <a:extLst>
                <a:ext uri="{FF2B5EF4-FFF2-40B4-BE49-F238E27FC236}">
                  <a16:creationId xmlns:a16="http://schemas.microsoft.com/office/drawing/2014/main" xmlns="" id="{9C36B6FD-ABE1-4805-BA96-851B4171A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252" y="5482253"/>
              <a:ext cx="276299" cy="641755"/>
            </a:xfrm>
            <a:prstGeom prst="rect">
              <a:avLst/>
            </a:prstGeom>
            <a:solidFill>
              <a:srgbClr val="A0A0A4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ectangle 293">
              <a:extLst>
                <a:ext uri="{FF2B5EF4-FFF2-40B4-BE49-F238E27FC236}">
                  <a16:creationId xmlns:a16="http://schemas.microsoft.com/office/drawing/2014/main" xmlns="" id="{DEB55CCA-7505-4954-8F87-4F52954F1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890" y="5433741"/>
              <a:ext cx="279352" cy="69165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Rectangle 295">
              <a:extLst>
                <a:ext uri="{FF2B5EF4-FFF2-40B4-BE49-F238E27FC236}">
                  <a16:creationId xmlns:a16="http://schemas.microsoft.com/office/drawing/2014/main" xmlns="" id="{4AA376BC-5000-44EB-B025-1892B070E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3144" y="4990195"/>
              <a:ext cx="277825" cy="113519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0" name="Rectangle 297">
              <a:extLst>
                <a:ext uri="{FF2B5EF4-FFF2-40B4-BE49-F238E27FC236}">
                  <a16:creationId xmlns:a16="http://schemas.microsoft.com/office/drawing/2014/main" xmlns="" id="{2C4831FE-2F88-45FE-9502-30EB9F0B4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252" y="6065793"/>
              <a:ext cx="176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0.0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1" name="Rectangle 298">
              <a:extLst>
                <a:ext uri="{FF2B5EF4-FFF2-40B4-BE49-F238E27FC236}">
                  <a16:creationId xmlns:a16="http://schemas.microsoft.com/office/drawing/2014/main" xmlns="" id="{BCD7C98B-E841-478D-B28F-CA7DA6519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252" y="5712343"/>
              <a:ext cx="176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0.5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2" name="Rectangle 299">
              <a:extLst>
                <a:ext uri="{FF2B5EF4-FFF2-40B4-BE49-F238E27FC236}">
                  <a16:creationId xmlns:a16="http://schemas.microsoft.com/office/drawing/2014/main" xmlns="" id="{EC39253C-B2F5-46C9-9173-7CCBCC8FC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252" y="5360277"/>
              <a:ext cx="176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1.0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3" name="Rectangle 300">
              <a:extLst>
                <a:ext uri="{FF2B5EF4-FFF2-40B4-BE49-F238E27FC236}">
                  <a16:creationId xmlns:a16="http://schemas.microsoft.com/office/drawing/2014/main" xmlns="" id="{4C880701-5911-45AF-B5DA-FAAAE206E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252" y="5006828"/>
              <a:ext cx="176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1.5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4" name="Rectangle 301">
              <a:extLst>
                <a:ext uri="{FF2B5EF4-FFF2-40B4-BE49-F238E27FC236}">
                  <a16:creationId xmlns:a16="http://schemas.microsoft.com/office/drawing/2014/main" xmlns="" id="{A9B636FC-0A1D-4886-AAE8-3C6EC783D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252" y="4656149"/>
              <a:ext cx="176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2.0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5" name="Line 302">
              <a:extLst>
                <a:ext uri="{FF2B5EF4-FFF2-40B4-BE49-F238E27FC236}">
                  <a16:creationId xmlns:a16="http://schemas.microsoft.com/office/drawing/2014/main" xmlns="" id="{211F2483-F59F-47D1-BEB1-A54035D5E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0967" y="4712979"/>
              <a:ext cx="0" cy="142489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Line 303">
              <a:extLst>
                <a:ext uri="{FF2B5EF4-FFF2-40B4-BE49-F238E27FC236}">
                  <a16:creationId xmlns:a16="http://schemas.microsoft.com/office/drawing/2014/main" xmlns="" id="{2DA39999-AA48-46EE-85E7-17D3DC2375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3646" y="6130939"/>
              <a:ext cx="47322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Line 304">
              <a:extLst>
                <a:ext uri="{FF2B5EF4-FFF2-40B4-BE49-F238E27FC236}">
                  <a16:creationId xmlns:a16="http://schemas.microsoft.com/office/drawing/2014/main" xmlns="" id="{F3A7EA17-C0F2-4138-AD73-AA061EA231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3646" y="5777489"/>
              <a:ext cx="47322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Line 305">
              <a:extLst>
                <a:ext uri="{FF2B5EF4-FFF2-40B4-BE49-F238E27FC236}">
                  <a16:creationId xmlns:a16="http://schemas.microsoft.com/office/drawing/2014/main" xmlns="" id="{4C22EEA4-9010-4230-B03B-DE2671AC3E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3646" y="5425424"/>
              <a:ext cx="47322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Line 306">
              <a:extLst>
                <a:ext uri="{FF2B5EF4-FFF2-40B4-BE49-F238E27FC236}">
                  <a16:creationId xmlns:a16="http://schemas.microsoft.com/office/drawing/2014/main" xmlns="" id="{759D60CC-415A-410D-A987-378FFE1AC0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3646" y="5071973"/>
              <a:ext cx="47322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Line 307">
              <a:extLst>
                <a:ext uri="{FF2B5EF4-FFF2-40B4-BE49-F238E27FC236}">
                  <a16:creationId xmlns:a16="http://schemas.microsoft.com/office/drawing/2014/main" xmlns="" id="{12685745-CE71-4099-88E1-B0F5556EF2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3646" y="4721295"/>
              <a:ext cx="47322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Freeform 308">
              <a:extLst>
                <a:ext uri="{FF2B5EF4-FFF2-40B4-BE49-F238E27FC236}">
                  <a16:creationId xmlns:a16="http://schemas.microsoft.com/office/drawing/2014/main" xmlns="" id="{4D59075F-606C-411B-84DB-254F3AD78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112" y="5483640"/>
              <a:ext cx="145019" cy="40197"/>
            </a:xfrm>
            <a:custGeom>
              <a:avLst/>
              <a:gdLst>
                <a:gd name="T0" fmla="*/ 0 w 190"/>
                <a:gd name="T1" fmla="*/ 0 h 58"/>
                <a:gd name="T2" fmla="*/ 190 w 190"/>
                <a:gd name="T3" fmla="*/ 0 h 58"/>
                <a:gd name="T4" fmla="*/ 94 w 190"/>
                <a:gd name="T5" fmla="*/ 0 h 58"/>
                <a:gd name="T6" fmla="*/ 94 w 190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58">
                  <a:moveTo>
                    <a:pt x="0" y="0"/>
                  </a:moveTo>
                  <a:lnTo>
                    <a:pt x="190" y="0"/>
                  </a:lnTo>
                  <a:lnTo>
                    <a:pt x="94" y="0"/>
                  </a:lnTo>
                  <a:lnTo>
                    <a:pt x="94" y="58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Freeform 309">
              <a:extLst>
                <a:ext uri="{FF2B5EF4-FFF2-40B4-BE49-F238E27FC236}">
                  <a16:creationId xmlns:a16="http://schemas.microsoft.com/office/drawing/2014/main" xmlns="" id="{BCAF75BF-19C1-47AB-B28F-F16D2C32E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5366" y="5439285"/>
              <a:ext cx="145019" cy="34652"/>
            </a:xfrm>
            <a:custGeom>
              <a:avLst/>
              <a:gdLst>
                <a:gd name="T0" fmla="*/ 0 w 190"/>
                <a:gd name="T1" fmla="*/ 0 h 50"/>
                <a:gd name="T2" fmla="*/ 190 w 190"/>
                <a:gd name="T3" fmla="*/ 0 h 50"/>
                <a:gd name="T4" fmla="*/ 96 w 190"/>
                <a:gd name="T5" fmla="*/ 0 h 50"/>
                <a:gd name="T6" fmla="*/ 96 w 190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50">
                  <a:moveTo>
                    <a:pt x="0" y="0"/>
                  </a:moveTo>
                  <a:lnTo>
                    <a:pt x="190" y="0"/>
                  </a:lnTo>
                  <a:lnTo>
                    <a:pt x="96" y="0"/>
                  </a:lnTo>
                  <a:lnTo>
                    <a:pt x="96" y="5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Freeform 310">
              <a:extLst>
                <a:ext uri="{FF2B5EF4-FFF2-40B4-BE49-F238E27FC236}">
                  <a16:creationId xmlns:a16="http://schemas.microsoft.com/office/drawing/2014/main" xmlns="" id="{0AAEA626-179D-4AB3-BE16-BB03EFD4B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531" y="5335329"/>
              <a:ext cx="145019" cy="90095"/>
            </a:xfrm>
            <a:custGeom>
              <a:avLst/>
              <a:gdLst>
                <a:gd name="T0" fmla="*/ 0 w 190"/>
                <a:gd name="T1" fmla="*/ 0 h 131"/>
                <a:gd name="T2" fmla="*/ 190 w 190"/>
                <a:gd name="T3" fmla="*/ 0 h 131"/>
                <a:gd name="T4" fmla="*/ 94 w 190"/>
                <a:gd name="T5" fmla="*/ 0 h 131"/>
                <a:gd name="T6" fmla="*/ 94 w 190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131">
                  <a:moveTo>
                    <a:pt x="0" y="0"/>
                  </a:moveTo>
                  <a:lnTo>
                    <a:pt x="190" y="0"/>
                  </a:lnTo>
                  <a:lnTo>
                    <a:pt x="94" y="0"/>
                  </a:lnTo>
                  <a:lnTo>
                    <a:pt x="94" y="131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Freeform 311">
              <a:extLst>
                <a:ext uri="{FF2B5EF4-FFF2-40B4-BE49-F238E27FC236}">
                  <a16:creationId xmlns:a16="http://schemas.microsoft.com/office/drawing/2014/main" xmlns="" id="{3D1E6DF5-C490-45E6-86FB-9A8072DC6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7257" y="4882080"/>
              <a:ext cx="145019" cy="99798"/>
            </a:xfrm>
            <a:custGeom>
              <a:avLst/>
              <a:gdLst>
                <a:gd name="T0" fmla="*/ 0 w 190"/>
                <a:gd name="T1" fmla="*/ 0 h 144"/>
                <a:gd name="T2" fmla="*/ 190 w 190"/>
                <a:gd name="T3" fmla="*/ 0 h 144"/>
                <a:gd name="T4" fmla="*/ 96 w 190"/>
                <a:gd name="T5" fmla="*/ 0 h 144"/>
                <a:gd name="T6" fmla="*/ 96 w 190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144">
                  <a:moveTo>
                    <a:pt x="0" y="0"/>
                  </a:moveTo>
                  <a:lnTo>
                    <a:pt x="190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" name="Rectangle 327">
              <a:extLst>
                <a:ext uri="{FF2B5EF4-FFF2-40B4-BE49-F238E27FC236}">
                  <a16:creationId xmlns:a16="http://schemas.microsoft.com/office/drawing/2014/main" xmlns="" id="{90FF7D0C-2AC6-4792-8B94-9344F8239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9549" y="4488041"/>
              <a:ext cx="3220433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(H)  Treatment P&lt;0.001, GA P&lt;0.001, Interaction P&lt;0.01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1" name="Rectangle 328">
              <a:extLst>
                <a:ext uri="{FF2B5EF4-FFF2-40B4-BE49-F238E27FC236}">
                  <a16:creationId xmlns:a16="http://schemas.microsoft.com/office/drawing/2014/main" xmlns="" id="{9099F474-83CD-4704-97E4-76FB8A007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5107" y="4976335"/>
              <a:ext cx="276299" cy="1147674"/>
            </a:xfrm>
            <a:prstGeom prst="rect">
              <a:avLst/>
            </a:prstGeom>
            <a:solidFill>
              <a:srgbClr val="A0A0A4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Rectangle 330">
              <a:extLst>
                <a:ext uri="{FF2B5EF4-FFF2-40B4-BE49-F238E27FC236}">
                  <a16:creationId xmlns:a16="http://schemas.microsoft.com/office/drawing/2014/main" xmlns="" id="{0FDA52B5-9598-4754-A0D1-7C3EE7552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9833" y="5223056"/>
              <a:ext cx="277825" cy="900952"/>
            </a:xfrm>
            <a:prstGeom prst="rect">
              <a:avLst/>
            </a:prstGeom>
            <a:solidFill>
              <a:srgbClr val="A0A0A4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5" name="Rectangle 332">
              <a:extLst>
                <a:ext uri="{FF2B5EF4-FFF2-40B4-BE49-F238E27FC236}">
                  <a16:creationId xmlns:a16="http://schemas.microsoft.com/office/drawing/2014/main" xmlns="" id="{3FE345BA-7E03-48AC-B475-29BDE05AC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8524" y="5735907"/>
              <a:ext cx="277825" cy="38810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7" name="Rectangle 334">
              <a:extLst>
                <a:ext uri="{FF2B5EF4-FFF2-40B4-BE49-F238E27FC236}">
                  <a16:creationId xmlns:a16="http://schemas.microsoft.com/office/drawing/2014/main" xmlns="" id="{0EF3CD4D-7C11-427D-B3D6-81F140414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3251" y="5447602"/>
              <a:ext cx="277825" cy="67640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9" name="Rectangle 336">
              <a:extLst>
                <a:ext uri="{FF2B5EF4-FFF2-40B4-BE49-F238E27FC236}">
                  <a16:creationId xmlns:a16="http://schemas.microsoft.com/office/drawing/2014/main" xmlns="" id="{99488D99-D79F-45C1-AED2-4AFA9B91C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833" y="6065793"/>
              <a:ext cx="176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0.0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0" name="Rectangle 337">
              <a:extLst>
                <a:ext uri="{FF2B5EF4-FFF2-40B4-BE49-F238E27FC236}">
                  <a16:creationId xmlns:a16="http://schemas.microsoft.com/office/drawing/2014/main" xmlns="" id="{73949A1A-7F44-4A05-B68C-62CA4D01B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833" y="5864811"/>
              <a:ext cx="176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0.5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1" name="Rectangle 338">
              <a:extLst>
                <a:ext uri="{FF2B5EF4-FFF2-40B4-BE49-F238E27FC236}">
                  <a16:creationId xmlns:a16="http://schemas.microsoft.com/office/drawing/2014/main" xmlns="" id="{4774EA52-756E-4371-88AC-26A63F245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833" y="5663830"/>
              <a:ext cx="176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1.0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2" name="Rectangle 339">
              <a:extLst>
                <a:ext uri="{FF2B5EF4-FFF2-40B4-BE49-F238E27FC236}">
                  <a16:creationId xmlns:a16="http://schemas.microsoft.com/office/drawing/2014/main" xmlns="" id="{792A5D53-55A6-4272-9130-956A7D4A5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833" y="5461462"/>
              <a:ext cx="176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1.5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3" name="Rectangle 340">
              <a:extLst>
                <a:ext uri="{FF2B5EF4-FFF2-40B4-BE49-F238E27FC236}">
                  <a16:creationId xmlns:a16="http://schemas.microsoft.com/office/drawing/2014/main" xmlns="" id="{D0755234-AA5F-4946-BD75-5B2A14340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833" y="5260481"/>
              <a:ext cx="176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2.0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4" name="Rectangle 341">
              <a:extLst>
                <a:ext uri="{FF2B5EF4-FFF2-40B4-BE49-F238E27FC236}">
                  <a16:creationId xmlns:a16="http://schemas.microsoft.com/office/drawing/2014/main" xmlns="" id="{9F1BBF81-928A-43B1-A269-24D885544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833" y="5058113"/>
              <a:ext cx="176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2.5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5" name="Rectangle 342">
              <a:extLst>
                <a:ext uri="{FF2B5EF4-FFF2-40B4-BE49-F238E27FC236}">
                  <a16:creationId xmlns:a16="http://schemas.microsoft.com/office/drawing/2014/main" xmlns="" id="{38B795A7-27DD-4F7F-B961-88106B1C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833" y="4857131"/>
              <a:ext cx="176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3.0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6" name="Rectangle 343">
              <a:extLst>
                <a:ext uri="{FF2B5EF4-FFF2-40B4-BE49-F238E27FC236}">
                  <a16:creationId xmlns:a16="http://schemas.microsoft.com/office/drawing/2014/main" xmlns="" id="{78826A3F-DBC8-43F4-B020-0A504852C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6833" y="4654764"/>
              <a:ext cx="176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3.5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47" name="Line 344">
              <a:extLst>
                <a:ext uri="{FF2B5EF4-FFF2-40B4-BE49-F238E27FC236}">
                  <a16:creationId xmlns:a16="http://schemas.microsoft.com/office/drawing/2014/main" xmlns="" id="{1F00CC3C-ABE2-41CC-BAC8-27F8F5A0C9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31075" y="4711593"/>
              <a:ext cx="0" cy="14262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" name="Line 345">
              <a:extLst>
                <a:ext uri="{FF2B5EF4-FFF2-40B4-BE49-F238E27FC236}">
                  <a16:creationId xmlns:a16="http://schemas.microsoft.com/office/drawing/2014/main" xmlns="" id="{0AD794BB-AB81-494C-B130-CE3A9E6984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3753" y="6130939"/>
              <a:ext cx="47322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9" name="Line 346">
              <a:extLst>
                <a:ext uri="{FF2B5EF4-FFF2-40B4-BE49-F238E27FC236}">
                  <a16:creationId xmlns:a16="http://schemas.microsoft.com/office/drawing/2014/main" xmlns="" id="{5BE19360-D1B2-45C5-BEAC-0D2B502789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3753" y="5929957"/>
              <a:ext cx="47322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0" name="Line 347">
              <a:extLst>
                <a:ext uri="{FF2B5EF4-FFF2-40B4-BE49-F238E27FC236}">
                  <a16:creationId xmlns:a16="http://schemas.microsoft.com/office/drawing/2014/main" xmlns="" id="{895FF68E-5639-4FB7-ADF7-9C331FB67F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3753" y="5728976"/>
              <a:ext cx="47322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1" name="Line 348">
              <a:extLst>
                <a:ext uri="{FF2B5EF4-FFF2-40B4-BE49-F238E27FC236}">
                  <a16:creationId xmlns:a16="http://schemas.microsoft.com/office/drawing/2014/main" xmlns="" id="{5D1D7C38-DB19-4AD9-9F45-40FDECFAD8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3753" y="5526608"/>
              <a:ext cx="47322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2" name="Line 349">
              <a:extLst>
                <a:ext uri="{FF2B5EF4-FFF2-40B4-BE49-F238E27FC236}">
                  <a16:creationId xmlns:a16="http://schemas.microsoft.com/office/drawing/2014/main" xmlns="" id="{722FA749-F2BE-4EE4-9B34-9B4C27702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3753" y="5325626"/>
              <a:ext cx="47322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" name="Line 350">
              <a:extLst>
                <a:ext uri="{FF2B5EF4-FFF2-40B4-BE49-F238E27FC236}">
                  <a16:creationId xmlns:a16="http://schemas.microsoft.com/office/drawing/2014/main" xmlns="" id="{DE73928A-1F2B-44D7-B0F2-5C6E153B55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3753" y="5123259"/>
              <a:ext cx="47322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4" name="Line 351">
              <a:extLst>
                <a:ext uri="{FF2B5EF4-FFF2-40B4-BE49-F238E27FC236}">
                  <a16:creationId xmlns:a16="http://schemas.microsoft.com/office/drawing/2014/main" xmlns="" id="{FE45214D-74B8-4D9A-8B25-C8DD78D50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3753" y="4922277"/>
              <a:ext cx="47322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Line 352">
              <a:extLst>
                <a:ext uri="{FF2B5EF4-FFF2-40B4-BE49-F238E27FC236}">
                  <a16:creationId xmlns:a16="http://schemas.microsoft.com/office/drawing/2014/main" xmlns="" id="{DFD2B302-B00E-440A-A726-7235EF39DC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3753" y="4719909"/>
              <a:ext cx="47322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6" name="Freeform 353">
              <a:extLst>
                <a:ext uri="{FF2B5EF4-FFF2-40B4-BE49-F238E27FC236}">
                  <a16:creationId xmlns:a16="http://schemas.microsoft.com/office/drawing/2014/main" xmlns="" id="{52A348A3-D542-46D8-B289-E53056225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9220" y="4808619"/>
              <a:ext cx="145019" cy="162171"/>
            </a:xfrm>
            <a:custGeom>
              <a:avLst/>
              <a:gdLst>
                <a:gd name="T0" fmla="*/ 0 w 190"/>
                <a:gd name="T1" fmla="*/ 0 h 232"/>
                <a:gd name="T2" fmla="*/ 190 w 190"/>
                <a:gd name="T3" fmla="*/ 0 h 232"/>
                <a:gd name="T4" fmla="*/ 94 w 190"/>
                <a:gd name="T5" fmla="*/ 0 h 232"/>
                <a:gd name="T6" fmla="*/ 94 w 190"/>
                <a:gd name="T7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232">
                  <a:moveTo>
                    <a:pt x="0" y="0"/>
                  </a:moveTo>
                  <a:lnTo>
                    <a:pt x="190" y="0"/>
                  </a:lnTo>
                  <a:lnTo>
                    <a:pt x="94" y="0"/>
                  </a:lnTo>
                  <a:lnTo>
                    <a:pt x="94" y="232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7" name="Freeform 354">
              <a:extLst>
                <a:ext uri="{FF2B5EF4-FFF2-40B4-BE49-F238E27FC236}">
                  <a16:creationId xmlns:a16="http://schemas.microsoft.com/office/drawing/2014/main" xmlns="" id="{FFD110F5-BA91-4573-973C-E5B8EA288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5473" y="5074746"/>
              <a:ext cx="145019" cy="141380"/>
            </a:xfrm>
            <a:custGeom>
              <a:avLst/>
              <a:gdLst>
                <a:gd name="T0" fmla="*/ 0 w 190"/>
                <a:gd name="T1" fmla="*/ 0 h 203"/>
                <a:gd name="T2" fmla="*/ 190 w 190"/>
                <a:gd name="T3" fmla="*/ 0 h 203"/>
                <a:gd name="T4" fmla="*/ 94 w 190"/>
                <a:gd name="T5" fmla="*/ 0 h 203"/>
                <a:gd name="T6" fmla="*/ 94 w 190"/>
                <a:gd name="T7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203">
                  <a:moveTo>
                    <a:pt x="0" y="0"/>
                  </a:moveTo>
                  <a:lnTo>
                    <a:pt x="190" y="0"/>
                  </a:lnTo>
                  <a:lnTo>
                    <a:pt x="94" y="0"/>
                  </a:lnTo>
                  <a:lnTo>
                    <a:pt x="94" y="203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" name="Freeform 355">
              <a:extLst>
                <a:ext uri="{FF2B5EF4-FFF2-40B4-BE49-F238E27FC236}">
                  <a16:creationId xmlns:a16="http://schemas.microsoft.com/office/drawing/2014/main" xmlns="" id="{FDEB5631-F97A-4E7A-B84C-E2282919B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638" y="5638880"/>
              <a:ext cx="145019" cy="90095"/>
            </a:xfrm>
            <a:custGeom>
              <a:avLst/>
              <a:gdLst>
                <a:gd name="T0" fmla="*/ 0 w 190"/>
                <a:gd name="T1" fmla="*/ 0 h 129"/>
                <a:gd name="T2" fmla="*/ 190 w 190"/>
                <a:gd name="T3" fmla="*/ 0 h 129"/>
                <a:gd name="T4" fmla="*/ 94 w 190"/>
                <a:gd name="T5" fmla="*/ 0 h 129"/>
                <a:gd name="T6" fmla="*/ 94 w 19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129">
                  <a:moveTo>
                    <a:pt x="0" y="0"/>
                  </a:moveTo>
                  <a:lnTo>
                    <a:pt x="190" y="0"/>
                  </a:lnTo>
                  <a:lnTo>
                    <a:pt x="94" y="0"/>
                  </a:lnTo>
                  <a:lnTo>
                    <a:pt x="94" y="129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9" name="Freeform 356">
              <a:extLst>
                <a:ext uri="{FF2B5EF4-FFF2-40B4-BE49-F238E27FC236}">
                  <a16:creationId xmlns:a16="http://schemas.microsoft.com/office/drawing/2014/main" xmlns="" id="{9219E23B-580D-44B9-B8EC-064DEA4D3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7364" y="5353348"/>
              <a:ext cx="145019" cy="87323"/>
            </a:xfrm>
            <a:custGeom>
              <a:avLst/>
              <a:gdLst>
                <a:gd name="T0" fmla="*/ 0 w 190"/>
                <a:gd name="T1" fmla="*/ 0 h 127"/>
                <a:gd name="T2" fmla="*/ 190 w 190"/>
                <a:gd name="T3" fmla="*/ 0 h 127"/>
                <a:gd name="T4" fmla="*/ 94 w 190"/>
                <a:gd name="T5" fmla="*/ 0 h 127"/>
                <a:gd name="T6" fmla="*/ 94 w 190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" h="127">
                  <a:moveTo>
                    <a:pt x="0" y="0"/>
                  </a:moveTo>
                  <a:lnTo>
                    <a:pt x="190" y="0"/>
                  </a:lnTo>
                  <a:lnTo>
                    <a:pt x="94" y="0"/>
                  </a:lnTo>
                  <a:lnTo>
                    <a:pt x="94" y="12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6" name="Rectangle 373">
              <a:extLst>
                <a:ext uri="{FF2B5EF4-FFF2-40B4-BE49-F238E27FC236}">
                  <a16:creationId xmlns:a16="http://schemas.microsoft.com/office/drawing/2014/main" xmlns="" id="{F18D268F-9CF5-45D2-997A-7CBE2EA6D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9444" y="4487048"/>
              <a:ext cx="128721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(I)  Treatment P&lt;0.001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9" name="Rectangle 35">
              <a:extLst>
                <a:ext uri="{FF2B5EF4-FFF2-40B4-BE49-F238E27FC236}">
                  <a16:creationId xmlns:a16="http://schemas.microsoft.com/office/drawing/2014/main" xmlns="" id="{B44BEFB1-F8B9-4DF5-B1D7-503F8287D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882" y="6188348"/>
              <a:ext cx="16350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TX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80" name="Rectangle 36">
              <a:extLst>
                <a:ext uri="{FF2B5EF4-FFF2-40B4-BE49-F238E27FC236}">
                  <a16:creationId xmlns:a16="http://schemas.microsoft.com/office/drawing/2014/main" xmlns="" id="{79F6BB60-1AF7-440A-9D48-EE7C80A15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444" y="6189090"/>
              <a:ext cx="16350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TX</a:t>
              </a:r>
              <a:endPara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81" name="Rectangle 37">
              <a:extLst>
                <a:ext uri="{FF2B5EF4-FFF2-40B4-BE49-F238E27FC236}">
                  <a16:creationId xmlns:a16="http://schemas.microsoft.com/office/drawing/2014/main" xmlns="" id="{25CD9D2D-5FA4-4B24-95FC-966493F1E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124" y="6189090"/>
              <a:ext cx="3334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Sham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82" name="Rectangle 38">
              <a:extLst>
                <a:ext uri="{FF2B5EF4-FFF2-40B4-BE49-F238E27FC236}">
                  <a16:creationId xmlns:a16="http://schemas.microsoft.com/office/drawing/2014/main" xmlns="" id="{664272EF-790A-4160-A5D6-B9D413049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478" y="6189832"/>
              <a:ext cx="3334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Sham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83" name="Rectangle 39">
              <a:extLst>
                <a:ext uri="{FF2B5EF4-FFF2-40B4-BE49-F238E27FC236}">
                  <a16:creationId xmlns:a16="http://schemas.microsoft.com/office/drawing/2014/main" xmlns="" id="{69F33478-51F7-4FDD-BE3E-EFBC31164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524" y="6372853"/>
              <a:ext cx="50174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129 </a:t>
              </a:r>
              <a:r>
                <a:rPr kumimoji="0" lang="en-US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dGA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84" name="Rectangle 40">
              <a:extLst>
                <a:ext uri="{FF2B5EF4-FFF2-40B4-BE49-F238E27FC236}">
                  <a16:creationId xmlns:a16="http://schemas.microsoft.com/office/drawing/2014/main" xmlns="" id="{EA3B04C2-5B5D-4E48-90B6-F05E49E11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669" y="6372153"/>
              <a:ext cx="50174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143 </a:t>
              </a:r>
              <a:r>
                <a:rPr kumimoji="0" lang="en-US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dGA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86" name="Rectangle 35">
              <a:extLst>
                <a:ext uri="{FF2B5EF4-FFF2-40B4-BE49-F238E27FC236}">
                  <a16:creationId xmlns:a16="http://schemas.microsoft.com/office/drawing/2014/main" xmlns="" id="{E0EB0686-B6F0-4C7B-9AE3-96E89A20E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441" y="6186143"/>
              <a:ext cx="16350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TX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87" name="Rectangle 36">
              <a:extLst>
                <a:ext uri="{FF2B5EF4-FFF2-40B4-BE49-F238E27FC236}">
                  <a16:creationId xmlns:a16="http://schemas.microsoft.com/office/drawing/2014/main" xmlns="" id="{ED1C4782-D7F3-47C0-852E-44DE7D468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5052" y="6186885"/>
              <a:ext cx="16350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TX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88" name="Rectangle 37">
              <a:extLst>
                <a:ext uri="{FF2B5EF4-FFF2-40B4-BE49-F238E27FC236}">
                  <a16:creationId xmlns:a16="http://schemas.microsoft.com/office/drawing/2014/main" xmlns="" id="{785256F8-9D65-45CA-92B0-F5AA9DCCF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683" y="6186885"/>
              <a:ext cx="3334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Sham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89" name="Rectangle 38">
              <a:extLst>
                <a:ext uri="{FF2B5EF4-FFF2-40B4-BE49-F238E27FC236}">
                  <a16:creationId xmlns:a16="http://schemas.microsoft.com/office/drawing/2014/main" xmlns="" id="{47137BA4-7675-42E5-A543-8955D3A43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0037" y="6187627"/>
              <a:ext cx="3334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Sham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90" name="Rectangle 39">
              <a:extLst>
                <a:ext uri="{FF2B5EF4-FFF2-40B4-BE49-F238E27FC236}">
                  <a16:creationId xmlns:a16="http://schemas.microsoft.com/office/drawing/2014/main" xmlns="" id="{B04DF6C2-5F02-49FF-8AC2-94374DC55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034" y="6370648"/>
              <a:ext cx="50174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129 </a:t>
              </a:r>
              <a:r>
                <a:rPr kumimoji="0" lang="en-US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dGA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91" name="Rectangle 40">
              <a:extLst>
                <a:ext uri="{FF2B5EF4-FFF2-40B4-BE49-F238E27FC236}">
                  <a16:creationId xmlns:a16="http://schemas.microsoft.com/office/drawing/2014/main" xmlns="" id="{BEE82337-7F04-4AE0-9F6A-BF56E0C4E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277" y="6369948"/>
              <a:ext cx="50174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143 </a:t>
              </a:r>
              <a:r>
                <a:rPr kumimoji="0" lang="en-US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dGA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93" name="Rectangle 35">
              <a:extLst>
                <a:ext uri="{FF2B5EF4-FFF2-40B4-BE49-F238E27FC236}">
                  <a16:creationId xmlns:a16="http://schemas.microsoft.com/office/drawing/2014/main" xmlns="" id="{19A783D2-B3F6-4B72-88E9-D2F19F554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9404" y="6187246"/>
              <a:ext cx="16350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TX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94" name="Rectangle 36">
              <a:extLst>
                <a:ext uri="{FF2B5EF4-FFF2-40B4-BE49-F238E27FC236}">
                  <a16:creationId xmlns:a16="http://schemas.microsoft.com/office/drawing/2014/main" xmlns="" id="{36514C5C-762F-4AF1-84BD-601A4B7A9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4015" y="6187988"/>
              <a:ext cx="16350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TX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95" name="Rectangle 37">
              <a:extLst>
                <a:ext uri="{FF2B5EF4-FFF2-40B4-BE49-F238E27FC236}">
                  <a16:creationId xmlns:a16="http://schemas.microsoft.com/office/drawing/2014/main" xmlns="" id="{21413464-1576-4927-97D9-6B35EF810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3597" y="6187988"/>
              <a:ext cx="3334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Sham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96" name="Rectangle 38">
              <a:extLst>
                <a:ext uri="{FF2B5EF4-FFF2-40B4-BE49-F238E27FC236}">
                  <a16:creationId xmlns:a16="http://schemas.microsoft.com/office/drawing/2014/main" xmlns="" id="{5AD2B3DA-7C04-4DA6-87B2-EE14F51CB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6951" y="6188730"/>
              <a:ext cx="33342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Sham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97" name="Rectangle 39">
              <a:extLst>
                <a:ext uri="{FF2B5EF4-FFF2-40B4-BE49-F238E27FC236}">
                  <a16:creationId xmlns:a16="http://schemas.microsoft.com/office/drawing/2014/main" xmlns="" id="{7D19CBA1-3D34-4F82-BD77-1F70BAD7B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4997" y="6371751"/>
              <a:ext cx="50174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129 </a:t>
              </a:r>
              <a:r>
                <a:rPr kumimoji="0" lang="en-US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dGA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98" name="Rectangle 40">
              <a:extLst>
                <a:ext uri="{FF2B5EF4-FFF2-40B4-BE49-F238E27FC236}">
                  <a16:creationId xmlns:a16="http://schemas.microsoft.com/office/drawing/2014/main" xmlns="" id="{9B172A44-9190-425D-9530-1ECB6181E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191" y="6371051"/>
              <a:ext cx="50174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143 </a:t>
              </a:r>
              <a:r>
                <a:rPr kumimoji="0" lang="en-US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dGA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18380105-C0D8-4A23-9C62-25D87F7D0858}"/>
                </a:ext>
              </a:extLst>
            </p:cNvPr>
            <p:cNvSpPr txBox="1"/>
            <p:nvPr/>
          </p:nvSpPr>
          <p:spPr>
            <a:xfrm rot="16200000">
              <a:off x="-338809" y="1423350"/>
              <a:ext cx="11464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IGFI mRNA (AU)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xmlns="" id="{B7BB507D-63C5-43A2-8C86-A1FE32D9B2AD}"/>
                </a:ext>
              </a:extLst>
            </p:cNvPr>
            <p:cNvSpPr txBox="1"/>
            <p:nvPr/>
          </p:nvSpPr>
          <p:spPr>
            <a:xfrm rot="16200000">
              <a:off x="-500061" y="3309289"/>
              <a:ext cx="14750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ADR 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Arial" panose="020B0604020202020204" pitchFamily="34" charset="0"/>
                </a:rPr>
                <a:t>a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1A mRNA (AU)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xmlns="" id="{400200A6-1F32-4FE5-A9F4-C2B4DBD7DF58}"/>
                </a:ext>
              </a:extLst>
            </p:cNvPr>
            <p:cNvSpPr txBox="1"/>
            <p:nvPr/>
          </p:nvSpPr>
          <p:spPr>
            <a:xfrm rot="16200000">
              <a:off x="-435089" y="5292087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ADR 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Arial" panose="020B0604020202020204" pitchFamily="34" charset="0"/>
                </a:rPr>
                <a:t>b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 mRNA (AU)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xmlns="" id="{1DEB01F9-2DDF-4A9E-B349-D32DE6FBF7C4}"/>
                </a:ext>
              </a:extLst>
            </p:cNvPr>
            <p:cNvSpPr txBox="1"/>
            <p:nvPr/>
          </p:nvSpPr>
          <p:spPr>
            <a:xfrm rot="16200000">
              <a:off x="3063478" y="1427956"/>
              <a:ext cx="11817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IGFII mRNA (AU)</a:t>
              </a: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xmlns="" id="{E08DCE5D-BA0C-4261-A204-C6BB0D5A0AE7}"/>
                </a:ext>
              </a:extLst>
            </p:cNvPr>
            <p:cNvSpPr txBox="1"/>
            <p:nvPr/>
          </p:nvSpPr>
          <p:spPr>
            <a:xfrm rot="16200000">
              <a:off x="2919100" y="3325555"/>
              <a:ext cx="1483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ADR 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Arial" panose="020B0604020202020204" pitchFamily="34" charset="0"/>
                </a:rPr>
                <a:t>a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1D mRNA (AU)</a:t>
              </a: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xmlns="" id="{E12084B3-01EF-47F3-A1C2-4BFD65E87ACB}"/>
                </a:ext>
              </a:extLst>
            </p:cNvPr>
            <p:cNvSpPr txBox="1"/>
            <p:nvPr/>
          </p:nvSpPr>
          <p:spPr>
            <a:xfrm rot="16200000">
              <a:off x="2989401" y="5295545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ADR 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Arial" panose="020B0604020202020204" pitchFamily="34" charset="0"/>
                </a:rPr>
                <a:t>b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 mRNA (AU)</a:t>
              </a: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xmlns="" id="{97F1C500-937C-4106-AE8B-994C96A9E15D}"/>
                </a:ext>
              </a:extLst>
            </p:cNvPr>
            <p:cNvSpPr txBox="1"/>
            <p:nvPr/>
          </p:nvSpPr>
          <p:spPr>
            <a:xfrm rot="16200000">
              <a:off x="6475426" y="1418309"/>
              <a:ext cx="12442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Leptin mRNA (AU)</a:t>
              </a: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xmlns="" id="{851268A6-CF06-4842-8FCD-492C98FCA276}"/>
                </a:ext>
              </a:extLst>
            </p:cNvPr>
            <p:cNvSpPr txBox="1"/>
            <p:nvPr/>
          </p:nvSpPr>
          <p:spPr>
            <a:xfrm rot="16200000">
              <a:off x="6364125" y="3319050"/>
              <a:ext cx="14718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ADR 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Arial" panose="020B0604020202020204" pitchFamily="34" charset="0"/>
                </a:rPr>
                <a:t>a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2A mRNA (AU)</a:t>
              </a: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xmlns="" id="{24795F0F-0DF8-4F7E-A7BF-7FDB59EF2994}"/>
                </a:ext>
              </a:extLst>
            </p:cNvPr>
            <p:cNvSpPr txBox="1"/>
            <p:nvPr/>
          </p:nvSpPr>
          <p:spPr>
            <a:xfrm rot="16200000">
              <a:off x="6425571" y="5282608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ADR 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Arial" panose="020B0604020202020204" pitchFamily="34" charset="0"/>
                </a:rPr>
                <a:t>b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 mRNA (AU)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CBDCC8CD-EF1C-4BC6-9F5E-354470B1695B}"/>
                </a:ext>
              </a:extLst>
            </p:cNvPr>
            <p:cNvSpPr txBox="1"/>
            <p:nvPr/>
          </p:nvSpPr>
          <p:spPr>
            <a:xfrm>
              <a:off x="2410335" y="752229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*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1B891E8D-A68A-4BDF-8373-59DCA64620EE}"/>
                </a:ext>
              </a:extLst>
            </p:cNvPr>
            <p:cNvSpPr txBox="1"/>
            <p:nvPr/>
          </p:nvSpPr>
          <p:spPr>
            <a:xfrm>
              <a:off x="2509719" y="702409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xmlns="" id="{6D71F239-DD38-4C3E-9124-0857BA35AF0B}"/>
                </a:ext>
              </a:extLst>
            </p:cNvPr>
            <p:cNvSpPr txBox="1"/>
            <p:nvPr/>
          </p:nvSpPr>
          <p:spPr>
            <a:xfrm>
              <a:off x="4740142" y="84103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*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xmlns="" id="{D6C83DE9-64E4-4A41-A2D3-C565127999B2}"/>
                </a:ext>
              </a:extLst>
            </p:cNvPr>
            <p:cNvSpPr txBox="1"/>
            <p:nvPr/>
          </p:nvSpPr>
          <p:spPr>
            <a:xfrm>
              <a:off x="8202267" y="792467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*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xmlns="" id="{67FBCC2F-6B55-42E7-A8ED-82C6A555F3D8}"/>
                </a:ext>
              </a:extLst>
            </p:cNvPr>
            <p:cNvSpPr txBox="1"/>
            <p:nvPr/>
          </p:nvSpPr>
          <p:spPr>
            <a:xfrm>
              <a:off x="9353752" y="1014207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*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xmlns="" id="{2FF52619-F504-4A5C-A518-52C723192052}"/>
                </a:ext>
              </a:extLst>
            </p:cNvPr>
            <p:cNvSpPr txBox="1"/>
            <p:nvPr/>
          </p:nvSpPr>
          <p:spPr>
            <a:xfrm>
              <a:off x="5461586" y="177739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xmlns="" id="{6CD0318D-20C3-4984-9BF9-F7F46377D281}"/>
                </a:ext>
              </a:extLst>
            </p:cNvPr>
            <p:cNvSpPr txBox="1"/>
            <p:nvPr/>
          </p:nvSpPr>
          <p:spPr>
            <a:xfrm>
              <a:off x="5945330" y="115004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xmlns="" id="{30095114-2D02-4E4E-92B3-ABF087F11D1A}"/>
                </a:ext>
              </a:extLst>
            </p:cNvPr>
            <p:cNvSpPr txBox="1"/>
            <p:nvPr/>
          </p:nvSpPr>
          <p:spPr>
            <a:xfrm>
              <a:off x="5844448" y="119101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*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xmlns="" id="{8220A036-B971-46C8-BCF5-67DEC06A9818}"/>
                </a:ext>
              </a:extLst>
            </p:cNvPr>
            <p:cNvSpPr txBox="1"/>
            <p:nvPr/>
          </p:nvSpPr>
          <p:spPr>
            <a:xfrm>
              <a:off x="4739917" y="3446529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*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xmlns="" id="{C9748557-4200-4B92-A0A5-AB10874E14EE}"/>
                </a:ext>
              </a:extLst>
            </p:cNvPr>
            <p:cNvSpPr txBox="1"/>
            <p:nvPr/>
          </p:nvSpPr>
          <p:spPr>
            <a:xfrm>
              <a:off x="8198910" y="258475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*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xmlns="" id="{8A6256D9-739F-429E-8906-9FB0DA050939}"/>
                </a:ext>
              </a:extLst>
            </p:cNvPr>
            <p:cNvSpPr txBox="1"/>
            <p:nvPr/>
          </p:nvSpPr>
          <p:spPr>
            <a:xfrm>
              <a:off x="9360212" y="2575905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*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xmlns="" id="{F970CC3F-C8EF-4830-B189-7C555765832E}"/>
                </a:ext>
              </a:extLst>
            </p:cNvPr>
            <p:cNvSpPr txBox="1"/>
            <p:nvPr/>
          </p:nvSpPr>
          <p:spPr>
            <a:xfrm>
              <a:off x="1302351" y="462629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*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xmlns="" id="{5E495E97-EEC2-4BD0-A1D9-8FF2F935FF85}"/>
                </a:ext>
              </a:extLst>
            </p:cNvPr>
            <p:cNvSpPr txBox="1"/>
            <p:nvPr/>
          </p:nvSpPr>
          <p:spPr>
            <a:xfrm>
              <a:off x="5902609" y="5215043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*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xmlns="" id="{B13D6D8D-00E8-468A-AC71-664DE739E485}"/>
                </a:ext>
              </a:extLst>
            </p:cNvPr>
            <p:cNvSpPr txBox="1"/>
            <p:nvPr/>
          </p:nvSpPr>
          <p:spPr>
            <a:xfrm>
              <a:off x="8199315" y="4583682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*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xmlns="" id="{6F63581D-3670-4B2E-8BDF-757E2102F32A}"/>
                </a:ext>
              </a:extLst>
            </p:cNvPr>
            <p:cNvSpPr txBox="1"/>
            <p:nvPr/>
          </p:nvSpPr>
          <p:spPr>
            <a:xfrm>
              <a:off x="2025568" y="2770318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xmlns="" id="{81E54720-D3D1-4F2F-A244-85AB6B1A096A}"/>
                </a:ext>
              </a:extLst>
            </p:cNvPr>
            <p:cNvSpPr txBox="1"/>
            <p:nvPr/>
          </p:nvSpPr>
          <p:spPr>
            <a:xfrm>
              <a:off x="2464726" y="2713117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xmlns="" id="{DF876781-3FDA-4BED-96E7-35EB481AE343}"/>
                </a:ext>
              </a:extLst>
            </p:cNvPr>
            <p:cNvSpPr txBox="1"/>
            <p:nvPr/>
          </p:nvSpPr>
          <p:spPr>
            <a:xfrm>
              <a:off x="2466707" y="509299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xmlns="" id="{CEB2311E-01CA-4580-A246-CF5DDE1A2586}"/>
                </a:ext>
              </a:extLst>
            </p:cNvPr>
            <p:cNvSpPr txBox="1"/>
            <p:nvPr/>
          </p:nvSpPr>
          <p:spPr>
            <a:xfrm>
              <a:off x="5455500" y="460573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+</a:t>
              </a:r>
            </a:p>
          </p:txBody>
        </p:sp>
      </p:grpSp>
      <p:sp>
        <p:nvSpPr>
          <p:cNvPr id="236" name="TextBox 235"/>
          <p:cNvSpPr txBox="1"/>
          <p:nvPr/>
        </p:nvSpPr>
        <p:spPr>
          <a:xfrm>
            <a:off x="306562" y="6258091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Figure 6.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101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63EA250-FAAA-494F-A413-DB2EB110858F}"/>
              </a:ext>
            </a:extLst>
          </p:cNvPr>
          <p:cNvGrpSpPr/>
          <p:nvPr/>
        </p:nvGrpSpPr>
        <p:grpSpPr>
          <a:xfrm>
            <a:off x="1538965" y="762182"/>
            <a:ext cx="6833208" cy="4672083"/>
            <a:chOff x="529143" y="1199504"/>
            <a:chExt cx="6833208" cy="4672083"/>
          </a:xfrm>
        </p:grpSpPr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1266819" y="2974249"/>
              <a:ext cx="297820" cy="2044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1266819" y="2974249"/>
              <a:ext cx="296434" cy="202991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340235" y="2873464"/>
              <a:ext cx="148218" cy="1007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54" y="0"/>
                </a:cxn>
                <a:cxn ang="0">
                  <a:pos x="54" y="71"/>
                </a:cxn>
              </a:cxnLst>
              <a:rect l="0" t="0" r="r" b="b"/>
              <a:pathLst>
                <a:path w="107" h="71">
                  <a:moveTo>
                    <a:pt x="0" y="0"/>
                  </a:moveTo>
                  <a:lnTo>
                    <a:pt x="107" y="0"/>
                  </a:lnTo>
                  <a:lnTo>
                    <a:pt x="54" y="0"/>
                  </a:lnTo>
                  <a:lnTo>
                    <a:pt x="54" y="71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2455327" y="2153769"/>
              <a:ext cx="299205" cy="102489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2455327" y="2153769"/>
              <a:ext cx="297820" cy="1023472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530128" y="1837217"/>
              <a:ext cx="146832" cy="3165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" y="0"/>
                </a:cxn>
                <a:cxn ang="0">
                  <a:pos x="53" y="0"/>
                </a:cxn>
                <a:cxn ang="0">
                  <a:pos x="53" y="223"/>
                </a:cxn>
              </a:cxnLst>
              <a:rect l="0" t="0" r="r" b="b"/>
              <a:pathLst>
                <a:path w="106" h="223">
                  <a:moveTo>
                    <a:pt x="0" y="0"/>
                  </a:moveTo>
                  <a:lnTo>
                    <a:pt x="106" y="0"/>
                  </a:lnTo>
                  <a:lnTo>
                    <a:pt x="53" y="0"/>
                  </a:lnTo>
                  <a:lnTo>
                    <a:pt x="53" y="223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1711470" y="3171563"/>
              <a:ext cx="297820" cy="5678"/>
            </a:xfrm>
            <a:prstGeom prst="rect">
              <a:avLst/>
            </a:prstGeom>
            <a:solidFill>
              <a:srgbClr val="A0A0A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1711470" y="3171563"/>
              <a:ext cx="297820" cy="5678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1786271" y="3167304"/>
              <a:ext cx="148218" cy="42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53" y="0"/>
                </a:cxn>
                <a:cxn ang="0">
                  <a:pos x="53" y="3"/>
                </a:cxn>
              </a:cxnLst>
              <a:rect l="0" t="0" r="r" b="b"/>
              <a:pathLst>
                <a:path w="107" h="3">
                  <a:moveTo>
                    <a:pt x="0" y="0"/>
                  </a:moveTo>
                  <a:lnTo>
                    <a:pt x="107" y="0"/>
                  </a:lnTo>
                  <a:lnTo>
                    <a:pt x="53" y="0"/>
                  </a:lnTo>
                  <a:lnTo>
                    <a:pt x="53" y="3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2902748" y="3175821"/>
              <a:ext cx="297820" cy="1420"/>
            </a:xfrm>
            <a:prstGeom prst="rect">
              <a:avLst/>
            </a:prstGeom>
            <a:solidFill>
              <a:srgbClr val="A0A0A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40" name="Rectangle 16"/>
            <p:cNvSpPr>
              <a:spLocks noChangeArrowheads="1"/>
            </p:cNvSpPr>
            <p:nvPr/>
          </p:nvSpPr>
          <p:spPr bwMode="auto">
            <a:xfrm>
              <a:off x="2902748" y="3175821"/>
              <a:ext cx="297820" cy="1420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976165" y="3174402"/>
              <a:ext cx="148218" cy="14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54" y="0"/>
                </a:cxn>
                <a:cxn ang="0">
                  <a:pos x="54" y="1"/>
                </a:cxn>
              </a:cxnLst>
              <a:rect l="0" t="0" r="r" b="b"/>
              <a:pathLst>
                <a:path w="107" h="1">
                  <a:moveTo>
                    <a:pt x="0" y="0"/>
                  </a:moveTo>
                  <a:lnTo>
                    <a:pt x="107" y="0"/>
                  </a:lnTo>
                  <a:lnTo>
                    <a:pt x="54" y="0"/>
                  </a:lnTo>
                  <a:lnTo>
                    <a:pt x="54" y="1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auto">
            <a:xfrm>
              <a:off x="881923" y="3083169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43" name="Rectangle 19"/>
            <p:cNvSpPr>
              <a:spLocks noChangeArrowheads="1"/>
            </p:cNvSpPr>
            <p:nvPr/>
          </p:nvSpPr>
          <p:spPr bwMode="auto">
            <a:xfrm>
              <a:off x="881923" y="2675767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2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44" name="Rectangle 20"/>
            <p:cNvSpPr>
              <a:spLocks noChangeArrowheads="1"/>
            </p:cNvSpPr>
            <p:nvPr/>
          </p:nvSpPr>
          <p:spPr bwMode="auto">
            <a:xfrm>
              <a:off x="881923" y="2268367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4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45" name="Rectangle 21"/>
            <p:cNvSpPr>
              <a:spLocks noChangeArrowheads="1"/>
            </p:cNvSpPr>
            <p:nvPr/>
          </p:nvSpPr>
          <p:spPr bwMode="auto">
            <a:xfrm>
              <a:off x="881923" y="1862385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6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46" name="Rectangle 22"/>
            <p:cNvSpPr>
              <a:spLocks noChangeArrowheads="1"/>
            </p:cNvSpPr>
            <p:nvPr/>
          </p:nvSpPr>
          <p:spPr bwMode="auto">
            <a:xfrm>
              <a:off x="881923" y="1454982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8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47" name="Freeform 23"/>
            <p:cNvSpPr>
              <a:spLocks noEditPoints="1"/>
            </p:cNvSpPr>
            <p:nvPr/>
          </p:nvSpPr>
          <p:spPr bwMode="auto">
            <a:xfrm>
              <a:off x="998089" y="1541958"/>
              <a:ext cx="44327" cy="1643801"/>
            </a:xfrm>
            <a:custGeom>
              <a:avLst/>
              <a:gdLst/>
              <a:ahLst/>
              <a:cxnLst>
                <a:cxn ang="0">
                  <a:pos x="32" y="1158"/>
                </a:cxn>
                <a:cxn ang="0">
                  <a:pos x="32" y="0"/>
                </a:cxn>
                <a:cxn ang="0">
                  <a:pos x="32" y="1152"/>
                </a:cxn>
                <a:cxn ang="0">
                  <a:pos x="0" y="1152"/>
                </a:cxn>
                <a:cxn ang="0">
                  <a:pos x="32" y="865"/>
                </a:cxn>
                <a:cxn ang="0">
                  <a:pos x="0" y="865"/>
                </a:cxn>
                <a:cxn ang="0">
                  <a:pos x="32" y="579"/>
                </a:cxn>
                <a:cxn ang="0">
                  <a:pos x="0" y="579"/>
                </a:cxn>
                <a:cxn ang="0">
                  <a:pos x="32" y="292"/>
                </a:cxn>
                <a:cxn ang="0">
                  <a:pos x="0" y="292"/>
                </a:cxn>
                <a:cxn ang="0">
                  <a:pos x="32" y="5"/>
                </a:cxn>
                <a:cxn ang="0">
                  <a:pos x="0" y="5"/>
                </a:cxn>
              </a:cxnLst>
              <a:rect l="0" t="0" r="r" b="b"/>
              <a:pathLst>
                <a:path w="32" h="1158">
                  <a:moveTo>
                    <a:pt x="32" y="1158"/>
                  </a:moveTo>
                  <a:lnTo>
                    <a:pt x="32" y="0"/>
                  </a:lnTo>
                  <a:moveTo>
                    <a:pt x="32" y="1152"/>
                  </a:moveTo>
                  <a:lnTo>
                    <a:pt x="0" y="1152"/>
                  </a:lnTo>
                  <a:moveTo>
                    <a:pt x="32" y="865"/>
                  </a:moveTo>
                  <a:lnTo>
                    <a:pt x="0" y="865"/>
                  </a:lnTo>
                  <a:moveTo>
                    <a:pt x="32" y="579"/>
                  </a:moveTo>
                  <a:lnTo>
                    <a:pt x="0" y="579"/>
                  </a:lnTo>
                  <a:moveTo>
                    <a:pt x="32" y="292"/>
                  </a:moveTo>
                  <a:lnTo>
                    <a:pt x="0" y="292"/>
                  </a:lnTo>
                  <a:moveTo>
                    <a:pt x="32" y="5"/>
                  </a:moveTo>
                  <a:lnTo>
                    <a:pt x="0" y="5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72" name="Rectangle 48"/>
            <p:cNvSpPr>
              <a:spLocks noChangeArrowheads="1"/>
            </p:cNvSpPr>
            <p:nvPr/>
          </p:nvSpPr>
          <p:spPr bwMode="auto">
            <a:xfrm>
              <a:off x="5414750" y="2969992"/>
              <a:ext cx="300590" cy="20724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73" name="Rectangle 49"/>
            <p:cNvSpPr>
              <a:spLocks noChangeArrowheads="1"/>
            </p:cNvSpPr>
            <p:nvPr/>
          </p:nvSpPr>
          <p:spPr bwMode="auto">
            <a:xfrm>
              <a:off x="5414750" y="2969992"/>
              <a:ext cx="299205" cy="205830"/>
            </a:xfrm>
            <a:prstGeom prst="rect">
              <a:avLst/>
            </a:pr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5489551" y="2925987"/>
              <a:ext cx="148218" cy="440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53" y="0"/>
                </a:cxn>
                <a:cxn ang="0">
                  <a:pos x="53" y="31"/>
                </a:cxn>
              </a:cxnLst>
              <a:rect l="0" t="0" r="r" b="b"/>
              <a:pathLst>
                <a:path w="107" h="31">
                  <a:moveTo>
                    <a:pt x="0" y="0"/>
                  </a:moveTo>
                  <a:lnTo>
                    <a:pt x="107" y="0"/>
                  </a:lnTo>
                  <a:lnTo>
                    <a:pt x="53" y="0"/>
                  </a:lnTo>
                  <a:lnTo>
                    <a:pt x="53" y="31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75" name="Rectangle 51"/>
            <p:cNvSpPr>
              <a:spLocks noChangeArrowheads="1"/>
            </p:cNvSpPr>
            <p:nvPr/>
          </p:nvSpPr>
          <p:spPr bwMode="auto">
            <a:xfrm>
              <a:off x="6611569" y="2305657"/>
              <a:ext cx="301975" cy="87158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76" name="Rectangle 52"/>
            <p:cNvSpPr>
              <a:spLocks noChangeArrowheads="1"/>
            </p:cNvSpPr>
            <p:nvPr/>
          </p:nvSpPr>
          <p:spPr bwMode="auto">
            <a:xfrm>
              <a:off x="6611569" y="2305657"/>
              <a:ext cx="300590" cy="870165"/>
            </a:xfrm>
            <a:prstGeom prst="rect">
              <a:avLst/>
            </a:pr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6686370" y="2048725"/>
              <a:ext cx="149602" cy="2569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0"/>
                </a:cxn>
                <a:cxn ang="0">
                  <a:pos x="54" y="0"/>
                </a:cxn>
                <a:cxn ang="0">
                  <a:pos x="54" y="181"/>
                </a:cxn>
              </a:cxnLst>
              <a:rect l="0" t="0" r="r" b="b"/>
              <a:pathLst>
                <a:path w="108" h="181">
                  <a:moveTo>
                    <a:pt x="0" y="0"/>
                  </a:moveTo>
                  <a:lnTo>
                    <a:pt x="108" y="0"/>
                  </a:lnTo>
                  <a:lnTo>
                    <a:pt x="54" y="0"/>
                  </a:lnTo>
                  <a:lnTo>
                    <a:pt x="54" y="181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78" name="Rectangle 54"/>
            <p:cNvSpPr>
              <a:spLocks noChangeArrowheads="1"/>
            </p:cNvSpPr>
            <p:nvPr/>
          </p:nvSpPr>
          <p:spPr bwMode="auto">
            <a:xfrm>
              <a:off x="5863557" y="2285785"/>
              <a:ext cx="299205" cy="890038"/>
            </a:xfrm>
            <a:prstGeom prst="rect">
              <a:avLst/>
            </a:prstGeom>
            <a:solidFill>
              <a:srgbClr val="A0A0A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79" name="Rectangle 55"/>
            <p:cNvSpPr>
              <a:spLocks noChangeArrowheads="1"/>
            </p:cNvSpPr>
            <p:nvPr/>
          </p:nvSpPr>
          <p:spPr bwMode="auto">
            <a:xfrm>
              <a:off x="5863557" y="2285785"/>
              <a:ext cx="299205" cy="890038"/>
            </a:xfrm>
            <a:prstGeom prst="rect">
              <a:avLst/>
            </a:pr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938359" y="2077115"/>
              <a:ext cx="148218" cy="2086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54" y="0"/>
                </a:cxn>
                <a:cxn ang="0">
                  <a:pos x="54" y="147"/>
                </a:cxn>
              </a:cxnLst>
              <a:rect l="0" t="0" r="r" b="b"/>
              <a:pathLst>
                <a:path w="107" h="147">
                  <a:moveTo>
                    <a:pt x="0" y="0"/>
                  </a:moveTo>
                  <a:lnTo>
                    <a:pt x="107" y="0"/>
                  </a:lnTo>
                  <a:lnTo>
                    <a:pt x="54" y="0"/>
                  </a:lnTo>
                  <a:lnTo>
                    <a:pt x="54" y="147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81" name="Rectangle 57"/>
            <p:cNvSpPr>
              <a:spLocks noChangeArrowheads="1"/>
            </p:cNvSpPr>
            <p:nvPr/>
          </p:nvSpPr>
          <p:spPr bwMode="auto">
            <a:xfrm>
              <a:off x="7063146" y="1882642"/>
              <a:ext cx="299205" cy="1293181"/>
            </a:xfrm>
            <a:prstGeom prst="rect">
              <a:avLst/>
            </a:prstGeom>
            <a:solidFill>
              <a:srgbClr val="A0A0A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82" name="Rectangle 58"/>
            <p:cNvSpPr>
              <a:spLocks noChangeArrowheads="1"/>
            </p:cNvSpPr>
            <p:nvPr/>
          </p:nvSpPr>
          <p:spPr bwMode="auto">
            <a:xfrm>
              <a:off x="7063146" y="1882642"/>
              <a:ext cx="299205" cy="1293181"/>
            </a:xfrm>
            <a:prstGeom prst="rect">
              <a:avLst/>
            </a:pr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7136562" y="1715139"/>
              <a:ext cx="149602" cy="1675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0"/>
                </a:cxn>
                <a:cxn ang="0">
                  <a:pos x="54" y="0"/>
                </a:cxn>
                <a:cxn ang="0">
                  <a:pos x="54" y="118"/>
                </a:cxn>
              </a:cxnLst>
              <a:rect l="0" t="0" r="r" b="b"/>
              <a:pathLst>
                <a:path w="108" h="118">
                  <a:moveTo>
                    <a:pt x="0" y="0"/>
                  </a:moveTo>
                  <a:lnTo>
                    <a:pt x="108" y="0"/>
                  </a:lnTo>
                  <a:lnTo>
                    <a:pt x="54" y="0"/>
                  </a:lnTo>
                  <a:lnTo>
                    <a:pt x="54" y="118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84" name="Rectangle 60"/>
            <p:cNvSpPr>
              <a:spLocks noChangeArrowheads="1"/>
            </p:cNvSpPr>
            <p:nvPr/>
          </p:nvSpPr>
          <p:spPr bwMode="auto">
            <a:xfrm>
              <a:off x="5027083" y="3081749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85" name="Rectangle 61"/>
            <p:cNvSpPr>
              <a:spLocks noChangeArrowheads="1"/>
            </p:cNvSpPr>
            <p:nvPr/>
          </p:nvSpPr>
          <p:spPr bwMode="auto">
            <a:xfrm>
              <a:off x="5027083" y="2672928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2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5027083" y="2262688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4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87" name="Rectangle 63"/>
            <p:cNvSpPr>
              <a:spLocks noChangeArrowheads="1"/>
            </p:cNvSpPr>
            <p:nvPr/>
          </p:nvSpPr>
          <p:spPr bwMode="auto">
            <a:xfrm>
              <a:off x="5027083" y="1853867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6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>
              <a:off x="5027083" y="1443626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8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89" name="Freeform 65"/>
            <p:cNvSpPr>
              <a:spLocks noEditPoints="1"/>
            </p:cNvSpPr>
            <p:nvPr/>
          </p:nvSpPr>
          <p:spPr bwMode="auto">
            <a:xfrm>
              <a:off x="5143249" y="1527762"/>
              <a:ext cx="45712" cy="1655157"/>
            </a:xfrm>
            <a:custGeom>
              <a:avLst/>
              <a:gdLst/>
              <a:ahLst/>
              <a:cxnLst>
                <a:cxn ang="0">
                  <a:pos x="33" y="1166"/>
                </a:cxn>
                <a:cxn ang="0">
                  <a:pos x="33" y="0"/>
                </a:cxn>
                <a:cxn ang="0">
                  <a:pos x="33" y="1161"/>
                </a:cxn>
                <a:cxn ang="0">
                  <a:pos x="0" y="1161"/>
                </a:cxn>
                <a:cxn ang="0">
                  <a:pos x="33" y="872"/>
                </a:cxn>
                <a:cxn ang="0">
                  <a:pos x="0" y="872"/>
                </a:cxn>
                <a:cxn ang="0">
                  <a:pos x="33" y="583"/>
                </a:cxn>
                <a:cxn ang="0">
                  <a:pos x="0" y="583"/>
                </a:cxn>
                <a:cxn ang="0">
                  <a:pos x="33" y="295"/>
                </a:cxn>
                <a:cxn ang="0">
                  <a:pos x="0" y="295"/>
                </a:cxn>
                <a:cxn ang="0">
                  <a:pos x="33" y="6"/>
                </a:cxn>
                <a:cxn ang="0">
                  <a:pos x="0" y="6"/>
                </a:cxn>
              </a:cxnLst>
              <a:rect l="0" t="0" r="r" b="b"/>
              <a:pathLst>
                <a:path w="33" h="1166">
                  <a:moveTo>
                    <a:pt x="33" y="1166"/>
                  </a:moveTo>
                  <a:lnTo>
                    <a:pt x="33" y="0"/>
                  </a:lnTo>
                  <a:moveTo>
                    <a:pt x="33" y="1161"/>
                  </a:moveTo>
                  <a:lnTo>
                    <a:pt x="0" y="1161"/>
                  </a:lnTo>
                  <a:moveTo>
                    <a:pt x="33" y="872"/>
                  </a:moveTo>
                  <a:lnTo>
                    <a:pt x="0" y="872"/>
                  </a:lnTo>
                  <a:moveTo>
                    <a:pt x="33" y="583"/>
                  </a:moveTo>
                  <a:lnTo>
                    <a:pt x="0" y="583"/>
                  </a:lnTo>
                  <a:moveTo>
                    <a:pt x="33" y="295"/>
                  </a:moveTo>
                  <a:lnTo>
                    <a:pt x="0" y="295"/>
                  </a:lnTo>
                  <a:moveTo>
                    <a:pt x="33" y="6"/>
                  </a:moveTo>
                  <a:lnTo>
                    <a:pt x="0" y="6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13" name="Rectangle 89"/>
            <p:cNvSpPr>
              <a:spLocks noChangeArrowheads="1"/>
            </p:cNvSpPr>
            <p:nvPr/>
          </p:nvSpPr>
          <p:spPr bwMode="auto">
            <a:xfrm>
              <a:off x="1269589" y="4278760"/>
              <a:ext cx="300590" cy="10944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14" name="Rectangle 90"/>
            <p:cNvSpPr>
              <a:spLocks noChangeArrowheads="1"/>
            </p:cNvSpPr>
            <p:nvPr/>
          </p:nvSpPr>
          <p:spPr bwMode="auto">
            <a:xfrm>
              <a:off x="1269589" y="4278760"/>
              <a:ext cx="299205" cy="1093029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15" name="Freeform 91"/>
            <p:cNvSpPr>
              <a:spLocks/>
            </p:cNvSpPr>
            <p:nvPr/>
          </p:nvSpPr>
          <p:spPr bwMode="auto">
            <a:xfrm>
              <a:off x="1344390" y="4180813"/>
              <a:ext cx="148218" cy="979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54" y="0"/>
                </a:cxn>
                <a:cxn ang="0">
                  <a:pos x="54" y="69"/>
                </a:cxn>
              </a:cxnLst>
              <a:rect l="0" t="0" r="r" b="b"/>
              <a:pathLst>
                <a:path w="107" h="69">
                  <a:moveTo>
                    <a:pt x="0" y="0"/>
                  </a:moveTo>
                  <a:lnTo>
                    <a:pt x="107" y="0"/>
                  </a:lnTo>
                  <a:lnTo>
                    <a:pt x="54" y="0"/>
                  </a:lnTo>
                  <a:lnTo>
                    <a:pt x="54" y="69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16" name="Rectangle 92"/>
            <p:cNvSpPr>
              <a:spLocks noChangeArrowheads="1"/>
            </p:cNvSpPr>
            <p:nvPr/>
          </p:nvSpPr>
          <p:spPr bwMode="auto">
            <a:xfrm>
              <a:off x="2467794" y="4443424"/>
              <a:ext cx="300590" cy="92978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17" name="Rectangle 93"/>
            <p:cNvSpPr>
              <a:spLocks noChangeArrowheads="1"/>
            </p:cNvSpPr>
            <p:nvPr/>
          </p:nvSpPr>
          <p:spPr bwMode="auto">
            <a:xfrm>
              <a:off x="2467794" y="4443424"/>
              <a:ext cx="299205" cy="928365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18" name="Freeform 94"/>
            <p:cNvSpPr>
              <a:spLocks/>
            </p:cNvSpPr>
            <p:nvPr/>
          </p:nvSpPr>
          <p:spPr bwMode="auto">
            <a:xfrm>
              <a:off x="2541209" y="4378126"/>
              <a:ext cx="149602" cy="65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0"/>
                </a:cxn>
                <a:cxn ang="0">
                  <a:pos x="54" y="0"/>
                </a:cxn>
                <a:cxn ang="0">
                  <a:pos x="54" y="46"/>
                </a:cxn>
              </a:cxnLst>
              <a:rect l="0" t="0" r="r" b="b"/>
              <a:pathLst>
                <a:path w="108" h="46">
                  <a:moveTo>
                    <a:pt x="0" y="0"/>
                  </a:moveTo>
                  <a:lnTo>
                    <a:pt x="108" y="0"/>
                  </a:lnTo>
                  <a:lnTo>
                    <a:pt x="54" y="0"/>
                  </a:lnTo>
                  <a:lnTo>
                    <a:pt x="54" y="4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19" name="Rectangle 95"/>
            <p:cNvSpPr>
              <a:spLocks noChangeArrowheads="1"/>
            </p:cNvSpPr>
            <p:nvPr/>
          </p:nvSpPr>
          <p:spPr bwMode="auto">
            <a:xfrm>
              <a:off x="1718397" y="4060154"/>
              <a:ext cx="299205" cy="1311634"/>
            </a:xfrm>
            <a:prstGeom prst="rect">
              <a:avLst/>
            </a:prstGeom>
            <a:solidFill>
              <a:srgbClr val="A0A0A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20" name="Rectangle 96"/>
            <p:cNvSpPr>
              <a:spLocks noChangeArrowheads="1"/>
            </p:cNvSpPr>
            <p:nvPr/>
          </p:nvSpPr>
          <p:spPr bwMode="auto">
            <a:xfrm>
              <a:off x="1718397" y="4060154"/>
              <a:ext cx="299205" cy="1311634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21" name="Freeform 97"/>
            <p:cNvSpPr>
              <a:spLocks/>
            </p:cNvSpPr>
            <p:nvPr/>
          </p:nvSpPr>
          <p:spPr bwMode="auto">
            <a:xfrm>
              <a:off x="1793198" y="3996277"/>
              <a:ext cx="149602" cy="638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0"/>
                </a:cxn>
                <a:cxn ang="0">
                  <a:pos x="54" y="0"/>
                </a:cxn>
                <a:cxn ang="0">
                  <a:pos x="54" y="45"/>
                </a:cxn>
              </a:cxnLst>
              <a:rect l="0" t="0" r="r" b="b"/>
              <a:pathLst>
                <a:path w="108" h="45">
                  <a:moveTo>
                    <a:pt x="0" y="0"/>
                  </a:moveTo>
                  <a:lnTo>
                    <a:pt x="108" y="0"/>
                  </a:lnTo>
                  <a:lnTo>
                    <a:pt x="54" y="0"/>
                  </a:lnTo>
                  <a:lnTo>
                    <a:pt x="54" y="45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22" name="Rectangle 98"/>
            <p:cNvSpPr>
              <a:spLocks noChangeArrowheads="1"/>
            </p:cNvSpPr>
            <p:nvPr/>
          </p:nvSpPr>
          <p:spPr bwMode="auto">
            <a:xfrm>
              <a:off x="2917986" y="4214882"/>
              <a:ext cx="299205" cy="1156907"/>
            </a:xfrm>
            <a:prstGeom prst="rect">
              <a:avLst/>
            </a:prstGeom>
            <a:solidFill>
              <a:srgbClr val="A0A0A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23" name="Rectangle 99"/>
            <p:cNvSpPr>
              <a:spLocks noChangeArrowheads="1"/>
            </p:cNvSpPr>
            <p:nvPr/>
          </p:nvSpPr>
          <p:spPr bwMode="auto">
            <a:xfrm>
              <a:off x="2917986" y="4214882"/>
              <a:ext cx="299205" cy="1156907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24" name="Freeform 100"/>
            <p:cNvSpPr>
              <a:spLocks/>
            </p:cNvSpPr>
            <p:nvPr/>
          </p:nvSpPr>
          <p:spPr bwMode="auto">
            <a:xfrm>
              <a:off x="2992787" y="4170876"/>
              <a:ext cx="148218" cy="440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53" y="0"/>
                </a:cxn>
                <a:cxn ang="0">
                  <a:pos x="53" y="31"/>
                </a:cxn>
              </a:cxnLst>
              <a:rect l="0" t="0" r="r" b="b"/>
              <a:pathLst>
                <a:path w="107" h="31">
                  <a:moveTo>
                    <a:pt x="0" y="0"/>
                  </a:moveTo>
                  <a:lnTo>
                    <a:pt x="107" y="0"/>
                  </a:lnTo>
                  <a:lnTo>
                    <a:pt x="53" y="0"/>
                  </a:lnTo>
                  <a:lnTo>
                    <a:pt x="53" y="31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25" name="Rectangle 101"/>
            <p:cNvSpPr>
              <a:spLocks noChangeArrowheads="1"/>
            </p:cNvSpPr>
            <p:nvPr/>
          </p:nvSpPr>
          <p:spPr bwMode="auto">
            <a:xfrm>
              <a:off x="869112" y="5277906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26" name="Rectangle 102"/>
            <p:cNvSpPr>
              <a:spLocks noChangeArrowheads="1"/>
            </p:cNvSpPr>
            <p:nvPr/>
          </p:nvSpPr>
          <p:spPr bwMode="auto">
            <a:xfrm>
              <a:off x="769722" y="4741330"/>
              <a:ext cx="21320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0.5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27" name="Rectangle 103"/>
            <p:cNvSpPr>
              <a:spLocks noChangeArrowheads="1"/>
            </p:cNvSpPr>
            <p:nvPr/>
          </p:nvSpPr>
          <p:spPr bwMode="auto">
            <a:xfrm>
              <a:off x="769722" y="4194817"/>
              <a:ext cx="21320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1.0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28" name="Rectangle 104"/>
            <p:cNvSpPr>
              <a:spLocks noChangeArrowheads="1"/>
            </p:cNvSpPr>
            <p:nvPr/>
          </p:nvSpPr>
          <p:spPr bwMode="auto">
            <a:xfrm>
              <a:off x="769722" y="3648302"/>
              <a:ext cx="21320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1.5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29" name="Freeform 105"/>
            <p:cNvSpPr>
              <a:spLocks noEditPoints="1"/>
            </p:cNvSpPr>
            <p:nvPr/>
          </p:nvSpPr>
          <p:spPr bwMode="auto">
            <a:xfrm>
              <a:off x="999474" y="3725148"/>
              <a:ext cx="44327" cy="1655157"/>
            </a:xfrm>
            <a:custGeom>
              <a:avLst/>
              <a:gdLst/>
              <a:ahLst/>
              <a:cxnLst>
                <a:cxn ang="0">
                  <a:pos x="32" y="1166"/>
                </a:cxn>
                <a:cxn ang="0">
                  <a:pos x="32" y="0"/>
                </a:cxn>
                <a:cxn ang="0">
                  <a:pos x="32" y="1160"/>
                </a:cxn>
                <a:cxn ang="0">
                  <a:pos x="0" y="1160"/>
                </a:cxn>
                <a:cxn ang="0">
                  <a:pos x="32" y="775"/>
                </a:cxn>
                <a:cxn ang="0">
                  <a:pos x="0" y="775"/>
                </a:cxn>
                <a:cxn ang="0">
                  <a:pos x="32" y="390"/>
                </a:cxn>
                <a:cxn ang="0">
                  <a:pos x="0" y="390"/>
                </a:cxn>
                <a:cxn ang="0">
                  <a:pos x="32" y="6"/>
                </a:cxn>
                <a:cxn ang="0">
                  <a:pos x="0" y="6"/>
                </a:cxn>
              </a:cxnLst>
              <a:rect l="0" t="0" r="r" b="b"/>
              <a:pathLst>
                <a:path w="32" h="1166">
                  <a:moveTo>
                    <a:pt x="32" y="1166"/>
                  </a:moveTo>
                  <a:lnTo>
                    <a:pt x="32" y="0"/>
                  </a:lnTo>
                  <a:moveTo>
                    <a:pt x="32" y="1160"/>
                  </a:moveTo>
                  <a:lnTo>
                    <a:pt x="0" y="1160"/>
                  </a:lnTo>
                  <a:moveTo>
                    <a:pt x="32" y="775"/>
                  </a:moveTo>
                  <a:lnTo>
                    <a:pt x="0" y="775"/>
                  </a:lnTo>
                  <a:moveTo>
                    <a:pt x="32" y="390"/>
                  </a:moveTo>
                  <a:lnTo>
                    <a:pt x="0" y="390"/>
                  </a:lnTo>
                  <a:moveTo>
                    <a:pt x="32" y="6"/>
                  </a:moveTo>
                  <a:lnTo>
                    <a:pt x="0" y="6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43" name="Rectangle 119"/>
            <p:cNvSpPr>
              <a:spLocks noChangeArrowheads="1"/>
            </p:cNvSpPr>
            <p:nvPr/>
          </p:nvSpPr>
          <p:spPr bwMode="auto">
            <a:xfrm>
              <a:off x="1772021" y="5464057"/>
              <a:ext cx="19717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TX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44" name="Rectangle 120"/>
            <p:cNvSpPr>
              <a:spLocks noChangeArrowheads="1"/>
            </p:cNvSpPr>
            <p:nvPr/>
          </p:nvSpPr>
          <p:spPr bwMode="auto">
            <a:xfrm>
              <a:off x="2975369" y="5455540"/>
              <a:ext cx="19717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TX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45" name="Rectangle 121"/>
            <p:cNvSpPr>
              <a:spLocks noChangeArrowheads="1"/>
            </p:cNvSpPr>
            <p:nvPr/>
          </p:nvSpPr>
          <p:spPr bwMode="auto">
            <a:xfrm>
              <a:off x="1222286" y="5455540"/>
              <a:ext cx="40075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Sham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46" name="Rectangle 122"/>
            <p:cNvSpPr>
              <a:spLocks noChangeArrowheads="1"/>
            </p:cNvSpPr>
            <p:nvPr/>
          </p:nvSpPr>
          <p:spPr bwMode="auto">
            <a:xfrm>
              <a:off x="2421875" y="5447023"/>
              <a:ext cx="40075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Sham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47" name="Rectangle 123"/>
            <p:cNvSpPr>
              <a:spLocks noChangeArrowheads="1"/>
            </p:cNvSpPr>
            <p:nvPr/>
          </p:nvSpPr>
          <p:spPr bwMode="auto">
            <a:xfrm>
              <a:off x="1339439" y="5685501"/>
              <a:ext cx="60593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129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dGA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48" name="Rectangle 124"/>
            <p:cNvSpPr>
              <a:spLocks noChangeArrowheads="1"/>
            </p:cNvSpPr>
            <p:nvPr/>
          </p:nvSpPr>
          <p:spPr bwMode="auto">
            <a:xfrm>
              <a:off x="2539426" y="5676985"/>
              <a:ext cx="60593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143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dGA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52" name="Rectangle 128"/>
            <p:cNvSpPr>
              <a:spLocks noChangeArrowheads="1"/>
            </p:cNvSpPr>
            <p:nvPr/>
          </p:nvSpPr>
          <p:spPr bwMode="auto">
            <a:xfrm>
              <a:off x="5414750" y="5045299"/>
              <a:ext cx="300590" cy="3293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53" name="Rectangle 129"/>
            <p:cNvSpPr>
              <a:spLocks noChangeArrowheads="1"/>
            </p:cNvSpPr>
            <p:nvPr/>
          </p:nvSpPr>
          <p:spPr bwMode="auto">
            <a:xfrm>
              <a:off x="5414750" y="5045299"/>
              <a:ext cx="299205" cy="327909"/>
            </a:xfrm>
            <a:prstGeom prst="rect">
              <a:avLst/>
            </a:pr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54" name="Freeform 130"/>
            <p:cNvSpPr>
              <a:spLocks/>
            </p:cNvSpPr>
            <p:nvPr/>
          </p:nvSpPr>
          <p:spPr bwMode="auto">
            <a:xfrm>
              <a:off x="5489551" y="4984260"/>
              <a:ext cx="148218" cy="610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53" y="0"/>
                </a:cxn>
                <a:cxn ang="0">
                  <a:pos x="53" y="43"/>
                </a:cxn>
              </a:cxnLst>
              <a:rect l="0" t="0" r="r" b="b"/>
              <a:pathLst>
                <a:path w="107" h="43">
                  <a:moveTo>
                    <a:pt x="0" y="0"/>
                  </a:moveTo>
                  <a:lnTo>
                    <a:pt x="107" y="0"/>
                  </a:lnTo>
                  <a:lnTo>
                    <a:pt x="53" y="0"/>
                  </a:lnTo>
                  <a:lnTo>
                    <a:pt x="53" y="43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55" name="Rectangle 131"/>
            <p:cNvSpPr>
              <a:spLocks noChangeArrowheads="1"/>
            </p:cNvSpPr>
            <p:nvPr/>
          </p:nvSpPr>
          <p:spPr bwMode="auto">
            <a:xfrm>
              <a:off x="6611569" y="4721649"/>
              <a:ext cx="301975" cy="6529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56" name="Rectangle 132"/>
            <p:cNvSpPr>
              <a:spLocks noChangeArrowheads="1"/>
            </p:cNvSpPr>
            <p:nvPr/>
          </p:nvSpPr>
          <p:spPr bwMode="auto">
            <a:xfrm>
              <a:off x="6611569" y="4721649"/>
              <a:ext cx="300590" cy="651559"/>
            </a:xfrm>
            <a:prstGeom prst="rect">
              <a:avLst/>
            </a:pr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57" name="Freeform 133"/>
            <p:cNvSpPr>
              <a:spLocks/>
            </p:cNvSpPr>
            <p:nvPr/>
          </p:nvSpPr>
          <p:spPr bwMode="auto">
            <a:xfrm>
              <a:off x="6686370" y="4663449"/>
              <a:ext cx="149602" cy="582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0"/>
                </a:cxn>
                <a:cxn ang="0">
                  <a:pos x="54" y="0"/>
                </a:cxn>
                <a:cxn ang="0">
                  <a:pos x="54" y="41"/>
                </a:cxn>
              </a:cxnLst>
              <a:rect l="0" t="0" r="r" b="b"/>
              <a:pathLst>
                <a:path w="108" h="41">
                  <a:moveTo>
                    <a:pt x="0" y="0"/>
                  </a:moveTo>
                  <a:lnTo>
                    <a:pt x="108" y="0"/>
                  </a:lnTo>
                  <a:lnTo>
                    <a:pt x="54" y="0"/>
                  </a:lnTo>
                  <a:lnTo>
                    <a:pt x="54" y="41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58" name="Rectangle 134"/>
            <p:cNvSpPr>
              <a:spLocks noChangeArrowheads="1"/>
            </p:cNvSpPr>
            <p:nvPr/>
          </p:nvSpPr>
          <p:spPr bwMode="auto">
            <a:xfrm>
              <a:off x="5863557" y="4476073"/>
              <a:ext cx="299205" cy="897135"/>
            </a:xfrm>
            <a:prstGeom prst="rect">
              <a:avLst/>
            </a:prstGeom>
            <a:solidFill>
              <a:srgbClr val="A0A0A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59" name="Rectangle 135"/>
            <p:cNvSpPr>
              <a:spLocks noChangeArrowheads="1"/>
            </p:cNvSpPr>
            <p:nvPr/>
          </p:nvSpPr>
          <p:spPr bwMode="auto">
            <a:xfrm>
              <a:off x="5863557" y="4476073"/>
              <a:ext cx="299205" cy="897135"/>
            </a:xfrm>
            <a:prstGeom prst="rect">
              <a:avLst/>
            </a:pr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60" name="Freeform 136"/>
            <p:cNvSpPr>
              <a:spLocks/>
            </p:cNvSpPr>
            <p:nvPr/>
          </p:nvSpPr>
          <p:spPr bwMode="auto">
            <a:xfrm>
              <a:off x="5938359" y="4278760"/>
              <a:ext cx="148218" cy="1973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" y="0"/>
                </a:cxn>
                <a:cxn ang="0">
                  <a:pos x="54" y="0"/>
                </a:cxn>
                <a:cxn ang="0">
                  <a:pos x="54" y="139"/>
                </a:cxn>
              </a:cxnLst>
              <a:rect l="0" t="0" r="r" b="b"/>
              <a:pathLst>
                <a:path w="107" h="139">
                  <a:moveTo>
                    <a:pt x="0" y="0"/>
                  </a:moveTo>
                  <a:lnTo>
                    <a:pt x="107" y="0"/>
                  </a:lnTo>
                  <a:lnTo>
                    <a:pt x="54" y="0"/>
                  </a:lnTo>
                  <a:lnTo>
                    <a:pt x="54" y="139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61" name="Rectangle 137"/>
            <p:cNvSpPr>
              <a:spLocks noChangeArrowheads="1"/>
            </p:cNvSpPr>
            <p:nvPr/>
          </p:nvSpPr>
          <p:spPr bwMode="auto">
            <a:xfrm>
              <a:off x="7063146" y="4129711"/>
              <a:ext cx="299205" cy="1243497"/>
            </a:xfrm>
            <a:prstGeom prst="rect">
              <a:avLst/>
            </a:prstGeom>
            <a:solidFill>
              <a:srgbClr val="A0A0A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62" name="Rectangle 138"/>
            <p:cNvSpPr>
              <a:spLocks noChangeArrowheads="1"/>
            </p:cNvSpPr>
            <p:nvPr/>
          </p:nvSpPr>
          <p:spPr bwMode="auto">
            <a:xfrm>
              <a:off x="7063146" y="4129711"/>
              <a:ext cx="299205" cy="1243497"/>
            </a:xfrm>
            <a:prstGeom prst="rect">
              <a:avLst/>
            </a:pr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63" name="Freeform 139"/>
            <p:cNvSpPr>
              <a:spLocks/>
            </p:cNvSpPr>
            <p:nvPr/>
          </p:nvSpPr>
          <p:spPr bwMode="auto">
            <a:xfrm>
              <a:off x="7136562" y="3938076"/>
              <a:ext cx="149602" cy="1916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0"/>
                </a:cxn>
                <a:cxn ang="0">
                  <a:pos x="54" y="0"/>
                </a:cxn>
                <a:cxn ang="0">
                  <a:pos x="54" y="135"/>
                </a:cxn>
              </a:cxnLst>
              <a:rect l="0" t="0" r="r" b="b"/>
              <a:pathLst>
                <a:path w="108" h="135">
                  <a:moveTo>
                    <a:pt x="0" y="0"/>
                  </a:moveTo>
                  <a:lnTo>
                    <a:pt x="108" y="0"/>
                  </a:lnTo>
                  <a:lnTo>
                    <a:pt x="54" y="0"/>
                  </a:lnTo>
                  <a:lnTo>
                    <a:pt x="54" y="135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64" name="Rectangle 140"/>
            <p:cNvSpPr>
              <a:spLocks noChangeArrowheads="1"/>
            </p:cNvSpPr>
            <p:nvPr/>
          </p:nvSpPr>
          <p:spPr bwMode="auto">
            <a:xfrm>
              <a:off x="5027083" y="5280555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0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65" name="Rectangle 141"/>
            <p:cNvSpPr>
              <a:spLocks noChangeArrowheads="1"/>
            </p:cNvSpPr>
            <p:nvPr/>
          </p:nvSpPr>
          <p:spPr bwMode="auto">
            <a:xfrm>
              <a:off x="5027083" y="4952647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1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66" name="Rectangle 142"/>
            <p:cNvSpPr>
              <a:spLocks noChangeArrowheads="1"/>
            </p:cNvSpPr>
            <p:nvPr/>
          </p:nvSpPr>
          <p:spPr bwMode="auto">
            <a:xfrm>
              <a:off x="5027083" y="4624738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2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67" name="Rectangle 143"/>
            <p:cNvSpPr>
              <a:spLocks noChangeArrowheads="1"/>
            </p:cNvSpPr>
            <p:nvPr/>
          </p:nvSpPr>
          <p:spPr bwMode="auto">
            <a:xfrm>
              <a:off x="5027083" y="4296830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3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68" name="Rectangle 144"/>
            <p:cNvSpPr>
              <a:spLocks noChangeArrowheads="1"/>
            </p:cNvSpPr>
            <p:nvPr/>
          </p:nvSpPr>
          <p:spPr bwMode="auto">
            <a:xfrm>
              <a:off x="5027083" y="3968921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4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69" name="Rectangle 145"/>
            <p:cNvSpPr>
              <a:spLocks noChangeArrowheads="1"/>
            </p:cNvSpPr>
            <p:nvPr/>
          </p:nvSpPr>
          <p:spPr bwMode="auto">
            <a:xfrm>
              <a:off x="5027083" y="3641013"/>
              <a:ext cx="8496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5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70" name="Freeform 146"/>
            <p:cNvSpPr>
              <a:spLocks noEditPoints="1"/>
            </p:cNvSpPr>
            <p:nvPr/>
          </p:nvSpPr>
          <p:spPr bwMode="auto">
            <a:xfrm>
              <a:off x="5143249" y="3726568"/>
              <a:ext cx="45712" cy="1655157"/>
            </a:xfrm>
            <a:custGeom>
              <a:avLst/>
              <a:gdLst/>
              <a:ahLst/>
              <a:cxnLst>
                <a:cxn ang="0">
                  <a:pos x="33" y="1166"/>
                </a:cxn>
                <a:cxn ang="0">
                  <a:pos x="33" y="0"/>
                </a:cxn>
                <a:cxn ang="0">
                  <a:pos x="33" y="1160"/>
                </a:cxn>
                <a:cxn ang="0">
                  <a:pos x="0" y="1160"/>
                </a:cxn>
                <a:cxn ang="0">
                  <a:pos x="33" y="929"/>
                </a:cxn>
                <a:cxn ang="0">
                  <a:pos x="0" y="929"/>
                </a:cxn>
                <a:cxn ang="0">
                  <a:pos x="33" y="698"/>
                </a:cxn>
                <a:cxn ang="0">
                  <a:pos x="0" y="698"/>
                </a:cxn>
                <a:cxn ang="0">
                  <a:pos x="33" y="467"/>
                </a:cxn>
                <a:cxn ang="0">
                  <a:pos x="0" y="467"/>
                </a:cxn>
                <a:cxn ang="0">
                  <a:pos x="33" y="236"/>
                </a:cxn>
                <a:cxn ang="0">
                  <a:pos x="0" y="236"/>
                </a:cxn>
                <a:cxn ang="0">
                  <a:pos x="33" y="6"/>
                </a:cxn>
                <a:cxn ang="0">
                  <a:pos x="0" y="6"/>
                </a:cxn>
              </a:cxnLst>
              <a:rect l="0" t="0" r="r" b="b"/>
              <a:pathLst>
                <a:path w="33" h="1166">
                  <a:moveTo>
                    <a:pt x="33" y="1166"/>
                  </a:moveTo>
                  <a:lnTo>
                    <a:pt x="33" y="0"/>
                  </a:lnTo>
                  <a:moveTo>
                    <a:pt x="33" y="1160"/>
                  </a:moveTo>
                  <a:lnTo>
                    <a:pt x="0" y="1160"/>
                  </a:lnTo>
                  <a:moveTo>
                    <a:pt x="33" y="929"/>
                  </a:moveTo>
                  <a:lnTo>
                    <a:pt x="0" y="929"/>
                  </a:lnTo>
                  <a:moveTo>
                    <a:pt x="33" y="698"/>
                  </a:moveTo>
                  <a:lnTo>
                    <a:pt x="0" y="698"/>
                  </a:lnTo>
                  <a:moveTo>
                    <a:pt x="33" y="467"/>
                  </a:moveTo>
                  <a:lnTo>
                    <a:pt x="0" y="467"/>
                  </a:lnTo>
                  <a:moveTo>
                    <a:pt x="33" y="236"/>
                  </a:moveTo>
                  <a:lnTo>
                    <a:pt x="0" y="236"/>
                  </a:lnTo>
                  <a:moveTo>
                    <a:pt x="33" y="6"/>
                  </a:moveTo>
                  <a:lnTo>
                    <a:pt x="0" y="6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84" name="Rectangle 160"/>
            <p:cNvSpPr>
              <a:spLocks noChangeArrowheads="1"/>
            </p:cNvSpPr>
            <p:nvPr/>
          </p:nvSpPr>
          <p:spPr bwMode="auto">
            <a:xfrm>
              <a:off x="5917182" y="5465476"/>
              <a:ext cx="19717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TX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85" name="Rectangle 161"/>
            <p:cNvSpPr>
              <a:spLocks noChangeArrowheads="1"/>
            </p:cNvSpPr>
            <p:nvPr/>
          </p:nvSpPr>
          <p:spPr bwMode="auto">
            <a:xfrm>
              <a:off x="7119144" y="5456959"/>
              <a:ext cx="19717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TX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86" name="Rectangle 162"/>
            <p:cNvSpPr>
              <a:spLocks noChangeArrowheads="1"/>
            </p:cNvSpPr>
            <p:nvPr/>
          </p:nvSpPr>
          <p:spPr bwMode="auto">
            <a:xfrm>
              <a:off x="5364184" y="5464249"/>
              <a:ext cx="40075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Sham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87" name="Rectangle 163"/>
            <p:cNvSpPr>
              <a:spLocks noChangeArrowheads="1"/>
            </p:cNvSpPr>
            <p:nvPr/>
          </p:nvSpPr>
          <p:spPr bwMode="auto">
            <a:xfrm>
              <a:off x="6567036" y="5449862"/>
              <a:ext cx="40075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Sham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88" name="Rectangle 164"/>
            <p:cNvSpPr>
              <a:spLocks noChangeArrowheads="1"/>
            </p:cNvSpPr>
            <p:nvPr/>
          </p:nvSpPr>
          <p:spPr bwMode="auto">
            <a:xfrm>
              <a:off x="5493309" y="5686921"/>
              <a:ext cx="60593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129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dGA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89" name="Rectangle 165"/>
            <p:cNvSpPr>
              <a:spLocks noChangeArrowheads="1"/>
            </p:cNvSpPr>
            <p:nvPr/>
          </p:nvSpPr>
          <p:spPr bwMode="auto">
            <a:xfrm>
              <a:off x="6693296" y="5678404"/>
              <a:ext cx="60593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143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dGA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94" name="Rectangle 170"/>
            <p:cNvSpPr>
              <a:spLocks noChangeArrowheads="1"/>
            </p:cNvSpPr>
            <p:nvPr/>
          </p:nvSpPr>
          <p:spPr bwMode="auto">
            <a:xfrm>
              <a:off x="570273" y="1199504"/>
              <a:ext cx="377417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(A)  Treatment P&lt;0.001, GA P&lt;0.05, Interaction P&lt;0.05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95" name="Rectangle 171"/>
            <p:cNvSpPr>
              <a:spLocks noChangeArrowheads="1"/>
            </p:cNvSpPr>
            <p:nvPr/>
          </p:nvSpPr>
          <p:spPr bwMode="auto">
            <a:xfrm>
              <a:off x="569614" y="3390643"/>
              <a:ext cx="244528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(C)  Treatment P&lt;0.005, GA P&lt;0.05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96" name="Rectangle 172"/>
            <p:cNvSpPr>
              <a:spLocks noChangeArrowheads="1"/>
            </p:cNvSpPr>
            <p:nvPr/>
          </p:nvSpPr>
          <p:spPr bwMode="auto">
            <a:xfrm>
              <a:off x="4667024" y="1204801"/>
              <a:ext cx="2352311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(B)  Treatment P&lt;0.01, GA P&lt;0.05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97" name="Rectangle 173"/>
            <p:cNvSpPr>
              <a:spLocks noChangeArrowheads="1"/>
            </p:cNvSpPr>
            <p:nvPr/>
          </p:nvSpPr>
          <p:spPr bwMode="auto">
            <a:xfrm>
              <a:off x="4667024" y="3390639"/>
              <a:ext cx="244528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(D)  Treatment P&lt;0.001, GA P&lt;0.05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98" name="Rectangle 174"/>
            <p:cNvSpPr>
              <a:spLocks noChangeArrowheads="1"/>
            </p:cNvSpPr>
            <p:nvPr/>
          </p:nvSpPr>
          <p:spPr bwMode="auto">
            <a:xfrm>
              <a:off x="3005459" y="2974951"/>
              <a:ext cx="8976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*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99" name="Rectangle 175"/>
            <p:cNvSpPr>
              <a:spLocks noChangeArrowheads="1"/>
            </p:cNvSpPr>
            <p:nvPr/>
          </p:nvSpPr>
          <p:spPr bwMode="auto">
            <a:xfrm>
              <a:off x="5968883" y="1895921"/>
              <a:ext cx="8976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*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00" name="Rectangle 176"/>
            <p:cNvSpPr>
              <a:spLocks noChangeArrowheads="1"/>
            </p:cNvSpPr>
            <p:nvPr/>
          </p:nvSpPr>
          <p:spPr bwMode="auto">
            <a:xfrm>
              <a:off x="1831201" y="3807787"/>
              <a:ext cx="8976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*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01" name="Rectangle 177"/>
            <p:cNvSpPr>
              <a:spLocks noChangeArrowheads="1"/>
            </p:cNvSpPr>
            <p:nvPr/>
          </p:nvSpPr>
          <p:spPr bwMode="auto">
            <a:xfrm>
              <a:off x="3023467" y="3983623"/>
              <a:ext cx="8976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*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02" name="Rectangle 178"/>
            <p:cNvSpPr>
              <a:spLocks noChangeArrowheads="1"/>
            </p:cNvSpPr>
            <p:nvPr/>
          </p:nvSpPr>
          <p:spPr bwMode="auto">
            <a:xfrm>
              <a:off x="5970026" y="4086396"/>
              <a:ext cx="8976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*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03" name="Rectangle 179"/>
            <p:cNvSpPr>
              <a:spLocks noChangeArrowheads="1"/>
            </p:cNvSpPr>
            <p:nvPr/>
          </p:nvSpPr>
          <p:spPr bwMode="auto">
            <a:xfrm>
              <a:off x="7161547" y="3752810"/>
              <a:ext cx="8976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*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04" name="Rectangle 180"/>
            <p:cNvSpPr>
              <a:spLocks noChangeArrowheads="1"/>
            </p:cNvSpPr>
            <p:nvPr/>
          </p:nvSpPr>
          <p:spPr bwMode="auto">
            <a:xfrm>
              <a:off x="2549085" y="1632742"/>
              <a:ext cx="10419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+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05" name="Rectangle 181"/>
            <p:cNvSpPr>
              <a:spLocks noChangeArrowheads="1"/>
            </p:cNvSpPr>
            <p:nvPr/>
          </p:nvSpPr>
          <p:spPr bwMode="auto">
            <a:xfrm>
              <a:off x="6711112" y="1846054"/>
              <a:ext cx="10419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+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06" name="Rectangle 182"/>
            <p:cNvSpPr>
              <a:spLocks noChangeArrowheads="1"/>
            </p:cNvSpPr>
            <p:nvPr/>
          </p:nvSpPr>
          <p:spPr bwMode="auto">
            <a:xfrm>
              <a:off x="6717050" y="4454904"/>
              <a:ext cx="10419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+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87" name="Rectangle 46"/>
            <p:cNvSpPr>
              <a:spLocks noChangeArrowheads="1"/>
            </p:cNvSpPr>
            <p:nvPr/>
          </p:nvSpPr>
          <p:spPr bwMode="auto">
            <a:xfrm rot="16200000">
              <a:off x="34466" y="2277851"/>
              <a:ext cx="120501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DIO1 mRNA (AU)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88" name="Rectangle 46"/>
            <p:cNvSpPr>
              <a:spLocks noChangeArrowheads="1"/>
            </p:cNvSpPr>
            <p:nvPr/>
          </p:nvSpPr>
          <p:spPr bwMode="auto">
            <a:xfrm rot="16200000">
              <a:off x="4130784" y="2301043"/>
              <a:ext cx="120501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DIO2 mRNA (AU)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89" name="Rectangle 46"/>
            <p:cNvSpPr>
              <a:spLocks noChangeArrowheads="1"/>
            </p:cNvSpPr>
            <p:nvPr/>
          </p:nvSpPr>
          <p:spPr bwMode="auto">
            <a:xfrm rot="16200000">
              <a:off x="51031" y="4474973"/>
              <a:ext cx="114089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TR</a:t>
              </a:r>
              <a:r>
                <a:rPr kumimoji="0" lang="el-G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α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 mRNA (AU)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90" name="Rectangle 46"/>
            <p:cNvSpPr>
              <a:spLocks noChangeArrowheads="1"/>
            </p:cNvSpPr>
            <p:nvPr/>
          </p:nvSpPr>
          <p:spPr bwMode="auto">
            <a:xfrm rot="16200000">
              <a:off x="4163399" y="4468347"/>
              <a:ext cx="113928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TR</a:t>
              </a:r>
              <a:r>
                <a:rPr kumimoji="0" lang="el-G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β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itchFamily="34" charset="0"/>
                </a:rPr>
                <a:t> mRNA (AU)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623695" y="6051954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Figure 7.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19753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436</Words>
  <Application>Microsoft Office PowerPoint</Application>
  <PresentationFormat>A4 Paper (210x297 mm)</PresentationFormat>
  <Paragraphs>217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Allen</dc:creator>
  <cp:lastModifiedBy>ajf1005</cp:lastModifiedBy>
  <cp:revision>4</cp:revision>
  <dcterms:created xsi:type="dcterms:W3CDTF">2019-08-14T13:42:13Z</dcterms:created>
  <dcterms:modified xsi:type="dcterms:W3CDTF">2019-08-19T16:16:28Z</dcterms:modified>
</cp:coreProperties>
</file>