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2" r:id="rId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1" d="100"/>
          <a:sy n="111" d="100"/>
        </p:scale>
        <p:origin x="1248" y="10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EBC45F2-54EB-4991-95D1-E21CADDE3ABA}" type="datetimeFigureOut">
              <a:rPr lang="en-GB" smtClean="0"/>
              <a:pPr/>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2961372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EBC45F2-54EB-4991-95D1-E21CADDE3ABA}" type="datetimeFigureOut">
              <a:rPr lang="en-GB" smtClean="0"/>
              <a:pPr/>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220197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39"/>
            <a:ext cx="2414588"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6575" y="274639"/>
            <a:ext cx="70786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EBC45F2-54EB-4991-95D1-E21CADDE3ABA}" type="datetimeFigureOut">
              <a:rPr lang="en-GB" smtClean="0"/>
              <a:pPr/>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31095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EBC45F2-54EB-4991-95D1-E21CADDE3ABA}" type="datetimeFigureOut">
              <a:rPr lang="en-GB" smtClean="0"/>
              <a:pPr/>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1732903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C45F2-54EB-4991-95D1-E21CADDE3ABA}" type="datetimeFigureOut">
              <a:rPr lang="en-GB" smtClean="0"/>
              <a:pPr/>
              <a:t>13/08/2019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255079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6575"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448300"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EBC45F2-54EB-4991-95D1-E21CADDE3ABA}" type="datetimeFigureOut">
              <a:rPr lang="en-GB" smtClean="0"/>
              <a:pPr/>
              <a:t>13/08/2019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303874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EBC45F2-54EB-4991-95D1-E21CADDE3ABA}" type="datetimeFigureOut">
              <a:rPr lang="en-GB" smtClean="0"/>
              <a:pPr/>
              <a:t>13/08/2019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326225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EBC45F2-54EB-4991-95D1-E21CADDE3ABA}" type="datetimeFigureOut">
              <a:rPr lang="en-GB" smtClean="0"/>
              <a:pPr/>
              <a:t>13/08/2019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86150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C45F2-54EB-4991-95D1-E21CADDE3ABA}" type="datetimeFigureOut">
              <a:rPr lang="en-GB" smtClean="0"/>
              <a:pPr/>
              <a:t>13/08/2019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163682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C45F2-54EB-4991-95D1-E21CADDE3ABA}" type="datetimeFigureOut">
              <a:rPr lang="en-GB" smtClean="0"/>
              <a:pPr/>
              <a:t>13/08/2019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1102020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C45F2-54EB-4991-95D1-E21CADDE3ABA}" type="datetimeFigureOut">
              <a:rPr lang="en-GB" smtClean="0"/>
              <a:pPr/>
              <a:t>13/08/2019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66095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C45F2-54EB-4991-95D1-E21CADDE3ABA}" type="datetimeFigureOut">
              <a:rPr lang="en-GB" smtClean="0"/>
              <a:pPr/>
              <a:t>13/08/2019</a:t>
            </a:fld>
            <a:endParaRPr lang="en-GB"/>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63678-B306-4935-9B04-997D9EB516E7}" type="slidenum">
              <a:rPr lang="en-GB" smtClean="0"/>
              <a:pPr/>
              <a:t>‹#›</a:t>
            </a:fld>
            <a:endParaRPr lang="en-GB"/>
          </a:p>
        </p:txBody>
      </p:sp>
    </p:spTree>
    <p:extLst>
      <p:ext uri="{BB962C8B-B14F-4D97-AF65-F5344CB8AC3E}">
        <p14:creationId xmlns:p14="http://schemas.microsoft.com/office/powerpoint/2010/main" val="21635634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0F0A73-C098-4646-AC7C-E7E4A56C6B3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82" b="7324"/>
          <a:stretch/>
        </p:blipFill>
        <p:spPr>
          <a:xfrm>
            <a:off x="5792997" y="177943"/>
            <a:ext cx="3923709" cy="5199011"/>
          </a:xfrm>
          <a:prstGeom prst="rect">
            <a:avLst/>
          </a:prstGeom>
        </p:spPr>
      </p:pic>
      <p:sp>
        <p:nvSpPr>
          <p:cNvPr id="77" name="TextBox 76">
            <a:extLst>
              <a:ext uri="{FF2B5EF4-FFF2-40B4-BE49-F238E27FC236}">
                <a16:creationId xmlns:a16="http://schemas.microsoft.com/office/drawing/2014/main" id="{1A2D9DFA-508D-4083-9EC5-36440E45ABF3}"/>
              </a:ext>
            </a:extLst>
          </p:cNvPr>
          <p:cNvSpPr txBox="1"/>
          <p:nvPr/>
        </p:nvSpPr>
        <p:spPr>
          <a:xfrm>
            <a:off x="5715584" y="94737"/>
            <a:ext cx="35939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(C)</a:t>
            </a:r>
          </a:p>
        </p:txBody>
      </p:sp>
      <p:grpSp>
        <p:nvGrpSpPr>
          <p:cNvPr id="12" name="Group 11">
            <a:extLst>
              <a:ext uri="{FF2B5EF4-FFF2-40B4-BE49-F238E27FC236}">
                <a16:creationId xmlns:a16="http://schemas.microsoft.com/office/drawing/2014/main" id="{3AC35B8D-5278-411C-A77E-9B43137EE363}"/>
              </a:ext>
            </a:extLst>
          </p:cNvPr>
          <p:cNvGrpSpPr/>
          <p:nvPr/>
        </p:nvGrpSpPr>
        <p:grpSpPr>
          <a:xfrm>
            <a:off x="322208" y="17547"/>
            <a:ext cx="3648892" cy="3103017"/>
            <a:chOff x="608588" y="292460"/>
            <a:chExt cx="3806657" cy="3442061"/>
          </a:xfrm>
        </p:grpSpPr>
        <p:pic>
          <p:nvPicPr>
            <p:cNvPr id="4" name="Picture 3">
              <a:extLst>
                <a:ext uri="{FF2B5EF4-FFF2-40B4-BE49-F238E27FC236}">
                  <a16:creationId xmlns:a16="http://schemas.microsoft.com/office/drawing/2014/main" id="{6E2AF11B-7193-41D1-B6CA-83DB2C428DB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7055"/>
            <a:stretch/>
          </p:blipFill>
          <p:spPr>
            <a:xfrm>
              <a:off x="608588" y="292460"/>
              <a:ext cx="3806657" cy="3442061"/>
            </a:xfrm>
            <a:prstGeom prst="rect">
              <a:avLst/>
            </a:prstGeom>
          </p:spPr>
        </p:pic>
        <p:sp>
          <p:nvSpPr>
            <p:cNvPr id="7" name="object 27">
              <a:extLst>
                <a:ext uri="{FF2B5EF4-FFF2-40B4-BE49-F238E27FC236}">
                  <a16:creationId xmlns:a16="http://schemas.microsoft.com/office/drawing/2014/main" id="{D42C0398-0B2B-4DB5-8925-23576D1932BA}"/>
                </a:ext>
              </a:extLst>
            </p:cNvPr>
            <p:cNvSpPr>
              <a:spLocks noChangeAspect="1"/>
            </p:cNvSpPr>
            <p:nvPr/>
          </p:nvSpPr>
          <p:spPr>
            <a:xfrm>
              <a:off x="2607693" y="547007"/>
              <a:ext cx="84582" cy="82098"/>
            </a:xfrm>
            <a:custGeom>
              <a:avLst/>
              <a:gdLst/>
              <a:ahLst/>
              <a:cxnLst/>
              <a:rect l="l" t="t" r="r" b="b"/>
              <a:pathLst>
                <a:path w="140970" h="105409">
                  <a:moveTo>
                    <a:pt x="70375" y="0"/>
                  </a:moveTo>
                  <a:lnTo>
                    <a:pt x="140750" y="105410"/>
                  </a:lnTo>
                  <a:lnTo>
                    <a:pt x="0" y="105410"/>
                  </a:lnTo>
                  <a:lnTo>
                    <a:pt x="70375" y="0"/>
                  </a:lnTo>
                </a:path>
              </a:pathLst>
            </a:custGeom>
            <a:ln w="6350">
              <a:solidFill>
                <a:srgbClr val="FF6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val 7">
              <a:extLst>
                <a:ext uri="{FF2B5EF4-FFF2-40B4-BE49-F238E27FC236}">
                  <a16:creationId xmlns:a16="http://schemas.microsoft.com/office/drawing/2014/main" id="{C143F4C7-501E-4DFE-A885-4B965791540B}"/>
                </a:ext>
              </a:extLst>
            </p:cNvPr>
            <p:cNvSpPr>
              <a:spLocks noChangeAspect="1"/>
            </p:cNvSpPr>
            <p:nvPr/>
          </p:nvSpPr>
          <p:spPr>
            <a:xfrm>
              <a:off x="2607701" y="438820"/>
              <a:ext cx="79266" cy="82098"/>
            </a:xfrm>
            <a:prstGeom prst="ellipse">
              <a:avLst/>
            </a:prstGeom>
            <a:solidFill>
              <a:schemeClr val="bg1"/>
            </a:solidFill>
            <a:ln w="63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bject 27">
              <a:extLst>
                <a:ext uri="{FF2B5EF4-FFF2-40B4-BE49-F238E27FC236}">
                  <a16:creationId xmlns:a16="http://schemas.microsoft.com/office/drawing/2014/main" id="{380680E7-A605-404E-B231-FCC0A02E74FB}"/>
                </a:ext>
              </a:extLst>
            </p:cNvPr>
            <p:cNvSpPr>
              <a:spLocks noChangeAspect="1"/>
            </p:cNvSpPr>
            <p:nvPr/>
          </p:nvSpPr>
          <p:spPr>
            <a:xfrm>
              <a:off x="3544837" y="540570"/>
              <a:ext cx="84582" cy="82098"/>
            </a:xfrm>
            <a:custGeom>
              <a:avLst/>
              <a:gdLst/>
              <a:ahLst/>
              <a:cxnLst/>
              <a:rect l="l" t="t" r="r" b="b"/>
              <a:pathLst>
                <a:path w="140970" h="105409">
                  <a:moveTo>
                    <a:pt x="70375" y="0"/>
                  </a:moveTo>
                  <a:lnTo>
                    <a:pt x="140750" y="105410"/>
                  </a:lnTo>
                  <a:lnTo>
                    <a:pt x="0" y="105410"/>
                  </a:lnTo>
                  <a:lnTo>
                    <a:pt x="70375" y="0"/>
                  </a:lnTo>
                </a:path>
              </a:pathLst>
            </a:custGeom>
            <a:solidFill>
              <a:srgbClr val="7765E1"/>
            </a:solidFill>
            <a:ln w="6350">
              <a:solidFill>
                <a:srgbClr val="7259D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9">
              <a:extLst>
                <a:ext uri="{FF2B5EF4-FFF2-40B4-BE49-F238E27FC236}">
                  <a16:creationId xmlns:a16="http://schemas.microsoft.com/office/drawing/2014/main" id="{F30DF03A-3C22-4873-9748-6093344B7333}"/>
                </a:ext>
              </a:extLst>
            </p:cNvPr>
            <p:cNvSpPr>
              <a:spLocks noChangeAspect="1"/>
            </p:cNvSpPr>
            <p:nvPr/>
          </p:nvSpPr>
          <p:spPr>
            <a:xfrm>
              <a:off x="3544845" y="432383"/>
              <a:ext cx="79266" cy="82098"/>
            </a:xfrm>
            <a:prstGeom prst="ellipse">
              <a:avLst/>
            </a:prstGeom>
            <a:solidFill>
              <a:srgbClr val="7765E1"/>
            </a:solidFill>
            <a:ln w="6350">
              <a:solidFill>
                <a:srgbClr val="7259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1" name="TextBox 10">
            <a:extLst>
              <a:ext uri="{FF2B5EF4-FFF2-40B4-BE49-F238E27FC236}">
                <a16:creationId xmlns:a16="http://schemas.microsoft.com/office/drawing/2014/main" id="{FEC492BD-EF2E-40B7-975A-11E8A6FCF004}"/>
              </a:ext>
            </a:extLst>
          </p:cNvPr>
          <p:cNvSpPr txBox="1"/>
          <p:nvPr/>
        </p:nvSpPr>
        <p:spPr>
          <a:xfrm>
            <a:off x="138657" y="94739"/>
            <a:ext cx="36740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(A)</a:t>
            </a:r>
          </a:p>
        </p:txBody>
      </p:sp>
      <p:pic>
        <p:nvPicPr>
          <p:cNvPr id="6" name="Picture 5">
            <a:extLst>
              <a:ext uri="{FF2B5EF4-FFF2-40B4-BE49-F238E27FC236}">
                <a16:creationId xmlns:a16="http://schemas.microsoft.com/office/drawing/2014/main" id="{366CEC87-6550-4D1C-8169-C58B4910DF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951"/>
          <a:stretch/>
        </p:blipFill>
        <p:spPr>
          <a:xfrm>
            <a:off x="289595" y="3180078"/>
            <a:ext cx="5362263" cy="3530226"/>
          </a:xfrm>
          <a:prstGeom prst="rect">
            <a:avLst/>
          </a:prstGeom>
        </p:spPr>
      </p:pic>
      <p:sp>
        <p:nvSpPr>
          <p:cNvPr id="15" name="TextBox 14">
            <a:extLst>
              <a:ext uri="{FF2B5EF4-FFF2-40B4-BE49-F238E27FC236}">
                <a16:creationId xmlns:a16="http://schemas.microsoft.com/office/drawing/2014/main" id="{5875FE40-5E31-4854-A312-2C79968721C0}"/>
              </a:ext>
            </a:extLst>
          </p:cNvPr>
          <p:cNvSpPr txBox="1"/>
          <p:nvPr/>
        </p:nvSpPr>
        <p:spPr>
          <a:xfrm>
            <a:off x="134298" y="3155815"/>
            <a:ext cx="36099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13" name="TextBox 12">
            <a:extLst>
              <a:ext uri="{FF2B5EF4-FFF2-40B4-BE49-F238E27FC236}">
                <a16:creationId xmlns:a16="http://schemas.microsoft.com/office/drawing/2014/main" id="{DD26674D-9180-4F8B-A4F3-327DACE875BB}"/>
              </a:ext>
            </a:extLst>
          </p:cNvPr>
          <p:cNvSpPr txBox="1"/>
          <p:nvPr/>
        </p:nvSpPr>
        <p:spPr>
          <a:xfrm>
            <a:off x="5732061" y="5344472"/>
            <a:ext cx="4173939"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Figure S1.  </a:t>
            </a:r>
            <a:r>
              <a:rPr kumimoji="0" lang="en-GB"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 component analysis (PCA)-based clustering plot, MA plot and heatmap plot using RNA-sequencing data from perirenal adipose tissue taken from sham and thyroidectomised (TX) fetuses at 129 and 143 days of gestation (</a:t>
            </a:r>
            <a:r>
              <a:rPr kumimoji="0" lang="en-GB"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dGA</a:t>
            </a:r>
            <a:r>
              <a:rPr kumimoji="0" lang="en-GB"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 Unbiased PCA-based clustering of treatment (TX and sham) with gestational age (129 and 143 </a:t>
            </a:r>
            <a:r>
              <a:rPr kumimoji="0" lang="en-GB"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dGA</a:t>
            </a:r>
            <a:r>
              <a:rPr kumimoji="0" lang="en-GB"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500 most variable genes and the two principal components were used for clustering and to describe the variance between the subsets.  (B) MA plot showing differentially expressed genes for the comparison by treatment (TX and sham).  Identified genes labelled with absolute log2 fold change &gt;=3, and the key genes LEP and UCP1 indicated in purple.  (C) Clustering heatmap analysis for the top 262 genes under the DESeq2 comparison by treatment with absolute log2 fold change &gt;= 2 and </a:t>
            </a:r>
            <a:r>
              <a:rPr kumimoji="0" lang="en-GB"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Padj</a:t>
            </a:r>
            <a:r>
              <a:rPr kumimoji="0" lang="en-GB"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&lt; 0.05. </a:t>
            </a:r>
          </a:p>
        </p:txBody>
      </p:sp>
    </p:spTree>
    <p:extLst>
      <p:ext uri="{BB962C8B-B14F-4D97-AF65-F5344CB8AC3E}">
        <p14:creationId xmlns:p14="http://schemas.microsoft.com/office/powerpoint/2010/main" val="167415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A403397-19CF-4769-A3B7-6414EBA35461}"/>
              </a:ext>
            </a:extLst>
          </p:cNvPr>
          <p:cNvSpPr txBox="1"/>
          <p:nvPr/>
        </p:nvSpPr>
        <p:spPr>
          <a:xfrm>
            <a:off x="143386" y="5034895"/>
            <a:ext cx="81387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Figure 3.</a:t>
            </a:r>
          </a:p>
        </p:txBody>
      </p:sp>
      <p:grpSp>
        <p:nvGrpSpPr>
          <p:cNvPr id="22" name="Group 21">
            <a:extLst>
              <a:ext uri="{FF2B5EF4-FFF2-40B4-BE49-F238E27FC236}">
                <a16:creationId xmlns:a16="http://schemas.microsoft.com/office/drawing/2014/main" id="{C1CF9B04-0804-43B0-9235-4874CD298D63}"/>
              </a:ext>
            </a:extLst>
          </p:cNvPr>
          <p:cNvGrpSpPr/>
          <p:nvPr/>
        </p:nvGrpSpPr>
        <p:grpSpPr>
          <a:xfrm>
            <a:off x="5018303" y="151363"/>
            <a:ext cx="4673002" cy="3112069"/>
            <a:chOff x="5232998" y="353261"/>
            <a:chExt cx="4389120" cy="2743200"/>
          </a:xfrm>
        </p:grpSpPr>
        <p:pic>
          <p:nvPicPr>
            <p:cNvPr id="15" name="Picture 14">
              <a:extLst>
                <a:ext uri="{FF2B5EF4-FFF2-40B4-BE49-F238E27FC236}">
                  <a16:creationId xmlns:a16="http://schemas.microsoft.com/office/drawing/2014/main" id="{9D3C9884-E108-414E-B239-776FA00CE3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2998" y="353261"/>
              <a:ext cx="4389120" cy="2743200"/>
            </a:xfrm>
            <a:prstGeom prst="rect">
              <a:avLst/>
            </a:prstGeom>
          </p:spPr>
        </p:pic>
        <p:cxnSp>
          <p:nvCxnSpPr>
            <p:cNvPr id="17" name="Straight Connector 16">
              <a:extLst>
                <a:ext uri="{FF2B5EF4-FFF2-40B4-BE49-F238E27FC236}">
                  <a16:creationId xmlns:a16="http://schemas.microsoft.com/office/drawing/2014/main" id="{2ABA38EA-FDB3-41FD-8667-A763B81DA895}"/>
                </a:ext>
              </a:extLst>
            </p:cNvPr>
            <p:cNvCxnSpPr>
              <a:cxnSpLocks/>
            </p:cNvCxnSpPr>
            <p:nvPr/>
          </p:nvCxnSpPr>
          <p:spPr>
            <a:xfrm>
              <a:off x="5546418" y="447675"/>
              <a:ext cx="0" cy="21719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34F3A4-B397-44A1-826F-B01896D4AE49}"/>
                </a:ext>
              </a:extLst>
            </p:cNvPr>
            <p:cNvCxnSpPr/>
            <p:nvPr/>
          </p:nvCxnSpPr>
          <p:spPr>
            <a:xfrm>
              <a:off x="5542888" y="2616102"/>
              <a:ext cx="39435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6BB10B1F-F5DE-4873-819E-0086319C750F}"/>
              </a:ext>
            </a:extLst>
          </p:cNvPr>
          <p:cNvGrpSpPr/>
          <p:nvPr/>
        </p:nvGrpSpPr>
        <p:grpSpPr>
          <a:xfrm>
            <a:off x="259128" y="166267"/>
            <a:ext cx="4673002" cy="3112069"/>
            <a:chOff x="460245" y="457465"/>
            <a:chExt cx="4389120" cy="2743200"/>
          </a:xfrm>
        </p:grpSpPr>
        <p:pic>
          <p:nvPicPr>
            <p:cNvPr id="9" name="Picture 8">
              <a:extLst>
                <a:ext uri="{FF2B5EF4-FFF2-40B4-BE49-F238E27FC236}">
                  <a16:creationId xmlns:a16="http://schemas.microsoft.com/office/drawing/2014/main" id="{8D1F9F22-0EA7-4618-A421-FF7E339853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45" y="457465"/>
              <a:ext cx="4389120" cy="2743200"/>
            </a:xfrm>
            <a:prstGeom prst="rect">
              <a:avLst/>
            </a:prstGeom>
          </p:spPr>
        </p:pic>
        <p:cxnSp>
          <p:nvCxnSpPr>
            <p:cNvPr id="24" name="Straight Connector 23">
              <a:extLst>
                <a:ext uri="{FF2B5EF4-FFF2-40B4-BE49-F238E27FC236}">
                  <a16:creationId xmlns:a16="http://schemas.microsoft.com/office/drawing/2014/main" id="{F62F906D-A02E-4FF0-831E-CC74CD685CF8}"/>
                </a:ext>
              </a:extLst>
            </p:cNvPr>
            <p:cNvCxnSpPr/>
            <p:nvPr/>
          </p:nvCxnSpPr>
          <p:spPr>
            <a:xfrm>
              <a:off x="780371" y="493588"/>
              <a:ext cx="0" cy="2210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85639AF-0A7A-4BD6-BE30-37D18B8B3BBF}"/>
                </a:ext>
              </a:extLst>
            </p:cNvPr>
            <p:cNvCxnSpPr>
              <a:cxnSpLocks/>
            </p:cNvCxnSpPr>
            <p:nvPr/>
          </p:nvCxnSpPr>
          <p:spPr>
            <a:xfrm>
              <a:off x="776959" y="2707867"/>
              <a:ext cx="39396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CE75C08F-1954-4161-A03F-DFB5C02633AF}"/>
              </a:ext>
            </a:extLst>
          </p:cNvPr>
          <p:cNvSpPr txBox="1"/>
          <p:nvPr/>
        </p:nvSpPr>
        <p:spPr>
          <a:xfrm>
            <a:off x="55094" y="127510"/>
            <a:ext cx="36740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11" name="TextBox 10">
            <a:extLst>
              <a:ext uri="{FF2B5EF4-FFF2-40B4-BE49-F238E27FC236}">
                <a16:creationId xmlns:a16="http://schemas.microsoft.com/office/drawing/2014/main" id="{12C0E698-CF1C-469B-A5BA-3F4B183C8FB1}"/>
              </a:ext>
            </a:extLst>
          </p:cNvPr>
          <p:cNvSpPr txBox="1"/>
          <p:nvPr/>
        </p:nvSpPr>
        <p:spPr>
          <a:xfrm>
            <a:off x="4810494" y="129788"/>
            <a:ext cx="36099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(B)</a:t>
            </a:r>
          </a:p>
        </p:txBody>
      </p:sp>
      <p:pic>
        <p:nvPicPr>
          <p:cNvPr id="12" name="Picture 11">
            <a:extLst>
              <a:ext uri="{FF2B5EF4-FFF2-40B4-BE49-F238E27FC236}">
                <a16:creationId xmlns:a16="http://schemas.microsoft.com/office/drawing/2014/main" id="{54327BAF-1BC6-48D3-BADA-E996F9A7E46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427"/>
          <a:stretch/>
        </p:blipFill>
        <p:spPr>
          <a:xfrm>
            <a:off x="161624" y="3126933"/>
            <a:ext cx="7863840" cy="3718535"/>
          </a:xfrm>
          <a:prstGeom prst="rect">
            <a:avLst/>
          </a:prstGeom>
        </p:spPr>
      </p:pic>
      <p:sp>
        <p:nvSpPr>
          <p:cNvPr id="13" name="TextBox 12">
            <a:extLst>
              <a:ext uri="{FF2B5EF4-FFF2-40B4-BE49-F238E27FC236}">
                <a16:creationId xmlns:a16="http://schemas.microsoft.com/office/drawing/2014/main" id="{0B914A59-CE45-4C1A-98CD-AD15FD19D3D8}"/>
              </a:ext>
            </a:extLst>
          </p:cNvPr>
          <p:cNvSpPr txBox="1"/>
          <p:nvPr/>
        </p:nvSpPr>
        <p:spPr>
          <a:xfrm>
            <a:off x="63047" y="3043203"/>
            <a:ext cx="3593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31" name="TextBox 30">
            <a:extLst>
              <a:ext uri="{FF2B5EF4-FFF2-40B4-BE49-F238E27FC236}">
                <a16:creationId xmlns:a16="http://schemas.microsoft.com/office/drawing/2014/main" id="{66D41DCD-9720-48D7-8FED-57C38B75BDA7}"/>
              </a:ext>
            </a:extLst>
          </p:cNvPr>
          <p:cNvSpPr txBox="1"/>
          <p:nvPr/>
        </p:nvSpPr>
        <p:spPr>
          <a:xfrm>
            <a:off x="4093545" y="3429000"/>
            <a:ext cx="5597760"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Figure S2.  </a:t>
            </a:r>
            <a:r>
              <a:rPr kumimoji="0" lang="en-GB"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 component (PC) plots and differentially expressed gene (DEG) intersection plot using RNA-sequencing data from perirenal adipose tissue taken from sham and thyroidectomised (TX) fetuses at 129 and 143 days of gestation (</a:t>
            </a:r>
            <a:r>
              <a:rPr kumimoji="0" lang="en-GB"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dGA</a:t>
            </a:r>
            <a:r>
              <a:rPr kumimoji="0" lang="en-GB"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 </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Top 25 genes that explain the variance by treatment (TX and sham) within PC1.  (B) Top 25 genes that explain the variance by gestational age (129 and 143 </a:t>
            </a:r>
            <a:r>
              <a:rPr kumimoji="0" lang="en-US"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dGA</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within PC2. </a:t>
            </a:r>
            <a:r>
              <a:rPr kumimoji="0" lang="en-GB"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 Number of significant DEGs with an absolute log2 fold change &gt;= 1, </a:t>
            </a:r>
            <a:r>
              <a:rPr kumimoji="0" lang="en-GB"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Padj</a:t>
            </a:r>
            <a:r>
              <a:rPr kumimoji="0" lang="en-GB"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&lt; 0.05 , identified from comparisons between and within treatment and gestational age groups.</a:t>
            </a:r>
          </a:p>
        </p:txBody>
      </p:sp>
    </p:spTree>
    <p:extLst>
      <p:ext uri="{BB962C8B-B14F-4D97-AF65-F5344CB8AC3E}">
        <p14:creationId xmlns:p14="http://schemas.microsoft.com/office/powerpoint/2010/main" val="46331351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TotalTime>
  <Words>298</Words>
  <Application>Microsoft Office PowerPoint</Application>
  <PresentationFormat>A4 Paper (210x297 mm)</PresentationFormat>
  <Paragraphs>9</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1_Office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Allen</dc:creator>
  <cp:lastModifiedBy>Paul Allen</cp:lastModifiedBy>
  <cp:revision>1</cp:revision>
  <dcterms:created xsi:type="dcterms:W3CDTF">2019-08-13T21:50:21Z</dcterms:created>
  <dcterms:modified xsi:type="dcterms:W3CDTF">2019-08-13T21:52:29Z</dcterms:modified>
</cp:coreProperties>
</file>