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61" r:id="rId2"/>
    <p:sldId id="262" r:id="rId3"/>
    <p:sldId id="263" r:id="rId4"/>
    <p:sldId id="264" r:id="rId5"/>
  </p:sldIdLst>
  <p:sldSz cx="9906000" cy="6858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6871"/>
  </p:normalViewPr>
  <p:slideViewPr>
    <p:cSldViewPr snapToGrid="0" showGuides="1">
      <p:cViewPr>
        <p:scale>
          <a:sx n="100" d="100"/>
          <a:sy n="100" d="100"/>
        </p:scale>
        <p:origin x="2240" y="14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87AF8-2156-8B45-BDB5-173619DD143E}" type="datetimeFigureOut">
              <a:rPr lang="en-US" smtClean="0"/>
              <a:t>9/10/19</a:t>
            </a:fld>
            <a:endParaRPr lang="en-US"/>
          </a:p>
        </p:txBody>
      </p:sp>
      <p:sp>
        <p:nvSpPr>
          <p:cNvPr id="4" name="Slide Image Placeholder 3"/>
          <p:cNvSpPr>
            <a:spLocks noGrp="1" noRot="1" noChangeAspect="1"/>
          </p:cNvSpPr>
          <p:nvPr>
            <p:ph type="sldImg" idx="2"/>
          </p:nvPr>
        </p:nvSpPr>
        <p:spPr>
          <a:xfrm>
            <a:off x="1200150" y="1143000"/>
            <a:ext cx="44577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F91155-D4F6-7A44-9B55-E2E73613D85E}" type="slidenum">
              <a:rPr lang="en-US" smtClean="0"/>
              <a:t>‹#›</a:t>
            </a:fld>
            <a:endParaRPr lang="en-US"/>
          </a:p>
        </p:txBody>
      </p:sp>
    </p:spTree>
    <p:extLst>
      <p:ext uri="{BB962C8B-B14F-4D97-AF65-F5344CB8AC3E}">
        <p14:creationId xmlns:p14="http://schemas.microsoft.com/office/powerpoint/2010/main" val="23340938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S1.  </a:t>
            </a:r>
            <a:r>
              <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 component analysis (PCA)-based clustering plot, and heatmap plot using RNA-sequencing data from perirenal adipose tissue taken from Sham and thyroidectomised (TX) </a:t>
            </a:r>
            <a:r>
              <a:rPr kumimoji="0" lang="en-GB" sz="1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fetuses</a:t>
            </a:r>
            <a:r>
              <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129 and 143 days of gestation (</a:t>
            </a:r>
            <a:r>
              <a:rPr kumimoji="0" lang="en-GB" sz="1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Unbiased PCA-based clustering of treatment (TX and Sham) with gestational age (129 and 143 </a:t>
            </a:r>
            <a:r>
              <a:rPr kumimoji="0" lang="en-GB" sz="1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500 most variable genes and the two principal components were used for clustering and to describe the variance between the subsets. (B) </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Top 25 genes that explain the variance by treatment (TX and sham) within PC1.  (C) Top 25 genes that explain the variance by gestational age (129 and 143 </a:t>
            </a:r>
            <a:r>
              <a:rPr kumimoji="0" lang="en-US" sz="1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within PC2. </a:t>
            </a:r>
            <a:r>
              <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(D) Hierarchical clustering heatmap analysis for the top 262 genes under the DESeq2 comparison by treatment with absolute log2 fold change &gt;= 2 and </a:t>
            </a:r>
            <a:r>
              <a:rPr kumimoji="0" lang="en-GB" sz="12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Padj</a:t>
            </a:r>
            <a:r>
              <a:rPr kumimoji="0" lang="en-GB"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 0.05. </a:t>
            </a:r>
          </a:p>
          <a:p>
            <a:endParaRPr lang="en-US" dirty="0"/>
          </a:p>
        </p:txBody>
      </p:sp>
      <p:sp>
        <p:nvSpPr>
          <p:cNvPr id="4" name="Slide Number Placeholder 3"/>
          <p:cNvSpPr>
            <a:spLocks noGrp="1"/>
          </p:cNvSpPr>
          <p:nvPr>
            <p:ph type="sldNum" sz="quarter" idx="5"/>
          </p:nvPr>
        </p:nvSpPr>
        <p:spPr/>
        <p:txBody>
          <a:bodyPr/>
          <a:lstStyle/>
          <a:p>
            <a:fld id="{FBF91155-D4F6-7A44-9B55-E2E73613D85E}" type="slidenum">
              <a:rPr lang="en-US" smtClean="0"/>
              <a:t>3</a:t>
            </a:fld>
            <a:endParaRPr lang="en-US"/>
          </a:p>
        </p:txBody>
      </p:sp>
    </p:spTree>
    <p:extLst>
      <p:ext uri="{BB962C8B-B14F-4D97-AF65-F5344CB8AC3E}">
        <p14:creationId xmlns:p14="http://schemas.microsoft.com/office/powerpoint/2010/main" val="5371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F91155-D4F6-7A44-9B55-E2E73613D85E}" type="slidenum">
              <a:rPr lang="en-US" smtClean="0"/>
              <a:t>4</a:t>
            </a:fld>
            <a:endParaRPr lang="en-US"/>
          </a:p>
        </p:txBody>
      </p:sp>
    </p:spTree>
    <p:extLst>
      <p:ext uri="{BB962C8B-B14F-4D97-AF65-F5344CB8AC3E}">
        <p14:creationId xmlns:p14="http://schemas.microsoft.com/office/powerpoint/2010/main" val="25036256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26"/>
            <a:ext cx="84201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29613722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220197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80337" y="274639"/>
            <a:ext cx="2414588"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536575" y="274639"/>
            <a:ext cx="707866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3109525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1732903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01"/>
            <a:ext cx="84201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2550798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536575"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448300" y="1600201"/>
            <a:ext cx="474662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303874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5032111"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1"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3262257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861508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1636829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006"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872971" y="273051"/>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95300" y="1435101"/>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1102020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BC45F2-54EB-4991-95D1-E21CADDE3ABA}" type="datetimeFigureOut">
              <a:rPr lang="en-GB" smtClean="0"/>
              <a:pPr/>
              <a:t>10/09/2019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8663678-B306-4935-9B04-997D9EB516E7}" type="slidenum">
              <a:rPr lang="en-GB" smtClean="0"/>
              <a:pPr/>
              <a:t>‹#›</a:t>
            </a:fld>
            <a:endParaRPr lang="en-GB"/>
          </a:p>
        </p:txBody>
      </p:sp>
    </p:spTree>
    <p:extLst>
      <p:ext uri="{BB962C8B-B14F-4D97-AF65-F5344CB8AC3E}">
        <p14:creationId xmlns:p14="http://schemas.microsoft.com/office/powerpoint/2010/main" val="660950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95300" y="1600201"/>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95300" y="6356351"/>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C45F2-54EB-4991-95D1-E21CADDE3ABA}" type="datetimeFigureOut">
              <a:rPr lang="en-GB" smtClean="0"/>
              <a:pPr/>
              <a:t>10/09/2019</a:t>
            </a:fld>
            <a:endParaRPr lang="en-GB"/>
          </a:p>
        </p:txBody>
      </p:sp>
      <p:sp>
        <p:nvSpPr>
          <p:cNvPr id="5" name="Footer Placeholder 4"/>
          <p:cNvSpPr>
            <a:spLocks noGrp="1"/>
          </p:cNvSpPr>
          <p:nvPr>
            <p:ph type="ftr" sz="quarter" idx="3"/>
          </p:nvPr>
        </p:nvSpPr>
        <p:spPr>
          <a:xfrm>
            <a:off x="3384550" y="6356351"/>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7099300" y="6356351"/>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663678-B306-4935-9B04-997D9EB516E7}" type="slidenum">
              <a:rPr lang="en-GB" smtClean="0"/>
              <a:pPr/>
              <a:t>‹#›</a:t>
            </a:fld>
            <a:endParaRPr lang="en-GB"/>
          </a:p>
        </p:txBody>
      </p:sp>
    </p:spTree>
    <p:extLst>
      <p:ext uri="{BB962C8B-B14F-4D97-AF65-F5344CB8AC3E}">
        <p14:creationId xmlns:p14="http://schemas.microsoft.com/office/powerpoint/2010/main" val="216356344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tiff"/><Relationship Id="rId5" Type="http://schemas.openxmlformats.org/officeDocument/2006/relationships/image" Target="../media/image1.jp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0F0A73-C098-4646-AC7C-E7E4A56C6B35}"/>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82" b="7324"/>
          <a:stretch/>
        </p:blipFill>
        <p:spPr>
          <a:xfrm>
            <a:off x="5843634" y="200152"/>
            <a:ext cx="3923709" cy="5199011"/>
          </a:xfrm>
          <a:prstGeom prst="rect">
            <a:avLst/>
          </a:prstGeom>
        </p:spPr>
      </p:pic>
      <p:sp>
        <p:nvSpPr>
          <p:cNvPr id="77" name="TextBox 76">
            <a:extLst>
              <a:ext uri="{FF2B5EF4-FFF2-40B4-BE49-F238E27FC236}">
                <a16:creationId xmlns:a16="http://schemas.microsoft.com/office/drawing/2014/main" id="{1A2D9DFA-508D-4083-9EC5-36440E45ABF3}"/>
              </a:ext>
            </a:extLst>
          </p:cNvPr>
          <p:cNvSpPr txBox="1"/>
          <p:nvPr/>
        </p:nvSpPr>
        <p:spPr>
          <a:xfrm>
            <a:off x="5715584" y="94737"/>
            <a:ext cx="359394"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a:t>
            </a:r>
          </a:p>
        </p:txBody>
      </p:sp>
      <p:grpSp>
        <p:nvGrpSpPr>
          <p:cNvPr id="12" name="Group 11">
            <a:extLst>
              <a:ext uri="{FF2B5EF4-FFF2-40B4-BE49-F238E27FC236}">
                <a16:creationId xmlns:a16="http://schemas.microsoft.com/office/drawing/2014/main" id="{3AC35B8D-5278-411C-A77E-9B43137EE363}"/>
              </a:ext>
            </a:extLst>
          </p:cNvPr>
          <p:cNvGrpSpPr/>
          <p:nvPr/>
        </p:nvGrpSpPr>
        <p:grpSpPr>
          <a:xfrm>
            <a:off x="289595" y="0"/>
            <a:ext cx="3648892" cy="3103017"/>
            <a:chOff x="608588" y="292460"/>
            <a:chExt cx="3806657" cy="3442061"/>
          </a:xfrm>
        </p:grpSpPr>
        <p:pic>
          <p:nvPicPr>
            <p:cNvPr id="4" name="Picture 3">
              <a:extLst>
                <a:ext uri="{FF2B5EF4-FFF2-40B4-BE49-F238E27FC236}">
                  <a16:creationId xmlns:a16="http://schemas.microsoft.com/office/drawing/2014/main" id="{6E2AF11B-7193-41D1-B6CA-83DB2C428DB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7055"/>
            <a:stretch/>
          </p:blipFill>
          <p:spPr>
            <a:xfrm>
              <a:off x="608588" y="292460"/>
              <a:ext cx="3806657" cy="3442061"/>
            </a:xfrm>
            <a:prstGeom prst="rect">
              <a:avLst/>
            </a:prstGeom>
          </p:spPr>
        </p:pic>
        <p:sp>
          <p:nvSpPr>
            <p:cNvPr id="7" name="object 27">
              <a:extLst>
                <a:ext uri="{FF2B5EF4-FFF2-40B4-BE49-F238E27FC236}">
                  <a16:creationId xmlns:a16="http://schemas.microsoft.com/office/drawing/2014/main" id="{D42C0398-0B2B-4DB5-8925-23576D1932BA}"/>
                </a:ext>
              </a:extLst>
            </p:cNvPr>
            <p:cNvSpPr>
              <a:spLocks noChangeAspect="1"/>
            </p:cNvSpPr>
            <p:nvPr/>
          </p:nvSpPr>
          <p:spPr>
            <a:xfrm>
              <a:off x="2607693" y="547007"/>
              <a:ext cx="84582" cy="82098"/>
            </a:xfrm>
            <a:custGeom>
              <a:avLst/>
              <a:gdLst/>
              <a:ahLst/>
              <a:cxnLst/>
              <a:rect l="l" t="t" r="r" b="b"/>
              <a:pathLst>
                <a:path w="140970" h="105409">
                  <a:moveTo>
                    <a:pt x="70375" y="0"/>
                  </a:moveTo>
                  <a:lnTo>
                    <a:pt x="140750" y="105410"/>
                  </a:lnTo>
                  <a:lnTo>
                    <a:pt x="0" y="105410"/>
                  </a:lnTo>
                  <a:lnTo>
                    <a:pt x="70375" y="0"/>
                  </a:lnTo>
                </a:path>
              </a:pathLst>
            </a:custGeom>
            <a:ln w="6350">
              <a:solidFill>
                <a:srgbClr val="FF6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Oval 7">
              <a:extLst>
                <a:ext uri="{FF2B5EF4-FFF2-40B4-BE49-F238E27FC236}">
                  <a16:creationId xmlns:a16="http://schemas.microsoft.com/office/drawing/2014/main" id="{C143F4C7-501E-4DFE-A885-4B965791540B}"/>
                </a:ext>
              </a:extLst>
            </p:cNvPr>
            <p:cNvSpPr>
              <a:spLocks noChangeAspect="1"/>
            </p:cNvSpPr>
            <p:nvPr/>
          </p:nvSpPr>
          <p:spPr>
            <a:xfrm>
              <a:off x="2607701" y="438820"/>
              <a:ext cx="79266" cy="82098"/>
            </a:xfrm>
            <a:prstGeom prst="ellipse">
              <a:avLst/>
            </a:prstGeom>
            <a:solidFill>
              <a:schemeClr val="bg1"/>
            </a:solidFill>
            <a:ln w="63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9" name="object 27">
              <a:extLst>
                <a:ext uri="{FF2B5EF4-FFF2-40B4-BE49-F238E27FC236}">
                  <a16:creationId xmlns:a16="http://schemas.microsoft.com/office/drawing/2014/main" id="{380680E7-A605-404E-B231-FCC0A02E74FB}"/>
                </a:ext>
              </a:extLst>
            </p:cNvPr>
            <p:cNvSpPr>
              <a:spLocks noChangeAspect="1"/>
            </p:cNvSpPr>
            <p:nvPr/>
          </p:nvSpPr>
          <p:spPr>
            <a:xfrm>
              <a:off x="3544837" y="540570"/>
              <a:ext cx="84582" cy="82098"/>
            </a:xfrm>
            <a:custGeom>
              <a:avLst/>
              <a:gdLst/>
              <a:ahLst/>
              <a:cxnLst/>
              <a:rect l="l" t="t" r="r" b="b"/>
              <a:pathLst>
                <a:path w="140970" h="105409">
                  <a:moveTo>
                    <a:pt x="70375" y="0"/>
                  </a:moveTo>
                  <a:lnTo>
                    <a:pt x="140750" y="105410"/>
                  </a:lnTo>
                  <a:lnTo>
                    <a:pt x="0" y="105410"/>
                  </a:lnTo>
                  <a:lnTo>
                    <a:pt x="70375" y="0"/>
                  </a:lnTo>
                </a:path>
              </a:pathLst>
            </a:custGeom>
            <a:solidFill>
              <a:srgbClr val="7765E1"/>
            </a:solidFill>
            <a:ln w="6350">
              <a:solidFill>
                <a:srgbClr val="7259D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a:extLst>
                <a:ext uri="{FF2B5EF4-FFF2-40B4-BE49-F238E27FC236}">
                  <a16:creationId xmlns:a16="http://schemas.microsoft.com/office/drawing/2014/main" id="{F30DF03A-3C22-4873-9748-6093344B7333}"/>
                </a:ext>
              </a:extLst>
            </p:cNvPr>
            <p:cNvSpPr>
              <a:spLocks noChangeAspect="1"/>
            </p:cNvSpPr>
            <p:nvPr/>
          </p:nvSpPr>
          <p:spPr>
            <a:xfrm>
              <a:off x="3544845" y="432383"/>
              <a:ext cx="79266" cy="82098"/>
            </a:xfrm>
            <a:prstGeom prst="ellipse">
              <a:avLst/>
            </a:prstGeom>
            <a:solidFill>
              <a:srgbClr val="7765E1"/>
            </a:solidFill>
            <a:ln w="6350">
              <a:solidFill>
                <a:srgbClr val="7259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1" name="TextBox 10">
            <a:extLst>
              <a:ext uri="{FF2B5EF4-FFF2-40B4-BE49-F238E27FC236}">
                <a16:creationId xmlns:a16="http://schemas.microsoft.com/office/drawing/2014/main" id="{FEC492BD-EF2E-40B7-975A-11E8A6FCF004}"/>
              </a:ext>
            </a:extLst>
          </p:cNvPr>
          <p:cNvSpPr txBox="1"/>
          <p:nvPr/>
        </p:nvSpPr>
        <p:spPr>
          <a:xfrm>
            <a:off x="138657" y="94739"/>
            <a:ext cx="36740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(A)</a:t>
            </a:r>
          </a:p>
        </p:txBody>
      </p:sp>
      <p:pic>
        <p:nvPicPr>
          <p:cNvPr id="6" name="Picture 5">
            <a:extLst>
              <a:ext uri="{FF2B5EF4-FFF2-40B4-BE49-F238E27FC236}">
                <a16:creationId xmlns:a16="http://schemas.microsoft.com/office/drawing/2014/main" id="{366CEC87-6550-4D1C-8169-C58B4910DFB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951"/>
          <a:stretch/>
        </p:blipFill>
        <p:spPr>
          <a:xfrm>
            <a:off x="289595" y="3180078"/>
            <a:ext cx="5362263" cy="3530226"/>
          </a:xfrm>
          <a:prstGeom prst="rect">
            <a:avLst/>
          </a:prstGeom>
        </p:spPr>
      </p:pic>
      <p:sp>
        <p:nvSpPr>
          <p:cNvPr id="15" name="TextBox 14">
            <a:extLst>
              <a:ext uri="{FF2B5EF4-FFF2-40B4-BE49-F238E27FC236}">
                <a16:creationId xmlns:a16="http://schemas.microsoft.com/office/drawing/2014/main" id="{5875FE40-5E31-4854-A312-2C79968721C0}"/>
              </a:ext>
            </a:extLst>
          </p:cNvPr>
          <p:cNvSpPr txBox="1"/>
          <p:nvPr/>
        </p:nvSpPr>
        <p:spPr>
          <a:xfrm>
            <a:off x="134298" y="3155815"/>
            <a:ext cx="36099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(B)</a:t>
            </a:r>
          </a:p>
        </p:txBody>
      </p:sp>
      <p:sp>
        <p:nvSpPr>
          <p:cNvPr id="13" name="TextBox 12">
            <a:extLst>
              <a:ext uri="{FF2B5EF4-FFF2-40B4-BE49-F238E27FC236}">
                <a16:creationId xmlns:a16="http://schemas.microsoft.com/office/drawing/2014/main" id="{DD26674D-9180-4F8B-A4F3-327DACE875BB}"/>
              </a:ext>
            </a:extLst>
          </p:cNvPr>
          <p:cNvSpPr txBox="1"/>
          <p:nvPr/>
        </p:nvSpPr>
        <p:spPr>
          <a:xfrm>
            <a:off x="5732061" y="5344472"/>
            <a:ext cx="4173939" cy="14465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8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S1.  </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 component analysis (PCA)-based clustering plot, MA plot and heatmap plot using RNA-sequencing data from perirenal adipose tissue taken from sham and thyroidectomised (TX) fetuses at 129 and 143 days of gestation (</a:t>
            </a:r>
            <a:r>
              <a:rPr kumimoji="0" lang="en-GB"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Unbiased PCA-based clustering of treatment (TX and sham) with gestational age (129 and 143 </a:t>
            </a:r>
            <a:r>
              <a:rPr kumimoji="0" lang="en-GB"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The 500 most variable genes and the two principal components were used for clustering and to describe the variance between the subsets.  (B) MA plot showing differentially expressed genes for the comparison by treatment (TX and sham).  Identified genes labelled with absolute log2 fold change &gt;=3, and the key genes LEP and UCP1 indicated in purple.  (C) Clustering heatmap analysis for the top 262 genes under the DESeq2 comparison by treatment with absolute log2 fold change &gt;= 2 and </a:t>
            </a:r>
            <a:r>
              <a:rPr kumimoji="0" lang="en-GB" sz="8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Padj</a:t>
            </a:r>
            <a:r>
              <a:rPr kumimoji="0" lang="en-GB" sz="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 0.05. </a:t>
            </a:r>
          </a:p>
        </p:txBody>
      </p:sp>
    </p:spTree>
    <p:extLst>
      <p:ext uri="{BB962C8B-B14F-4D97-AF65-F5344CB8AC3E}">
        <p14:creationId xmlns:p14="http://schemas.microsoft.com/office/powerpoint/2010/main" val="1674157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A403397-19CF-4769-A3B7-6414EBA35461}"/>
              </a:ext>
            </a:extLst>
          </p:cNvPr>
          <p:cNvSpPr txBox="1"/>
          <p:nvPr/>
        </p:nvSpPr>
        <p:spPr>
          <a:xfrm>
            <a:off x="143386" y="5034895"/>
            <a:ext cx="813877" cy="30777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alibri"/>
                <a:ea typeface="+mn-ea"/>
                <a:cs typeface="+mn-cs"/>
              </a:rPr>
              <a:t>Figure 3.</a:t>
            </a:r>
          </a:p>
        </p:txBody>
      </p:sp>
      <p:grpSp>
        <p:nvGrpSpPr>
          <p:cNvPr id="22" name="Group 21">
            <a:extLst>
              <a:ext uri="{FF2B5EF4-FFF2-40B4-BE49-F238E27FC236}">
                <a16:creationId xmlns:a16="http://schemas.microsoft.com/office/drawing/2014/main" id="{C1CF9B04-0804-43B0-9235-4874CD298D63}"/>
              </a:ext>
            </a:extLst>
          </p:cNvPr>
          <p:cNvGrpSpPr/>
          <p:nvPr/>
        </p:nvGrpSpPr>
        <p:grpSpPr>
          <a:xfrm>
            <a:off x="5018303" y="165897"/>
            <a:ext cx="4673002" cy="3112069"/>
            <a:chOff x="5232998" y="353261"/>
            <a:chExt cx="4389120" cy="2743200"/>
          </a:xfrm>
        </p:grpSpPr>
        <p:pic>
          <p:nvPicPr>
            <p:cNvPr id="15" name="Picture 14">
              <a:extLst>
                <a:ext uri="{FF2B5EF4-FFF2-40B4-BE49-F238E27FC236}">
                  <a16:creationId xmlns:a16="http://schemas.microsoft.com/office/drawing/2014/main" id="{9D3C9884-E108-414E-B239-776FA00CE3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32998" y="353261"/>
              <a:ext cx="4389120" cy="2743200"/>
            </a:xfrm>
            <a:prstGeom prst="rect">
              <a:avLst/>
            </a:prstGeom>
          </p:spPr>
        </p:pic>
        <p:cxnSp>
          <p:nvCxnSpPr>
            <p:cNvPr id="17" name="Straight Connector 16">
              <a:extLst>
                <a:ext uri="{FF2B5EF4-FFF2-40B4-BE49-F238E27FC236}">
                  <a16:creationId xmlns:a16="http://schemas.microsoft.com/office/drawing/2014/main" id="{2ABA38EA-FDB3-41FD-8667-A763B81DA895}"/>
                </a:ext>
              </a:extLst>
            </p:cNvPr>
            <p:cNvCxnSpPr>
              <a:cxnSpLocks/>
            </p:cNvCxnSpPr>
            <p:nvPr/>
          </p:nvCxnSpPr>
          <p:spPr>
            <a:xfrm>
              <a:off x="5546418" y="447675"/>
              <a:ext cx="0" cy="21719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F34F3A4-B397-44A1-826F-B01896D4AE49}"/>
                </a:ext>
              </a:extLst>
            </p:cNvPr>
            <p:cNvCxnSpPr/>
            <p:nvPr/>
          </p:nvCxnSpPr>
          <p:spPr>
            <a:xfrm>
              <a:off x="5542888" y="2616102"/>
              <a:ext cx="39435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6BB10B1F-F5DE-4873-819E-0086319C750F}"/>
              </a:ext>
            </a:extLst>
          </p:cNvPr>
          <p:cNvGrpSpPr/>
          <p:nvPr/>
        </p:nvGrpSpPr>
        <p:grpSpPr>
          <a:xfrm>
            <a:off x="255595" y="165897"/>
            <a:ext cx="4673002" cy="3112069"/>
            <a:chOff x="460245" y="457465"/>
            <a:chExt cx="4389120" cy="2743200"/>
          </a:xfrm>
        </p:grpSpPr>
        <p:pic>
          <p:nvPicPr>
            <p:cNvPr id="9" name="Picture 8">
              <a:extLst>
                <a:ext uri="{FF2B5EF4-FFF2-40B4-BE49-F238E27FC236}">
                  <a16:creationId xmlns:a16="http://schemas.microsoft.com/office/drawing/2014/main" id="{8D1F9F22-0EA7-4618-A421-FF7E3398535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45" y="457465"/>
              <a:ext cx="4389120" cy="2743200"/>
            </a:xfrm>
            <a:prstGeom prst="rect">
              <a:avLst/>
            </a:prstGeom>
          </p:spPr>
        </p:pic>
        <p:cxnSp>
          <p:nvCxnSpPr>
            <p:cNvPr id="24" name="Straight Connector 23">
              <a:extLst>
                <a:ext uri="{FF2B5EF4-FFF2-40B4-BE49-F238E27FC236}">
                  <a16:creationId xmlns:a16="http://schemas.microsoft.com/office/drawing/2014/main" id="{F62F906D-A02E-4FF0-831E-CC74CD685CF8}"/>
                </a:ext>
              </a:extLst>
            </p:cNvPr>
            <p:cNvCxnSpPr/>
            <p:nvPr/>
          </p:nvCxnSpPr>
          <p:spPr>
            <a:xfrm>
              <a:off x="780371" y="493588"/>
              <a:ext cx="0" cy="2210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85639AF-0A7A-4BD6-BE30-37D18B8B3BBF}"/>
                </a:ext>
              </a:extLst>
            </p:cNvPr>
            <p:cNvCxnSpPr>
              <a:cxnSpLocks/>
            </p:cNvCxnSpPr>
            <p:nvPr/>
          </p:nvCxnSpPr>
          <p:spPr>
            <a:xfrm>
              <a:off x="776959" y="2707867"/>
              <a:ext cx="39396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CE75C08F-1954-4161-A03F-DFB5C02633AF}"/>
              </a:ext>
            </a:extLst>
          </p:cNvPr>
          <p:cNvSpPr txBox="1"/>
          <p:nvPr/>
        </p:nvSpPr>
        <p:spPr>
          <a:xfrm>
            <a:off x="55094" y="127510"/>
            <a:ext cx="367408"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(A)</a:t>
            </a:r>
          </a:p>
        </p:txBody>
      </p:sp>
      <p:sp>
        <p:nvSpPr>
          <p:cNvPr id="11" name="TextBox 10">
            <a:extLst>
              <a:ext uri="{FF2B5EF4-FFF2-40B4-BE49-F238E27FC236}">
                <a16:creationId xmlns:a16="http://schemas.microsoft.com/office/drawing/2014/main" id="{12C0E698-CF1C-469B-A5BA-3F4B183C8FB1}"/>
              </a:ext>
            </a:extLst>
          </p:cNvPr>
          <p:cNvSpPr txBox="1"/>
          <p:nvPr/>
        </p:nvSpPr>
        <p:spPr>
          <a:xfrm>
            <a:off x="4810494" y="129788"/>
            <a:ext cx="360996"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(B)</a:t>
            </a:r>
          </a:p>
        </p:txBody>
      </p:sp>
      <p:pic>
        <p:nvPicPr>
          <p:cNvPr id="12" name="Picture 11">
            <a:extLst>
              <a:ext uri="{FF2B5EF4-FFF2-40B4-BE49-F238E27FC236}">
                <a16:creationId xmlns:a16="http://schemas.microsoft.com/office/drawing/2014/main" id="{54327BAF-1BC6-48D3-BADA-E996F9A7E46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427"/>
          <a:stretch/>
        </p:blipFill>
        <p:spPr>
          <a:xfrm>
            <a:off x="161624" y="3126933"/>
            <a:ext cx="7863840" cy="3718535"/>
          </a:xfrm>
          <a:prstGeom prst="rect">
            <a:avLst/>
          </a:prstGeom>
        </p:spPr>
      </p:pic>
      <p:sp>
        <p:nvSpPr>
          <p:cNvPr id="13" name="TextBox 12">
            <a:extLst>
              <a:ext uri="{FF2B5EF4-FFF2-40B4-BE49-F238E27FC236}">
                <a16:creationId xmlns:a16="http://schemas.microsoft.com/office/drawing/2014/main" id="{0B914A59-CE45-4C1A-98CD-AD15FD19D3D8}"/>
              </a:ext>
            </a:extLst>
          </p:cNvPr>
          <p:cNvSpPr txBox="1"/>
          <p:nvPr/>
        </p:nvSpPr>
        <p:spPr>
          <a:xfrm>
            <a:off x="63047" y="3043203"/>
            <a:ext cx="359394" cy="276999"/>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alibri"/>
                <a:ea typeface="+mn-ea"/>
                <a:cs typeface="+mn-cs"/>
              </a:rPr>
              <a:t>(C)</a:t>
            </a:r>
          </a:p>
        </p:txBody>
      </p:sp>
      <p:sp>
        <p:nvSpPr>
          <p:cNvPr id="31" name="TextBox 30">
            <a:extLst>
              <a:ext uri="{FF2B5EF4-FFF2-40B4-BE49-F238E27FC236}">
                <a16:creationId xmlns:a16="http://schemas.microsoft.com/office/drawing/2014/main" id="{66D41DCD-9720-48D7-8FED-57C38B75BDA7}"/>
              </a:ext>
            </a:extLst>
          </p:cNvPr>
          <p:cNvSpPr txBox="1"/>
          <p:nvPr/>
        </p:nvSpPr>
        <p:spPr>
          <a:xfrm>
            <a:off x="4093545" y="3429000"/>
            <a:ext cx="5597760" cy="116955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Figure S2.  </a:t>
            </a:r>
            <a:r>
              <a:rPr kumimoji="0" lang="en-GB"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Principal component (PC) plots and differentially expressed gene (DEG) intersection plot using RNA-sequencing data from perirenal adipose tissue taken from sham and thyroidectomised (TX) fetuses at 129 and 143 days of gestation (</a:t>
            </a:r>
            <a:r>
              <a:rPr kumimoji="0" lang="en-GB"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GB"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 </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Top 25 genes that explain the variance by treatment (TX and sham) within PC1.  (B) Top 25 genes that explain the variance by gestational age (129 and 143 </a:t>
            </a:r>
            <a:r>
              <a:rPr kumimoji="0" lang="en-US"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dGA</a:t>
            </a: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within PC2. </a:t>
            </a:r>
            <a:r>
              <a:rPr kumimoji="0" lang="en-GB"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(C) Number of significant DEGs with an absolute log2 fold change &gt;= 1, </a:t>
            </a:r>
            <a:r>
              <a:rPr kumimoji="0" lang="en-GB" sz="1000" b="0" i="0" u="none" strike="noStrike" kern="1200" cap="none" spc="0" normalizeH="0" baseline="0" noProof="0" dirty="0" err="1">
                <a:ln>
                  <a:noFill/>
                </a:ln>
                <a:solidFill>
                  <a:prstClr val="black"/>
                </a:solidFill>
                <a:effectLst/>
                <a:uLnTx/>
                <a:uFillTx/>
                <a:latin typeface="Arial" panose="020B0604020202020204" pitchFamily="34" charset="0"/>
                <a:ea typeface="+mn-ea"/>
                <a:cs typeface="Arial" panose="020B0604020202020204" pitchFamily="34" charset="0"/>
              </a:rPr>
              <a:t>Padj</a:t>
            </a:r>
            <a:r>
              <a:rPr kumimoji="0" lang="en-GB"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&lt; 0.05 , identified from comparisons between and within treatment and gestational age groups.</a:t>
            </a:r>
          </a:p>
        </p:txBody>
      </p:sp>
    </p:spTree>
    <p:extLst>
      <p:ext uri="{BB962C8B-B14F-4D97-AF65-F5344CB8AC3E}">
        <p14:creationId xmlns:p14="http://schemas.microsoft.com/office/powerpoint/2010/main" val="463313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021FF8E-1E77-B949-8855-AA0EF7C5C48E}"/>
              </a:ext>
            </a:extLst>
          </p:cNvPr>
          <p:cNvGrpSpPr/>
          <p:nvPr/>
        </p:nvGrpSpPr>
        <p:grpSpPr>
          <a:xfrm>
            <a:off x="247940" y="3100578"/>
            <a:ext cx="3745692" cy="1896367"/>
            <a:chOff x="460245" y="457465"/>
            <a:chExt cx="4389120" cy="2743200"/>
          </a:xfrm>
        </p:grpSpPr>
        <p:pic>
          <p:nvPicPr>
            <p:cNvPr id="8" name="Picture 7">
              <a:extLst>
                <a:ext uri="{FF2B5EF4-FFF2-40B4-BE49-F238E27FC236}">
                  <a16:creationId xmlns:a16="http://schemas.microsoft.com/office/drawing/2014/main" id="{F38C191D-4E4F-434C-A241-E4A11E43AF7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0245" y="457465"/>
              <a:ext cx="4389120" cy="2743200"/>
            </a:xfrm>
            <a:prstGeom prst="rect">
              <a:avLst/>
            </a:prstGeom>
          </p:spPr>
        </p:pic>
        <p:cxnSp>
          <p:nvCxnSpPr>
            <p:cNvPr id="9" name="Straight Connector 8">
              <a:extLst>
                <a:ext uri="{FF2B5EF4-FFF2-40B4-BE49-F238E27FC236}">
                  <a16:creationId xmlns:a16="http://schemas.microsoft.com/office/drawing/2014/main" id="{2162DDA1-F200-F241-B4A7-CFBF84BD86D4}"/>
                </a:ext>
              </a:extLst>
            </p:cNvPr>
            <p:cNvCxnSpPr/>
            <p:nvPr/>
          </p:nvCxnSpPr>
          <p:spPr>
            <a:xfrm>
              <a:off x="780371" y="493588"/>
              <a:ext cx="0" cy="221086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9C5C75-5BBF-2248-BDF3-2C0E9726F66A}"/>
                </a:ext>
              </a:extLst>
            </p:cNvPr>
            <p:cNvCxnSpPr>
              <a:cxnSpLocks/>
            </p:cNvCxnSpPr>
            <p:nvPr/>
          </p:nvCxnSpPr>
          <p:spPr>
            <a:xfrm>
              <a:off x="776959" y="2707867"/>
              <a:ext cx="393962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C40BCDAC-F5DE-E942-90A4-B050F883267D}"/>
              </a:ext>
            </a:extLst>
          </p:cNvPr>
          <p:cNvGrpSpPr/>
          <p:nvPr/>
        </p:nvGrpSpPr>
        <p:grpSpPr>
          <a:xfrm>
            <a:off x="247943" y="4961633"/>
            <a:ext cx="3745689" cy="1896367"/>
            <a:chOff x="5232998" y="353261"/>
            <a:chExt cx="4389120" cy="2743200"/>
          </a:xfrm>
        </p:grpSpPr>
        <p:pic>
          <p:nvPicPr>
            <p:cNvPr id="12" name="Picture 11">
              <a:extLst>
                <a:ext uri="{FF2B5EF4-FFF2-40B4-BE49-F238E27FC236}">
                  <a16:creationId xmlns:a16="http://schemas.microsoft.com/office/drawing/2014/main" id="{EF9B2D7F-F5D5-914D-A518-2287CAB40AB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2998" y="353261"/>
              <a:ext cx="4389120" cy="2743200"/>
            </a:xfrm>
            <a:prstGeom prst="rect">
              <a:avLst/>
            </a:prstGeom>
          </p:spPr>
        </p:pic>
        <p:cxnSp>
          <p:nvCxnSpPr>
            <p:cNvPr id="13" name="Straight Connector 12">
              <a:extLst>
                <a:ext uri="{FF2B5EF4-FFF2-40B4-BE49-F238E27FC236}">
                  <a16:creationId xmlns:a16="http://schemas.microsoft.com/office/drawing/2014/main" id="{CDCFC749-9145-1843-AD62-438D58E45285}"/>
                </a:ext>
              </a:extLst>
            </p:cNvPr>
            <p:cNvCxnSpPr>
              <a:cxnSpLocks/>
            </p:cNvCxnSpPr>
            <p:nvPr/>
          </p:nvCxnSpPr>
          <p:spPr>
            <a:xfrm>
              <a:off x="5546418" y="447675"/>
              <a:ext cx="0" cy="21719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6D54ED4-5661-9540-BEAB-23D7D35D104B}"/>
                </a:ext>
              </a:extLst>
            </p:cNvPr>
            <p:cNvCxnSpPr/>
            <p:nvPr/>
          </p:nvCxnSpPr>
          <p:spPr>
            <a:xfrm>
              <a:off x="5542888" y="2616102"/>
              <a:ext cx="39435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pic>
        <p:nvPicPr>
          <p:cNvPr id="15" name="Picture 14">
            <a:extLst>
              <a:ext uri="{FF2B5EF4-FFF2-40B4-BE49-F238E27FC236}">
                <a16:creationId xmlns:a16="http://schemas.microsoft.com/office/drawing/2014/main" id="{831BF35A-B947-4547-BF89-FFC94B7E9DFA}"/>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82" b="7324"/>
          <a:stretch/>
        </p:blipFill>
        <p:spPr>
          <a:xfrm>
            <a:off x="4872807" y="126141"/>
            <a:ext cx="5080554" cy="6731859"/>
          </a:xfrm>
          <a:prstGeom prst="rect">
            <a:avLst/>
          </a:prstGeom>
        </p:spPr>
      </p:pic>
      <p:grpSp>
        <p:nvGrpSpPr>
          <p:cNvPr id="16" name="Group 15">
            <a:extLst>
              <a:ext uri="{FF2B5EF4-FFF2-40B4-BE49-F238E27FC236}">
                <a16:creationId xmlns:a16="http://schemas.microsoft.com/office/drawing/2014/main" id="{D750FF4E-AFCC-C346-B0EC-41E90C11260A}"/>
              </a:ext>
            </a:extLst>
          </p:cNvPr>
          <p:cNvGrpSpPr/>
          <p:nvPr/>
        </p:nvGrpSpPr>
        <p:grpSpPr>
          <a:xfrm>
            <a:off x="289595" y="0"/>
            <a:ext cx="3648892" cy="3103017"/>
            <a:chOff x="608588" y="292460"/>
            <a:chExt cx="3806657" cy="3442061"/>
          </a:xfrm>
        </p:grpSpPr>
        <p:pic>
          <p:nvPicPr>
            <p:cNvPr id="17" name="Picture 16">
              <a:extLst>
                <a:ext uri="{FF2B5EF4-FFF2-40B4-BE49-F238E27FC236}">
                  <a16:creationId xmlns:a16="http://schemas.microsoft.com/office/drawing/2014/main" id="{DDB500D0-CBD2-5A43-BCC4-BCAB3630333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r="17055"/>
            <a:stretch/>
          </p:blipFill>
          <p:spPr>
            <a:xfrm>
              <a:off x="608588" y="292460"/>
              <a:ext cx="3806657" cy="3442061"/>
            </a:xfrm>
            <a:prstGeom prst="rect">
              <a:avLst/>
            </a:prstGeom>
          </p:spPr>
        </p:pic>
        <p:sp>
          <p:nvSpPr>
            <p:cNvPr id="18" name="object 27">
              <a:extLst>
                <a:ext uri="{FF2B5EF4-FFF2-40B4-BE49-F238E27FC236}">
                  <a16:creationId xmlns:a16="http://schemas.microsoft.com/office/drawing/2014/main" id="{E3A3D5FF-0A29-8F42-9258-8B25B879290F}"/>
                </a:ext>
              </a:extLst>
            </p:cNvPr>
            <p:cNvSpPr>
              <a:spLocks noChangeAspect="1"/>
            </p:cNvSpPr>
            <p:nvPr/>
          </p:nvSpPr>
          <p:spPr>
            <a:xfrm>
              <a:off x="2607693" y="547007"/>
              <a:ext cx="84582" cy="82098"/>
            </a:xfrm>
            <a:custGeom>
              <a:avLst/>
              <a:gdLst/>
              <a:ahLst/>
              <a:cxnLst/>
              <a:rect l="l" t="t" r="r" b="b"/>
              <a:pathLst>
                <a:path w="140970" h="105409">
                  <a:moveTo>
                    <a:pt x="70375" y="0"/>
                  </a:moveTo>
                  <a:lnTo>
                    <a:pt x="140750" y="105410"/>
                  </a:lnTo>
                  <a:lnTo>
                    <a:pt x="0" y="105410"/>
                  </a:lnTo>
                  <a:lnTo>
                    <a:pt x="70375" y="0"/>
                  </a:lnTo>
                </a:path>
              </a:pathLst>
            </a:custGeom>
            <a:ln w="6350">
              <a:solidFill>
                <a:srgbClr val="FF660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Oval 18">
              <a:extLst>
                <a:ext uri="{FF2B5EF4-FFF2-40B4-BE49-F238E27FC236}">
                  <a16:creationId xmlns:a16="http://schemas.microsoft.com/office/drawing/2014/main" id="{B5307ACA-3AB7-8C43-8280-32AF51B56396}"/>
                </a:ext>
              </a:extLst>
            </p:cNvPr>
            <p:cNvSpPr>
              <a:spLocks noChangeAspect="1"/>
            </p:cNvSpPr>
            <p:nvPr/>
          </p:nvSpPr>
          <p:spPr>
            <a:xfrm>
              <a:off x="2607701" y="438820"/>
              <a:ext cx="79266" cy="82098"/>
            </a:xfrm>
            <a:prstGeom prst="ellipse">
              <a:avLst/>
            </a:prstGeom>
            <a:solidFill>
              <a:schemeClr val="bg1"/>
            </a:solidFill>
            <a:ln w="6350">
              <a:solidFill>
                <a:srgbClr val="FF6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sp>
          <p:nvSpPr>
            <p:cNvPr id="20" name="object 27">
              <a:extLst>
                <a:ext uri="{FF2B5EF4-FFF2-40B4-BE49-F238E27FC236}">
                  <a16:creationId xmlns:a16="http://schemas.microsoft.com/office/drawing/2014/main" id="{B140E24B-BC05-D045-88AD-883D81C90254}"/>
                </a:ext>
              </a:extLst>
            </p:cNvPr>
            <p:cNvSpPr>
              <a:spLocks noChangeAspect="1"/>
            </p:cNvSpPr>
            <p:nvPr/>
          </p:nvSpPr>
          <p:spPr>
            <a:xfrm>
              <a:off x="3544837" y="540570"/>
              <a:ext cx="84582" cy="82098"/>
            </a:xfrm>
            <a:custGeom>
              <a:avLst/>
              <a:gdLst/>
              <a:ahLst/>
              <a:cxnLst/>
              <a:rect l="l" t="t" r="r" b="b"/>
              <a:pathLst>
                <a:path w="140970" h="105409">
                  <a:moveTo>
                    <a:pt x="70375" y="0"/>
                  </a:moveTo>
                  <a:lnTo>
                    <a:pt x="140750" y="105410"/>
                  </a:lnTo>
                  <a:lnTo>
                    <a:pt x="0" y="105410"/>
                  </a:lnTo>
                  <a:lnTo>
                    <a:pt x="70375" y="0"/>
                  </a:lnTo>
                </a:path>
              </a:pathLst>
            </a:custGeom>
            <a:solidFill>
              <a:srgbClr val="7765E1"/>
            </a:solidFill>
            <a:ln w="6350">
              <a:solidFill>
                <a:srgbClr val="7259DD"/>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21" name="Oval 20">
              <a:extLst>
                <a:ext uri="{FF2B5EF4-FFF2-40B4-BE49-F238E27FC236}">
                  <a16:creationId xmlns:a16="http://schemas.microsoft.com/office/drawing/2014/main" id="{872FAF5A-DE85-AA49-9D94-49795B11B588}"/>
                </a:ext>
              </a:extLst>
            </p:cNvPr>
            <p:cNvSpPr>
              <a:spLocks noChangeAspect="1"/>
            </p:cNvSpPr>
            <p:nvPr/>
          </p:nvSpPr>
          <p:spPr>
            <a:xfrm>
              <a:off x="3544845" y="432383"/>
              <a:ext cx="79266" cy="82098"/>
            </a:xfrm>
            <a:prstGeom prst="ellipse">
              <a:avLst/>
            </a:prstGeom>
            <a:solidFill>
              <a:srgbClr val="7765E1"/>
            </a:solidFill>
            <a:ln w="6350">
              <a:solidFill>
                <a:srgbClr val="7259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alibri"/>
                <a:ea typeface="+mn-ea"/>
                <a:cs typeface="+mn-cs"/>
              </a:endParaRPr>
            </a:p>
          </p:txBody>
        </p:sp>
      </p:grpSp>
    </p:spTree>
    <p:extLst>
      <p:ext uri="{BB962C8B-B14F-4D97-AF65-F5344CB8AC3E}">
        <p14:creationId xmlns:p14="http://schemas.microsoft.com/office/powerpoint/2010/main" val="336777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E93C00-40B8-F242-BADD-143FAE98EE14}"/>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27"/>
          <a:stretch/>
        </p:blipFill>
        <p:spPr>
          <a:xfrm>
            <a:off x="0" y="749616"/>
            <a:ext cx="8672104" cy="4100735"/>
          </a:xfrm>
          <a:prstGeom prst="rect">
            <a:avLst/>
          </a:prstGeom>
        </p:spPr>
      </p:pic>
      <p:pic>
        <p:nvPicPr>
          <p:cNvPr id="4" name="Picture 3">
            <a:extLst>
              <a:ext uri="{FF2B5EF4-FFF2-40B4-BE49-F238E27FC236}">
                <a16:creationId xmlns:a16="http://schemas.microsoft.com/office/drawing/2014/main" id="{FE3A9B50-77C1-DB4D-BF36-C8C3AD28B9CC}"/>
              </a:ext>
            </a:extLst>
          </p:cNvPr>
          <p:cNvPicPr>
            <a:picLocks noChangeAspect="1"/>
          </p:cNvPicPr>
          <p:nvPr/>
        </p:nvPicPr>
        <p:blipFill>
          <a:blip r:embed="rId4"/>
          <a:stretch>
            <a:fillRect/>
          </a:stretch>
        </p:blipFill>
        <p:spPr>
          <a:xfrm>
            <a:off x="4336052" y="557908"/>
            <a:ext cx="4394200" cy="2172750"/>
          </a:xfrm>
          <a:prstGeom prst="rect">
            <a:avLst/>
          </a:prstGeom>
        </p:spPr>
      </p:pic>
      <p:sp>
        <p:nvSpPr>
          <p:cNvPr id="5" name="TextBox 4">
            <a:extLst>
              <a:ext uri="{FF2B5EF4-FFF2-40B4-BE49-F238E27FC236}">
                <a16:creationId xmlns:a16="http://schemas.microsoft.com/office/drawing/2014/main" id="{1BF7D0F7-71F1-6741-829A-6668EF182848}"/>
              </a:ext>
            </a:extLst>
          </p:cNvPr>
          <p:cNvSpPr txBox="1"/>
          <p:nvPr/>
        </p:nvSpPr>
        <p:spPr>
          <a:xfrm>
            <a:off x="190500" y="5042059"/>
            <a:ext cx="9093200" cy="1754326"/>
          </a:xfrm>
          <a:prstGeom prst="rect">
            <a:avLst/>
          </a:prstGeom>
          <a:noFill/>
        </p:spPr>
        <p:txBody>
          <a:bodyPr wrap="square" rtlCol="0">
            <a:spAutoFit/>
          </a:bodyPr>
          <a:lstStyle/>
          <a:p>
            <a:r>
              <a:rPr lang="en-US" dirty="0"/>
              <a:t>Fig S2: </a:t>
            </a:r>
            <a:r>
              <a:rPr lang="en-GB" dirty="0">
                <a:solidFill>
                  <a:prstClr val="black"/>
                </a:solidFill>
                <a:latin typeface="Arial" panose="020B0604020202020204" pitchFamily="34" charset="0"/>
                <a:cs typeface="Arial" panose="020B0604020202020204" pitchFamily="34" charset="0"/>
              </a:rPr>
              <a:t>Differentially expressed genes (DEG) intersection plot using RNA-sequencing data from perirenal adipose tissue taken from Sham and thyroidectomised (TX) </a:t>
            </a:r>
            <a:r>
              <a:rPr lang="en-GB" dirty="0" err="1">
                <a:solidFill>
                  <a:prstClr val="black"/>
                </a:solidFill>
                <a:latin typeface="Arial" panose="020B0604020202020204" pitchFamily="34" charset="0"/>
                <a:cs typeface="Arial" panose="020B0604020202020204" pitchFamily="34" charset="0"/>
              </a:rPr>
              <a:t>fetuses</a:t>
            </a:r>
            <a:r>
              <a:rPr lang="en-GB" dirty="0">
                <a:solidFill>
                  <a:prstClr val="black"/>
                </a:solidFill>
                <a:latin typeface="Arial" panose="020B0604020202020204" pitchFamily="34" charset="0"/>
                <a:cs typeface="Arial" panose="020B0604020202020204" pitchFamily="34" charset="0"/>
              </a:rPr>
              <a:t> at 129 and 143 days of gestation (</a:t>
            </a:r>
            <a:r>
              <a:rPr lang="en-GB" dirty="0" err="1">
                <a:solidFill>
                  <a:prstClr val="black"/>
                </a:solidFill>
                <a:latin typeface="Arial" panose="020B0604020202020204" pitchFamily="34" charset="0"/>
                <a:cs typeface="Arial" panose="020B0604020202020204" pitchFamily="34" charset="0"/>
              </a:rPr>
              <a:t>dGA</a:t>
            </a:r>
            <a:r>
              <a:rPr lang="en-GB" dirty="0">
                <a:solidFill>
                  <a:prstClr val="black"/>
                </a:solidFill>
                <a:latin typeface="Arial" panose="020B0604020202020204" pitchFamily="34" charset="0"/>
                <a:cs typeface="Arial" panose="020B0604020202020204" pitchFamily="34" charset="0"/>
              </a:rPr>
              <a:t>). (A) Number of significant DEGs with an absolute log2 fold change &gt;= 1, </a:t>
            </a:r>
            <a:r>
              <a:rPr lang="en-GB" dirty="0" err="1">
                <a:solidFill>
                  <a:prstClr val="black"/>
                </a:solidFill>
                <a:latin typeface="Arial" panose="020B0604020202020204" pitchFamily="34" charset="0"/>
                <a:cs typeface="Arial" panose="020B0604020202020204" pitchFamily="34" charset="0"/>
              </a:rPr>
              <a:t>Padj</a:t>
            </a:r>
            <a:r>
              <a:rPr lang="en-GB" dirty="0">
                <a:solidFill>
                  <a:prstClr val="black"/>
                </a:solidFill>
                <a:latin typeface="Arial" panose="020B0604020202020204" pitchFamily="34" charset="0"/>
                <a:cs typeface="Arial" panose="020B0604020202020204" pitchFamily="34" charset="0"/>
              </a:rPr>
              <a:t> &lt; 0.05 , identified from comparisons between and within treatment and gestational age groups. (B) Number of uniquely significant DEGs for each selected comparisons after all possible intersections filtering out. </a:t>
            </a:r>
            <a:endParaRPr lang="en-US" dirty="0"/>
          </a:p>
        </p:txBody>
      </p:sp>
      <p:sp>
        <p:nvSpPr>
          <p:cNvPr id="6" name="TextBox 5">
            <a:extLst>
              <a:ext uri="{FF2B5EF4-FFF2-40B4-BE49-F238E27FC236}">
                <a16:creationId xmlns:a16="http://schemas.microsoft.com/office/drawing/2014/main" id="{7B0654D3-6F81-4F43-8726-F1478963C778}"/>
              </a:ext>
            </a:extLst>
          </p:cNvPr>
          <p:cNvSpPr txBox="1"/>
          <p:nvPr/>
        </p:nvSpPr>
        <p:spPr>
          <a:xfrm>
            <a:off x="1615576" y="749616"/>
            <a:ext cx="1104900" cy="369332"/>
          </a:xfrm>
          <a:prstGeom prst="rect">
            <a:avLst/>
          </a:prstGeom>
          <a:noFill/>
        </p:spPr>
        <p:txBody>
          <a:bodyPr wrap="square" rtlCol="0">
            <a:spAutoFit/>
          </a:bodyPr>
          <a:lstStyle/>
          <a:p>
            <a:r>
              <a:rPr lang="en-US" dirty="0"/>
              <a:t>(A)</a:t>
            </a:r>
          </a:p>
        </p:txBody>
      </p:sp>
      <p:sp>
        <p:nvSpPr>
          <p:cNvPr id="7" name="TextBox 6">
            <a:extLst>
              <a:ext uri="{FF2B5EF4-FFF2-40B4-BE49-F238E27FC236}">
                <a16:creationId xmlns:a16="http://schemas.microsoft.com/office/drawing/2014/main" id="{BEAA27FC-7815-E74D-B2C4-48019ECAA252}"/>
              </a:ext>
            </a:extLst>
          </p:cNvPr>
          <p:cNvSpPr txBox="1"/>
          <p:nvPr/>
        </p:nvSpPr>
        <p:spPr>
          <a:xfrm>
            <a:off x="5080000" y="661032"/>
            <a:ext cx="1104900" cy="369332"/>
          </a:xfrm>
          <a:prstGeom prst="rect">
            <a:avLst/>
          </a:prstGeom>
          <a:noFill/>
        </p:spPr>
        <p:txBody>
          <a:bodyPr wrap="square" rtlCol="0">
            <a:spAutoFit/>
          </a:bodyPr>
          <a:lstStyle/>
          <a:p>
            <a:r>
              <a:rPr lang="en-US" dirty="0"/>
              <a:t>(B)</a:t>
            </a:r>
          </a:p>
        </p:txBody>
      </p:sp>
    </p:spTree>
    <p:extLst>
      <p:ext uri="{BB962C8B-B14F-4D97-AF65-F5344CB8AC3E}">
        <p14:creationId xmlns:p14="http://schemas.microsoft.com/office/powerpoint/2010/main" val="4255533420"/>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122</TotalTime>
  <Words>553</Words>
  <Application>Microsoft Macintosh PowerPoint</Application>
  <PresentationFormat>A4 Paper (210x297 mm)</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1_Office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Allen</dc:creator>
  <cp:lastModifiedBy>Xiaohui Zhao</cp:lastModifiedBy>
  <cp:revision>7</cp:revision>
  <dcterms:created xsi:type="dcterms:W3CDTF">2019-08-13T21:50:21Z</dcterms:created>
  <dcterms:modified xsi:type="dcterms:W3CDTF">2019-09-10T11:21:58Z</dcterms:modified>
</cp:coreProperties>
</file>