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368" y="16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8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96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26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48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06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1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8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C91E-7A01-4A63-B23F-647D750E8B58}" type="datetimeFigureOut">
              <a:rPr lang="en-GB" smtClean="0"/>
              <a:pPr/>
              <a:t>17/09/2019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B0510-4FD5-4EE7-B205-A184086B01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61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C0B97E-5625-467F-B79E-8A5537E5EC56}"/>
              </a:ext>
            </a:extLst>
          </p:cNvPr>
          <p:cNvGrpSpPr/>
          <p:nvPr/>
        </p:nvGrpSpPr>
        <p:grpSpPr>
          <a:xfrm>
            <a:off x="551225" y="68515"/>
            <a:ext cx="3695579" cy="9754741"/>
            <a:chOff x="551225" y="68515"/>
            <a:chExt cx="3695579" cy="9754741"/>
          </a:xfrm>
        </p:grpSpPr>
        <p:sp>
          <p:nvSpPr>
            <p:cNvPr id="63" name="Rectangle 679">
              <a:extLst>
                <a:ext uri="{FF2B5EF4-FFF2-40B4-BE49-F238E27FC236}">
                  <a16:creationId xmlns:a16="http://schemas.microsoft.com/office/drawing/2014/main" id="{6B6DDA44-6D1C-4A93-B97D-9E65E83A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23" y="9490682"/>
              <a:ext cx="143403" cy="8695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81">
              <a:extLst>
                <a:ext uri="{FF2B5EF4-FFF2-40B4-BE49-F238E27FC236}">
                  <a16:creationId xmlns:a16="http://schemas.microsoft.com/office/drawing/2014/main" id="{C55E7971-3CF1-4AED-AA92-423842945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573" y="9373213"/>
              <a:ext cx="144929" cy="20442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83">
              <a:extLst>
                <a:ext uri="{FF2B5EF4-FFF2-40B4-BE49-F238E27FC236}">
                  <a16:creationId xmlns:a16="http://schemas.microsoft.com/office/drawing/2014/main" id="{E3D1B0A1-4549-4CB3-8898-1B4B58DDF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614" y="9383892"/>
              <a:ext cx="144929" cy="1937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5">
              <a:extLst>
                <a:ext uri="{FF2B5EF4-FFF2-40B4-BE49-F238E27FC236}">
                  <a16:creationId xmlns:a16="http://schemas.microsoft.com/office/drawing/2014/main" id="{43390C43-BD60-4090-A6DF-CCB865B65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263" y="9031486"/>
              <a:ext cx="144929" cy="5461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687">
              <a:extLst>
                <a:ext uri="{FF2B5EF4-FFF2-40B4-BE49-F238E27FC236}">
                  <a16:creationId xmlns:a16="http://schemas.microsoft.com/office/drawing/2014/main" id="{E06909BF-6E97-46B0-8CF4-AB89D68C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953797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2" name="Rectangle 688">
              <a:extLst>
                <a:ext uri="{FF2B5EF4-FFF2-40B4-BE49-F238E27FC236}">
                  <a16:creationId xmlns:a16="http://schemas.microsoft.com/office/drawing/2014/main" id="{C4A58A8F-ACCE-43AA-B2FC-95B0E59EB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933659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" name="Rectangle 689">
              <a:extLst>
                <a:ext uri="{FF2B5EF4-FFF2-40B4-BE49-F238E27FC236}">
                  <a16:creationId xmlns:a16="http://schemas.microsoft.com/office/drawing/2014/main" id="{01ABC6DB-9F37-4C60-84BB-AC6C052B9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913369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4" name="Rectangle 690">
              <a:extLst>
                <a:ext uri="{FF2B5EF4-FFF2-40B4-BE49-F238E27FC236}">
                  <a16:creationId xmlns:a16="http://schemas.microsoft.com/office/drawing/2014/main" id="{A09D8475-4A66-41F7-AE65-91309558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893232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5" name="Rectangle 691">
              <a:extLst>
                <a:ext uri="{FF2B5EF4-FFF2-40B4-BE49-F238E27FC236}">
                  <a16:creationId xmlns:a16="http://schemas.microsoft.com/office/drawing/2014/main" id="{C0BC7649-E5C5-47AD-AF20-55A1545A5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815" y="872942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6" name="Freeform 692">
              <a:extLst>
                <a:ext uri="{FF2B5EF4-FFF2-40B4-BE49-F238E27FC236}">
                  <a16:creationId xmlns:a16="http://schemas.microsoft.com/office/drawing/2014/main" id="{12B8C001-BB63-4200-BD3F-93A83F9170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736" y="876908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7 h 535"/>
                <a:gd name="T14" fmla="*/ 0 w 16"/>
                <a:gd name="T15" fmla="*/ 267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2 h 535"/>
                <a:gd name="T22" fmla="*/ 0 w 16"/>
                <a:gd name="T23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693">
              <a:extLst>
                <a:ext uri="{FF2B5EF4-FFF2-40B4-BE49-F238E27FC236}">
                  <a16:creationId xmlns:a16="http://schemas.microsoft.com/office/drawing/2014/main" id="{1D1053F7-C495-444F-A70D-64880F6A8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485" y="9466273"/>
              <a:ext cx="74753" cy="21358"/>
            </a:xfrm>
            <a:custGeom>
              <a:avLst/>
              <a:gdLst>
                <a:gd name="T0" fmla="*/ 0 w 49"/>
                <a:gd name="T1" fmla="*/ 0 h 14"/>
                <a:gd name="T2" fmla="*/ 49 w 49"/>
                <a:gd name="T3" fmla="*/ 0 h 14"/>
                <a:gd name="T4" fmla="*/ 25 w 49"/>
                <a:gd name="T5" fmla="*/ 0 h 14"/>
                <a:gd name="T6" fmla="*/ 25 w 49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694">
              <a:extLst>
                <a:ext uri="{FF2B5EF4-FFF2-40B4-BE49-F238E27FC236}">
                  <a16:creationId xmlns:a16="http://schemas.microsoft.com/office/drawing/2014/main" id="{466E297F-2B67-4440-9B00-9637327C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661" y="9310665"/>
              <a:ext cx="74753" cy="57972"/>
            </a:xfrm>
            <a:custGeom>
              <a:avLst/>
              <a:gdLst>
                <a:gd name="T0" fmla="*/ 0 w 49"/>
                <a:gd name="T1" fmla="*/ 0 h 38"/>
                <a:gd name="T2" fmla="*/ 49 w 49"/>
                <a:gd name="T3" fmla="*/ 0 h 38"/>
                <a:gd name="T4" fmla="*/ 24 w 49"/>
                <a:gd name="T5" fmla="*/ 0 h 38"/>
                <a:gd name="T6" fmla="*/ 24 w 49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8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3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695">
              <a:extLst>
                <a:ext uri="{FF2B5EF4-FFF2-40B4-BE49-F238E27FC236}">
                  <a16:creationId xmlns:a16="http://schemas.microsoft.com/office/drawing/2014/main" id="{A8CEA6F0-47CB-490A-82B2-F480A95EB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177" y="9318320"/>
              <a:ext cx="76278" cy="64074"/>
            </a:xfrm>
            <a:custGeom>
              <a:avLst/>
              <a:gdLst>
                <a:gd name="T0" fmla="*/ 0 w 50"/>
                <a:gd name="T1" fmla="*/ 0 h 42"/>
                <a:gd name="T2" fmla="*/ 50 w 50"/>
                <a:gd name="T3" fmla="*/ 0 h 42"/>
                <a:gd name="T4" fmla="*/ 25 w 50"/>
                <a:gd name="T5" fmla="*/ 0 h 42"/>
                <a:gd name="T6" fmla="*/ 25 w 5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696">
              <a:extLst>
                <a:ext uri="{FF2B5EF4-FFF2-40B4-BE49-F238E27FC236}">
                  <a16:creationId xmlns:a16="http://schemas.microsoft.com/office/drawing/2014/main" id="{EF5F9EB9-9559-42DB-BB8E-F1F1D7D39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26" y="8881980"/>
              <a:ext cx="76278" cy="144929"/>
            </a:xfrm>
            <a:custGeom>
              <a:avLst/>
              <a:gdLst>
                <a:gd name="T0" fmla="*/ 0 w 50"/>
                <a:gd name="T1" fmla="*/ 0 h 95"/>
                <a:gd name="T2" fmla="*/ 50 w 50"/>
                <a:gd name="T3" fmla="*/ 0 h 95"/>
                <a:gd name="T4" fmla="*/ 25 w 50"/>
                <a:gd name="T5" fmla="*/ 0 h 95"/>
                <a:gd name="T6" fmla="*/ 25 w 50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711">
              <a:extLst>
                <a:ext uri="{FF2B5EF4-FFF2-40B4-BE49-F238E27FC236}">
                  <a16:creationId xmlns:a16="http://schemas.microsoft.com/office/drawing/2014/main" id="{FB1DB28E-D3D4-494D-A4E8-E3D3754ED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012" y="9624932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6" name="Rectangle 712">
              <a:extLst>
                <a:ext uri="{FF2B5EF4-FFF2-40B4-BE49-F238E27FC236}">
                  <a16:creationId xmlns:a16="http://schemas.microsoft.com/office/drawing/2014/main" id="{033C81BC-E342-4BD5-87D6-6C0554907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763" y="9621881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7" name="Rectangle 713">
              <a:extLst>
                <a:ext uri="{FF2B5EF4-FFF2-40B4-BE49-F238E27FC236}">
                  <a16:creationId xmlns:a16="http://schemas.microsoft.com/office/drawing/2014/main" id="{4753EC11-3956-411E-BE89-5928CBF7F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563" y="9621881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8" name="Rectangle 714">
              <a:extLst>
                <a:ext uri="{FF2B5EF4-FFF2-40B4-BE49-F238E27FC236}">
                  <a16:creationId xmlns:a16="http://schemas.microsoft.com/office/drawing/2014/main" id="{5C61880B-8A38-4D45-88A9-46024E191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738" y="9617304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99" name="Rectangle 715">
              <a:extLst>
                <a:ext uri="{FF2B5EF4-FFF2-40B4-BE49-F238E27FC236}">
                  <a16:creationId xmlns:a16="http://schemas.microsoft.com/office/drawing/2014/main" id="{98B72D49-9D17-4D8C-BED7-B3CD7E16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906" y="9734773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129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00" name="Rectangle 716">
              <a:extLst>
                <a:ext uri="{FF2B5EF4-FFF2-40B4-BE49-F238E27FC236}">
                  <a16:creationId xmlns:a16="http://schemas.microsoft.com/office/drawing/2014/main" id="{B25D1FBF-DEB8-403B-A49A-FB2CACD83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2505" y="9730196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143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01" name="Rectangle 717">
              <a:extLst>
                <a:ext uri="{FF2B5EF4-FFF2-40B4-BE49-F238E27FC236}">
                  <a16:creationId xmlns:a16="http://schemas.microsoft.com/office/drawing/2014/main" id="{7066C70E-A86F-4F45-AA00-39E6E7CB7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26" y="8623881"/>
              <a:ext cx="1124539" cy="8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rPr>
                <a:t>(Ii)  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Treatment P&lt;0.05, GA P&gt;0.05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" name="Rectangle 720">
              <a:extLst>
                <a:ext uri="{FF2B5EF4-FFF2-40B4-BE49-F238E27FC236}">
                  <a16:creationId xmlns:a16="http://schemas.microsoft.com/office/drawing/2014/main" id="{DBB227C9-8DDD-4476-856F-C72FE9FD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509" y="9560857"/>
              <a:ext cx="144929" cy="16782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722">
              <a:extLst>
                <a:ext uri="{FF2B5EF4-FFF2-40B4-BE49-F238E27FC236}">
                  <a16:creationId xmlns:a16="http://schemas.microsoft.com/office/drawing/2014/main" id="{632B8E2F-BBF6-438F-B70D-713D7384D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684" y="9458645"/>
              <a:ext cx="143403" cy="118994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724">
              <a:extLst>
                <a:ext uri="{FF2B5EF4-FFF2-40B4-BE49-F238E27FC236}">
                  <a16:creationId xmlns:a16="http://schemas.microsoft.com/office/drawing/2014/main" id="{B4BFA551-08EF-44F7-A981-2DCCD89BE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199" y="9261846"/>
              <a:ext cx="144929" cy="315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726">
              <a:extLst>
                <a:ext uri="{FF2B5EF4-FFF2-40B4-BE49-F238E27FC236}">
                  <a16:creationId xmlns:a16="http://schemas.microsoft.com/office/drawing/2014/main" id="{BC722E59-718A-4984-8B8E-A322C2D0E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849" y="8967412"/>
              <a:ext cx="144929" cy="6102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728">
              <a:extLst>
                <a:ext uri="{FF2B5EF4-FFF2-40B4-BE49-F238E27FC236}">
                  <a16:creationId xmlns:a16="http://schemas.microsoft.com/office/drawing/2014/main" id="{34EB5BC7-13F9-4B9F-A9FF-055540662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53459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3" name="Rectangle 729">
              <a:extLst>
                <a:ext uri="{FF2B5EF4-FFF2-40B4-BE49-F238E27FC236}">
                  <a16:creationId xmlns:a16="http://schemas.microsoft.com/office/drawing/2014/main" id="{386EE419-704C-4663-82DE-861BB80C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37288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4" name="Rectangle 730">
              <a:extLst>
                <a:ext uri="{FF2B5EF4-FFF2-40B4-BE49-F238E27FC236}">
                  <a16:creationId xmlns:a16="http://schemas.microsoft.com/office/drawing/2014/main" id="{222ACF84-6E19-4540-AC98-795BEDA0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21117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5" name="Rectangle 731">
              <a:extLst>
                <a:ext uri="{FF2B5EF4-FFF2-40B4-BE49-F238E27FC236}">
                  <a16:creationId xmlns:a16="http://schemas.microsoft.com/office/drawing/2014/main" id="{F3ACEA1C-EFDB-4F1F-8070-BE4D58A47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904946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" name="Rectangle 732">
              <a:extLst>
                <a:ext uri="{FF2B5EF4-FFF2-40B4-BE49-F238E27FC236}">
                  <a16:creationId xmlns:a16="http://schemas.microsoft.com/office/drawing/2014/main" id="{23FFFC4F-1E3F-4F70-ABDC-857CD21E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888775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7" name="Rectangle 733">
              <a:extLst>
                <a:ext uri="{FF2B5EF4-FFF2-40B4-BE49-F238E27FC236}">
                  <a16:creationId xmlns:a16="http://schemas.microsoft.com/office/drawing/2014/main" id="{2F6A48B3-FC47-442E-96D8-A4A9960A6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180" y="872604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8" name="Freeform 734">
              <a:extLst>
                <a:ext uri="{FF2B5EF4-FFF2-40B4-BE49-F238E27FC236}">
                  <a16:creationId xmlns:a16="http://schemas.microsoft.com/office/drawing/2014/main" id="{12D78AD0-90F8-45F0-929F-0951D9A773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321" y="876908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26 h 535"/>
                <a:gd name="T10" fmla="*/ 0 w 16"/>
                <a:gd name="T11" fmla="*/ 426 h 535"/>
                <a:gd name="T12" fmla="*/ 16 w 16"/>
                <a:gd name="T13" fmla="*/ 320 h 535"/>
                <a:gd name="T14" fmla="*/ 0 w 16"/>
                <a:gd name="T15" fmla="*/ 320 h 535"/>
                <a:gd name="T16" fmla="*/ 16 w 16"/>
                <a:gd name="T17" fmla="*/ 214 h 535"/>
                <a:gd name="T18" fmla="*/ 0 w 16"/>
                <a:gd name="T19" fmla="*/ 214 h 535"/>
                <a:gd name="T20" fmla="*/ 16 w 16"/>
                <a:gd name="T21" fmla="*/ 108 h 535"/>
                <a:gd name="T22" fmla="*/ 0 w 16"/>
                <a:gd name="T23" fmla="*/ 108 h 535"/>
                <a:gd name="T24" fmla="*/ 16 w 16"/>
                <a:gd name="T25" fmla="*/ 2 h 535"/>
                <a:gd name="T26" fmla="*/ 0 w 16"/>
                <a:gd name="T27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26"/>
                  </a:moveTo>
                  <a:lnTo>
                    <a:pt x="0" y="426"/>
                  </a:lnTo>
                  <a:moveTo>
                    <a:pt x="16" y="320"/>
                  </a:moveTo>
                  <a:lnTo>
                    <a:pt x="0" y="320"/>
                  </a:lnTo>
                  <a:moveTo>
                    <a:pt x="16" y="214"/>
                  </a:moveTo>
                  <a:lnTo>
                    <a:pt x="0" y="214"/>
                  </a:lnTo>
                  <a:moveTo>
                    <a:pt x="16" y="108"/>
                  </a:moveTo>
                  <a:lnTo>
                    <a:pt x="0" y="108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735">
              <a:extLst>
                <a:ext uri="{FF2B5EF4-FFF2-40B4-BE49-F238E27FC236}">
                  <a16:creationId xmlns:a16="http://schemas.microsoft.com/office/drawing/2014/main" id="{D55C7341-3B61-49F9-9D89-EF18D362A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071" y="9544077"/>
              <a:ext cx="76278" cy="12205"/>
            </a:xfrm>
            <a:custGeom>
              <a:avLst/>
              <a:gdLst>
                <a:gd name="T0" fmla="*/ 0 w 50"/>
                <a:gd name="T1" fmla="*/ 0 h 8"/>
                <a:gd name="T2" fmla="*/ 50 w 50"/>
                <a:gd name="T3" fmla="*/ 0 h 8"/>
                <a:gd name="T4" fmla="*/ 25 w 50"/>
                <a:gd name="T5" fmla="*/ 0 h 8"/>
                <a:gd name="T6" fmla="*/ 25 w 5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736">
              <a:extLst>
                <a:ext uri="{FF2B5EF4-FFF2-40B4-BE49-F238E27FC236}">
                  <a16:creationId xmlns:a16="http://schemas.microsoft.com/office/drawing/2014/main" id="{CF1B221E-7AC6-453B-BCBF-E06A5ECAE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246" y="9420505"/>
              <a:ext cx="74753" cy="33563"/>
            </a:xfrm>
            <a:custGeom>
              <a:avLst/>
              <a:gdLst>
                <a:gd name="T0" fmla="*/ 0 w 49"/>
                <a:gd name="T1" fmla="*/ 0 h 22"/>
                <a:gd name="T2" fmla="*/ 49 w 49"/>
                <a:gd name="T3" fmla="*/ 0 h 22"/>
                <a:gd name="T4" fmla="*/ 25 w 49"/>
                <a:gd name="T5" fmla="*/ 0 h 22"/>
                <a:gd name="T6" fmla="*/ 25 w 49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2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37">
              <a:extLst>
                <a:ext uri="{FF2B5EF4-FFF2-40B4-BE49-F238E27FC236}">
                  <a16:creationId xmlns:a16="http://schemas.microsoft.com/office/drawing/2014/main" id="{7A65F814-2060-4074-B567-7690A3512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761" y="9158107"/>
              <a:ext cx="76278" cy="99162"/>
            </a:xfrm>
            <a:custGeom>
              <a:avLst/>
              <a:gdLst>
                <a:gd name="T0" fmla="*/ 0 w 50"/>
                <a:gd name="T1" fmla="*/ 0 h 65"/>
                <a:gd name="T2" fmla="*/ 50 w 50"/>
                <a:gd name="T3" fmla="*/ 0 h 65"/>
                <a:gd name="T4" fmla="*/ 25 w 50"/>
                <a:gd name="T5" fmla="*/ 0 h 65"/>
                <a:gd name="T6" fmla="*/ 25 w 50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6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6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738">
              <a:extLst>
                <a:ext uri="{FF2B5EF4-FFF2-40B4-BE49-F238E27FC236}">
                  <a16:creationId xmlns:a16="http://schemas.microsoft.com/office/drawing/2014/main" id="{A91AC006-A15E-4EC6-9065-A5CDBD88F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411" y="8824036"/>
              <a:ext cx="76278" cy="141878"/>
            </a:xfrm>
            <a:custGeom>
              <a:avLst/>
              <a:gdLst>
                <a:gd name="T0" fmla="*/ 0 w 50"/>
                <a:gd name="T1" fmla="*/ 0 h 93"/>
                <a:gd name="T2" fmla="*/ 50 w 50"/>
                <a:gd name="T3" fmla="*/ 0 h 93"/>
                <a:gd name="T4" fmla="*/ 25 w 50"/>
                <a:gd name="T5" fmla="*/ 0 h 93"/>
                <a:gd name="T6" fmla="*/ 25 w 50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3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751">
              <a:extLst>
                <a:ext uri="{FF2B5EF4-FFF2-40B4-BE49-F238E27FC236}">
                  <a16:creationId xmlns:a16="http://schemas.microsoft.com/office/drawing/2014/main" id="{C130A480-42CA-4B3C-87E2-45F1EDCE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545" y="9624931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6" name="Rectangle 752">
              <a:extLst>
                <a:ext uri="{FF2B5EF4-FFF2-40B4-BE49-F238E27FC236}">
                  <a16:creationId xmlns:a16="http://schemas.microsoft.com/office/drawing/2014/main" id="{289C6BFD-EF0A-4B07-A9FF-2BD0B86D2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297" y="9621880"/>
              <a:ext cx="94585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TX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7" name="Rectangle 753">
              <a:extLst>
                <a:ext uri="{FF2B5EF4-FFF2-40B4-BE49-F238E27FC236}">
                  <a16:creationId xmlns:a16="http://schemas.microsoft.com/office/drawing/2014/main" id="{FB519D3E-42B1-418B-91DF-AE5E9D767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096" y="9621880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8" name="Rectangle 754">
              <a:extLst>
                <a:ext uri="{FF2B5EF4-FFF2-40B4-BE49-F238E27FC236}">
                  <a16:creationId xmlns:a16="http://schemas.microsoft.com/office/drawing/2014/main" id="{16234944-36B1-4EA2-B9BC-DF215EDA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272" y="9617304"/>
              <a:ext cx="19374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Sham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9" name="Rectangle 755">
              <a:extLst>
                <a:ext uri="{FF2B5EF4-FFF2-40B4-BE49-F238E27FC236}">
                  <a16:creationId xmlns:a16="http://schemas.microsoft.com/office/drawing/2014/main" id="{91350977-3E73-433A-AEA0-8C411AD73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441" y="9734772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129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0" name="Rectangle 756">
              <a:extLst>
                <a:ext uri="{FF2B5EF4-FFF2-40B4-BE49-F238E27FC236}">
                  <a16:creationId xmlns:a16="http://schemas.microsoft.com/office/drawing/2014/main" id="{12E487F2-4CB6-4D95-8F5B-C21CA5CC4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039" y="9730196"/>
              <a:ext cx="29290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143 dGA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1" name="Rectangle 757">
              <a:extLst>
                <a:ext uri="{FF2B5EF4-FFF2-40B4-BE49-F238E27FC236}">
                  <a16:creationId xmlns:a16="http://schemas.microsoft.com/office/drawing/2014/main" id="{4E259FCF-BC73-49A6-A2BB-11DECB7A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905" y="8625756"/>
              <a:ext cx="1183076" cy="88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(Iii)  Treatment P&lt;0.001, GA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D857BB92-9EF8-4AF8-9FBE-7E10B8BA1E03}"/>
                </a:ext>
              </a:extLst>
            </p:cNvPr>
            <p:cNvSpPr txBox="1"/>
            <p:nvPr/>
          </p:nvSpPr>
          <p:spPr>
            <a:xfrm rot="16200000">
              <a:off x="249782" y="9080103"/>
              <a:ext cx="787486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UCP1 mRNA (AU)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E0E4A045-E6C6-44A9-A9BE-401B70AE8434}"/>
                </a:ext>
              </a:extLst>
            </p:cNvPr>
            <p:cNvSpPr txBox="1"/>
            <p:nvPr/>
          </p:nvSpPr>
          <p:spPr>
            <a:xfrm rot="16200000">
              <a:off x="2371829" y="9109635"/>
              <a:ext cx="960017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UCP1 / CS protein (AU)</a:t>
              </a:r>
            </a:p>
          </p:txBody>
        </p:sp>
        <p:sp>
          <p:nvSpPr>
            <p:cNvPr id="721" name="Rectangle 5">
              <a:extLst>
                <a:ext uri="{FF2B5EF4-FFF2-40B4-BE49-F238E27FC236}">
                  <a16:creationId xmlns:a16="http://schemas.microsoft.com/office/drawing/2014/main" id="{4C48F468-E84B-46C6-B706-FC16DBF3B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2600467"/>
              <a:ext cx="143403" cy="56140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Rectangle 7">
              <a:extLst>
                <a:ext uri="{FF2B5EF4-FFF2-40B4-BE49-F238E27FC236}">
                  <a16:creationId xmlns:a16="http://schemas.microsoft.com/office/drawing/2014/main" id="{FED2F35E-0346-4B66-93AD-D8204029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5" y="2626402"/>
              <a:ext cx="144929" cy="53547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Rectangle 9">
              <a:extLst>
                <a:ext uri="{FF2B5EF4-FFF2-40B4-BE49-F238E27FC236}">
                  <a16:creationId xmlns:a16="http://schemas.microsoft.com/office/drawing/2014/main" id="{7CD1423C-3178-4559-B801-8C6DD11B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6" y="2846084"/>
              <a:ext cx="144929" cy="315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Rectangle 11">
              <a:extLst>
                <a:ext uri="{FF2B5EF4-FFF2-40B4-BE49-F238E27FC236}">
                  <a16:creationId xmlns:a16="http://schemas.microsoft.com/office/drawing/2014/main" id="{7F30115E-9585-4D7C-9EC8-43140AEF7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2698103"/>
              <a:ext cx="144929" cy="4637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9" name="Rectangle 13">
              <a:extLst>
                <a:ext uri="{FF2B5EF4-FFF2-40B4-BE49-F238E27FC236}">
                  <a16:creationId xmlns:a16="http://schemas.microsoft.com/office/drawing/2014/main" id="{D4E67AB9-7B49-4324-9E8B-A923FAE9D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11610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0" name="Rectangle 14">
              <a:extLst>
                <a:ext uri="{FF2B5EF4-FFF2-40B4-BE49-F238E27FC236}">
                  <a16:creationId xmlns:a16="http://schemas.microsoft.com/office/drawing/2014/main" id="{552268AE-6C7B-4F09-B88C-6A1157A5F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95439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1" name="Rectangle 15">
              <a:extLst>
                <a:ext uri="{FF2B5EF4-FFF2-40B4-BE49-F238E27FC236}">
                  <a16:creationId xmlns:a16="http://schemas.microsoft.com/office/drawing/2014/main" id="{924E29F6-ABE5-432D-AB50-2293CFD4A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79268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2" name="Rectangle 16">
              <a:extLst>
                <a:ext uri="{FF2B5EF4-FFF2-40B4-BE49-F238E27FC236}">
                  <a16:creationId xmlns:a16="http://schemas.microsoft.com/office/drawing/2014/main" id="{85097EF1-06CE-452A-B4DC-83FC68C37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63097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3" name="Rectangle 17">
              <a:extLst>
                <a:ext uri="{FF2B5EF4-FFF2-40B4-BE49-F238E27FC236}">
                  <a16:creationId xmlns:a16="http://schemas.microsoft.com/office/drawing/2014/main" id="{2B6E12FF-A7CD-443E-A1E8-8E58D771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46926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4" name="Rectangle 18">
              <a:extLst>
                <a:ext uri="{FF2B5EF4-FFF2-40B4-BE49-F238E27FC236}">
                  <a16:creationId xmlns:a16="http://schemas.microsoft.com/office/drawing/2014/main" id="{536DDA70-88AE-49F5-8CC8-C306598A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230755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35" name="Freeform 19">
              <a:extLst>
                <a:ext uri="{FF2B5EF4-FFF2-40B4-BE49-F238E27FC236}">
                  <a16:creationId xmlns:a16="http://schemas.microsoft.com/office/drawing/2014/main" id="{FD12089C-6BD9-4C00-9D8E-7AAB430E1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235332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26 h 535"/>
                <a:gd name="T10" fmla="*/ 0 w 16"/>
                <a:gd name="T11" fmla="*/ 426 h 535"/>
                <a:gd name="T12" fmla="*/ 16 w 16"/>
                <a:gd name="T13" fmla="*/ 320 h 535"/>
                <a:gd name="T14" fmla="*/ 0 w 16"/>
                <a:gd name="T15" fmla="*/ 320 h 535"/>
                <a:gd name="T16" fmla="*/ 16 w 16"/>
                <a:gd name="T17" fmla="*/ 214 h 535"/>
                <a:gd name="T18" fmla="*/ 0 w 16"/>
                <a:gd name="T19" fmla="*/ 214 h 535"/>
                <a:gd name="T20" fmla="*/ 16 w 16"/>
                <a:gd name="T21" fmla="*/ 108 h 535"/>
                <a:gd name="T22" fmla="*/ 0 w 16"/>
                <a:gd name="T23" fmla="*/ 108 h 535"/>
                <a:gd name="T24" fmla="*/ 16 w 16"/>
                <a:gd name="T25" fmla="*/ 2 h 535"/>
                <a:gd name="T26" fmla="*/ 0 w 16"/>
                <a:gd name="T27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26"/>
                  </a:moveTo>
                  <a:lnTo>
                    <a:pt x="0" y="426"/>
                  </a:lnTo>
                  <a:moveTo>
                    <a:pt x="16" y="320"/>
                  </a:moveTo>
                  <a:lnTo>
                    <a:pt x="0" y="320"/>
                  </a:lnTo>
                  <a:moveTo>
                    <a:pt x="16" y="214"/>
                  </a:moveTo>
                  <a:lnTo>
                    <a:pt x="0" y="214"/>
                  </a:lnTo>
                  <a:moveTo>
                    <a:pt x="16" y="108"/>
                  </a:moveTo>
                  <a:lnTo>
                    <a:pt x="0" y="108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6" name="Freeform 20">
              <a:extLst>
                <a:ext uri="{FF2B5EF4-FFF2-40B4-BE49-F238E27FC236}">
                  <a16:creationId xmlns:a16="http://schemas.microsoft.com/office/drawing/2014/main" id="{53B370D3-4124-4352-9DE7-CAE384A5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2509892"/>
              <a:ext cx="74753" cy="93060"/>
            </a:xfrm>
            <a:custGeom>
              <a:avLst/>
              <a:gdLst>
                <a:gd name="T0" fmla="*/ 0 w 49"/>
                <a:gd name="T1" fmla="*/ 0 h 61"/>
                <a:gd name="T2" fmla="*/ 49 w 49"/>
                <a:gd name="T3" fmla="*/ 0 h 61"/>
                <a:gd name="T4" fmla="*/ 24 w 49"/>
                <a:gd name="T5" fmla="*/ 0 h 61"/>
                <a:gd name="T6" fmla="*/ 24 w 49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61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6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7" name="Freeform 21">
              <a:extLst>
                <a:ext uri="{FF2B5EF4-FFF2-40B4-BE49-F238E27FC236}">
                  <a16:creationId xmlns:a16="http://schemas.microsoft.com/office/drawing/2014/main" id="{BCF61920-F8F2-476B-8EE1-622637F63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8" y="2557779"/>
              <a:ext cx="76278" cy="67125"/>
            </a:xfrm>
            <a:custGeom>
              <a:avLst/>
              <a:gdLst>
                <a:gd name="T0" fmla="*/ 0 w 50"/>
                <a:gd name="T1" fmla="*/ 0 h 44"/>
                <a:gd name="T2" fmla="*/ 50 w 50"/>
                <a:gd name="T3" fmla="*/ 0 h 44"/>
                <a:gd name="T4" fmla="*/ 25 w 50"/>
                <a:gd name="T5" fmla="*/ 0 h 44"/>
                <a:gd name="T6" fmla="*/ 25 w 50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8" name="Freeform 22">
              <a:extLst>
                <a:ext uri="{FF2B5EF4-FFF2-40B4-BE49-F238E27FC236}">
                  <a16:creationId xmlns:a16="http://schemas.microsoft.com/office/drawing/2014/main" id="{931705F6-569E-4DF1-A475-9BCCBABB1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99" y="2812521"/>
              <a:ext cx="74753" cy="28986"/>
            </a:xfrm>
            <a:custGeom>
              <a:avLst/>
              <a:gdLst>
                <a:gd name="T0" fmla="*/ 0 w 49"/>
                <a:gd name="T1" fmla="*/ 0 h 19"/>
                <a:gd name="T2" fmla="*/ 49 w 49"/>
                <a:gd name="T3" fmla="*/ 0 h 19"/>
                <a:gd name="T4" fmla="*/ 24 w 49"/>
                <a:gd name="T5" fmla="*/ 0 h 19"/>
                <a:gd name="T6" fmla="*/ 24 w 4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9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9" name="Freeform 23">
              <a:extLst>
                <a:ext uri="{FF2B5EF4-FFF2-40B4-BE49-F238E27FC236}">
                  <a16:creationId xmlns:a16="http://schemas.microsoft.com/office/drawing/2014/main" id="{46F1C9E0-2C87-4E1C-AB42-57A7A485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2638607"/>
              <a:ext cx="74753" cy="54920"/>
            </a:xfrm>
            <a:custGeom>
              <a:avLst/>
              <a:gdLst>
                <a:gd name="T0" fmla="*/ 0 w 49"/>
                <a:gd name="T1" fmla="*/ 0 h 36"/>
                <a:gd name="T2" fmla="*/ 49 w 49"/>
                <a:gd name="T3" fmla="*/ 0 h 36"/>
                <a:gd name="T4" fmla="*/ 25 w 49"/>
                <a:gd name="T5" fmla="*/ 0 h 36"/>
                <a:gd name="T6" fmla="*/ 25 w 49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6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0" name="Rectangle 44">
              <a:extLst>
                <a:ext uri="{FF2B5EF4-FFF2-40B4-BE49-F238E27FC236}">
                  <a16:creationId xmlns:a16="http://schemas.microsoft.com/office/drawing/2014/main" id="{ED4FC87A-80CE-438E-A4FA-F7245E341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06" y="2203821"/>
              <a:ext cx="785471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(Ci)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79" name="Rectangle 46">
              <a:extLst>
                <a:ext uri="{FF2B5EF4-FFF2-40B4-BE49-F238E27FC236}">
                  <a16:creationId xmlns:a16="http://schemas.microsoft.com/office/drawing/2014/main" id="{123C025D-DB94-489E-9883-89BC2E5B6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3039831"/>
              <a:ext cx="144929" cy="12204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1" name="Rectangle 48">
              <a:extLst>
                <a:ext uri="{FF2B5EF4-FFF2-40B4-BE49-F238E27FC236}">
                  <a16:creationId xmlns:a16="http://schemas.microsoft.com/office/drawing/2014/main" id="{19723800-B674-444F-AB5D-E9A47B5A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1" y="3023050"/>
              <a:ext cx="143403" cy="138827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3" name="Rectangle 50">
              <a:extLst>
                <a:ext uri="{FF2B5EF4-FFF2-40B4-BE49-F238E27FC236}">
                  <a16:creationId xmlns:a16="http://schemas.microsoft.com/office/drawing/2014/main" id="{BD8088C5-4878-4A79-85DE-D701D84A1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2629453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5" name="Rectangle 52">
              <a:extLst>
                <a:ext uri="{FF2B5EF4-FFF2-40B4-BE49-F238E27FC236}">
                  <a16:creationId xmlns:a16="http://schemas.microsoft.com/office/drawing/2014/main" id="{9D7B80C7-54EB-41F6-9B86-7BBDB9994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3131365"/>
              <a:ext cx="144929" cy="305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Rectangle 54">
              <a:extLst>
                <a:ext uri="{FF2B5EF4-FFF2-40B4-BE49-F238E27FC236}">
                  <a16:creationId xmlns:a16="http://schemas.microsoft.com/office/drawing/2014/main" id="{341871EB-A643-42B2-9436-B744454C2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311731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88" name="Rectangle 55">
              <a:extLst>
                <a:ext uri="{FF2B5EF4-FFF2-40B4-BE49-F238E27FC236}">
                  <a16:creationId xmlns:a16="http://schemas.microsoft.com/office/drawing/2014/main" id="{306C432A-DC83-40F7-9598-D33485DEC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284881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89" name="Rectangle 56">
              <a:extLst>
                <a:ext uri="{FF2B5EF4-FFF2-40B4-BE49-F238E27FC236}">
                  <a16:creationId xmlns:a16="http://schemas.microsoft.com/office/drawing/2014/main" id="{FA4DC5C4-4365-40ED-9717-FD703C236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257878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90" name="Rectangle 57">
              <a:extLst>
                <a:ext uri="{FF2B5EF4-FFF2-40B4-BE49-F238E27FC236}">
                  <a16:creationId xmlns:a16="http://schemas.microsoft.com/office/drawing/2014/main" id="{058625AF-D6B8-404C-A945-8D084810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2308759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91" name="Freeform 58">
              <a:extLst>
                <a:ext uri="{FF2B5EF4-FFF2-40B4-BE49-F238E27FC236}">
                  <a16:creationId xmlns:a16="http://schemas.microsoft.com/office/drawing/2014/main" id="{6AD12BD1-E117-4DB5-BCC9-D3CBC1118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235332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355 h 535"/>
                <a:gd name="T10" fmla="*/ 0 w 16"/>
                <a:gd name="T11" fmla="*/ 355 h 535"/>
                <a:gd name="T12" fmla="*/ 16 w 16"/>
                <a:gd name="T13" fmla="*/ 179 h 535"/>
                <a:gd name="T14" fmla="*/ 0 w 16"/>
                <a:gd name="T15" fmla="*/ 179 h 535"/>
                <a:gd name="T16" fmla="*/ 16 w 16"/>
                <a:gd name="T17" fmla="*/ 2 h 535"/>
                <a:gd name="T18" fmla="*/ 0 w 16"/>
                <a:gd name="T19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355"/>
                  </a:moveTo>
                  <a:lnTo>
                    <a:pt x="0" y="355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2" name="Freeform 59">
              <a:extLst>
                <a:ext uri="{FF2B5EF4-FFF2-40B4-BE49-F238E27FC236}">
                  <a16:creationId xmlns:a16="http://schemas.microsoft.com/office/drawing/2014/main" id="{80BD5B26-CEEC-47BB-AF95-83056467A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2965078"/>
              <a:ext cx="76278" cy="70176"/>
            </a:xfrm>
            <a:custGeom>
              <a:avLst/>
              <a:gdLst>
                <a:gd name="T0" fmla="*/ 0 w 50"/>
                <a:gd name="T1" fmla="*/ 0 h 46"/>
                <a:gd name="T2" fmla="*/ 50 w 50"/>
                <a:gd name="T3" fmla="*/ 0 h 46"/>
                <a:gd name="T4" fmla="*/ 25 w 50"/>
                <a:gd name="T5" fmla="*/ 0 h 46"/>
                <a:gd name="T6" fmla="*/ 25 w 5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Freeform 60">
              <a:extLst>
                <a:ext uri="{FF2B5EF4-FFF2-40B4-BE49-F238E27FC236}">
                  <a16:creationId xmlns:a16="http://schemas.microsoft.com/office/drawing/2014/main" id="{D4738D67-E201-4FF0-9EB0-A4F440B6B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3" y="2971180"/>
              <a:ext cx="74753" cy="48818"/>
            </a:xfrm>
            <a:custGeom>
              <a:avLst/>
              <a:gdLst>
                <a:gd name="T0" fmla="*/ 0 w 49"/>
                <a:gd name="T1" fmla="*/ 0 h 32"/>
                <a:gd name="T2" fmla="*/ 49 w 49"/>
                <a:gd name="T3" fmla="*/ 0 h 32"/>
                <a:gd name="T4" fmla="*/ 25 w 49"/>
                <a:gd name="T5" fmla="*/ 0 h 32"/>
                <a:gd name="T6" fmla="*/ 25 w 49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2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Freeform 61">
              <a:extLst>
                <a:ext uri="{FF2B5EF4-FFF2-40B4-BE49-F238E27FC236}">
                  <a16:creationId xmlns:a16="http://schemas.microsoft.com/office/drawing/2014/main" id="{D21B9240-6771-41A5-B64C-5B85437E7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2437232"/>
              <a:ext cx="76278" cy="189170"/>
            </a:xfrm>
            <a:custGeom>
              <a:avLst/>
              <a:gdLst>
                <a:gd name="T0" fmla="*/ 0 w 50"/>
                <a:gd name="T1" fmla="*/ 0 h 124"/>
                <a:gd name="T2" fmla="*/ 50 w 50"/>
                <a:gd name="T3" fmla="*/ 0 h 124"/>
                <a:gd name="T4" fmla="*/ 25 w 50"/>
                <a:gd name="T5" fmla="*/ 0 h 124"/>
                <a:gd name="T6" fmla="*/ 25 w 50"/>
                <a:gd name="T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2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2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5" name="Freeform 62">
              <a:extLst>
                <a:ext uri="{FF2B5EF4-FFF2-40B4-BE49-F238E27FC236}">
                  <a16:creationId xmlns:a16="http://schemas.microsoft.com/office/drawing/2014/main" id="{7585653A-C874-4846-B487-5A50B2F1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3108509"/>
              <a:ext cx="76278" cy="21358"/>
            </a:xfrm>
            <a:custGeom>
              <a:avLst/>
              <a:gdLst>
                <a:gd name="T0" fmla="*/ 0 w 50"/>
                <a:gd name="T1" fmla="*/ 0 h 14"/>
                <a:gd name="T2" fmla="*/ 50 w 50"/>
                <a:gd name="T3" fmla="*/ 0 h 14"/>
                <a:gd name="T4" fmla="*/ 25 w 50"/>
                <a:gd name="T5" fmla="*/ 0 h 14"/>
                <a:gd name="T6" fmla="*/ 25 w 50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Rectangle 86">
              <a:extLst>
                <a:ext uri="{FF2B5EF4-FFF2-40B4-BE49-F238E27FC236}">
                  <a16:creationId xmlns:a16="http://schemas.microsoft.com/office/drawing/2014/main" id="{243040DE-C880-47BF-BA08-A1B462992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624" y="2203556"/>
              <a:ext cx="1232710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C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GA P&lt;0.05, Interaction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40" name="Rectangle 89">
              <a:extLst>
                <a:ext uri="{FF2B5EF4-FFF2-40B4-BE49-F238E27FC236}">
                  <a16:creationId xmlns:a16="http://schemas.microsoft.com/office/drawing/2014/main" id="{81697352-FBC3-4A00-A9AD-C825CDAE9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3595339"/>
              <a:ext cx="143403" cy="64226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Rectangle 91">
              <a:extLst>
                <a:ext uri="{FF2B5EF4-FFF2-40B4-BE49-F238E27FC236}">
                  <a16:creationId xmlns:a16="http://schemas.microsoft.com/office/drawing/2014/main" id="{9B04EC21-91E9-447C-AEE1-37BB02EE0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5" y="3712807"/>
              <a:ext cx="144929" cy="52479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4" name="Rectangle 93">
              <a:extLst>
                <a:ext uri="{FF2B5EF4-FFF2-40B4-BE49-F238E27FC236}">
                  <a16:creationId xmlns:a16="http://schemas.microsoft.com/office/drawing/2014/main" id="{1F895691-E16B-4D46-8358-6DB7C82BD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6" y="3842481"/>
              <a:ext cx="144929" cy="3966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Rectangle 95">
              <a:extLst>
                <a:ext uri="{FF2B5EF4-FFF2-40B4-BE49-F238E27FC236}">
                  <a16:creationId xmlns:a16="http://schemas.microsoft.com/office/drawing/2014/main" id="{BF012962-2E94-4C2B-A7A8-4D24D7185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3769253"/>
              <a:ext cx="144929" cy="4698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8" name="Rectangle 97">
              <a:extLst>
                <a:ext uri="{FF2B5EF4-FFF2-40B4-BE49-F238E27FC236}">
                  <a16:creationId xmlns:a16="http://schemas.microsoft.com/office/drawing/2014/main" id="{BDC84773-993E-4423-916B-D3C590602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419488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49" name="Rectangle 98">
              <a:extLst>
                <a:ext uri="{FF2B5EF4-FFF2-40B4-BE49-F238E27FC236}">
                  <a16:creationId xmlns:a16="http://schemas.microsoft.com/office/drawing/2014/main" id="{22EFAB74-C6BA-4ADF-8EF9-97875865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99198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0" name="Rectangle 99">
              <a:extLst>
                <a:ext uri="{FF2B5EF4-FFF2-40B4-BE49-F238E27FC236}">
                  <a16:creationId xmlns:a16="http://schemas.microsoft.com/office/drawing/2014/main" id="{32642DF2-CBAF-4C1A-86D6-46C659CB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79061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1" name="Rectangle 100">
              <a:extLst>
                <a:ext uri="{FF2B5EF4-FFF2-40B4-BE49-F238E27FC236}">
                  <a16:creationId xmlns:a16="http://schemas.microsoft.com/office/drawing/2014/main" id="{E6A4B2A8-5E2E-44BD-BFBA-B43F4508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587709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2" name="Rectangle 101">
              <a:extLst>
                <a:ext uri="{FF2B5EF4-FFF2-40B4-BE49-F238E27FC236}">
                  <a16:creationId xmlns:a16="http://schemas.microsoft.com/office/drawing/2014/main" id="{99F1AC42-B400-4273-8556-A01C640E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414" y="338633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53" name="Freeform 102">
              <a:extLst>
                <a:ext uri="{FF2B5EF4-FFF2-40B4-BE49-F238E27FC236}">
                  <a16:creationId xmlns:a16="http://schemas.microsoft.com/office/drawing/2014/main" id="{C924FA96-324C-4CA5-AAF2-A9A2D47396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3429051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400 h 536"/>
                <a:gd name="T10" fmla="*/ 0 w 16"/>
                <a:gd name="T11" fmla="*/ 400 h 536"/>
                <a:gd name="T12" fmla="*/ 16 w 16"/>
                <a:gd name="T13" fmla="*/ 268 h 536"/>
                <a:gd name="T14" fmla="*/ 0 w 16"/>
                <a:gd name="T15" fmla="*/ 268 h 536"/>
                <a:gd name="T16" fmla="*/ 16 w 16"/>
                <a:gd name="T17" fmla="*/ 135 h 536"/>
                <a:gd name="T18" fmla="*/ 0 w 16"/>
                <a:gd name="T19" fmla="*/ 135 h 536"/>
                <a:gd name="T20" fmla="*/ 16 w 16"/>
                <a:gd name="T21" fmla="*/ 3 h 536"/>
                <a:gd name="T22" fmla="*/ 0 w 16"/>
                <a:gd name="T23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Freeform 103">
              <a:extLst>
                <a:ext uri="{FF2B5EF4-FFF2-40B4-BE49-F238E27FC236}">
                  <a16:creationId xmlns:a16="http://schemas.microsoft.com/office/drawing/2014/main" id="{F84C7563-7C84-4AC9-AA7B-C0048AC0E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3533749"/>
              <a:ext cx="74753" cy="64074"/>
            </a:xfrm>
            <a:custGeom>
              <a:avLst/>
              <a:gdLst>
                <a:gd name="T0" fmla="*/ 0 w 49"/>
                <a:gd name="T1" fmla="*/ 0 h 42"/>
                <a:gd name="T2" fmla="*/ 49 w 49"/>
                <a:gd name="T3" fmla="*/ 0 h 42"/>
                <a:gd name="T4" fmla="*/ 24 w 49"/>
                <a:gd name="T5" fmla="*/ 0 h 42"/>
                <a:gd name="T6" fmla="*/ 24 w 49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2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4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Freeform 104">
              <a:extLst>
                <a:ext uri="{FF2B5EF4-FFF2-40B4-BE49-F238E27FC236}">
                  <a16:creationId xmlns:a16="http://schemas.microsoft.com/office/drawing/2014/main" id="{5C8C124D-496D-46B4-9247-B7C359DF7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8" y="3636528"/>
              <a:ext cx="76278" cy="71702"/>
            </a:xfrm>
            <a:custGeom>
              <a:avLst/>
              <a:gdLst>
                <a:gd name="T0" fmla="*/ 0 w 50"/>
                <a:gd name="T1" fmla="*/ 0 h 47"/>
                <a:gd name="T2" fmla="*/ 50 w 50"/>
                <a:gd name="T3" fmla="*/ 0 h 47"/>
                <a:gd name="T4" fmla="*/ 25 w 50"/>
                <a:gd name="T5" fmla="*/ 0 h 47"/>
                <a:gd name="T6" fmla="*/ 25 w 50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6" name="Freeform 105">
              <a:extLst>
                <a:ext uri="{FF2B5EF4-FFF2-40B4-BE49-F238E27FC236}">
                  <a16:creationId xmlns:a16="http://schemas.microsoft.com/office/drawing/2014/main" id="{D7AEC979-B658-4AD2-B54E-36928F457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799" y="3820556"/>
              <a:ext cx="74753" cy="24409"/>
            </a:xfrm>
            <a:custGeom>
              <a:avLst/>
              <a:gdLst>
                <a:gd name="T0" fmla="*/ 0 w 49"/>
                <a:gd name="T1" fmla="*/ 0 h 16"/>
                <a:gd name="T2" fmla="*/ 49 w 49"/>
                <a:gd name="T3" fmla="*/ 0 h 16"/>
                <a:gd name="T4" fmla="*/ 24 w 49"/>
                <a:gd name="T5" fmla="*/ 0 h 16"/>
                <a:gd name="T6" fmla="*/ 24 w 4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6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7" name="Freeform 106">
              <a:extLst>
                <a:ext uri="{FF2B5EF4-FFF2-40B4-BE49-F238E27FC236}">
                  <a16:creationId xmlns:a16="http://schemas.microsoft.com/office/drawing/2014/main" id="{B9BBA6C1-6640-4937-8504-0759BCD40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3728062"/>
              <a:ext cx="74753" cy="38140"/>
            </a:xfrm>
            <a:custGeom>
              <a:avLst/>
              <a:gdLst>
                <a:gd name="T0" fmla="*/ 0 w 49"/>
                <a:gd name="T1" fmla="*/ 0 h 25"/>
                <a:gd name="T2" fmla="*/ 49 w 49"/>
                <a:gd name="T3" fmla="*/ 0 h 25"/>
                <a:gd name="T4" fmla="*/ 25 w 49"/>
                <a:gd name="T5" fmla="*/ 0 h 25"/>
                <a:gd name="T6" fmla="*/ 25 w 49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5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2" name="Rectangle 121">
              <a:extLst>
                <a:ext uri="{FF2B5EF4-FFF2-40B4-BE49-F238E27FC236}">
                  <a16:creationId xmlns:a16="http://schemas.microsoft.com/office/drawing/2014/main" id="{DE8C8925-1DA6-4C98-B4E0-9EDF5BCBB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181" y="3280659"/>
              <a:ext cx="785471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(Di)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99" name="Rectangle 129">
              <a:extLst>
                <a:ext uri="{FF2B5EF4-FFF2-40B4-BE49-F238E27FC236}">
                  <a16:creationId xmlns:a16="http://schemas.microsoft.com/office/drawing/2014/main" id="{D94538D1-A96D-4B3B-B49C-4CDAD4C53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5" y="3828854"/>
              <a:ext cx="144929" cy="40427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1" name="Rectangle 131">
              <a:extLst>
                <a:ext uri="{FF2B5EF4-FFF2-40B4-BE49-F238E27FC236}">
                  <a16:creationId xmlns:a16="http://schemas.microsoft.com/office/drawing/2014/main" id="{74D255DA-4294-4775-AC82-54E3062D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0" y="3885300"/>
              <a:ext cx="143403" cy="347830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Rectangle 133">
              <a:extLst>
                <a:ext uri="{FF2B5EF4-FFF2-40B4-BE49-F238E27FC236}">
                  <a16:creationId xmlns:a16="http://schemas.microsoft.com/office/drawing/2014/main" id="{4CCBBCB6-7613-4568-97DC-4FF8DADEE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4187362"/>
              <a:ext cx="144929" cy="472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Rectangle 135">
              <a:extLst>
                <a:ext uri="{FF2B5EF4-FFF2-40B4-BE49-F238E27FC236}">
                  <a16:creationId xmlns:a16="http://schemas.microsoft.com/office/drawing/2014/main" id="{F2424DA9-88D0-4134-8AE7-3B17A6340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5" y="4124814"/>
              <a:ext cx="144929" cy="1098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Rectangle 137">
              <a:extLst>
                <a:ext uri="{FF2B5EF4-FFF2-40B4-BE49-F238E27FC236}">
                  <a16:creationId xmlns:a16="http://schemas.microsoft.com/office/drawing/2014/main" id="{0732C583-7A2D-4343-B7E3-86D458585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419475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08" name="Rectangle 138">
              <a:extLst>
                <a:ext uri="{FF2B5EF4-FFF2-40B4-BE49-F238E27FC236}">
                  <a16:creationId xmlns:a16="http://schemas.microsoft.com/office/drawing/2014/main" id="{B8774B09-5693-4537-80CF-AE9173FF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391761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09" name="Rectangle 139">
              <a:extLst>
                <a:ext uri="{FF2B5EF4-FFF2-40B4-BE49-F238E27FC236}">
                  <a16:creationId xmlns:a16="http://schemas.microsoft.com/office/drawing/2014/main" id="{AE64CA62-F86D-4285-8A56-3D7AEB00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3649114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10" name="Rectangle 140">
              <a:extLst>
                <a:ext uri="{FF2B5EF4-FFF2-40B4-BE49-F238E27FC236}">
                  <a16:creationId xmlns:a16="http://schemas.microsoft.com/office/drawing/2014/main" id="{35A2B087-94D7-47E2-82C6-D7C5D8F56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3379088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611" name="Freeform 141">
              <a:extLst>
                <a:ext uri="{FF2B5EF4-FFF2-40B4-BE49-F238E27FC236}">
                  <a16:creationId xmlns:a16="http://schemas.microsoft.com/office/drawing/2014/main" id="{1FC19257-7010-404F-98E1-84C9AD7CAF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3424578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356 h 536"/>
                <a:gd name="T10" fmla="*/ 0 w 16"/>
                <a:gd name="T11" fmla="*/ 356 h 536"/>
                <a:gd name="T12" fmla="*/ 16 w 16"/>
                <a:gd name="T13" fmla="*/ 180 h 536"/>
                <a:gd name="T14" fmla="*/ 0 w 16"/>
                <a:gd name="T15" fmla="*/ 180 h 536"/>
                <a:gd name="T16" fmla="*/ 16 w 16"/>
                <a:gd name="T17" fmla="*/ 3 h 536"/>
                <a:gd name="T18" fmla="*/ 0 w 16"/>
                <a:gd name="T19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2" name="Freeform 142">
              <a:extLst>
                <a:ext uri="{FF2B5EF4-FFF2-40B4-BE49-F238E27FC236}">
                  <a16:creationId xmlns:a16="http://schemas.microsoft.com/office/drawing/2014/main" id="{44BD4FD0-2C12-44D5-8471-30F1D153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7" y="3596402"/>
              <a:ext cx="76278" cy="234938"/>
            </a:xfrm>
            <a:custGeom>
              <a:avLst/>
              <a:gdLst>
                <a:gd name="T0" fmla="*/ 0 w 50"/>
                <a:gd name="T1" fmla="*/ 0 h 154"/>
                <a:gd name="T2" fmla="*/ 50 w 50"/>
                <a:gd name="T3" fmla="*/ 0 h 154"/>
                <a:gd name="T4" fmla="*/ 25 w 50"/>
                <a:gd name="T5" fmla="*/ 0 h 154"/>
                <a:gd name="T6" fmla="*/ 25 w 50"/>
                <a:gd name="T7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5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3" name="Freeform 143">
              <a:extLst>
                <a:ext uri="{FF2B5EF4-FFF2-40B4-BE49-F238E27FC236}">
                  <a16:creationId xmlns:a16="http://schemas.microsoft.com/office/drawing/2014/main" id="{C6295D29-484C-497D-8632-1D863C96A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2" y="3828288"/>
              <a:ext cx="74753" cy="59498"/>
            </a:xfrm>
            <a:custGeom>
              <a:avLst/>
              <a:gdLst>
                <a:gd name="T0" fmla="*/ 0 w 49"/>
                <a:gd name="T1" fmla="*/ 0 h 39"/>
                <a:gd name="T2" fmla="*/ 49 w 49"/>
                <a:gd name="T3" fmla="*/ 0 h 39"/>
                <a:gd name="T4" fmla="*/ 25 w 49"/>
                <a:gd name="T5" fmla="*/ 0 h 39"/>
                <a:gd name="T6" fmla="*/ 25 w 49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9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Freeform 144">
              <a:extLst>
                <a:ext uri="{FF2B5EF4-FFF2-40B4-BE49-F238E27FC236}">
                  <a16:creationId xmlns:a16="http://schemas.microsoft.com/office/drawing/2014/main" id="{6D4D41DE-B348-4D3F-8571-C8825080C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4162953"/>
              <a:ext cx="76278" cy="21358"/>
            </a:xfrm>
            <a:custGeom>
              <a:avLst/>
              <a:gdLst>
                <a:gd name="T0" fmla="*/ 0 w 50"/>
                <a:gd name="T1" fmla="*/ 0 h 14"/>
                <a:gd name="T2" fmla="*/ 50 w 50"/>
                <a:gd name="T3" fmla="*/ 0 h 14"/>
                <a:gd name="T4" fmla="*/ 25 w 50"/>
                <a:gd name="T5" fmla="*/ 0 h 14"/>
                <a:gd name="T6" fmla="*/ 25 w 50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Freeform 145">
              <a:extLst>
                <a:ext uri="{FF2B5EF4-FFF2-40B4-BE49-F238E27FC236}">
                  <a16:creationId xmlns:a16="http://schemas.microsoft.com/office/drawing/2014/main" id="{6C35A85A-58A4-42D6-8823-3D583F6A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7" y="4080573"/>
              <a:ext cx="76278" cy="41191"/>
            </a:xfrm>
            <a:custGeom>
              <a:avLst/>
              <a:gdLst>
                <a:gd name="T0" fmla="*/ 0 w 50"/>
                <a:gd name="T1" fmla="*/ 0 h 27"/>
                <a:gd name="T2" fmla="*/ 50 w 50"/>
                <a:gd name="T3" fmla="*/ 0 h 27"/>
                <a:gd name="T4" fmla="*/ 25 w 50"/>
                <a:gd name="T5" fmla="*/ 0 h 27"/>
                <a:gd name="T6" fmla="*/ 25 w 5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Rectangle 169">
              <a:extLst>
                <a:ext uri="{FF2B5EF4-FFF2-40B4-BE49-F238E27FC236}">
                  <a16:creationId xmlns:a16="http://schemas.microsoft.com/office/drawing/2014/main" id="{1AAB2DE0-984E-42B3-86B4-CE7E645F0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482" y="3278622"/>
              <a:ext cx="803105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D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59" name="Rectangle 171">
              <a:extLst>
                <a:ext uri="{FF2B5EF4-FFF2-40B4-BE49-F238E27FC236}">
                  <a16:creationId xmlns:a16="http://schemas.microsoft.com/office/drawing/2014/main" id="{DFD2EB9D-461F-4EFA-8A51-801CEF72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4651296"/>
              <a:ext cx="143403" cy="63463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1" name="Rectangle 173">
              <a:extLst>
                <a:ext uri="{FF2B5EF4-FFF2-40B4-BE49-F238E27FC236}">
                  <a16:creationId xmlns:a16="http://schemas.microsoft.com/office/drawing/2014/main" id="{4ED51334-7EC7-4CE7-87A4-D4C372DFE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6" y="4977768"/>
              <a:ext cx="144929" cy="30816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3" name="Rectangle 175">
              <a:extLst>
                <a:ext uri="{FF2B5EF4-FFF2-40B4-BE49-F238E27FC236}">
                  <a16:creationId xmlns:a16="http://schemas.microsoft.com/office/drawing/2014/main" id="{3887114D-D567-407D-8C78-FEC8B2393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7" y="5025060"/>
              <a:ext cx="144929" cy="2623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5" name="Rectangle 177">
              <a:extLst>
                <a:ext uri="{FF2B5EF4-FFF2-40B4-BE49-F238E27FC236}">
                  <a16:creationId xmlns:a16="http://schemas.microsoft.com/office/drawing/2014/main" id="{80823699-B4C0-46B8-AA1C-BDFC73C1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5081506"/>
              <a:ext cx="144929" cy="2059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7" name="Rectangle 179">
              <a:extLst>
                <a:ext uri="{FF2B5EF4-FFF2-40B4-BE49-F238E27FC236}">
                  <a16:creationId xmlns:a16="http://schemas.microsoft.com/office/drawing/2014/main" id="{3708F63F-C593-4431-AD4E-D70C2A3A5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5243215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68" name="Rectangle 180">
              <a:extLst>
                <a:ext uri="{FF2B5EF4-FFF2-40B4-BE49-F238E27FC236}">
                  <a16:creationId xmlns:a16="http://schemas.microsoft.com/office/drawing/2014/main" id="{C69F27EC-10D6-432A-8764-3FF43DA85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497318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69" name="Rectangle 181">
              <a:extLst>
                <a:ext uri="{FF2B5EF4-FFF2-40B4-BE49-F238E27FC236}">
                  <a16:creationId xmlns:a16="http://schemas.microsoft.com/office/drawing/2014/main" id="{5ED087F4-CE5F-4688-AC91-A0B3D8EC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470468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70" name="Rectangle 182">
              <a:extLst>
                <a:ext uri="{FF2B5EF4-FFF2-40B4-BE49-F238E27FC236}">
                  <a16:creationId xmlns:a16="http://schemas.microsoft.com/office/drawing/2014/main" id="{B05D36E2-7919-467A-A174-3DF7B109C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443466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71" name="Freeform 183">
              <a:extLst>
                <a:ext uri="{FF2B5EF4-FFF2-40B4-BE49-F238E27FC236}">
                  <a16:creationId xmlns:a16="http://schemas.microsoft.com/office/drawing/2014/main" id="{699E0E65-2860-49E6-94C8-AADB396E2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4" y="4478906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355 h 535"/>
                <a:gd name="T10" fmla="*/ 0 w 16"/>
                <a:gd name="T11" fmla="*/ 355 h 535"/>
                <a:gd name="T12" fmla="*/ 16 w 16"/>
                <a:gd name="T13" fmla="*/ 179 h 535"/>
                <a:gd name="T14" fmla="*/ 0 w 16"/>
                <a:gd name="T15" fmla="*/ 179 h 535"/>
                <a:gd name="T16" fmla="*/ 16 w 16"/>
                <a:gd name="T17" fmla="*/ 2 h 535"/>
                <a:gd name="T18" fmla="*/ 0 w 16"/>
                <a:gd name="T19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355"/>
                  </a:moveTo>
                  <a:lnTo>
                    <a:pt x="0" y="355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2" name="Freeform 184">
              <a:extLst>
                <a:ext uri="{FF2B5EF4-FFF2-40B4-BE49-F238E27FC236}">
                  <a16:creationId xmlns:a16="http://schemas.microsoft.com/office/drawing/2014/main" id="{E8735581-55CC-46C6-89FD-498FB4AE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4568349"/>
              <a:ext cx="74753" cy="85432"/>
            </a:xfrm>
            <a:custGeom>
              <a:avLst/>
              <a:gdLst>
                <a:gd name="T0" fmla="*/ 0 w 49"/>
                <a:gd name="T1" fmla="*/ 0 h 56"/>
                <a:gd name="T2" fmla="*/ 49 w 49"/>
                <a:gd name="T3" fmla="*/ 0 h 56"/>
                <a:gd name="T4" fmla="*/ 24 w 49"/>
                <a:gd name="T5" fmla="*/ 0 h 56"/>
                <a:gd name="T6" fmla="*/ 24 w 49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6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5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3" name="Freeform 185">
              <a:extLst>
                <a:ext uri="{FF2B5EF4-FFF2-40B4-BE49-F238E27FC236}">
                  <a16:creationId xmlns:a16="http://schemas.microsoft.com/office/drawing/2014/main" id="{B3841739-F407-4E02-89E5-BEB1ACE3F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9" y="4924372"/>
              <a:ext cx="76278" cy="48818"/>
            </a:xfrm>
            <a:custGeom>
              <a:avLst/>
              <a:gdLst>
                <a:gd name="T0" fmla="*/ 0 w 50"/>
                <a:gd name="T1" fmla="*/ 0 h 32"/>
                <a:gd name="T2" fmla="*/ 50 w 50"/>
                <a:gd name="T3" fmla="*/ 0 h 32"/>
                <a:gd name="T4" fmla="*/ 25 w 50"/>
                <a:gd name="T5" fmla="*/ 0 h 32"/>
                <a:gd name="T6" fmla="*/ 25 w 5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4" name="Freeform 186">
              <a:extLst>
                <a:ext uri="{FF2B5EF4-FFF2-40B4-BE49-F238E27FC236}">
                  <a16:creationId xmlns:a16="http://schemas.microsoft.com/office/drawing/2014/main" id="{CE60D20D-D6E0-4D0C-9E19-1B86E687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800" y="4983898"/>
              <a:ext cx="74753" cy="39665"/>
            </a:xfrm>
            <a:custGeom>
              <a:avLst/>
              <a:gdLst>
                <a:gd name="T0" fmla="*/ 0 w 49"/>
                <a:gd name="T1" fmla="*/ 0 h 26"/>
                <a:gd name="T2" fmla="*/ 49 w 49"/>
                <a:gd name="T3" fmla="*/ 0 h 26"/>
                <a:gd name="T4" fmla="*/ 25 w 49"/>
                <a:gd name="T5" fmla="*/ 0 h 26"/>
                <a:gd name="T6" fmla="*/ 25 w 49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6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5" name="Freeform 187">
              <a:extLst>
                <a:ext uri="{FF2B5EF4-FFF2-40B4-BE49-F238E27FC236}">
                  <a16:creationId xmlns:a16="http://schemas.microsoft.com/office/drawing/2014/main" id="{D8757415-B8FF-4B4D-A6FE-EE4703887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5058622"/>
              <a:ext cx="76278" cy="19833"/>
            </a:xfrm>
            <a:custGeom>
              <a:avLst/>
              <a:gdLst>
                <a:gd name="T0" fmla="*/ 0 w 50"/>
                <a:gd name="T1" fmla="*/ 0 h 13"/>
                <a:gd name="T2" fmla="*/ 50 w 50"/>
                <a:gd name="T3" fmla="*/ 0 h 13"/>
                <a:gd name="T4" fmla="*/ 25 w 50"/>
                <a:gd name="T5" fmla="*/ 0 h 13"/>
                <a:gd name="T6" fmla="*/ 25 w 50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3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0" name="Rectangle 202">
              <a:extLst>
                <a:ext uri="{FF2B5EF4-FFF2-40B4-BE49-F238E27FC236}">
                  <a16:creationId xmlns:a16="http://schemas.microsoft.com/office/drawing/2014/main" id="{B8DB1501-5D70-44D9-8386-FD117F196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43" y="4338836"/>
              <a:ext cx="1957267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Ei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P&lt;0.001, GA P&lt;0.005, Interaction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18" name="Rectangle 212">
              <a:extLst>
                <a:ext uri="{FF2B5EF4-FFF2-40B4-BE49-F238E27FC236}">
                  <a16:creationId xmlns:a16="http://schemas.microsoft.com/office/drawing/2014/main" id="{AE91D60E-7D17-429E-AD03-0CB9EB572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5044469"/>
              <a:ext cx="144929" cy="24409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0" name="Rectangle 214">
              <a:extLst>
                <a:ext uri="{FF2B5EF4-FFF2-40B4-BE49-F238E27FC236}">
                  <a16:creationId xmlns:a16="http://schemas.microsoft.com/office/drawing/2014/main" id="{C0F29184-9E77-4562-9C89-2F71A18E1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1" y="5161938"/>
              <a:ext cx="143403" cy="126623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2" name="Rectangle 216">
              <a:extLst>
                <a:ext uri="{FF2B5EF4-FFF2-40B4-BE49-F238E27FC236}">
                  <a16:creationId xmlns:a16="http://schemas.microsoft.com/office/drawing/2014/main" id="{985E4406-F767-4E21-9B86-A58EE4F9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4757662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4" name="Rectangle 218">
              <a:extLst>
                <a:ext uri="{FF2B5EF4-FFF2-40B4-BE49-F238E27FC236}">
                  <a16:creationId xmlns:a16="http://schemas.microsoft.com/office/drawing/2014/main" id="{97278B5B-AD8F-4FCF-9FE3-27B85236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4855298"/>
              <a:ext cx="144929" cy="4347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6" name="Rectangle 220">
              <a:extLst>
                <a:ext uri="{FF2B5EF4-FFF2-40B4-BE49-F238E27FC236}">
                  <a16:creationId xmlns:a16="http://schemas.microsoft.com/office/drawing/2014/main" id="{9AB06D2B-E3FC-4F08-ACAD-9DA82002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524704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27" name="Rectangle 221">
              <a:extLst>
                <a:ext uri="{FF2B5EF4-FFF2-40B4-BE49-F238E27FC236}">
                  <a16:creationId xmlns:a16="http://schemas.microsoft.com/office/drawing/2014/main" id="{706CA719-36E9-4A43-8462-16B2D70B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497702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28" name="Rectangle 222">
              <a:extLst>
                <a:ext uri="{FF2B5EF4-FFF2-40B4-BE49-F238E27FC236}">
                  <a16:creationId xmlns:a16="http://schemas.microsoft.com/office/drawing/2014/main" id="{77479CFB-7900-4275-A175-7A72AC21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470699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29" name="Rectangle 223">
              <a:extLst>
                <a:ext uri="{FF2B5EF4-FFF2-40B4-BE49-F238E27FC236}">
                  <a16:creationId xmlns:a16="http://schemas.microsoft.com/office/drawing/2014/main" id="{010425DA-3777-4DD6-A603-FA6B84F77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443849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530" name="Freeform 224">
              <a:extLst>
                <a:ext uri="{FF2B5EF4-FFF2-40B4-BE49-F238E27FC236}">
                  <a16:creationId xmlns:a16="http://schemas.microsoft.com/office/drawing/2014/main" id="{CC9A3AC9-1578-4D81-B162-1BD1A9932F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448000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3 h 535"/>
                <a:gd name="T6" fmla="*/ 0 w 16"/>
                <a:gd name="T7" fmla="*/ 533 h 535"/>
                <a:gd name="T8" fmla="*/ 16 w 16"/>
                <a:gd name="T9" fmla="*/ 356 h 535"/>
                <a:gd name="T10" fmla="*/ 0 w 16"/>
                <a:gd name="T11" fmla="*/ 356 h 535"/>
                <a:gd name="T12" fmla="*/ 16 w 16"/>
                <a:gd name="T13" fmla="*/ 179 h 535"/>
                <a:gd name="T14" fmla="*/ 0 w 16"/>
                <a:gd name="T15" fmla="*/ 179 h 535"/>
                <a:gd name="T16" fmla="*/ 16 w 16"/>
                <a:gd name="T17" fmla="*/ 3 h 535"/>
                <a:gd name="T18" fmla="*/ 0 w 16"/>
                <a:gd name="T19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1" name="Freeform 225">
              <a:extLst>
                <a:ext uri="{FF2B5EF4-FFF2-40B4-BE49-F238E27FC236}">
                  <a16:creationId xmlns:a16="http://schemas.microsoft.com/office/drawing/2014/main" id="{AE39F246-23A1-475A-AA8B-03B58DECD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4930079"/>
              <a:ext cx="76278" cy="112892"/>
            </a:xfrm>
            <a:custGeom>
              <a:avLst/>
              <a:gdLst>
                <a:gd name="T0" fmla="*/ 0 w 50"/>
                <a:gd name="T1" fmla="*/ 0 h 74"/>
                <a:gd name="T2" fmla="*/ 50 w 50"/>
                <a:gd name="T3" fmla="*/ 0 h 74"/>
                <a:gd name="T4" fmla="*/ 25 w 50"/>
                <a:gd name="T5" fmla="*/ 0 h 74"/>
                <a:gd name="T6" fmla="*/ 25 w 50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7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2" name="Freeform 226">
              <a:extLst>
                <a:ext uri="{FF2B5EF4-FFF2-40B4-BE49-F238E27FC236}">
                  <a16:creationId xmlns:a16="http://schemas.microsoft.com/office/drawing/2014/main" id="{6D8AC8ED-4937-4414-B0A7-BE305A643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3" y="5125324"/>
              <a:ext cx="74753" cy="32037"/>
            </a:xfrm>
            <a:custGeom>
              <a:avLst/>
              <a:gdLst>
                <a:gd name="T0" fmla="*/ 0 w 49"/>
                <a:gd name="T1" fmla="*/ 0 h 21"/>
                <a:gd name="T2" fmla="*/ 49 w 49"/>
                <a:gd name="T3" fmla="*/ 0 h 21"/>
                <a:gd name="T4" fmla="*/ 25 w 49"/>
                <a:gd name="T5" fmla="*/ 0 h 21"/>
                <a:gd name="T6" fmla="*/ 25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3" name="Freeform 227">
              <a:extLst>
                <a:ext uri="{FF2B5EF4-FFF2-40B4-BE49-F238E27FC236}">
                  <a16:creationId xmlns:a16="http://schemas.microsoft.com/office/drawing/2014/main" id="{4104586C-74DC-4176-8E74-F3046FD2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4600557"/>
              <a:ext cx="76278" cy="155608"/>
            </a:xfrm>
            <a:custGeom>
              <a:avLst/>
              <a:gdLst>
                <a:gd name="T0" fmla="*/ 0 w 50"/>
                <a:gd name="T1" fmla="*/ 0 h 102"/>
                <a:gd name="T2" fmla="*/ 50 w 50"/>
                <a:gd name="T3" fmla="*/ 0 h 102"/>
                <a:gd name="T4" fmla="*/ 25 w 50"/>
                <a:gd name="T5" fmla="*/ 0 h 102"/>
                <a:gd name="T6" fmla="*/ 25 w 50"/>
                <a:gd name="T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0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0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4" name="Freeform 228">
              <a:extLst>
                <a:ext uri="{FF2B5EF4-FFF2-40B4-BE49-F238E27FC236}">
                  <a16:creationId xmlns:a16="http://schemas.microsoft.com/office/drawing/2014/main" id="{1D3A776E-AAF1-491F-A493-85D9CCBFB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4742406"/>
              <a:ext cx="76278" cy="108316"/>
            </a:xfrm>
            <a:custGeom>
              <a:avLst/>
              <a:gdLst>
                <a:gd name="T0" fmla="*/ 0 w 50"/>
                <a:gd name="T1" fmla="*/ 0 h 71"/>
                <a:gd name="T2" fmla="*/ 50 w 50"/>
                <a:gd name="T3" fmla="*/ 0 h 71"/>
                <a:gd name="T4" fmla="*/ 25 w 50"/>
                <a:gd name="T5" fmla="*/ 0 h 71"/>
                <a:gd name="T6" fmla="*/ 25 w 50"/>
                <a:gd name="T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7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8" name="Rectangle 252">
              <a:extLst>
                <a:ext uri="{FF2B5EF4-FFF2-40B4-BE49-F238E27FC236}">
                  <a16:creationId xmlns:a16="http://schemas.microsoft.com/office/drawing/2014/main" id="{5574FF89-3101-4AC7-8D77-65D6E3B70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266" y="4340980"/>
              <a:ext cx="798295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E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78" name="Rectangle 254">
              <a:extLst>
                <a:ext uri="{FF2B5EF4-FFF2-40B4-BE49-F238E27FC236}">
                  <a16:creationId xmlns:a16="http://schemas.microsoft.com/office/drawing/2014/main" id="{F444C770-EB9D-460F-8C66-BEF9624E6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020" y="5975313"/>
              <a:ext cx="143403" cy="39969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0" name="Rectangle 256">
              <a:extLst>
                <a:ext uri="{FF2B5EF4-FFF2-40B4-BE49-F238E27FC236}">
                  <a16:creationId xmlns:a16="http://schemas.microsoft.com/office/drawing/2014/main" id="{89856290-ECC3-4279-88CC-68ADCAEFD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670" y="6019555"/>
              <a:ext cx="144929" cy="35545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2" name="Rectangle 258">
              <a:extLst>
                <a:ext uri="{FF2B5EF4-FFF2-40B4-BE49-F238E27FC236}">
                  <a16:creationId xmlns:a16="http://schemas.microsoft.com/office/drawing/2014/main" id="{CAE7A0BB-FAD4-447B-AC7D-60E1A5CDF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11" y="5979890"/>
              <a:ext cx="144929" cy="3966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4" name="Rectangle 260">
              <a:extLst>
                <a:ext uri="{FF2B5EF4-FFF2-40B4-BE49-F238E27FC236}">
                  <a16:creationId xmlns:a16="http://schemas.microsoft.com/office/drawing/2014/main" id="{72BBBFCD-9C7F-48A1-B9DE-08DBB0EFF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360" y="5859370"/>
              <a:ext cx="144929" cy="5171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6" name="Rectangle 262">
              <a:extLst>
                <a:ext uri="{FF2B5EF4-FFF2-40B4-BE49-F238E27FC236}">
                  <a16:creationId xmlns:a16="http://schemas.microsoft.com/office/drawing/2014/main" id="{292CDE4D-891B-49DA-B770-6990E4CB2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33229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87" name="Rectangle 263">
              <a:extLst>
                <a:ext uri="{FF2B5EF4-FFF2-40B4-BE49-F238E27FC236}">
                  <a16:creationId xmlns:a16="http://schemas.microsoft.com/office/drawing/2014/main" id="{09003430-C9C5-401E-8211-310304F8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13092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88" name="Rectangle 264">
              <a:extLst>
                <a:ext uri="{FF2B5EF4-FFF2-40B4-BE49-F238E27FC236}">
                  <a16:creationId xmlns:a16="http://schemas.microsoft.com/office/drawing/2014/main" id="{FF12CF56-F228-4817-833A-72112F4C1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592802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89" name="Rectangle 265">
              <a:extLst>
                <a:ext uri="{FF2B5EF4-FFF2-40B4-BE49-F238E27FC236}">
                  <a16:creationId xmlns:a16="http://schemas.microsoft.com/office/drawing/2014/main" id="{F499805F-798D-4C62-A54A-F86B07101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5726645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90" name="Rectangle 266">
              <a:extLst>
                <a:ext uri="{FF2B5EF4-FFF2-40B4-BE49-F238E27FC236}">
                  <a16:creationId xmlns:a16="http://schemas.microsoft.com/office/drawing/2014/main" id="{0B0948EF-2480-4D0D-AA27-B4E213295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552527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91" name="Freeform 267">
              <a:extLst>
                <a:ext uri="{FF2B5EF4-FFF2-40B4-BE49-F238E27FC236}">
                  <a16:creationId xmlns:a16="http://schemas.microsoft.com/office/drawing/2014/main" id="{E7787D53-8395-4C65-954D-89407CA9E5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5567986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7 h 535"/>
                <a:gd name="T14" fmla="*/ 0 w 16"/>
                <a:gd name="T15" fmla="*/ 267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3 h 535"/>
                <a:gd name="T22" fmla="*/ 0 w 16"/>
                <a:gd name="T23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2" name="Freeform 268">
              <a:extLst>
                <a:ext uri="{FF2B5EF4-FFF2-40B4-BE49-F238E27FC236}">
                  <a16:creationId xmlns:a16="http://schemas.microsoft.com/office/drawing/2014/main" id="{FB33C1B4-F55E-4DE1-9512-33EE3A18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582" y="5938699"/>
              <a:ext cx="74753" cy="33563"/>
            </a:xfrm>
            <a:custGeom>
              <a:avLst/>
              <a:gdLst>
                <a:gd name="T0" fmla="*/ 0 w 49"/>
                <a:gd name="T1" fmla="*/ 0 h 22"/>
                <a:gd name="T2" fmla="*/ 49 w 49"/>
                <a:gd name="T3" fmla="*/ 0 h 22"/>
                <a:gd name="T4" fmla="*/ 25 w 49"/>
                <a:gd name="T5" fmla="*/ 0 h 22"/>
                <a:gd name="T6" fmla="*/ 25 w 49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2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3" name="Freeform 269">
              <a:extLst>
                <a:ext uri="{FF2B5EF4-FFF2-40B4-BE49-F238E27FC236}">
                  <a16:creationId xmlns:a16="http://schemas.microsoft.com/office/drawing/2014/main" id="{DB42517F-155D-42AB-8B58-7C05AC1B0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233" y="5999722"/>
              <a:ext cx="76278" cy="16782"/>
            </a:xfrm>
            <a:custGeom>
              <a:avLst/>
              <a:gdLst>
                <a:gd name="T0" fmla="*/ 0 w 50"/>
                <a:gd name="T1" fmla="*/ 0 h 11"/>
                <a:gd name="T2" fmla="*/ 50 w 50"/>
                <a:gd name="T3" fmla="*/ 0 h 11"/>
                <a:gd name="T4" fmla="*/ 25 w 50"/>
                <a:gd name="T5" fmla="*/ 0 h 11"/>
                <a:gd name="T6" fmla="*/ 25 w 50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Freeform 270">
              <a:extLst>
                <a:ext uri="{FF2B5EF4-FFF2-40B4-BE49-F238E27FC236}">
                  <a16:creationId xmlns:a16="http://schemas.microsoft.com/office/drawing/2014/main" id="{91AEB375-5802-4BF6-8A06-2ADB5F2DA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274" y="5950904"/>
              <a:ext cx="76278" cy="24409"/>
            </a:xfrm>
            <a:custGeom>
              <a:avLst/>
              <a:gdLst>
                <a:gd name="T0" fmla="*/ 0 w 50"/>
                <a:gd name="T1" fmla="*/ 0 h 16"/>
                <a:gd name="T2" fmla="*/ 50 w 50"/>
                <a:gd name="T3" fmla="*/ 0 h 16"/>
                <a:gd name="T4" fmla="*/ 25 w 50"/>
                <a:gd name="T5" fmla="*/ 0 h 16"/>
                <a:gd name="T6" fmla="*/ 25 w 50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5" name="Freeform 271">
              <a:extLst>
                <a:ext uri="{FF2B5EF4-FFF2-40B4-BE49-F238E27FC236}">
                  <a16:creationId xmlns:a16="http://schemas.microsoft.com/office/drawing/2014/main" id="{0BAAEE9E-2AB6-4936-9B94-1CB9E8B55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23" y="5816681"/>
              <a:ext cx="76278" cy="41191"/>
            </a:xfrm>
            <a:custGeom>
              <a:avLst/>
              <a:gdLst>
                <a:gd name="T0" fmla="*/ 0 w 50"/>
                <a:gd name="T1" fmla="*/ 0 h 27"/>
                <a:gd name="T2" fmla="*/ 50 w 50"/>
                <a:gd name="T3" fmla="*/ 0 h 27"/>
                <a:gd name="T4" fmla="*/ 25 w 50"/>
                <a:gd name="T5" fmla="*/ 0 h 27"/>
                <a:gd name="T6" fmla="*/ 25 w 5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Rectangle 292">
              <a:extLst>
                <a:ext uri="{FF2B5EF4-FFF2-40B4-BE49-F238E27FC236}">
                  <a16:creationId xmlns:a16="http://schemas.microsoft.com/office/drawing/2014/main" id="{A85CA95D-9892-494F-88DE-79F53BE6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99" y="5410444"/>
              <a:ext cx="1445909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(Fi)  Treatment P&lt;0.05, Interaction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36" name="Rectangle 295">
              <a:extLst>
                <a:ext uri="{FF2B5EF4-FFF2-40B4-BE49-F238E27FC236}">
                  <a16:creationId xmlns:a16="http://schemas.microsoft.com/office/drawing/2014/main" id="{CAC686E7-9E87-4619-8E01-7DB1C7363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6020552"/>
              <a:ext cx="144929" cy="347830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Rectangle 297">
              <a:extLst>
                <a:ext uri="{FF2B5EF4-FFF2-40B4-BE49-F238E27FC236}">
                  <a16:creationId xmlns:a16="http://schemas.microsoft.com/office/drawing/2014/main" id="{154FCADB-6F0E-48E3-AFCD-596AC032B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1" y="6124290"/>
              <a:ext cx="143403" cy="24409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Rectangle 299">
              <a:extLst>
                <a:ext uri="{FF2B5EF4-FFF2-40B4-BE49-F238E27FC236}">
                  <a16:creationId xmlns:a16="http://schemas.microsoft.com/office/drawing/2014/main" id="{11DD105D-E41D-4886-9184-EA478989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5837483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Rectangle 301">
              <a:extLst>
                <a:ext uri="{FF2B5EF4-FFF2-40B4-BE49-F238E27FC236}">
                  <a16:creationId xmlns:a16="http://schemas.microsoft.com/office/drawing/2014/main" id="{DBEE6849-EB7B-4995-AE1D-A5E69793E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5939697"/>
              <a:ext cx="144929" cy="4302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4" name="Rectangle 303">
              <a:extLst>
                <a:ext uri="{FF2B5EF4-FFF2-40B4-BE49-F238E27FC236}">
                  <a16:creationId xmlns:a16="http://schemas.microsoft.com/office/drawing/2014/main" id="{8BEB879D-EB3B-4B7A-97F7-7C9A6511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6326867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5" name="Rectangle 304">
              <a:extLst>
                <a:ext uri="{FF2B5EF4-FFF2-40B4-BE49-F238E27FC236}">
                  <a16:creationId xmlns:a16="http://schemas.microsoft.com/office/drawing/2014/main" id="{95221AC7-E5C6-4A00-9662-C6F84926F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605684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6" name="Rectangle 305">
              <a:extLst>
                <a:ext uri="{FF2B5EF4-FFF2-40B4-BE49-F238E27FC236}">
                  <a16:creationId xmlns:a16="http://schemas.microsoft.com/office/drawing/2014/main" id="{E349A623-CAF5-41BA-94DC-F403F4D2E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277" y="578834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7" name="Rectangle 306">
              <a:extLst>
                <a:ext uri="{FF2B5EF4-FFF2-40B4-BE49-F238E27FC236}">
                  <a16:creationId xmlns:a16="http://schemas.microsoft.com/office/drawing/2014/main" id="{2507CA88-1D7D-4326-9E96-5F33AE595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107" y="5512984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48" name="Freeform 307">
              <a:extLst>
                <a:ext uri="{FF2B5EF4-FFF2-40B4-BE49-F238E27FC236}">
                  <a16:creationId xmlns:a16="http://schemas.microsoft.com/office/drawing/2014/main" id="{1D39791B-B677-4E9A-BB7D-297DA9D50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5559830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356 h 536"/>
                <a:gd name="T10" fmla="*/ 0 w 16"/>
                <a:gd name="T11" fmla="*/ 356 h 536"/>
                <a:gd name="T12" fmla="*/ 16 w 16"/>
                <a:gd name="T13" fmla="*/ 180 h 536"/>
                <a:gd name="T14" fmla="*/ 0 w 16"/>
                <a:gd name="T15" fmla="*/ 180 h 536"/>
                <a:gd name="T16" fmla="*/ 16 w 16"/>
                <a:gd name="T17" fmla="*/ 3 h 536"/>
                <a:gd name="T18" fmla="*/ 0 w 16"/>
                <a:gd name="T19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9" name="Freeform 308">
              <a:extLst>
                <a:ext uri="{FF2B5EF4-FFF2-40B4-BE49-F238E27FC236}">
                  <a16:creationId xmlns:a16="http://schemas.microsoft.com/office/drawing/2014/main" id="{56A942E5-53F8-45B9-A372-3EBA8230A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5947324"/>
              <a:ext cx="76278" cy="70176"/>
            </a:xfrm>
            <a:custGeom>
              <a:avLst/>
              <a:gdLst>
                <a:gd name="T0" fmla="*/ 0 w 50"/>
                <a:gd name="T1" fmla="*/ 0 h 46"/>
                <a:gd name="T2" fmla="*/ 50 w 50"/>
                <a:gd name="T3" fmla="*/ 0 h 46"/>
                <a:gd name="T4" fmla="*/ 25 w 50"/>
                <a:gd name="T5" fmla="*/ 0 h 46"/>
                <a:gd name="T6" fmla="*/ 25 w 5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0" name="Freeform 309">
              <a:extLst>
                <a:ext uri="{FF2B5EF4-FFF2-40B4-BE49-F238E27FC236}">
                  <a16:creationId xmlns:a16="http://schemas.microsoft.com/office/drawing/2014/main" id="{C2DA7C9C-A195-4E13-A4E1-917095A9C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3" y="6066319"/>
              <a:ext cx="74753" cy="53395"/>
            </a:xfrm>
            <a:custGeom>
              <a:avLst/>
              <a:gdLst>
                <a:gd name="T0" fmla="*/ 0 w 49"/>
                <a:gd name="T1" fmla="*/ 0 h 35"/>
                <a:gd name="T2" fmla="*/ 49 w 49"/>
                <a:gd name="T3" fmla="*/ 0 h 35"/>
                <a:gd name="T4" fmla="*/ 25 w 49"/>
                <a:gd name="T5" fmla="*/ 0 h 35"/>
                <a:gd name="T6" fmla="*/ 25 w 49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5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Freeform 310">
              <a:extLst>
                <a:ext uri="{FF2B5EF4-FFF2-40B4-BE49-F238E27FC236}">
                  <a16:creationId xmlns:a16="http://schemas.microsoft.com/office/drawing/2014/main" id="{BFFB6D42-FACA-43F2-888B-2869140B3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5704759"/>
              <a:ext cx="76278" cy="129674"/>
            </a:xfrm>
            <a:custGeom>
              <a:avLst/>
              <a:gdLst>
                <a:gd name="T0" fmla="*/ 0 w 50"/>
                <a:gd name="T1" fmla="*/ 0 h 85"/>
                <a:gd name="T2" fmla="*/ 50 w 50"/>
                <a:gd name="T3" fmla="*/ 0 h 85"/>
                <a:gd name="T4" fmla="*/ 25 w 50"/>
                <a:gd name="T5" fmla="*/ 0 h 85"/>
                <a:gd name="T6" fmla="*/ 25 w 50"/>
                <a:gd name="T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2" name="Freeform 311">
              <a:extLst>
                <a:ext uri="{FF2B5EF4-FFF2-40B4-BE49-F238E27FC236}">
                  <a16:creationId xmlns:a16="http://schemas.microsoft.com/office/drawing/2014/main" id="{E58918CA-2FD2-4A15-A8BD-02581E065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5866470"/>
              <a:ext cx="76278" cy="70176"/>
            </a:xfrm>
            <a:custGeom>
              <a:avLst/>
              <a:gdLst>
                <a:gd name="T0" fmla="*/ 0 w 50"/>
                <a:gd name="T1" fmla="*/ 0 h 46"/>
                <a:gd name="T2" fmla="*/ 50 w 50"/>
                <a:gd name="T3" fmla="*/ 0 h 46"/>
                <a:gd name="T4" fmla="*/ 25 w 50"/>
                <a:gd name="T5" fmla="*/ 0 h 46"/>
                <a:gd name="T6" fmla="*/ 25 w 50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Rectangle 336">
              <a:extLst>
                <a:ext uri="{FF2B5EF4-FFF2-40B4-BE49-F238E27FC236}">
                  <a16:creationId xmlns:a16="http://schemas.microsoft.com/office/drawing/2014/main" id="{48954EC0-CC02-4922-B30B-F3710D712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420" y="5408343"/>
              <a:ext cx="793487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F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00" name="Rectangle 338">
              <a:extLst>
                <a:ext uri="{FF2B5EF4-FFF2-40B4-BE49-F238E27FC236}">
                  <a16:creationId xmlns:a16="http://schemas.microsoft.com/office/drawing/2014/main" id="{05F5ACAC-681F-4A47-A09A-8753D273B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020" y="6926791"/>
              <a:ext cx="143403" cy="50343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Rectangle 340">
              <a:extLst>
                <a:ext uri="{FF2B5EF4-FFF2-40B4-BE49-F238E27FC236}">
                  <a16:creationId xmlns:a16="http://schemas.microsoft.com/office/drawing/2014/main" id="{032DE781-4334-4455-BA9E-31E7E260D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670" y="6948149"/>
              <a:ext cx="144929" cy="482080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4" name="Rectangle 342">
              <a:extLst>
                <a:ext uri="{FF2B5EF4-FFF2-40B4-BE49-F238E27FC236}">
                  <a16:creationId xmlns:a16="http://schemas.microsoft.com/office/drawing/2014/main" id="{634E9E21-0C04-4686-A13A-8A7BC014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11" y="6899330"/>
              <a:ext cx="144929" cy="5324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6" name="Rectangle 344">
              <a:extLst>
                <a:ext uri="{FF2B5EF4-FFF2-40B4-BE49-F238E27FC236}">
                  <a16:creationId xmlns:a16="http://schemas.microsoft.com/office/drawing/2014/main" id="{C9DB5A91-9FD1-422D-B2B8-84FEFBAE6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360" y="6852038"/>
              <a:ext cx="144929" cy="5797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8" name="Rectangle 346">
              <a:extLst>
                <a:ext uri="{FF2B5EF4-FFF2-40B4-BE49-F238E27FC236}">
                  <a16:creationId xmlns:a16="http://schemas.microsoft.com/office/drawing/2014/main" id="{090F9C14-A51C-4902-8CED-A4574C737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738751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09" name="Rectangle 347">
              <a:extLst>
                <a:ext uri="{FF2B5EF4-FFF2-40B4-BE49-F238E27FC236}">
                  <a16:creationId xmlns:a16="http://schemas.microsoft.com/office/drawing/2014/main" id="{244492E8-9ACC-4539-9212-391623D9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711748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10" name="Rectangle 348">
              <a:extLst>
                <a:ext uri="{FF2B5EF4-FFF2-40B4-BE49-F238E27FC236}">
                  <a16:creationId xmlns:a16="http://schemas.microsoft.com/office/drawing/2014/main" id="{68F32570-3AB2-492C-998A-D3466DA25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84898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11" name="Rectangle 349">
              <a:extLst>
                <a:ext uri="{FF2B5EF4-FFF2-40B4-BE49-F238E27FC236}">
                  <a16:creationId xmlns:a16="http://schemas.microsoft.com/office/drawing/2014/main" id="{FF3777AC-5747-4232-839E-A722E437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889" y="6578960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412" name="Freeform 350">
              <a:extLst>
                <a:ext uri="{FF2B5EF4-FFF2-40B4-BE49-F238E27FC236}">
                  <a16:creationId xmlns:a16="http://schemas.microsoft.com/office/drawing/2014/main" id="{6646754C-95E8-4656-B52E-16FA5ADF2C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3" y="6621677"/>
              <a:ext cx="24409" cy="817705"/>
            </a:xfrm>
            <a:custGeom>
              <a:avLst/>
              <a:gdLst>
                <a:gd name="T0" fmla="*/ 16 w 16"/>
                <a:gd name="T1" fmla="*/ 536 h 536"/>
                <a:gd name="T2" fmla="*/ 16 w 16"/>
                <a:gd name="T3" fmla="*/ 0 h 536"/>
                <a:gd name="T4" fmla="*/ 16 w 16"/>
                <a:gd name="T5" fmla="*/ 533 h 536"/>
                <a:gd name="T6" fmla="*/ 0 w 16"/>
                <a:gd name="T7" fmla="*/ 533 h 536"/>
                <a:gd name="T8" fmla="*/ 16 w 16"/>
                <a:gd name="T9" fmla="*/ 356 h 536"/>
                <a:gd name="T10" fmla="*/ 0 w 16"/>
                <a:gd name="T11" fmla="*/ 356 h 536"/>
                <a:gd name="T12" fmla="*/ 16 w 16"/>
                <a:gd name="T13" fmla="*/ 180 h 536"/>
                <a:gd name="T14" fmla="*/ 0 w 16"/>
                <a:gd name="T15" fmla="*/ 180 h 536"/>
                <a:gd name="T16" fmla="*/ 16 w 16"/>
                <a:gd name="T17" fmla="*/ 3 h 536"/>
                <a:gd name="T18" fmla="*/ 0 w 16"/>
                <a:gd name="T19" fmla="*/ 3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6">
                  <a:moveTo>
                    <a:pt x="16" y="536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51">
              <a:extLst>
                <a:ext uri="{FF2B5EF4-FFF2-40B4-BE49-F238E27FC236}">
                  <a16:creationId xmlns:a16="http://schemas.microsoft.com/office/drawing/2014/main" id="{590E878F-AC17-4118-BC60-D2AA1764B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582" y="6885601"/>
              <a:ext cx="74753" cy="36614"/>
            </a:xfrm>
            <a:custGeom>
              <a:avLst/>
              <a:gdLst>
                <a:gd name="T0" fmla="*/ 0 w 49"/>
                <a:gd name="T1" fmla="*/ 0 h 24"/>
                <a:gd name="T2" fmla="*/ 49 w 49"/>
                <a:gd name="T3" fmla="*/ 0 h 24"/>
                <a:gd name="T4" fmla="*/ 25 w 49"/>
                <a:gd name="T5" fmla="*/ 0 h 24"/>
                <a:gd name="T6" fmla="*/ 25 w 49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4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4" name="Freeform 352">
              <a:extLst>
                <a:ext uri="{FF2B5EF4-FFF2-40B4-BE49-F238E27FC236}">
                  <a16:creationId xmlns:a16="http://schemas.microsoft.com/office/drawing/2014/main" id="{E0788003-57D1-4209-8F9A-AD1C6EB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233" y="6906959"/>
              <a:ext cx="76278" cy="38140"/>
            </a:xfrm>
            <a:custGeom>
              <a:avLst/>
              <a:gdLst>
                <a:gd name="T0" fmla="*/ 0 w 50"/>
                <a:gd name="T1" fmla="*/ 0 h 25"/>
                <a:gd name="T2" fmla="*/ 50 w 50"/>
                <a:gd name="T3" fmla="*/ 0 h 25"/>
                <a:gd name="T4" fmla="*/ 25 w 50"/>
                <a:gd name="T5" fmla="*/ 0 h 25"/>
                <a:gd name="T6" fmla="*/ 25 w 50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5" name="Freeform 353">
              <a:extLst>
                <a:ext uri="{FF2B5EF4-FFF2-40B4-BE49-F238E27FC236}">
                  <a16:creationId xmlns:a16="http://schemas.microsoft.com/office/drawing/2014/main" id="{280F9B0D-3682-41DF-910D-22A9D0D32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274" y="6847461"/>
              <a:ext cx="76278" cy="48818"/>
            </a:xfrm>
            <a:custGeom>
              <a:avLst/>
              <a:gdLst>
                <a:gd name="T0" fmla="*/ 0 w 50"/>
                <a:gd name="T1" fmla="*/ 0 h 32"/>
                <a:gd name="T2" fmla="*/ 50 w 50"/>
                <a:gd name="T3" fmla="*/ 0 h 32"/>
                <a:gd name="T4" fmla="*/ 25 w 50"/>
                <a:gd name="T5" fmla="*/ 0 h 32"/>
                <a:gd name="T6" fmla="*/ 25 w 5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6" name="Freeform 354">
              <a:extLst>
                <a:ext uri="{FF2B5EF4-FFF2-40B4-BE49-F238E27FC236}">
                  <a16:creationId xmlns:a16="http://schemas.microsoft.com/office/drawing/2014/main" id="{18BAD899-A054-4111-B79D-12E13D5D6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923" y="6791043"/>
              <a:ext cx="76278" cy="59498"/>
            </a:xfrm>
            <a:custGeom>
              <a:avLst/>
              <a:gdLst>
                <a:gd name="T0" fmla="*/ 0 w 50"/>
                <a:gd name="T1" fmla="*/ 0 h 39"/>
                <a:gd name="T2" fmla="*/ 50 w 50"/>
                <a:gd name="T3" fmla="*/ 0 h 39"/>
                <a:gd name="T4" fmla="*/ 25 w 50"/>
                <a:gd name="T5" fmla="*/ 0 h 39"/>
                <a:gd name="T6" fmla="*/ 25 w 50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Rectangle 375">
              <a:extLst>
                <a:ext uri="{FF2B5EF4-FFF2-40B4-BE49-F238E27FC236}">
                  <a16:creationId xmlns:a16="http://schemas.microsoft.com/office/drawing/2014/main" id="{2F96FB39-0F98-49FD-BC60-F606EAC20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5" y="6967932"/>
              <a:ext cx="144929" cy="460722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Rectangle 377">
              <a:extLst>
                <a:ext uri="{FF2B5EF4-FFF2-40B4-BE49-F238E27FC236}">
                  <a16:creationId xmlns:a16="http://schemas.microsoft.com/office/drawing/2014/main" id="{A8BA09D0-6A46-47D6-860B-42F577C7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780" y="7224227"/>
              <a:ext cx="143403" cy="20442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Rectangle 379">
              <a:extLst>
                <a:ext uri="{FF2B5EF4-FFF2-40B4-BE49-F238E27FC236}">
                  <a16:creationId xmlns:a16="http://schemas.microsoft.com/office/drawing/2014/main" id="{45291752-24A3-418E-9E16-2F59B4FB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7369156"/>
              <a:ext cx="144929" cy="59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Rectangle 381">
              <a:extLst>
                <a:ext uri="{FF2B5EF4-FFF2-40B4-BE49-F238E27FC236}">
                  <a16:creationId xmlns:a16="http://schemas.microsoft.com/office/drawing/2014/main" id="{C0D465E8-DFB1-4057-A9E5-9137BE1B2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5" y="7388989"/>
              <a:ext cx="144929" cy="396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Rectangle 383">
              <a:extLst>
                <a:ext uri="{FF2B5EF4-FFF2-40B4-BE49-F238E27FC236}">
                  <a16:creationId xmlns:a16="http://schemas.microsoft.com/office/drawing/2014/main" id="{133095CC-3D19-40D2-A7ED-98B5FDD14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3856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5" name="Rectangle 384">
              <a:extLst>
                <a:ext uri="{FF2B5EF4-FFF2-40B4-BE49-F238E27FC236}">
                  <a16:creationId xmlns:a16="http://schemas.microsoft.com/office/drawing/2014/main" id="{3DB8C4EC-1638-4674-B204-587B9A2F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25136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6" name="Rectangle 385">
              <a:extLst>
                <a:ext uri="{FF2B5EF4-FFF2-40B4-BE49-F238E27FC236}">
                  <a16:creationId xmlns:a16="http://schemas.microsoft.com/office/drawing/2014/main" id="{20F05C0D-E7C9-4F74-B600-E921462D8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1171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7" name="Rectangle 386">
              <a:extLst>
                <a:ext uri="{FF2B5EF4-FFF2-40B4-BE49-F238E27FC236}">
                  <a16:creationId xmlns:a16="http://schemas.microsoft.com/office/drawing/2014/main" id="{7FF95394-1530-45EC-8513-FD7035EEE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698133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8" name="Rectangle 387">
              <a:extLst>
                <a:ext uri="{FF2B5EF4-FFF2-40B4-BE49-F238E27FC236}">
                  <a16:creationId xmlns:a16="http://schemas.microsoft.com/office/drawing/2014/main" id="{FBA87515-A7E2-4BC6-BC2C-DE48F3838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684708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69" name="Rectangle 388">
              <a:extLst>
                <a:ext uri="{FF2B5EF4-FFF2-40B4-BE49-F238E27FC236}">
                  <a16:creationId xmlns:a16="http://schemas.microsoft.com/office/drawing/2014/main" id="{C6FA6CBA-4CCF-403B-A991-A5823D545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6712838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70" name="Rectangle 389">
              <a:extLst>
                <a:ext uri="{FF2B5EF4-FFF2-40B4-BE49-F238E27FC236}">
                  <a16:creationId xmlns:a16="http://schemas.microsoft.com/office/drawing/2014/main" id="{A15AAAE1-723B-4C33-85DC-BED7F3385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109" y="6577062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71" name="Freeform 390">
              <a:extLst>
                <a:ext uri="{FF2B5EF4-FFF2-40B4-BE49-F238E27FC236}">
                  <a16:creationId xmlns:a16="http://schemas.microsoft.com/office/drawing/2014/main" id="{D9BD4A46-6F6B-47AB-AB12-80BC85FA9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6620102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44 h 535"/>
                <a:gd name="T10" fmla="*/ 0 w 16"/>
                <a:gd name="T11" fmla="*/ 444 h 535"/>
                <a:gd name="T12" fmla="*/ 16 w 16"/>
                <a:gd name="T13" fmla="*/ 356 h 535"/>
                <a:gd name="T14" fmla="*/ 0 w 16"/>
                <a:gd name="T15" fmla="*/ 356 h 535"/>
                <a:gd name="T16" fmla="*/ 16 w 16"/>
                <a:gd name="T17" fmla="*/ 267 h 535"/>
                <a:gd name="T18" fmla="*/ 0 w 16"/>
                <a:gd name="T19" fmla="*/ 267 h 535"/>
                <a:gd name="T20" fmla="*/ 16 w 16"/>
                <a:gd name="T21" fmla="*/ 179 h 535"/>
                <a:gd name="T22" fmla="*/ 0 w 16"/>
                <a:gd name="T23" fmla="*/ 179 h 535"/>
                <a:gd name="T24" fmla="*/ 16 w 16"/>
                <a:gd name="T25" fmla="*/ 91 h 535"/>
                <a:gd name="T26" fmla="*/ 0 w 16"/>
                <a:gd name="T27" fmla="*/ 91 h 535"/>
                <a:gd name="T28" fmla="*/ 16 w 16"/>
                <a:gd name="T29" fmla="*/ 2 h 535"/>
                <a:gd name="T30" fmla="*/ 0 w 16"/>
                <a:gd name="T31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44"/>
                  </a:moveTo>
                  <a:lnTo>
                    <a:pt x="0" y="444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91"/>
                  </a:moveTo>
                  <a:lnTo>
                    <a:pt x="0" y="91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Freeform 391">
              <a:extLst>
                <a:ext uri="{FF2B5EF4-FFF2-40B4-BE49-F238E27FC236}">
                  <a16:creationId xmlns:a16="http://schemas.microsoft.com/office/drawing/2014/main" id="{97EC2ADD-AF30-4960-A016-8F5D648AD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7" y="6800119"/>
              <a:ext cx="76278" cy="164761"/>
            </a:xfrm>
            <a:custGeom>
              <a:avLst/>
              <a:gdLst>
                <a:gd name="T0" fmla="*/ 0 w 50"/>
                <a:gd name="T1" fmla="*/ 0 h 108"/>
                <a:gd name="T2" fmla="*/ 50 w 50"/>
                <a:gd name="T3" fmla="*/ 0 h 108"/>
                <a:gd name="T4" fmla="*/ 25 w 50"/>
                <a:gd name="T5" fmla="*/ 0 h 108"/>
                <a:gd name="T6" fmla="*/ 25 w 50"/>
                <a:gd name="T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0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Freeform 392">
              <a:extLst>
                <a:ext uri="{FF2B5EF4-FFF2-40B4-BE49-F238E27FC236}">
                  <a16:creationId xmlns:a16="http://schemas.microsoft.com/office/drawing/2014/main" id="{386C81BE-B8DD-40B4-A2A7-66C18F49D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2" y="7143372"/>
              <a:ext cx="74753" cy="76278"/>
            </a:xfrm>
            <a:custGeom>
              <a:avLst/>
              <a:gdLst>
                <a:gd name="T0" fmla="*/ 0 w 49"/>
                <a:gd name="T1" fmla="*/ 0 h 50"/>
                <a:gd name="T2" fmla="*/ 49 w 49"/>
                <a:gd name="T3" fmla="*/ 0 h 50"/>
                <a:gd name="T4" fmla="*/ 25 w 49"/>
                <a:gd name="T5" fmla="*/ 0 h 50"/>
                <a:gd name="T6" fmla="*/ 25 w 49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0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5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4" name="Freeform 393">
              <a:extLst>
                <a:ext uri="{FF2B5EF4-FFF2-40B4-BE49-F238E27FC236}">
                  <a16:creationId xmlns:a16="http://schemas.microsoft.com/office/drawing/2014/main" id="{0633967C-38D6-4433-B617-F6C83E838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7350849"/>
              <a:ext cx="76278" cy="13731"/>
            </a:xfrm>
            <a:custGeom>
              <a:avLst/>
              <a:gdLst>
                <a:gd name="T0" fmla="*/ 0 w 50"/>
                <a:gd name="T1" fmla="*/ 0 h 9"/>
                <a:gd name="T2" fmla="*/ 50 w 50"/>
                <a:gd name="T3" fmla="*/ 0 h 9"/>
                <a:gd name="T4" fmla="*/ 25 w 50"/>
                <a:gd name="T5" fmla="*/ 0 h 9"/>
                <a:gd name="T6" fmla="*/ 25 w 50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394">
              <a:extLst>
                <a:ext uri="{FF2B5EF4-FFF2-40B4-BE49-F238E27FC236}">
                  <a16:creationId xmlns:a16="http://schemas.microsoft.com/office/drawing/2014/main" id="{28B9710C-C3AE-40D2-AAAD-2B0DD5B4D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7" y="7373733"/>
              <a:ext cx="76278" cy="12205"/>
            </a:xfrm>
            <a:custGeom>
              <a:avLst/>
              <a:gdLst>
                <a:gd name="T0" fmla="*/ 0 w 50"/>
                <a:gd name="T1" fmla="*/ 0 h 8"/>
                <a:gd name="T2" fmla="*/ 50 w 50"/>
                <a:gd name="T3" fmla="*/ 0 h 8"/>
                <a:gd name="T4" fmla="*/ 25 w 50"/>
                <a:gd name="T5" fmla="*/ 0 h 8"/>
                <a:gd name="T6" fmla="*/ 25 w 5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9" name="Rectangle 418">
              <a:extLst>
                <a:ext uri="{FF2B5EF4-FFF2-40B4-BE49-F238E27FC236}">
                  <a16:creationId xmlns:a16="http://schemas.microsoft.com/office/drawing/2014/main" id="{12C97B86-FD3E-4365-82D2-D5FFA79B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609" y="6477901"/>
              <a:ext cx="849592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G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16" name="Rectangle 420">
              <a:extLst>
                <a:ext uri="{FF2B5EF4-FFF2-40B4-BE49-F238E27FC236}">
                  <a16:creationId xmlns:a16="http://schemas.microsoft.com/office/drawing/2014/main" id="{83EC0C38-FA93-4CE8-94F8-A499A3DC4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546" y="8009790"/>
              <a:ext cx="143403" cy="49733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8" name="Rectangle 422">
              <a:extLst>
                <a:ext uri="{FF2B5EF4-FFF2-40B4-BE49-F238E27FC236}">
                  <a16:creationId xmlns:a16="http://schemas.microsoft.com/office/drawing/2014/main" id="{122AF672-E36C-4128-A86E-C7F63D576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196" y="8162347"/>
              <a:ext cx="144929" cy="34477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0" name="Rectangle 424">
              <a:extLst>
                <a:ext uri="{FF2B5EF4-FFF2-40B4-BE49-F238E27FC236}">
                  <a16:creationId xmlns:a16="http://schemas.microsoft.com/office/drawing/2014/main" id="{9EAB6C7E-BB72-4398-B7EC-DE9B723CB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37" y="8313379"/>
              <a:ext cx="144929" cy="195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Rectangle 426">
              <a:extLst>
                <a:ext uri="{FF2B5EF4-FFF2-40B4-BE49-F238E27FC236}">
                  <a16:creationId xmlns:a16="http://schemas.microsoft.com/office/drawing/2014/main" id="{4EDCCC11-E5B3-4032-9C53-FD2841D7C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886" y="8295072"/>
              <a:ext cx="144929" cy="213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Rectangle 428">
              <a:extLst>
                <a:ext uri="{FF2B5EF4-FFF2-40B4-BE49-F238E27FC236}">
                  <a16:creationId xmlns:a16="http://schemas.microsoft.com/office/drawing/2014/main" id="{E4D9B9DC-8540-41E3-8392-616158EC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846440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5" name="Rectangle 429">
              <a:extLst>
                <a:ext uri="{FF2B5EF4-FFF2-40B4-BE49-F238E27FC236}">
                  <a16:creationId xmlns:a16="http://schemas.microsoft.com/office/drawing/2014/main" id="{5EE03DE1-142B-4A57-9823-485AFF14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826150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6" name="Rectangle 430">
              <a:extLst>
                <a:ext uri="{FF2B5EF4-FFF2-40B4-BE49-F238E27FC236}">
                  <a16:creationId xmlns:a16="http://schemas.microsoft.com/office/drawing/2014/main" id="{E0BF4C81-657B-4025-A09A-6DB6F2A8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806013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7" name="Rectangle 431">
              <a:extLst>
                <a:ext uri="{FF2B5EF4-FFF2-40B4-BE49-F238E27FC236}">
                  <a16:creationId xmlns:a16="http://schemas.microsoft.com/office/drawing/2014/main" id="{5527FAA4-5575-4F8B-98EF-1A16B7BB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785723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8" name="Rectangle 432">
              <a:extLst>
                <a:ext uri="{FF2B5EF4-FFF2-40B4-BE49-F238E27FC236}">
                  <a16:creationId xmlns:a16="http://schemas.microsoft.com/office/drawing/2014/main" id="{5E31CC2D-0A3D-4D95-88EB-52ABE865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35" y="765585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329" name="Freeform 433">
              <a:extLst>
                <a:ext uri="{FF2B5EF4-FFF2-40B4-BE49-F238E27FC236}">
                  <a16:creationId xmlns:a16="http://schemas.microsoft.com/office/drawing/2014/main" id="{5113FB4C-5DB3-4D70-A7B5-EB6FCCEA0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834" y="769857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3 h 535"/>
                <a:gd name="T6" fmla="*/ 0 w 16"/>
                <a:gd name="T7" fmla="*/ 533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8 h 535"/>
                <a:gd name="T14" fmla="*/ 0 w 16"/>
                <a:gd name="T15" fmla="*/ 268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3 h 535"/>
                <a:gd name="T22" fmla="*/ 0 w 16"/>
                <a:gd name="T23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0" name="Freeform 434">
              <a:extLst>
                <a:ext uri="{FF2B5EF4-FFF2-40B4-BE49-F238E27FC236}">
                  <a16:creationId xmlns:a16="http://schemas.microsoft.com/office/drawing/2014/main" id="{419F8928-39DF-4939-B711-476A9C640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5109" y="7931987"/>
              <a:ext cx="74753" cy="74753"/>
            </a:xfrm>
            <a:custGeom>
              <a:avLst/>
              <a:gdLst>
                <a:gd name="T0" fmla="*/ 0 w 49"/>
                <a:gd name="T1" fmla="*/ 0 h 49"/>
                <a:gd name="T2" fmla="*/ 49 w 49"/>
                <a:gd name="T3" fmla="*/ 0 h 49"/>
                <a:gd name="T4" fmla="*/ 24 w 49"/>
                <a:gd name="T5" fmla="*/ 0 h 49"/>
                <a:gd name="T6" fmla="*/ 24 w 49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9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4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1" name="Freeform 435">
              <a:extLst>
                <a:ext uri="{FF2B5EF4-FFF2-40B4-BE49-F238E27FC236}">
                  <a16:creationId xmlns:a16="http://schemas.microsoft.com/office/drawing/2014/main" id="{9375D4D0-CE40-4F18-947C-1E371E100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759" y="8110478"/>
              <a:ext cx="76278" cy="47293"/>
            </a:xfrm>
            <a:custGeom>
              <a:avLst/>
              <a:gdLst>
                <a:gd name="T0" fmla="*/ 0 w 50"/>
                <a:gd name="T1" fmla="*/ 0 h 31"/>
                <a:gd name="T2" fmla="*/ 50 w 50"/>
                <a:gd name="T3" fmla="*/ 0 h 31"/>
                <a:gd name="T4" fmla="*/ 25 w 50"/>
                <a:gd name="T5" fmla="*/ 0 h 31"/>
                <a:gd name="T6" fmla="*/ 25 w 5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2" name="Freeform 436">
              <a:extLst>
                <a:ext uri="{FF2B5EF4-FFF2-40B4-BE49-F238E27FC236}">
                  <a16:creationId xmlns:a16="http://schemas.microsoft.com/office/drawing/2014/main" id="{F0A17796-30CD-4A82-B9D5-75DA44F65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800" y="8266086"/>
              <a:ext cx="74753" cy="42716"/>
            </a:xfrm>
            <a:custGeom>
              <a:avLst/>
              <a:gdLst>
                <a:gd name="T0" fmla="*/ 0 w 49"/>
                <a:gd name="T1" fmla="*/ 0 h 28"/>
                <a:gd name="T2" fmla="*/ 49 w 49"/>
                <a:gd name="T3" fmla="*/ 0 h 28"/>
                <a:gd name="T4" fmla="*/ 25 w 49"/>
                <a:gd name="T5" fmla="*/ 0 h 28"/>
                <a:gd name="T6" fmla="*/ 25 w 49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8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2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3" name="Freeform 437">
              <a:extLst>
                <a:ext uri="{FF2B5EF4-FFF2-40B4-BE49-F238E27FC236}">
                  <a16:creationId xmlns:a16="http://schemas.microsoft.com/office/drawing/2014/main" id="{E62C4674-B087-4719-8873-26B3BD371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449" y="8263035"/>
              <a:ext cx="76278" cy="27460"/>
            </a:xfrm>
            <a:custGeom>
              <a:avLst/>
              <a:gdLst>
                <a:gd name="T0" fmla="*/ 0 w 50"/>
                <a:gd name="T1" fmla="*/ 0 h 18"/>
                <a:gd name="T2" fmla="*/ 50 w 50"/>
                <a:gd name="T3" fmla="*/ 0 h 18"/>
                <a:gd name="T4" fmla="*/ 25 w 50"/>
                <a:gd name="T5" fmla="*/ 0 h 18"/>
                <a:gd name="T6" fmla="*/ 25 w 5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Rectangle 459">
              <a:extLst>
                <a:ext uri="{FF2B5EF4-FFF2-40B4-BE49-F238E27FC236}">
                  <a16:creationId xmlns:a16="http://schemas.microsoft.com/office/drawing/2014/main" id="{E89E4A59-2F73-4009-8C70-4838B4DD9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312" y="7535789"/>
              <a:ext cx="828753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(Hi)  Treatment P&lt;0.001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73" name="Rectangle 461">
              <a:extLst>
                <a:ext uri="{FF2B5EF4-FFF2-40B4-BE49-F238E27FC236}">
                  <a16:creationId xmlns:a16="http://schemas.microsoft.com/office/drawing/2014/main" id="{4AD470E9-F178-437B-8F81-A1CACA2D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606" y="7976217"/>
              <a:ext cx="143403" cy="53089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Rectangle 463">
              <a:extLst>
                <a:ext uri="{FF2B5EF4-FFF2-40B4-BE49-F238E27FC236}">
                  <a16:creationId xmlns:a16="http://schemas.microsoft.com/office/drawing/2014/main" id="{C27C7758-4864-475C-A428-E08BF7F2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255" y="8079956"/>
              <a:ext cx="144929" cy="42715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Rectangle 465">
              <a:extLst>
                <a:ext uri="{FF2B5EF4-FFF2-40B4-BE49-F238E27FC236}">
                  <a16:creationId xmlns:a16="http://schemas.microsoft.com/office/drawing/2014/main" id="{FF009B12-6EEF-4923-8D93-73AF7DCC5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296" y="8311842"/>
              <a:ext cx="144929" cy="1952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467">
              <a:extLst>
                <a:ext uri="{FF2B5EF4-FFF2-40B4-BE49-F238E27FC236}">
                  <a16:creationId xmlns:a16="http://schemas.microsoft.com/office/drawing/2014/main" id="{6165CBB0-3D1F-4253-B587-358400952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946" y="8435414"/>
              <a:ext cx="144929" cy="717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Rectangle 469">
              <a:extLst>
                <a:ext uri="{FF2B5EF4-FFF2-40B4-BE49-F238E27FC236}">
                  <a16:creationId xmlns:a16="http://schemas.microsoft.com/office/drawing/2014/main" id="{A5E821F5-B881-4696-93CA-9343127BF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8462550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2" name="Rectangle 470">
              <a:extLst>
                <a:ext uri="{FF2B5EF4-FFF2-40B4-BE49-F238E27FC236}">
                  <a16:creationId xmlns:a16="http://schemas.microsoft.com/office/drawing/2014/main" id="{880BCC34-E2A3-462F-B4E7-9061EA6E1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826117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3" name="Rectangle 471">
              <a:extLst>
                <a:ext uri="{FF2B5EF4-FFF2-40B4-BE49-F238E27FC236}">
                  <a16:creationId xmlns:a16="http://schemas.microsoft.com/office/drawing/2014/main" id="{EC73AECB-2BF5-41D1-A8E7-3F37F4C1D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8058274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4" name="Rectangle 472">
              <a:extLst>
                <a:ext uri="{FF2B5EF4-FFF2-40B4-BE49-F238E27FC236}">
                  <a16:creationId xmlns:a16="http://schemas.microsoft.com/office/drawing/2014/main" id="{38AC9E50-CB2B-49BC-A439-4338228B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856899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5" name="Rectangle 473">
              <a:extLst>
                <a:ext uri="{FF2B5EF4-FFF2-40B4-BE49-F238E27FC236}">
                  <a16:creationId xmlns:a16="http://schemas.microsoft.com/office/drawing/2014/main" id="{C857ED3C-2FB3-4473-8D42-17560735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723" y="7653998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86" name="Freeform 474">
              <a:extLst>
                <a:ext uri="{FF2B5EF4-FFF2-40B4-BE49-F238E27FC236}">
                  <a16:creationId xmlns:a16="http://schemas.microsoft.com/office/drawing/2014/main" id="{810710AF-8BA0-4B04-974D-7BC4BAE59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4418" y="7698564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00 h 535"/>
                <a:gd name="T10" fmla="*/ 0 w 16"/>
                <a:gd name="T11" fmla="*/ 400 h 535"/>
                <a:gd name="T12" fmla="*/ 16 w 16"/>
                <a:gd name="T13" fmla="*/ 267 h 535"/>
                <a:gd name="T14" fmla="*/ 0 w 16"/>
                <a:gd name="T15" fmla="*/ 267 h 535"/>
                <a:gd name="T16" fmla="*/ 16 w 16"/>
                <a:gd name="T17" fmla="*/ 135 h 535"/>
                <a:gd name="T18" fmla="*/ 0 w 16"/>
                <a:gd name="T19" fmla="*/ 135 h 535"/>
                <a:gd name="T20" fmla="*/ 16 w 16"/>
                <a:gd name="T21" fmla="*/ 2 h 535"/>
                <a:gd name="T22" fmla="*/ 0 w 16"/>
                <a:gd name="T23" fmla="*/ 2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00"/>
                  </a:moveTo>
                  <a:lnTo>
                    <a:pt x="0" y="400"/>
                  </a:lnTo>
                  <a:moveTo>
                    <a:pt x="16" y="267"/>
                  </a:moveTo>
                  <a:lnTo>
                    <a:pt x="0" y="267"/>
                  </a:lnTo>
                  <a:moveTo>
                    <a:pt x="16" y="135"/>
                  </a:moveTo>
                  <a:lnTo>
                    <a:pt x="0" y="135"/>
                  </a:lnTo>
                  <a:moveTo>
                    <a:pt x="16" y="2"/>
                  </a:moveTo>
                  <a:lnTo>
                    <a:pt x="0" y="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Freeform 475">
              <a:extLst>
                <a:ext uri="{FF2B5EF4-FFF2-40B4-BE49-F238E27FC236}">
                  <a16:creationId xmlns:a16="http://schemas.microsoft.com/office/drawing/2014/main" id="{6B52B21D-D5D8-40E6-814A-FA55B84C9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168" y="7884683"/>
              <a:ext cx="74753" cy="88483"/>
            </a:xfrm>
            <a:custGeom>
              <a:avLst/>
              <a:gdLst>
                <a:gd name="T0" fmla="*/ 0 w 49"/>
                <a:gd name="T1" fmla="*/ 0 h 58"/>
                <a:gd name="T2" fmla="*/ 49 w 49"/>
                <a:gd name="T3" fmla="*/ 0 h 58"/>
                <a:gd name="T4" fmla="*/ 25 w 49"/>
                <a:gd name="T5" fmla="*/ 0 h 58"/>
                <a:gd name="T6" fmla="*/ 25 w 49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58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5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Freeform 476">
              <a:extLst>
                <a:ext uri="{FF2B5EF4-FFF2-40B4-BE49-F238E27FC236}">
                  <a16:creationId xmlns:a16="http://schemas.microsoft.com/office/drawing/2014/main" id="{AA222A15-F98C-4181-A930-5FB813451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2817" y="7936553"/>
              <a:ext cx="76278" cy="140352"/>
            </a:xfrm>
            <a:custGeom>
              <a:avLst/>
              <a:gdLst>
                <a:gd name="T0" fmla="*/ 0 w 50"/>
                <a:gd name="T1" fmla="*/ 0 h 92"/>
                <a:gd name="T2" fmla="*/ 50 w 50"/>
                <a:gd name="T3" fmla="*/ 0 h 92"/>
                <a:gd name="T4" fmla="*/ 25 w 50"/>
                <a:gd name="T5" fmla="*/ 0 h 92"/>
                <a:gd name="T6" fmla="*/ 25 w 50"/>
                <a:gd name="T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92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9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Freeform 477">
              <a:extLst>
                <a:ext uri="{FF2B5EF4-FFF2-40B4-BE49-F238E27FC236}">
                  <a16:creationId xmlns:a16="http://schemas.microsoft.com/office/drawing/2014/main" id="{5E4D29BD-9B42-4507-A3E7-49DC16C5E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858" y="8218783"/>
              <a:ext cx="76278" cy="90009"/>
            </a:xfrm>
            <a:custGeom>
              <a:avLst/>
              <a:gdLst>
                <a:gd name="T0" fmla="*/ 0 w 50"/>
                <a:gd name="T1" fmla="*/ 0 h 59"/>
                <a:gd name="T2" fmla="*/ 50 w 50"/>
                <a:gd name="T3" fmla="*/ 0 h 59"/>
                <a:gd name="T4" fmla="*/ 25 w 50"/>
                <a:gd name="T5" fmla="*/ 0 h 59"/>
                <a:gd name="T6" fmla="*/ 25 w 50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5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Freeform 478">
              <a:extLst>
                <a:ext uri="{FF2B5EF4-FFF2-40B4-BE49-F238E27FC236}">
                  <a16:creationId xmlns:a16="http://schemas.microsoft.com/office/drawing/2014/main" id="{714BE568-5D0E-4159-B1B0-ABD46FE8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5508" y="8389647"/>
              <a:ext cx="76278" cy="42716"/>
            </a:xfrm>
            <a:custGeom>
              <a:avLst/>
              <a:gdLst>
                <a:gd name="T0" fmla="*/ 0 w 50"/>
                <a:gd name="T1" fmla="*/ 0 h 28"/>
                <a:gd name="T2" fmla="*/ 50 w 50"/>
                <a:gd name="T3" fmla="*/ 0 h 28"/>
                <a:gd name="T4" fmla="*/ 25 w 50"/>
                <a:gd name="T5" fmla="*/ 0 h 28"/>
                <a:gd name="T6" fmla="*/ 25 w 50"/>
                <a:gd name="T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503">
              <a:extLst>
                <a:ext uri="{FF2B5EF4-FFF2-40B4-BE49-F238E27FC236}">
                  <a16:creationId xmlns:a16="http://schemas.microsoft.com/office/drawing/2014/main" id="{528E0AC0-5C38-46E6-914F-6101C756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327" y="7536841"/>
              <a:ext cx="846386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H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61" name="Rectangle 418">
              <a:extLst>
                <a:ext uri="{FF2B5EF4-FFF2-40B4-BE49-F238E27FC236}">
                  <a16:creationId xmlns:a16="http://schemas.microsoft.com/office/drawing/2014/main" id="{98800FC3-FBE9-4FA0-96A6-0D0C25CFC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33" y="6477587"/>
              <a:ext cx="128240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>
                  <a:solidFill>
                    <a:srgbClr val="000000"/>
                  </a:solidFill>
                  <a:cs typeface="Arial" panose="020B0604020202020204" pitchFamily="34" charset="0"/>
                </a:rPr>
                <a:t>G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i)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C915A33D-8741-4D66-8699-4F03AEFC597E}"/>
                </a:ext>
              </a:extLst>
            </p:cNvPr>
            <p:cNvSpPr txBox="1"/>
            <p:nvPr/>
          </p:nvSpPr>
          <p:spPr>
            <a:xfrm rot="16200000">
              <a:off x="261675" y="2664444"/>
              <a:ext cx="765920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INSR mRNA (AU)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3911B451-28CA-40C8-9B74-7DA13DC953F9}"/>
                </a:ext>
              </a:extLst>
            </p:cNvPr>
            <p:cNvSpPr txBox="1"/>
            <p:nvPr/>
          </p:nvSpPr>
          <p:spPr>
            <a:xfrm rot="16200000">
              <a:off x="2471731" y="2679461"/>
              <a:ext cx="775163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INSR protein (AU)</a:t>
              </a:r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8D7DDE05-FB2F-447C-A3EF-D5E9B5C649B0}"/>
                </a:ext>
              </a:extLst>
            </p:cNvPr>
            <p:cNvSpPr txBox="1"/>
            <p:nvPr/>
          </p:nvSpPr>
          <p:spPr>
            <a:xfrm rot="16200000">
              <a:off x="256050" y="3751790"/>
              <a:ext cx="773623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AKT1 mRNA (AU)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68C55E5D-66C5-4286-AB8C-5E2CB7B15A64}"/>
                </a:ext>
              </a:extLst>
            </p:cNvPr>
            <p:cNvSpPr txBox="1"/>
            <p:nvPr/>
          </p:nvSpPr>
          <p:spPr>
            <a:xfrm rot="16200000">
              <a:off x="2465536" y="3760218"/>
              <a:ext cx="782865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AKT1 protein (AU)</a:t>
              </a: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08C6ACCB-0E49-4E61-9C11-F19C1D2FA0DE}"/>
                </a:ext>
              </a:extLst>
            </p:cNvPr>
            <p:cNvSpPr txBox="1"/>
            <p:nvPr/>
          </p:nvSpPr>
          <p:spPr>
            <a:xfrm rot="16200000">
              <a:off x="253246" y="4783692"/>
              <a:ext cx="773623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AKT2 mRNA (AU)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42DEB1FD-718F-46E1-969B-E24E9FF92AD4}"/>
                </a:ext>
              </a:extLst>
            </p:cNvPr>
            <p:cNvSpPr txBox="1"/>
            <p:nvPr/>
          </p:nvSpPr>
          <p:spPr>
            <a:xfrm rot="16200000">
              <a:off x="2463381" y="4812443"/>
              <a:ext cx="782865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AKT2 protein (AU)</a:t>
              </a:r>
            </a:p>
          </p:txBody>
        </p:sp>
        <p:sp>
          <p:nvSpPr>
            <p:cNvPr id="768" name="TextBox 767">
              <a:extLst>
                <a:ext uri="{FF2B5EF4-FFF2-40B4-BE49-F238E27FC236}">
                  <a16:creationId xmlns:a16="http://schemas.microsoft.com/office/drawing/2014/main" id="{2D5F236C-64BD-47D6-9B4E-5D0B4322F3F3}"/>
                </a:ext>
              </a:extLst>
            </p:cNvPr>
            <p:cNvSpPr txBox="1"/>
            <p:nvPr/>
          </p:nvSpPr>
          <p:spPr>
            <a:xfrm rot="16200000">
              <a:off x="237067" y="5899486"/>
              <a:ext cx="805972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mTOR mRNA (AU)</a:t>
              </a:r>
            </a:p>
          </p:txBody>
        </p:sp>
        <p:sp>
          <p:nvSpPr>
            <p:cNvPr id="769" name="TextBox 768">
              <a:extLst>
                <a:ext uri="{FF2B5EF4-FFF2-40B4-BE49-F238E27FC236}">
                  <a16:creationId xmlns:a16="http://schemas.microsoft.com/office/drawing/2014/main" id="{DE03D1C0-62AE-446D-AE78-FE83DF39122C}"/>
                </a:ext>
              </a:extLst>
            </p:cNvPr>
            <p:cNvSpPr txBox="1"/>
            <p:nvPr/>
          </p:nvSpPr>
          <p:spPr>
            <a:xfrm rot="16200000">
              <a:off x="2425981" y="5895225"/>
              <a:ext cx="856807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/>
                <a:t>pmTOR</a:t>
              </a:r>
              <a:r>
                <a:rPr lang="en-GB" sz="600" dirty="0"/>
                <a:t> protein (AU)</a:t>
              </a:r>
            </a:p>
          </p:txBody>
        </p:sp>
        <p:sp>
          <p:nvSpPr>
            <p:cNvPr id="770" name="TextBox 769">
              <a:extLst>
                <a:ext uri="{FF2B5EF4-FFF2-40B4-BE49-F238E27FC236}">
                  <a16:creationId xmlns:a16="http://schemas.microsoft.com/office/drawing/2014/main" id="{CC1707FB-A854-4E94-9CA9-BD0CFACDBE08}"/>
                </a:ext>
              </a:extLst>
            </p:cNvPr>
            <p:cNvSpPr txBox="1"/>
            <p:nvPr/>
          </p:nvSpPr>
          <p:spPr>
            <a:xfrm rot="16200000">
              <a:off x="275579" y="6947764"/>
              <a:ext cx="728949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S6K mRNA (AU)</a:t>
              </a:r>
            </a:p>
          </p:txBody>
        </p:sp>
        <p:sp>
          <p:nvSpPr>
            <p:cNvPr id="771" name="TextBox 770">
              <a:extLst>
                <a:ext uri="{FF2B5EF4-FFF2-40B4-BE49-F238E27FC236}">
                  <a16:creationId xmlns:a16="http://schemas.microsoft.com/office/drawing/2014/main" id="{5EE0B50D-912E-4D78-8DCA-C14BFDB61292}"/>
                </a:ext>
              </a:extLst>
            </p:cNvPr>
            <p:cNvSpPr txBox="1"/>
            <p:nvPr/>
          </p:nvSpPr>
          <p:spPr>
            <a:xfrm rot="16200000">
              <a:off x="2464493" y="6943154"/>
              <a:ext cx="779784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pS6K protein (AU)</a:t>
              </a:r>
            </a:p>
          </p:txBody>
        </p:sp>
        <p:sp>
          <p:nvSpPr>
            <p:cNvPr id="772" name="TextBox 771">
              <a:extLst>
                <a:ext uri="{FF2B5EF4-FFF2-40B4-BE49-F238E27FC236}">
                  <a16:creationId xmlns:a16="http://schemas.microsoft.com/office/drawing/2014/main" id="{9DB22E34-77A8-404A-B129-8EE23814036F}"/>
                </a:ext>
              </a:extLst>
            </p:cNvPr>
            <p:cNvSpPr txBox="1"/>
            <p:nvPr/>
          </p:nvSpPr>
          <p:spPr>
            <a:xfrm rot="16200000">
              <a:off x="228827" y="8009203"/>
              <a:ext cx="827538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GLUT4 mRNA (AU)</a:t>
              </a:r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6C3BCED5-D24F-4166-88AC-73C822DED8D6}"/>
                </a:ext>
              </a:extLst>
            </p:cNvPr>
            <p:cNvSpPr txBox="1"/>
            <p:nvPr/>
          </p:nvSpPr>
          <p:spPr>
            <a:xfrm rot="16200000">
              <a:off x="2431976" y="8037720"/>
              <a:ext cx="836780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GLUT4 protein (AU)</a:t>
              </a:r>
            </a:p>
          </p:txBody>
        </p:sp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FE53F832-09C7-4766-A95D-56D82E023228}"/>
                </a:ext>
              </a:extLst>
            </p:cNvPr>
            <p:cNvSpPr txBox="1"/>
            <p:nvPr/>
          </p:nvSpPr>
          <p:spPr>
            <a:xfrm>
              <a:off x="1173778" y="2371796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76D47212-9DFA-4226-B951-F1FB7896A4EF}"/>
                </a:ext>
              </a:extLst>
            </p:cNvPr>
            <p:cNvSpPr txBox="1"/>
            <p:nvPr/>
          </p:nvSpPr>
          <p:spPr>
            <a:xfrm>
              <a:off x="3400674" y="2823102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D22AC457-BEA9-4BDB-9287-F91C93BE3C40}"/>
                </a:ext>
              </a:extLst>
            </p:cNvPr>
            <p:cNvSpPr txBox="1"/>
            <p:nvPr/>
          </p:nvSpPr>
          <p:spPr>
            <a:xfrm>
              <a:off x="3771322" y="295914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69569CB3-1CAA-4FA7-891A-CB8A1460158E}"/>
                </a:ext>
              </a:extLst>
            </p:cNvPr>
            <p:cNvSpPr txBox="1"/>
            <p:nvPr/>
          </p:nvSpPr>
          <p:spPr>
            <a:xfrm>
              <a:off x="3399976" y="3458849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4354FC13-6F38-4B13-910E-FA98E5F0E17B}"/>
                </a:ext>
              </a:extLst>
            </p:cNvPr>
            <p:cNvSpPr txBox="1"/>
            <p:nvPr/>
          </p:nvSpPr>
          <p:spPr>
            <a:xfrm>
              <a:off x="1176655" y="3392641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C8D7BD7D-A60E-44CE-8A88-6237FC5306FA}"/>
                </a:ext>
              </a:extLst>
            </p:cNvPr>
            <p:cNvSpPr txBox="1"/>
            <p:nvPr/>
          </p:nvSpPr>
          <p:spPr>
            <a:xfrm>
              <a:off x="1551101" y="5659293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04486D40-CA9D-4431-B135-F092BA7BE3AC}"/>
                </a:ext>
              </a:extLst>
            </p:cNvPr>
            <p:cNvSpPr txBox="1"/>
            <p:nvPr/>
          </p:nvSpPr>
          <p:spPr>
            <a:xfrm>
              <a:off x="1779526" y="4766317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4D8D0F6-C4E2-4AA0-BA35-E921E49F809E}"/>
                </a:ext>
              </a:extLst>
            </p:cNvPr>
            <p:cNvSpPr txBox="1"/>
            <p:nvPr/>
          </p:nvSpPr>
          <p:spPr>
            <a:xfrm>
              <a:off x="1175002" y="442636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F51CDA50-66F8-4E7C-AD42-292CE9C09D65}"/>
                </a:ext>
              </a:extLst>
            </p:cNvPr>
            <p:cNvSpPr txBox="1"/>
            <p:nvPr/>
          </p:nvSpPr>
          <p:spPr>
            <a:xfrm>
              <a:off x="4009313" y="4983511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DD7388B6-23B8-4911-BBE6-E9B11335F72A}"/>
                </a:ext>
              </a:extLst>
            </p:cNvPr>
            <p:cNvSpPr txBox="1"/>
            <p:nvPr/>
          </p:nvSpPr>
          <p:spPr>
            <a:xfrm>
              <a:off x="1782960" y="5860489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48B89797-8589-41DB-BAA3-B22FF073F9F3}"/>
                </a:ext>
              </a:extLst>
            </p:cNvPr>
            <p:cNvSpPr txBox="1"/>
            <p:nvPr/>
          </p:nvSpPr>
          <p:spPr>
            <a:xfrm>
              <a:off x="3399976" y="6657743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25190914-71EB-4FA1-8251-21216B734328}"/>
                </a:ext>
              </a:extLst>
            </p:cNvPr>
            <p:cNvSpPr txBox="1"/>
            <p:nvPr/>
          </p:nvSpPr>
          <p:spPr>
            <a:xfrm>
              <a:off x="4002826" y="6996579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1BADAA11-F440-4417-BCD7-B9F2318670F2}"/>
                </a:ext>
              </a:extLst>
            </p:cNvPr>
            <p:cNvSpPr txBox="1"/>
            <p:nvPr/>
          </p:nvSpPr>
          <p:spPr>
            <a:xfrm>
              <a:off x="1176655" y="7795186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4" name="TextBox 793">
              <a:extLst>
                <a:ext uri="{FF2B5EF4-FFF2-40B4-BE49-F238E27FC236}">
                  <a16:creationId xmlns:a16="http://schemas.microsoft.com/office/drawing/2014/main" id="{22374567-896A-4E1A-A492-D026AB6B6C56}"/>
                </a:ext>
              </a:extLst>
            </p:cNvPr>
            <p:cNvSpPr txBox="1"/>
            <p:nvPr/>
          </p:nvSpPr>
          <p:spPr>
            <a:xfrm>
              <a:off x="3399976" y="774188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CEF5C290-FA6E-4A8E-BBED-B46BD1F09667}"/>
                </a:ext>
              </a:extLst>
            </p:cNvPr>
            <p:cNvSpPr txBox="1"/>
            <p:nvPr/>
          </p:nvSpPr>
          <p:spPr>
            <a:xfrm>
              <a:off x="4009313" y="779105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D254A2E7-6D02-4DB4-8276-25FAD517A747}"/>
                </a:ext>
              </a:extLst>
            </p:cNvPr>
            <p:cNvSpPr txBox="1"/>
            <p:nvPr/>
          </p:nvSpPr>
          <p:spPr>
            <a:xfrm>
              <a:off x="1778463" y="795241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230" name="Rectangle 505">
              <a:extLst>
                <a:ext uri="{FF2B5EF4-FFF2-40B4-BE49-F238E27FC236}">
                  <a16:creationId xmlns:a16="http://schemas.microsoft.com/office/drawing/2014/main" id="{CA32A0FB-86C5-4CCE-9EF9-3C0188C6C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20" y="372228"/>
              <a:ext cx="143403" cy="665148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2" name="Rectangle 507">
              <a:extLst>
                <a:ext uri="{FF2B5EF4-FFF2-40B4-BE49-F238E27FC236}">
                  <a16:creationId xmlns:a16="http://schemas.microsoft.com/office/drawing/2014/main" id="{72CA3636-D692-42E0-9381-7964CF455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570" y="459185"/>
              <a:ext cx="144929" cy="57819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4" name="Rectangle 509">
              <a:extLst>
                <a:ext uri="{FF2B5EF4-FFF2-40B4-BE49-F238E27FC236}">
                  <a16:creationId xmlns:a16="http://schemas.microsoft.com/office/drawing/2014/main" id="{D23080C3-3E83-4FA0-9256-39EB5DC20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611" y="372228"/>
              <a:ext cx="144929" cy="665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6" name="Rectangle 511">
              <a:extLst>
                <a:ext uri="{FF2B5EF4-FFF2-40B4-BE49-F238E27FC236}">
                  <a16:creationId xmlns:a16="http://schemas.microsoft.com/office/drawing/2014/main" id="{3C4F168C-2576-418F-A6F7-E45D9DBAB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260" y="674291"/>
              <a:ext cx="144929" cy="3630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513">
              <a:extLst>
                <a:ext uri="{FF2B5EF4-FFF2-40B4-BE49-F238E27FC236}">
                  <a16:creationId xmlns:a16="http://schemas.microsoft.com/office/drawing/2014/main" id="{6430BE35-CE76-4A0B-AEEA-A351D052D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994659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39" name="Rectangle 514">
              <a:extLst>
                <a:ext uri="{FF2B5EF4-FFF2-40B4-BE49-F238E27FC236}">
                  <a16:creationId xmlns:a16="http://schemas.microsoft.com/office/drawing/2014/main" id="{90382EB0-5633-4B29-8577-4484E647C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858883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0" name="Rectangle 515">
              <a:extLst>
                <a:ext uri="{FF2B5EF4-FFF2-40B4-BE49-F238E27FC236}">
                  <a16:creationId xmlns:a16="http://schemas.microsoft.com/office/drawing/2014/main" id="{9A976D5F-1B2A-444A-8341-E797580B5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724633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1" name="Rectangle 516">
              <a:extLst>
                <a:ext uri="{FF2B5EF4-FFF2-40B4-BE49-F238E27FC236}">
                  <a16:creationId xmlns:a16="http://schemas.microsoft.com/office/drawing/2014/main" id="{6A0217CC-09A1-482C-B766-CA2CABFF7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590383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2" name="Rectangle 517">
              <a:extLst>
                <a:ext uri="{FF2B5EF4-FFF2-40B4-BE49-F238E27FC236}">
                  <a16:creationId xmlns:a16="http://schemas.microsoft.com/office/drawing/2014/main" id="{43E0C137-4CC1-4C03-A5FC-FF9732203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45460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3" name="Rectangle 518">
              <a:extLst>
                <a:ext uri="{FF2B5EF4-FFF2-40B4-BE49-F238E27FC236}">
                  <a16:creationId xmlns:a16="http://schemas.microsoft.com/office/drawing/2014/main" id="{77DD6A6D-1F67-41A9-BBCE-BB33C2B20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32035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4" name="Rectangle 519">
              <a:extLst>
                <a:ext uri="{FF2B5EF4-FFF2-40B4-BE49-F238E27FC236}">
                  <a16:creationId xmlns:a16="http://schemas.microsoft.com/office/drawing/2014/main" id="{ECA75647-220F-4F80-8107-0A64B55DE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86108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45" name="Freeform 520">
              <a:extLst>
                <a:ext uri="{FF2B5EF4-FFF2-40B4-BE49-F238E27FC236}">
                  <a16:creationId xmlns:a16="http://schemas.microsoft.com/office/drawing/2014/main" id="{F5427028-5747-4271-ADA0-23E499DD7A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733" y="228825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3 h 535"/>
                <a:gd name="T6" fmla="*/ 0 w 16"/>
                <a:gd name="T7" fmla="*/ 533 h 535"/>
                <a:gd name="T8" fmla="*/ 16 w 16"/>
                <a:gd name="T9" fmla="*/ 444 h 535"/>
                <a:gd name="T10" fmla="*/ 0 w 16"/>
                <a:gd name="T11" fmla="*/ 444 h 535"/>
                <a:gd name="T12" fmla="*/ 16 w 16"/>
                <a:gd name="T13" fmla="*/ 356 h 535"/>
                <a:gd name="T14" fmla="*/ 0 w 16"/>
                <a:gd name="T15" fmla="*/ 356 h 535"/>
                <a:gd name="T16" fmla="*/ 16 w 16"/>
                <a:gd name="T17" fmla="*/ 268 h 535"/>
                <a:gd name="T18" fmla="*/ 0 w 16"/>
                <a:gd name="T19" fmla="*/ 268 h 535"/>
                <a:gd name="T20" fmla="*/ 16 w 16"/>
                <a:gd name="T21" fmla="*/ 179 h 535"/>
                <a:gd name="T22" fmla="*/ 0 w 16"/>
                <a:gd name="T23" fmla="*/ 179 h 535"/>
                <a:gd name="T24" fmla="*/ 16 w 16"/>
                <a:gd name="T25" fmla="*/ 91 h 535"/>
                <a:gd name="T26" fmla="*/ 0 w 16"/>
                <a:gd name="T27" fmla="*/ 91 h 535"/>
                <a:gd name="T28" fmla="*/ 16 w 16"/>
                <a:gd name="T29" fmla="*/ 3 h 535"/>
                <a:gd name="T30" fmla="*/ 0 w 16"/>
                <a:gd name="T31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3"/>
                  </a:moveTo>
                  <a:lnTo>
                    <a:pt x="0" y="533"/>
                  </a:lnTo>
                  <a:moveTo>
                    <a:pt x="16" y="444"/>
                  </a:moveTo>
                  <a:lnTo>
                    <a:pt x="0" y="444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91"/>
                  </a:moveTo>
                  <a:lnTo>
                    <a:pt x="0" y="91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Freeform 521">
              <a:extLst>
                <a:ext uri="{FF2B5EF4-FFF2-40B4-BE49-F238E27FC236}">
                  <a16:creationId xmlns:a16="http://schemas.microsoft.com/office/drawing/2014/main" id="{6E4319D7-D72E-45C1-9EC1-89AD465B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482" y="340191"/>
              <a:ext cx="74753" cy="27460"/>
            </a:xfrm>
            <a:custGeom>
              <a:avLst/>
              <a:gdLst>
                <a:gd name="T0" fmla="*/ 0 w 49"/>
                <a:gd name="T1" fmla="*/ 0 h 18"/>
                <a:gd name="T2" fmla="*/ 49 w 49"/>
                <a:gd name="T3" fmla="*/ 0 h 18"/>
                <a:gd name="T4" fmla="*/ 25 w 49"/>
                <a:gd name="T5" fmla="*/ 0 h 18"/>
                <a:gd name="T6" fmla="*/ 25 w 49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8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1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" name="Freeform 522">
              <a:extLst>
                <a:ext uri="{FF2B5EF4-FFF2-40B4-BE49-F238E27FC236}">
                  <a16:creationId xmlns:a16="http://schemas.microsoft.com/office/drawing/2014/main" id="{F777465D-4C81-4A13-9FF8-78846979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133" y="442405"/>
              <a:ext cx="76278" cy="12205"/>
            </a:xfrm>
            <a:custGeom>
              <a:avLst/>
              <a:gdLst>
                <a:gd name="T0" fmla="*/ 0 w 50"/>
                <a:gd name="T1" fmla="*/ 0 h 8"/>
                <a:gd name="T2" fmla="*/ 50 w 50"/>
                <a:gd name="T3" fmla="*/ 0 h 8"/>
                <a:gd name="T4" fmla="*/ 25 w 50"/>
                <a:gd name="T5" fmla="*/ 0 h 8"/>
                <a:gd name="T6" fmla="*/ 25 w 5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Freeform 523">
              <a:extLst>
                <a:ext uri="{FF2B5EF4-FFF2-40B4-BE49-F238E27FC236}">
                  <a16:creationId xmlns:a16="http://schemas.microsoft.com/office/drawing/2014/main" id="{93DE0DF5-FA66-4874-801B-DEBA47830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174" y="320359"/>
              <a:ext cx="76278" cy="47293"/>
            </a:xfrm>
            <a:custGeom>
              <a:avLst/>
              <a:gdLst>
                <a:gd name="T0" fmla="*/ 0 w 50"/>
                <a:gd name="T1" fmla="*/ 0 h 31"/>
                <a:gd name="T2" fmla="*/ 50 w 50"/>
                <a:gd name="T3" fmla="*/ 0 h 31"/>
                <a:gd name="T4" fmla="*/ 25 w 50"/>
                <a:gd name="T5" fmla="*/ 0 h 31"/>
                <a:gd name="T6" fmla="*/ 25 w 50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Freeform 524">
              <a:extLst>
                <a:ext uri="{FF2B5EF4-FFF2-40B4-BE49-F238E27FC236}">
                  <a16:creationId xmlns:a16="http://schemas.microsoft.com/office/drawing/2014/main" id="{7830A10D-44D7-4E55-A594-ED3AC389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23" y="630049"/>
              <a:ext cx="76278" cy="41191"/>
            </a:xfrm>
            <a:custGeom>
              <a:avLst/>
              <a:gdLst>
                <a:gd name="T0" fmla="*/ 0 w 50"/>
                <a:gd name="T1" fmla="*/ 0 h 27"/>
                <a:gd name="T2" fmla="*/ 50 w 50"/>
                <a:gd name="T3" fmla="*/ 0 h 27"/>
                <a:gd name="T4" fmla="*/ 25 w 50"/>
                <a:gd name="T5" fmla="*/ 0 h 27"/>
                <a:gd name="T6" fmla="*/ 25 w 50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2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Rectangle 545">
              <a:extLst>
                <a:ext uri="{FF2B5EF4-FFF2-40B4-BE49-F238E27FC236}">
                  <a16:creationId xmlns:a16="http://schemas.microsoft.com/office/drawing/2014/main" id="{8215DF07-F887-43DC-85E8-33F3DD77E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13" y="68515"/>
              <a:ext cx="2000548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(Ai)  Treatment P&lt;0.005, GA P&lt;0.001, Interaction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89" name="Rectangle 549">
              <a:extLst>
                <a:ext uri="{FF2B5EF4-FFF2-40B4-BE49-F238E27FC236}">
                  <a16:creationId xmlns:a16="http://schemas.microsoft.com/office/drawing/2014/main" id="{97DA8F34-1163-421A-B546-AE6F088B0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979" y="585793"/>
              <a:ext cx="144929" cy="454619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551">
              <a:extLst>
                <a:ext uri="{FF2B5EF4-FFF2-40B4-BE49-F238E27FC236}">
                  <a16:creationId xmlns:a16="http://schemas.microsoft.com/office/drawing/2014/main" id="{B61020BB-819F-42D9-B67E-D7F1024EC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30" y="460696"/>
              <a:ext cx="144929" cy="579716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553">
              <a:extLst>
                <a:ext uri="{FF2B5EF4-FFF2-40B4-BE49-F238E27FC236}">
                  <a16:creationId xmlns:a16="http://schemas.microsoft.com/office/drawing/2014/main" id="{A7A4A974-85D1-434F-BD9A-028F6E27C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1" y="913790"/>
              <a:ext cx="144929" cy="1266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555">
              <a:extLst>
                <a:ext uri="{FF2B5EF4-FFF2-40B4-BE49-F238E27FC236}">
                  <a16:creationId xmlns:a16="http://schemas.microsoft.com/office/drawing/2014/main" id="{2B2926CF-808F-49A8-B827-8180F2852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20" y="950404"/>
              <a:ext cx="144929" cy="900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557">
              <a:extLst>
                <a:ext uri="{FF2B5EF4-FFF2-40B4-BE49-F238E27FC236}">
                  <a16:creationId xmlns:a16="http://schemas.microsoft.com/office/drawing/2014/main" id="{0E19F932-CAD9-4A70-9CAC-3758CF41C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995846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98" name="Rectangle 558">
              <a:extLst>
                <a:ext uri="{FF2B5EF4-FFF2-40B4-BE49-F238E27FC236}">
                  <a16:creationId xmlns:a16="http://schemas.microsoft.com/office/drawing/2014/main" id="{D8E8D839-8EA5-4DB0-925D-2AFC8AE3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727346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99" name="Rectangle 559">
              <a:extLst>
                <a:ext uri="{FF2B5EF4-FFF2-40B4-BE49-F238E27FC236}">
                  <a16:creationId xmlns:a16="http://schemas.microsoft.com/office/drawing/2014/main" id="{5752560D-E662-430C-8E71-40BADD197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458846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0" name="Rectangle 560">
              <a:extLst>
                <a:ext uri="{FF2B5EF4-FFF2-40B4-BE49-F238E27FC236}">
                  <a16:creationId xmlns:a16="http://schemas.microsoft.com/office/drawing/2014/main" id="{1751E019-2E9A-404C-A04E-BBA282C6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88821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201" name="Freeform 561">
              <a:extLst>
                <a:ext uri="{FF2B5EF4-FFF2-40B4-BE49-F238E27FC236}">
                  <a16:creationId xmlns:a16="http://schemas.microsoft.com/office/drawing/2014/main" id="{F8010B7B-6408-4EA3-9543-B4E01F272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2792" y="231861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356 h 535"/>
                <a:gd name="T10" fmla="*/ 0 w 16"/>
                <a:gd name="T11" fmla="*/ 356 h 535"/>
                <a:gd name="T12" fmla="*/ 16 w 16"/>
                <a:gd name="T13" fmla="*/ 180 h 535"/>
                <a:gd name="T14" fmla="*/ 0 w 16"/>
                <a:gd name="T15" fmla="*/ 180 h 535"/>
                <a:gd name="T16" fmla="*/ 16 w 16"/>
                <a:gd name="T17" fmla="*/ 3 h 535"/>
                <a:gd name="T18" fmla="*/ 0 w 16"/>
                <a:gd name="T19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180"/>
                  </a:moveTo>
                  <a:lnTo>
                    <a:pt x="0" y="180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562">
              <a:extLst>
                <a:ext uri="{FF2B5EF4-FFF2-40B4-BE49-F238E27FC236}">
                  <a16:creationId xmlns:a16="http://schemas.microsoft.com/office/drawing/2014/main" id="{6E0C1E67-CCC5-41A3-B0BA-74516EF04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542" y="427134"/>
              <a:ext cx="76278" cy="154083"/>
            </a:xfrm>
            <a:custGeom>
              <a:avLst/>
              <a:gdLst>
                <a:gd name="T0" fmla="*/ 0 w 50"/>
                <a:gd name="T1" fmla="*/ 0 h 101"/>
                <a:gd name="T2" fmla="*/ 50 w 50"/>
                <a:gd name="T3" fmla="*/ 0 h 101"/>
                <a:gd name="T4" fmla="*/ 25 w 50"/>
                <a:gd name="T5" fmla="*/ 0 h 101"/>
                <a:gd name="T6" fmla="*/ 25 w 50"/>
                <a:gd name="T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01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0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563">
              <a:extLst>
                <a:ext uri="{FF2B5EF4-FFF2-40B4-BE49-F238E27FC236}">
                  <a16:creationId xmlns:a16="http://schemas.microsoft.com/office/drawing/2014/main" id="{4E85674D-601E-456C-8787-44CA90499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192" y="280707"/>
              <a:ext cx="76278" cy="178492"/>
            </a:xfrm>
            <a:custGeom>
              <a:avLst/>
              <a:gdLst>
                <a:gd name="T0" fmla="*/ 0 w 50"/>
                <a:gd name="T1" fmla="*/ 0 h 117"/>
                <a:gd name="T2" fmla="*/ 50 w 50"/>
                <a:gd name="T3" fmla="*/ 0 h 117"/>
                <a:gd name="T4" fmla="*/ 25 w 50"/>
                <a:gd name="T5" fmla="*/ 0 h 117"/>
                <a:gd name="T6" fmla="*/ 25 w 50"/>
                <a:gd name="T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17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17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564">
              <a:extLst>
                <a:ext uri="{FF2B5EF4-FFF2-40B4-BE49-F238E27FC236}">
                  <a16:creationId xmlns:a16="http://schemas.microsoft.com/office/drawing/2014/main" id="{D2C97991-84EF-42D3-AA63-FC0D309CC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233" y="866525"/>
              <a:ext cx="76278" cy="45767"/>
            </a:xfrm>
            <a:custGeom>
              <a:avLst/>
              <a:gdLst>
                <a:gd name="T0" fmla="*/ 0 w 50"/>
                <a:gd name="T1" fmla="*/ 0 h 30"/>
                <a:gd name="T2" fmla="*/ 50 w 50"/>
                <a:gd name="T3" fmla="*/ 0 h 30"/>
                <a:gd name="T4" fmla="*/ 25 w 50"/>
                <a:gd name="T5" fmla="*/ 0 h 30"/>
                <a:gd name="T6" fmla="*/ 25 w 5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0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Freeform 565">
              <a:extLst>
                <a:ext uri="{FF2B5EF4-FFF2-40B4-BE49-F238E27FC236}">
                  <a16:creationId xmlns:a16="http://schemas.microsoft.com/office/drawing/2014/main" id="{CBCEEF74-423E-4906-9946-419CBCA7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882" y="926023"/>
              <a:ext cx="76278" cy="22884"/>
            </a:xfrm>
            <a:custGeom>
              <a:avLst/>
              <a:gdLst>
                <a:gd name="T0" fmla="*/ 0 w 50"/>
                <a:gd name="T1" fmla="*/ 0 h 15"/>
                <a:gd name="T2" fmla="*/ 50 w 50"/>
                <a:gd name="T3" fmla="*/ 0 h 15"/>
                <a:gd name="T4" fmla="*/ 25 w 50"/>
                <a:gd name="T5" fmla="*/ 0 h 15"/>
                <a:gd name="T6" fmla="*/ 25 w 50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Rectangle 589">
              <a:extLst>
                <a:ext uri="{FF2B5EF4-FFF2-40B4-BE49-F238E27FC236}">
                  <a16:creationId xmlns:a16="http://schemas.microsoft.com/office/drawing/2014/main" id="{0B6EF897-48F8-4B07-8FEF-08D8AC58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1395" y="68618"/>
              <a:ext cx="841577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A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48" name="Rectangle 591">
              <a:extLst>
                <a:ext uri="{FF2B5EF4-FFF2-40B4-BE49-F238E27FC236}">
                  <a16:creationId xmlns:a16="http://schemas.microsoft.com/office/drawing/2014/main" id="{0A7B1AC0-BA6C-4DE1-A3D7-6AFAE47B7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20" y="1522887"/>
              <a:ext cx="143403" cy="569037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593">
              <a:extLst>
                <a:ext uri="{FF2B5EF4-FFF2-40B4-BE49-F238E27FC236}">
                  <a16:creationId xmlns:a16="http://schemas.microsoft.com/office/drawing/2014/main" id="{FE3C1713-E8A5-4A6E-BDD3-1CD056446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570" y="1486273"/>
              <a:ext cx="143403" cy="605651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Rectangle 595">
              <a:extLst>
                <a:ext uri="{FF2B5EF4-FFF2-40B4-BE49-F238E27FC236}">
                  <a16:creationId xmlns:a16="http://schemas.microsoft.com/office/drawing/2014/main" id="{CA8A5D63-D5D3-4D96-8B9A-86F4779C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611" y="1777656"/>
              <a:ext cx="144929" cy="315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Rectangle 597">
              <a:extLst>
                <a:ext uri="{FF2B5EF4-FFF2-40B4-BE49-F238E27FC236}">
                  <a16:creationId xmlns:a16="http://schemas.microsoft.com/office/drawing/2014/main" id="{5EDAAD98-1743-4B5A-AEFC-1D0C6CF40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260" y="1742569"/>
              <a:ext cx="143403" cy="3508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Rectangle 599">
              <a:extLst>
                <a:ext uri="{FF2B5EF4-FFF2-40B4-BE49-F238E27FC236}">
                  <a16:creationId xmlns:a16="http://schemas.microsoft.com/office/drawing/2014/main" id="{3EBBC09F-E92F-4923-9108-F73FFB281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204920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7" name="Rectangle 600">
              <a:extLst>
                <a:ext uri="{FF2B5EF4-FFF2-40B4-BE49-F238E27FC236}">
                  <a16:creationId xmlns:a16="http://schemas.microsoft.com/office/drawing/2014/main" id="{5D92B579-54BF-4CED-8D5F-A9BB7562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88749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8" name="Rectangle 601">
              <a:extLst>
                <a:ext uri="{FF2B5EF4-FFF2-40B4-BE49-F238E27FC236}">
                  <a16:creationId xmlns:a16="http://schemas.microsoft.com/office/drawing/2014/main" id="{6CA2F368-12E7-479D-B59F-0870D17B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72578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59" name="Rectangle 602">
              <a:extLst>
                <a:ext uri="{FF2B5EF4-FFF2-40B4-BE49-F238E27FC236}">
                  <a16:creationId xmlns:a16="http://schemas.microsoft.com/office/drawing/2014/main" id="{E2C42755-0937-4ADA-B606-1E599EFA1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564076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0" name="Rectangle 603">
              <a:extLst>
                <a:ext uri="{FF2B5EF4-FFF2-40B4-BE49-F238E27FC236}">
                  <a16:creationId xmlns:a16="http://schemas.microsoft.com/office/drawing/2014/main" id="{34D41213-4C17-4272-B4E9-C31B156A0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403892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1" name="Rectangle 604">
              <a:extLst>
                <a:ext uri="{FF2B5EF4-FFF2-40B4-BE49-F238E27FC236}">
                  <a16:creationId xmlns:a16="http://schemas.microsoft.com/office/drawing/2014/main" id="{1F211A26-CA58-4DD1-8FE6-3E8B67B0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789" y="1242181"/>
              <a:ext cx="103739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2.5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62" name="Freeform 605">
              <a:extLst>
                <a:ext uri="{FF2B5EF4-FFF2-40B4-BE49-F238E27FC236}">
                  <a16:creationId xmlns:a16="http://schemas.microsoft.com/office/drawing/2014/main" id="{D11E9EF4-50DB-4C74-996C-1170C90E78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0733" y="1284898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26 h 535"/>
                <a:gd name="T10" fmla="*/ 0 w 16"/>
                <a:gd name="T11" fmla="*/ 426 h 535"/>
                <a:gd name="T12" fmla="*/ 16 w 16"/>
                <a:gd name="T13" fmla="*/ 320 h 535"/>
                <a:gd name="T14" fmla="*/ 0 w 16"/>
                <a:gd name="T15" fmla="*/ 320 h 535"/>
                <a:gd name="T16" fmla="*/ 16 w 16"/>
                <a:gd name="T17" fmla="*/ 214 h 535"/>
                <a:gd name="T18" fmla="*/ 0 w 16"/>
                <a:gd name="T19" fmla="*/ 214 h 535"/>
                <a:gd name="T20" fmla="*/ 16 w 16"/>
                <a:gd name="T21" fmla="*/ 109 h 535"/>
                <a:gd name="T22" fmla="*/ 0 w 16"/>
                <a:gd name="T23" fmla="*/ 109 h 535"/>
                <a:gd name="T24" fmla="*/ 16 w 16"/>
                <a:gd name="T25" fmla="*/ 3 h 535"/>
                <a:gd name="T26" fmla="*/ 0 w 16"/>
                <a:gd name="T27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26"/>
                  </a:moveTo>
                  <a:lnTo>
                    <a:pt x="0" y="426"/>
                  </a:lnTo>
                  <a:moveTo>
                    <a:pt x="16" y="320"/>
                  </a:moveTo>
                  <a:lnTo>
                    <a:pt x="0" y="320"/>
                  </a:lnTo>
                  <a:moveTo>
                    <a:pt x="16" y="214"/>
                  </a:moveTo>
                  <a:lnTo>
                    <a:pt x="0" y="214"/>
                  </a:lnTo>
                  <a:moveTo>
                    <a:pt x="16" y="109"/>
                  </a:moveTo>
                  <a:lnTo>
                    <a:pt x="0" y="109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Freeform 606">
              <a:extLst>
                <a:ext uri="{FF2B5EF4-FFF2-40B4-BE49-F238E27FC236}">
                  <a16:creationId xmlns:a16="http://schemas.microsoft.com/office/drawing/2014/main" id="{4E3CC544-D632-432F-B7CB-6ECB8CFD5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3482" y="1500031"/>
              <a:ext cx="74753" cy="21358"/>
            </a:xfrm>
            <a:custGeom>
              <a:avLst/>
              <a:gdLst>
                <a:gd name="T0" fmla="*/ 0 w 49"/>
                <a:gd name="T1" fmla="*/ 0 h 14"/>
                <a:gd name="T2" fmla="*/ 49 w 49"/>
                <a:gd name="T3" fmla="*/ 0 h 14"/>
                <a:gd name="T4" fmla="*/ 24 w 49"/>
                <a:gd name="T5" fmla="*/ 0 h 14"/>
                <a:gd name="T6" fmla="*/ 24 w 49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607">
              <a:extLst>
                <a:ext uri="{FF2B5EF4-FFF2-40B4-BE49-F238E27FC236}">
                  <a16:creationId xmlns:a16="http://schemas.microsoft.com/office/drawing/2014/main" id="{E66D8A5A-9B52-404E-ABAD-DCECF68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9133" y="1428302"/>
              <a:ext cx="74753" cy="54920"/>
            </a:xfrm>
            <a:custGeom>
              <a:avLst/>
              <a:gdLst>
                <a:gd name="T0" fmla="*/ 0 w 49"/>
                <a:gd name="T1" fmla="*/ 0 h 36"/>
                <a:gd name="T2" fmla="*/ 49 w 49"/>
                <a:gd name="T3" fmla="*/ 0 h 36"/>
                <a:gd name="T4" fmla="*/ 24 w 49"/>
                <a:gd name="T5" fmla="*/ 0 h 36"/>
                <a:gd name="T6" fmla="*/ 24 w 49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6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3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608">
              <a:extLst>
                <a:ext uri="{FF2B5EF4-FFF2-40B4-BE49-F238E27FC236}">
                  <a16:creationId xmlns:a16="http://schemas.microsoft.com/office/drawing/2014/main" id="{07A48889-5525-49EC-92D7-379D68526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174" y="1725787"/>
              <a:ext cx="74753" cy="47293"/>
            </a:xfrm>
            <a:custGeom>
              <a:avLst/>
              <a:gdLst>
                <a:gd name="T0" fmla="*/ 0 w 49"/>
                <a:gd name="T1" fmla="*/ 0 h 31"/>
                <a:gd name="T2" fmla="*/ 49 w 49"/>
                <a:gd name="T3" fmla="*/ 0 h 31"/>
                <a:gd name="T4" fmla="*/ 25 w 49"/>
                <a:gd name="T5" fmla="*/ 0 h 31"/>
                <a:gd name="T6" fmla="*/ 25 w 49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1">
                  <a:moveTo>
                    <a:pt x="0" y="0"/>
                  </a:moveTo>
                  <a:lnTo>
                    <a:pt x="49" y="0"/>
                  </a:lnTo>
                  <a:lnTo>
                    <a:pt x="25" y="0"/>
                  </a:lnTo>
                  <a:lnTo>
                    <a:pt x="25" y="3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Freeform 609">
              <a:extLst>
                <a:ext uri="{FF2B5EF4-FFF2-40B4-BE49-F238E27FC236}">
                  <a16:creationId xmlns:a16="http://schemas.microsoft.com/office/drawing/2014/main" id="{CC2D9E23-977D-4197-9FA0-411EEDA4B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823" y="1718187"/>
              <a:ext cx="74753" cy="22884"/>
            </a:xfrm>
            <a:custGeom>
              <a:avLst/>
              <a:gdLst>
                <a:gd name="T0" fmla="*/ 0 w 49"/>
                <a:gd name="T1" fmla="*/ 0 h 15"/>
                <a:gd name="T2" fmla="*/ 49 w 49"/>
                <a:gd name="T3" fmla="*/ 0 h 15"/>
                <a:gd name="T4" fmla="*/ 24 w 49"/>
                <a:gd name="T5" fmla="*/ 0 h 15"/>
                <a:gd name="T6" fmla="*/ 24 w 49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5">
                  <a:moveTo>
                    <a:pt x="0" y="0"/>
                  </a:moveTo>
                  <a:lnTo>
                    <a:pt x="49" y="0"/>
                  </a:lnTo>
                  <a:lnTo>
                    <a:pt x="24" y="0"/>
                  </a:lnTo>
                  <a:lnTo>
                    <a:pt x="24" y="15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Rectangle 631">
              <a:extLst>
                <a:ext uri="{FF2B5EF4-FFF2-40B4-BE49-F238E27FC236}">
                  <a16:creationId xmlns:a16="http://schemas.microsoft.com/office/drawing/2014/main" id="{446E9065-AC80-48F3-8465-7D2AC052F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613" y="1139963"/>
              <a:ext cx="823944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(Bi)  Treatment P&lt;0.001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03" name="Rectangle 633">
              <a:extLst>
                <a:ext uri="{FF2B5EF4-FFF2-40B4-BE49-F238E27FC236}">
                  <a16:creationId xmlns:a16="http://schemas.microsoft.com/office/drawing/2014/main" id="{09788082-DC1F-4785-9096-E0CF8D0A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1979" y="1605268"/>
              <a:ext cx="143403" cy="497335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Rectangle 635">
              <a:extLst>
                <a:ext uri="{FF2B5EF4-FFF2-40B4-BE49-F238E27FC236}">
                  <a16:creationId xmlns:a16="http://schemas.microsoft.com/office/drawing/2014/main" id="{5F5B78C8-3488-4A38-A391-E5E66899C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630" y="1869191"/>
              <a:ext cx="144929" cy="233412"/>
            </a:xfrm>
            <a:prstGeom prst="rect">
              <a:avLst/>
            </a:prstGeom>
            <a:solidFill>
              <a:srgbClr val="A0A0A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637">
              <a:extLst>
                <a:ext uri="{FF2B5EF4-FFF2-40B4-BE49-F238E27FC236}">
                  <a16:creationId xmlns:a16="http://schemas.microsoft.com/office/drawing/2014/main" id="{A26DD74F-E481-4C41-8C23-A89F6646D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71" y="2043106"/>
              <a:ext cx="144929" cy="5949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639">
              <a:extLst>
                <a:ext uri="{FF2B5EF4-FFF2-40B4-BE49-F238E27FC236}">
                  <a16:creationId xmlns:a16="http://schemas.microsoft.com/office/drawing/2014/main" id="{3533DAD3-09BC-4561-BDDC-9E3855EA2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0320" y="1974455"/>
              <a:ext cx="144929" cy="1281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641">
              <a:extLst>
                <a:ext uri="{FF2B5EF4-FFF2-40B4-BE49-F238E27FC236}">
                  <a16:creationId xmlns:a16="http://schemas.microsoft.com/office/drawing/2014/main" id="{EB96262F-AF6A-4448-AEDB-EBAB6BC22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205956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2" name="Rectangle 642">
              <a:extLst>
                <a:ext uri="{FF2B5EF4-FFF2-40B4-BE49-F238E27FC236}">
                  <a16:creationId xmlns:a16="http://schemas.microsoft.com/office/drawing/2014/main" id="{843D3AE7-FCF5-4366-9AAB-5B79E943F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9253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3" name="Rectangle 643">
              <a:extLst>
                <a:ext uri="{FF2B5EF4-FFF2-40B4-BE49-F238E27FC236}">
                  <a16:creationId xmlns:a16="http://schemas.microsoft.com/office/drawing/2014/main" id="{B7440C08-3FBA-4526-B975-B8C802413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79106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4" name="Rectangle 644">
              <a:extLst>
                <a:ext uri="{FF2B5EF4-FFF2-40B4-BE49-F238E27FC236}">
                  <a16:creationId xmlns:a16="http://schemas.microsoft.com/office/drawing/2014/main" id="{2855A770-CB95-4FE5-B13D-BA4218F7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656813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5" name="Rectangle 645">
              <a:extLst>
                <a:ext uri="{FF2B5EF4-FFF2-40B4-BE49-F238E27FC236}">
                  <a16:creationId xmlns:a16="http://schemas.microsoft.com/office/drawing/2014/main" id="{88FC398C-952C-473F-A021-A325DDBBC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097" y="1521037"/>
              <a:ext cx="41191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6" name="Rectangle 646">
              <a:extLst>
                <a:ext uri="{FF2B5EF4-FFF2-40B4-BE49-F238E27FC236}">
                  <a16:creationId xmlns:a16="http://schemas.microsoft.com/office/drawing/2014/main" id="{2FF8C21B-AE3F-4FFC-88F3-15C139202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484" y="1386787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7" name="Rectangle 647">
              <a:extLst>
                <a:ext uri="{FF2B5EF4-FFF2-40B4-BE49-F238E27FC236}">
                  <a16:creationId xmlns:a16="http://schemas.microsoft.com/office/drawing/2014/main" id="{CCE07933-C0BF-4524-9954-1C8C5DEE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484" y="1252537"/>
              <a:ext cx="83907" cy="88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12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118" name="Freeform 648">
              <a:extLst>
                <a:ext uri="{FF2B5EF4-FFF2-40B4-BE49-F238E27FC236}">
                  <a16:creationId xmlns:a16="http://schemas.microsoft.com/office/drawing/2014/main" id="{35DB5C4D-1CC8-46F5-B791-04E2029C7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2792" y="1294052"/>
              <a:ext cx="24409" cy="816180"/>
            </a:xfrm>
            <a:custGeom>
              <a:avLst/>
              <a:gdLst>
                <a:gd name="T0" fmla="*/ 16 w 16"/>
                <a:gd name="T1" fmla="*/ 535 h 535"/>
                <a:gd name="T2" fmla="*/ 16 w 16"/>
                <a:gd name="T3" fmla="*/ 0 h 535"/>
                <a:gd name="T4" fmla="*/ 16 w 16"/>
                <a:gd name="T5" fmla="*/ 532 h 535"/>
                <a:gd name="T6" fmla="*/ 0 w 16"/>
                <a:gd name="T7" fmla="*/ 532 h 535"/>
                <a:gd name="T8" fmla="*/ 16 w 16"/>
                <a:gd name="T9" fmla="*/ 444 h 535"/>
                <a:gd name="T10" fmla="*/ 0 w 16"/>
                <a:gd name="T11" fmla="*/ 444 h 535"/>
                <a:gd name="T12" fmla="*/ 16 w 16"/>
                <a:gd name="T13" fmla="*/ 356 h 535"/>
                <a:gd name="T14" fmla="*/ 0 w 16"/>
                <a:gd name="T15" fmla="*/ 356 h 535"/>
                <a:gd name="T16" fmla="*/ 16 w 16"/>
                <a:gd name="T17" fmla="*/ 268 h 535"/>
                <a:gd name="T18" fmla="*/ 0 w 16"/>
                <a:gd name="T19" fmla="*/ 268 h 535"/>
                <a:gd name="T20" fmla="*/ 16 w 16"/>
                <a:gd name="T21" fmla="*/ 179 h 535"/>
                <a:gd name="T22" fmla="*/ 0 w 16"/>
                <a:gd name="T23" fmla="*/ 179 h 535"/>
                <a:gd name="T24" fmla="*/ 16 w 16"/>
                <a:gd name="T25" fmla="*/ 91 h 535"/>
                <a:gd name="T26" fmla="*/ 0 w 16"/>
                <a:gd name="T27" fmla="*/ 91 h 535"/>
                <a:gd name="T28" fmla="*/ 16 w 16"/>
                <a:gd name="T29" fmla="*/ 3 h 535"/>
                <a:gd name="T30" fmla="*/ 0 w 16"/>
                <a:gd name="T31" fmla="*/ 3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535">
                  <a:moveTo>
                    <a:pt x="16" y="535"/>
                  </a:moveTo>
                  <a:lnTo>
                    <a:pt x="16" y="0"/>
                  </a:lnTo>
                  <a:moveTo>
                    <a:pt x="16" y="532"/>
                  </a:moveTo>
                  <a:lnTo>
                    <a:pt x="0" y="532"/>
                  </a:lnTo>
                  <a:moveTo>
                    <a:pt x="16" y="444"/>
                  </a:moveTo>
                  <a:lnTo>
                    <a:pt x="0" y="444"/>
                  </a:lnTo>
                  <a:moveTo>
                    <a:pt x="16" y="356"/>
                  </a:moveTo>
                  <a:lnTo>
                    <a:pt x="0" y="356"/>
                  </a:lnTo>
                  <a:moveTo>
                    <a:pt x="16" y="268"/>
                  </a:moveTo>
                  <a:lnTo>
                    <a:pt x="0" y="268"/>
                  </a:lnTo>
                  <a:moveTo>
                    <a:pt x="16" y="179"/>
                  </a:moveTo>
                  <a:lnTo>
                    <a:pt x="0" y="179"/>
                  </a:lnTo>
                  <a:moveTo>
                    <a:pt x="16" y="91"/>
                  </a:moveTo>
                  <a:lnTo>
                    <a:pt x="0" y="91"/>
                  </a:lnTo>
                  <a:moveTo>
                    <a:pt x="16" y="3"/>
                  </a:moveTo>
                  <a:lnTo>
                    <a:pt x="0" y="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649">
              <a:extLst>
                <a:ext uri="{FF2B5EF4-FFF2-40B4-BE49-F238E27FC236}">
                  <a16:creationId xmlns:a16="http://schemas.microsoft.com/office/drawing/2014/main" id="{89433BC4-FB48-4A53-B274-7758BBB9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5542" y="1403892"/>
              <a:ext cx="76278" cy="196799"/>
            </a:xfrm>
            <a:custGeom>
              <a:avLst/>
              <a:gdLst>
                <a:gd name="T0" fmla="*/ 0 w 50"/>
                <a:gd name="T1" fmla="*/ 0 h 129"/>
                <a:gd name="T2" fmla="*/ 50 w 50"/>
                <a:gd name="T3" fmla="*/ 0 h 129"/>
                <a:gd name="T4" fmla="*/ 25 w 50"/>
                <a:gd name="T5" fmla="*/ 0 h 129"/>
                <a:gd name="T6" fmla="*/ 25 w 50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29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29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650">
              <a:extLst>
                <a:ext uri="{FF2B5EF4-FFF2-40B4-BE49-F238E27FC236}">
                  <a16:creationId xmlns:a16="http://schemas.microsoft.com/office/drawing/2014/main" id="{E14F47E0-E123-48F1-ADBA-6038C9E72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192" y="1797489"/>
              <a:ext cx="76278" cy="67125"/>
            </a:xfrm>
            <a:custGeom>
              <a:avLst/>
              <a:gdLst>
                <a:gd name="T0" fmla="*/ 0 w 50"/>
                <a:gd name="T1" fmla="*/ 0 h 44"/>
                <a:gd name="T2" fmla="*/ 50 w 50"/>
                <a:gd name="T3" fmla="*/ 0 h 44"/>
                <a:gd name="T4" fmla="*/ 25 w 50"/>
                <a:gd name="T5" fmla="*/ 0 h 44"/>
                <a:gd name="T6" fmla="*/ 25 w 50"/>
                <a:gd name="T7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44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44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651">
              <a:extLst>
                <a:ext uri="{FF2B5EF4-FFF2-40B4-BE49-F238E27FC236}">
                  <a16:creationId xmlns:a16="http://schemas.microsoft.com/office/drawing/2014/main" id="{1F28CE29-9F61-46B0-B2D9-D1E0988AE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233" y="2014148"/>
              <a:ext cx="76278" cy="27460"/>
            </a:xfrm>
            <a:custGeom>
              <a:avLst/>
              <a:gdLst>
                <a:gd name="T0" fmla="*/ 0 w 50"/>
                <a:gd name="T1" fmla="*/ 0 h 18"/>
                <a:gd name="T2" fmla="*/ 50 w 50"/>
                <a:gd name="T3" fmla="*/ 0 h 18"/>
                <a:gd name="T4" fmla="*/ 25 w 50"/>
                <a:gd name="T5" fmla="*/ 0 h 18"/>
                <a:gd name="T6" fmla="*/ 25 w 5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8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1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652">
              <a:extLst>
                <a:ext uri="{FF2B5EF4-FFF2-40B4-BE49-F238E27FC236}">
                  <a16:creationId xmlns:a16="http://schemas.microsoft.com/office/drawing/2014/main" id="{261BD736-B0DD-4425-A322-F477B516B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882" y="1922020"/>
              <a:ext cx="76278" cy="54920"/>
            </a:xfrm>
            <a:custGeom>
              <a:avLst/>
              <a:gdLst>
                <a:gd name="T0" fmla="*/ 0 w 50"/>
                <a:gd name="T1" fmla="*/ 0 h 36"/>
                <a:gd name="T2" fmla="*/ 50 w 50"/>
                <a:gd name="T3" fmla="*/ 0 h 36"/>
                <a:gd name="T4" fmla="*/ 25 w 50"/>
                <a:gd name="T5" fmla="*/ 0 h 36"/>
                <a:gd name="T6" fmla="*/ 25 w 50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6">
                  <a:moveTo>
                    <a:pt x="0" y="0"/>
                  </a:moveTo>
                  <a:lnTo>
                    <a:pt x="50" y="0"/>
                  </a:lnTo>
                  <a:lnTo>
                    <a:pt x="25" y="0"/>
                  </a:lnTo>
                  <a:lnTo>
                    <a:pt x="25" y="36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677">
              <a:extLst>
                <a:ext uri="{FF2B5EF4-FFF2-40B4-BE49-F238E27FC236}">
                  <a16:creationId xmlns:a16="http://schemas.microsoft.com/office/drawing/2014/main" id="{A7C08CA8-C7BB-426D-BA3F-9825C2461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53" y="1140885"/>
              <a:ext cx="798295" cy="9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(</a:t>
              </a:r>
              <a:r>
                <a:rPr lang="en-US" altLang="en-US" sz="600" dirty="0" err="1">
                  <a:solidFill>
                    <a:srgbClr val="000000"/>
                  </a:solidFill>
                  <a:cs typeface="Arial" panose="020B0604020202020204" pitchFamily="34" charset="0"/>
                </a:rPr>
                <a:t>B</a:t>
              </a:r>
              <a:r>
                <a:rPr kumimoji="0" lang="en-US" altLang="en-US" sz="6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ii</a:t>
              </a:r>
              <a:r>
                <a:rPr kumimoji="0" lang="en-US" altLang="en-US" sz="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cs typeface="Arial" panose="020B0604020202020204" pitchFamily="34" charset="0"/>
                </a:rPr>
                <a:t>)  Treatment P&lt;0.05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endParaRPr>
            </a:p>
          </p:txBody>
        </p:sp>
        <p:sp>
          <p:nvSpPr>
            <p:cNvPr id="774" name="TextBox 773">
              <a:extLst>
                <a:ext uri="{FF2B5EF4-FFF2-40B4-BE49-F238E27FC236}">
                  <a16:creationId xmlns:a16="http://schemas.microsoft.com/office/drawing/2014/main" id="{8A29EF7C-1A5F-4032-AD30-102AEADEFDBC}"/>
                </a:ext>
              </a:extLst>
            </p:cNvPr>
            <p:cNvSpPr txBox="1"/>
            <p:nvPr/>
          </p:nvSpPr>
          <p:spPr>
            <a:xfrm rot="16200000">
              <a:off x="246942" y="551051"/>
              <a:ext cx="795190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PCNA mRNA (AU)</a:t>
              </a: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7B2FC68A-1482-4054-AFDB-C91392543E2E}"/>
                </a:ext>
              </a:extLst>
            </p:cNvPr>
            <p:cNvSpPr txBox="1"/>
            <p:nvPr/>
          </p:nvSpPr>
          <p:spPr>
            <a:xfrm rot="16200000">
              <a:off x="2449619" y="548183"/>
              <a:ext cx="804431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/>
                <a:t>PCNA protein (AU)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920D0C3B-3804-4967-BE31-9AD123098BF3}"/>
                </a:ext>
              </a:extLst>
            </p:cNvPr>
            <p:cNvSpPr txBox="1"/>
            <p:nvPr/>
          </p:nvSpPr>
          <p:spPr>
            <a:xfrm rot="16200000">
              <a:off x="229267" y="1592506"/>
              <a:ext cx="821377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/>
                <a:t>PPAR</a:t>
              </a:r>
              <a:r>
                <a:rPr lang="en-GB" sz="600" dirty="0" err="1">
                  <a:latin typeface="Symbol" panose="05050102010706020507" pitchFamily="18" charset="2"/>
                </a:rPr>
                <a:t>g</a:t>
              </a:r>
              <a:r>
                <a:rPr lang="en-GB" sz="600" dirty="0"/>
                <a:t> mRNA (AU)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D6ABE48E-9DC0-41EC-863A-515519C7A73A}"/>
                </a:ext>
              </a:extLst>
            </p:cNvPr>
            <p:cNvSpPr txBox="1"/>
            <p:nvPr/>
          </p:nvSpPr>
          <p:spPr>
            <a:xfrm rot="16200000">
              <a:off x="2438180" y="1620630"/>
              <a:ext cx="830618" cy="1774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err="1"/>
                <a:t>PPAR</a:t>
              </a:r>
              <a:r>
                <a:rPr lang="en-GB" sz="600" dirty="0" err="1">
                  <a:latin typeface="Symbol" panose="05050102010706020507" pitchFamily="18" charset="2"/>
                </a:rPr>
                <a:t>g</a:t>
              </a:r>
              <a:r>
                <a:rPr lang="en-GB" sz="600" dirty="0"/>
                <a:t> protein (AU)</a:t>
              </a:r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F930940D-9E96-4DB6-B037-D48299230FA7}"/>
                </a:ext>
              </a:extLst>
            </p:cNvPr>
            <p:cNvSpPr txBox="1"/>
            <p:nvPr/>
          </p:nvSpPr>
          <p:spPr>
            <a:xfrm>
              <a:off x="4005682" y="14337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id="{7528D9D0-EDBB-46C0-A761-4AF26221E1C7}"/>
                </a:ext>
              </a:extLst>
            </p:cNvPr>
            <p:cNvSpPr txBox="1"/>
            <p:nvPr/>
          </p:nvSpPr>
          <p:spPr>
            <a:xfrm>
              <a:off x="1782379" y="302449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6F72C937-FE28-4857-94B7-D7DCBDFB24F1}"/>
                </a:ext>
              </a:extLst>
            </p:cNvPr>
            <p:cNvSpPr txBox="1"/>
            <p:nvPr/>
          </p:nvSpPr>
          <p:spPr>
            <a:xfrm>
              <a:off x="1552973" y="473303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A1EC174D-F9C7-448E-B93E-3240DECD5F0F}"/>
                </a:ext>
              </a:extLst>
            </p:cNvPr>
            <p:cNvSpPr txBox="1"/>
            <p:nvPr/>
          </p:nvSpPr>
          <p:spPr>
            <a:xfrm>
              <a:off x="1781894" y="1287035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B1441AEB-8D01-4DA9-A7F5-510C472E539F}"/>
                </a:ext>
              </a:extLst>
            </p:cNvPr>
            <p:cNvSpPr txBox="1"/>
            <p:nvPr/>
          </p:nvSpPr>
          <p:spPr>
            <a:xfrm>
              <a:off x="3400031" y="126363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832A2B45-0233-4F5C-A07D-887A223490DA}"/>
                </a:ext>
              </a:extLst>
            </p:cNvPr>
            <p:cNvSpPr txBox="1"/>
            <p:nvPr/>
          </p:nvSpPr>
          <p:spPr>
            <a:xfrm>
              <a:off x="1176555" y="1356621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E4D41948-6999-48CB-A819-9D1FE754C4D7}"/>
                </a:ext>
              </a:extLst>
            </p:cNvPr>
            <p:cNvSpPr txBox="1"/>
            <p:nvPr/>
          </p:nvSpPr>
          <p:spPr>
            <a:xfrm>
              <a:off x="1781917" y="9167280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51A45AAF-8458-4F34-A837-CFFC0323C82A}"/>
                </a:ext>
              </a:extLst>
            </p:cNvPr>
            <p:cNvSpPr txBox="1"/>
            <p:nvPr/>
          </p:nvSpPr>
          <p:spPr>
            <a:xfrm>
              <a:off x="1550235" y="8724661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2926C41B-657B-48ED-83F6-AA49AE642F4B}"/>
                </a:ext>
              </a:extLst>
            </p:cNvPr>
            <p:cNvSpPr txBox="1"/>
            <p:nvPr/>
          </p:nvSpPr>
          <p:spPr>
            <a:xfrm>
              <a:off x="3775454" y="8665740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+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F991ED90-E336-4971-A9D4-3C97A851193E}"/>
                </a:ext>
              </a:extLst>
            </p:cNvPr>
            <p:cNvSpPr txBox="1"/>
            <p:nvPr/>
          </p:nvSpPr>
          <p:spPr>
            <a:xfrm>
              <a:off x="4011008" y="9277238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F71A4D21-3978-455D-B683-28770417F867}"/>
                </a:ext>
              </a:extLst>
            </p:cNvPr>
            <p:cNvSpPr txBox="1"/>
            <p:nvPr/>
          </p:nvSpPr>
          <p:spPr>
            <a:xfrm>
              <a:off x="3399879" y="9401834"/>
              <a:ext cx="2343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*</a:t>
              </a:r>
            </a:p>
          </p:txBody>
        </p:sp>
      </p:grpSp>
      <p:sp>
        <p:nvSpPr>
          <p:cNvPr id="334" name="TextBox 333"/>
          <p:cNvSpPr txBox="1"/>
          <p:nvPr/>
        </p:nvSpPr>
        <p:spPr>
          <a:xfrm>
            <a:off x="5042647" y="833718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>
                <a:latin typeface="Arial" pitchFamily="34" charset="0"/>
                <a:cs typeface="Arial" pitchFamily="34" charset="0"/>
              </a:rPr>
              <a:t>Figure 4.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25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</TotalTime>
  <Words>392</Words>
  <Application>Microsoft Macintosh PowerPoint</Application>
  <PresentationFormat>A4 Paper (210x297 mm)</PresentationFormat>
  <Paragraphs>168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Allen</dc:creator>
  <cp:lastModifiedBy>Xiaohui Zhao</cp:lastModifiedBy>
  <cp:revision>7</cp:revision>
  <dcterms:created xsi:type="dcterms:W3CDTF">2019-08-12T23:25:44Z</dcterms:created>
  <dcterms:modified xsi:type="dcterms:W3CDTF">2019-09-17T12:51:15Z</dcterms:modified>
</cp:coreProperties>
</file>