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3" r:id="rId2"/>
    <p:sldId id="264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71"/>
  </p:normalViewPr>
  <p:slideViewPr>
    <p:cSldViewPr snapToGrid="0" showGuides="1">
      <p:cViewPr varScale="1">
        <p:scale>
          <a:sx n="97" d="100"/>
          <a:sy n="97" d="100"/>
        </p:scale>
        <p:origin x="2368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87AF8-2156-8B45-BDB5-173619DD143E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91155-D4F6-7A44-9B55-E2E73613D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Figure S1. 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Principal component analysis (PCA)-based clustering plot, and heatmap plot using RNA-sequencing data from perirenal adipose tissue taken from Sham and thyroidectomised (TX)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fetuses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 129 and 143 days of gestation (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dGA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  (A) Unbiased PCA-based clustering of treatment (TX and Sham) with gestational age (129 and 143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dGA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  The 500 most variable genes and the two principal components were used for clustering and to describe the variance between the subsets. (B)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25 genes that explain the variance by treatment (TX and sham) within PC1.  (C) Top 25 genes that explain the variance by gestational age (129 and 143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dGA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within PC2.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(D) Hierarchical clustering heatmap analysis for the top 272 genes under the DESeq2 comparison by treatment with absolute log2 fold change &gt;= 2 and </a:t>
            </a:r>
            <a:r>
              <a:rPr kumimoji="0" lang="en-GB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padj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 0.05.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91155-D4F6-7A44-9B55-E2E73613D8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F91155-D4F6-7A44-9B55-E2E73613D8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7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97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2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9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4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5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50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2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2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5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45F2-54EB-4991-95D1-E21CADDE3ABA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6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21FF8E-1E77-B949-8855-AA0EF7C5C48E}"/>
              </a:ext>
            </a:extLst>
          </p:cNvPr>
          <p:cNvGrpSpPr/>
          <p:nvPr/>
        </p:nvGrpSpPr>
        <p:grpSpPr>
          <a:xfrm>
            <a:off x="247940" y="3100578"/>
            <a:ext cx="3745692" cy="1896367"/>
            <a:chOff x="460245" y="457465"/>
            <a:chExt cx="4389120" cy="2743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8C191D-4E4F-434C-A241-E4A11E43A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245" y="457465"/>
              <a:ext cx="4389120" cy="27432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62DDA1-F200-F241-B4A7-CFBF84BD86D4}"/>
                </a:ext>
              </a:extLst>
            </p:cNvPr>
            <p:cNvCxnSpPr/>
            <p:nvPr/>
          </p:nvCxnSpPr>
          <p:spPr>
            <a:xfrm>
              <a:off x="780371" y="493588"/>
              <a:ext cx="0" cy="2210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9C5C75-5BBF-2248-BDF3-2C0E9726F66A}"/>
                </a:ext>
              </a:extLst>
            </p:cNvPr>
            <p:cNvCxnSpPr>
              <a:cxnSpLocks/>
            </p:cNvCxnSpPr>
            <p:nvPr/>
          </p:nvCxnSpPr>
          <p:spPr>
            <a:xfrm>
              <a:off x="776959" y="2707867"/>
              <a:ext cx="39396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0BCDAC-F5DE-E942-90A4-B050F883267D}"/>
              </a:ext>
            </a:extLst>
          </p:cNvPr>
          <p:cNvGrpSpPr/>
          <p:nvPr/>
        </p:nvGrpSpPr>
        <p:grpSpPr>
          <a:xfrm>
            <a:off x="247943" y="4961633"/>
            <a:ext cx="3745689" cy="1896367"/>
            <a:chOff x="5232998" y="353261"/>
            <a:chExt cx="4389120" cy="27432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9B2D7F-F5D5-914D-A518-2287CAB4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998" y="353261"/>
              <a:ext cx="4389120" cy="2743200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CFC749-9145-1843-AD62-438D58E45285}"/>
                </a:ext>
              </a:extLst>
            </p:cNvPr>
            <p:cNvCxnSpPr>
              <a:cxnSpLocks/>
            </p:cNvCxnSpPr>
            <p:nvPr/>
          </p:nvCxnSpPr>
          <p:spPr>
            <a:xfrm>
              <a:off x="5546418" y="447675"/>
              <a:ext cx="0" cy="21719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D54ED4-5661-9540-BEAB-23D7D35D104B}"/>
                </a:ext>
              </a:extLst>
            </p:cNvPr>
            <p:cNvCxnSpPr/>
            <p:nvPr/>
          </p:nvCxnSpPr>
          <p:spPr>
            <a:xfrm>
              <a:off x="5542888" y="2616102"/>
              <a:ext cx="3943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31BF35A-B947-4547-BF89-FFC94B7E9DF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" b="7324"/>
          <a:stretch/>
        </p:blipFill>
        <p:spPr>
          <a:xfrm>
            <a:off x="4872807" y="126141"/>
            <a:ext cx="5080554" cy="673185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750FF4E-AFCC-C346-B0EC-41E90C11260A}"/>
              </a:ext>
            </a:extLst>
          </p:cNvPr>
          <p:cNvGrpSpPr/>
          <p:nvPr/>
        </p:nvGrpSpPr>
        <p:grpSpPr>
          <a:xfrm>
            <a:off x="289595" y="0"/>
            <a:ext cx="3648892" cy="3103017"/>
            <a:chOff x="608588" y="292460"/>
            <a:chExt cx="3806657" cy="344206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B500D0-CBD2-5A43-BCC4-BCAB36303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55"/>
            <a:stretch/>
          </p:blipFill>
          <p:spPr>
            <a:xfrm>
              <a:off x="608588" y="292460"/>
              <a:ext cx="3806657" cy="3442061"/>
            </a:xfrm>
            <a:prstGeom prst="rect">
              <a:avLst/>
            </a:prstGeom>
          </p:spPr>
        </p:pic>
        <p:sp>
          <p:nvSpPr>
            <p:cNvPr id="18" name="object 27">
              <a:extLst>
                <a:ext uri="{FF2B5EF4-FFF2-40B4-BE49-F238E27FC236}">
                  <a16:creationId xmlns:a16="http://schemas.microsoft.com/office/drawing/2014/main" id="{E3A3D5FF-0A29-8F42-9258-8B25B8792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7693" y="547007"/>
              <a:ext cx="84582" cy="82098"/>
            </a:xfrm>
            <a:custGeom>
              <a:avLst/>
              <a:gdLst/>
              <a:ahLst/>
              <a:cxnLst/>
              <a:rect l="l" t="t" r="r" b="b"/>
              <a:pathLst>
                <a:path w="140970" h="105409">
                  <a:moveTo>
                    <a:pt x="70375" y="0"/>
                  </a:moveTo>
                  <a:lnTo>
                    <a:pt x="140750" y="105410"/>
                  </a:lnTo>
                  <a:lnTo>
                    <a:pt x="0" y="105410"/>
                  </a:lnTo>
                  <a:lnTo>
                    <a:pt x="70375" y="0"/>
                  </a:lnTo>
                </a:path>
              </a:pathLst>
            </a:custGeom>
            <a:ln w="635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307ACA-3AB7-8C43-8280-32AF51B56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7701" y="438820"/>
              <a:ext cx="79266" cy="8209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7">
              <a:extLst>
                <a:ext uri="{FF2B5EF4-FFF2-40B4-BE49-F238E27FC236}">
                  <a16:creationId xmlns:a16="http://schemas.microsoft.com/office/drawing/2014/main" id="{B140E24B-BC05-D045-88AD-883D81C90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837" y="540570"/>
              <a:ext cx="84582" cy="82098"/>
            </a:xfrm>
            <a:custGeom>
              <a:avLst/>
              <a:gdLst/>
              <a:ahLst/>
              <a:cxnLst/>
              <a:rect l="l" t="t" r="r" b="b"/>
              <a:pathLst>
                <a:path w="140970" h="105409">
                  <a:moveTo>
                    <a:pt x="70375" y="0"/>
                  </a:moveTo>
                  <a:lnTo>
                    <a:pt x="140750" y="105410"/>
                  </a:lnTo>
                  <a:lnTo>
                    <a:pt x="0" y="105410"/>
                  </a:lnTo>
                  <a:lnTo>
                    <a:pt x="70375" y="0"/>
                  </a:lnTo>
                </a:path>
              </a:pathLst>
            </a:custGeom>
            <a:solidFill>
              <a:srgbClr val="7765E1"/>
            </a:solidFill>
            <a:ln w="6350">
              <a:solidFill>
                <a:srgbClr val="7259D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2FAF5A-DE85-AA49-9D94-49795B11B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4845" y="432383"/>
              <a:ext cx="79266" cy="82098"/>
            </a:xfrm>
            <a:prstGeom prst="ellipse">
              <a:avLst/>
            </a:prstGeom>
            <a:solidFill>
              <a:srgbClr val="7765E1"/>
            </a:solidFill>
            <a:ln w="6350">
              <a:solidFill>
                <a:srgbClr val="7259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77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E93C00-40B8-F242-BADD-143FAE98EE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"/>
          <a:stretch/>
        </p:blipFill>
        <p:spPr>
          <a:xfrm>
            <a:off x="0" y="749616"/>
            <a:ext cx="8672104" cy="4100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3A9B50-77C1-DB4D-BF36-C8C3AD28B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52" y="557908"/>
            <a:ext cx="4394200" cy="2172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F7D0F7-71F1-6741-829A-6668EF182848}"/>
              </a:ext>
            </a:extLst>
          </p:cNvPr>
          <p:cNvSpPr txBox="1"/>
          <p:nvPr/>
        </p:nvSpPr>
        <p:spPr>
          <a:xfrm>
            <a:off x="190500" y="5042059"/>
            <a:ext cx="909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S2: 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Differentially expressed genes (DEG) intersection plot using RNA-sequencing data from perirenal adipose tissue taken from Sham and thyroidectomised (TX)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fetuses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129 and 143 days of gestation (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dGA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(A) Number of significant DEGs with an absolute log2 fold change &gt;= 1, </a:t>
            </a:r>
            <a:r>
              <a:rPr lang="en-GB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0.05 , identified from comparisons between and within treatment and gestational age groups. (B) Number of uniquely significant DEGs for each selected comparisons after all possible intersections filtering out.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654D3-6F81-4F43-8726-F1478963C778}"/>
              </a:ext>
            </a:extLst>
          </p:cNvPr>
          <p:cNvSpPr txBox="1"/>
          <p:nvPr/>
        </p:nvSpPr>
        <p:spPr>
          <a:xfrm>
            <a:off x="1615576" y="74961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A27FC-7815-E74D-B2C4-48019ECAA252}"/>
              </a:ext>
            </a:extLst>
          </p:cNvPr>
          <p:cNvSpPr txBox="1"/>
          <p:nvPr/>
        </p:nvSpPr>
        <p:spPr>
          <a:xfrm>
            <a:off x="5080000" y="66103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555334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255</Words>
  <Application>Microsoft Macintosh PowerPoint</Application>
  <PresentationFormat>A4 Paper (210x297 mm)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Allen</dc:creator>
  <cp:lastModifiedBy>Xiaohui Zhao</cp:lastModifiedBy>
  <cp:revision>13</cp:revision>
  <dcterms:created xsi:type="dcterms:W3CDTF">2019-08-13T21:50:21Z</dcterms:created>
  <dcterms:modified xsi:type="dcterms:W3CDTF">2019-09-17T15:04:32Z</dcterms:modified>
</cp:coreProperties>
</file>