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6" r:id="rId3"/>
    <p:sldId id="275" r:id="rId4"/>
    <p:sldId id="277" r:id="rId5"/>
    <p:sldId id="272" r:id="rId6"/>
    <p:sldId id="258" r:id="rId7"/>
    <p:sldId id="266" r:id="rId8"/>
    <p:sldId id="268" r:id="rId9"/>
    <p:sldId id="270" r:id="rId10"/>
    <p:sldId id="271" r:id="rId11"/>
    <p:sldId id="267" r:id="rId12"/>
    <p:sldId id="273" r:id="rId13"/>
    <p:sldId id="25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B8ED7-A4F0-496A-B5BE-ED953529D855}" v="121" dt="2020-01-08T02:59:31.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81" d="100"/>
          <a:sy n="81" d="100"/>
        </p:scale>
        <p:origin x="756" y="1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Cornish" userId="0529821d4b5895a0" providerId="LiveId" clId="{0983BF2F-F0C3-4EE6-B6F8-0833175E388C}"/>
    <pc:docChg chg="undo custSel mod addSld modSld">
      <pc:chgData name="Jonathan Cornish" userId="0529821d4b5895a0" providerId="LiveId" clId="{0983BF2F-F0C3-4EE6-B6F8-0833175E388C}" dt="2020-01-08T02:59:37.670" v="135" actId="26606"/>
      <pc:docMkLst>
        <pc:docMk/>
      </pc:docMkLst>
      <pc:sldChg chg="addSp delSp modSp mod setBg">
        <pc:chgData name="Jonathan Cornish" userId="0529821d4b5895a0" providerId="LiveId" clId="{0983BF2F-F0C3-4EE6-B6F8-0833175E388C}" dt="2020-01-08T02:51:17.513" v="6" actId="26606"/>
        <pc:sldMkLst>
          <pc:docMk/>
          <pc:sldMk cId="344080127" sldId="256"/>
        </pc:sldMkLst>
        <pc:spChg chg="mod">
          <ac:chgData name="Jonathan Cornish" userId="0529821d4b5895a0" providerId="LiveId" clId="{0983BF2F-F0C3-4EE6-B6F8-0833175E388C}" dt="2020-01-08T02:51:17.513" v="6" actId="26606"/>
          <ac:spMkLst>
            <pc:docMk/>
            <pc:sldMk cId="344080127" sldId="256"/>
            <ac:spMk id="2" creationId="{00000000-0000-0000-0000-000000000000}"/>
          </ac:spMkLst>
        </pc:spChg>
        <pc:spChg chg="mod">
          <ac:chgData name="Jonathan Cornish" userId="0529821d4b5895a0" providerId="LiveId" clId="{0983BF2F-F0C3-4EE6-B6F8-0833175E388C}" dt="2020-01-08T02:51:17.513" v="6" actId="26606"/>
          <ac:spMkLst>
            <pc:docMk/>
            <pc:sldMk cId="344080127" sldId="256"/>
            <ac:spMk id="3" creationId="{00000000-0000-0000-0000-000000000000}"/>
          </ac:spMkLst>
        </pc:spChg>
        <pc:spChg chg="add del">
          <ac:chgData name="Jonathan Cornish" userId="0529821d4b5895a0" providerId="LiveId" clId="{0983BF2F-F0C3-4EE6-B6F8-0833175E388C}" dt="2020-01-08T02:51:17.513" v="6" actId="26606"/>
          <ac:spMkLst>
            <pc:docMk/>
            <pc:sldMk cId="344080127" sldId="256"/>
            <ac:spMk id="10" creationId="{CDA1A2E9-63FE-408D-A803-8E306ECAB4B3}"/>
          </ac:spMkLst>
        </pc:spChg>
        <pc:spChg chg="add del">
          <ac:chgData name="Jonathan Cornish" userId="0529821d4b5895a0" providerId="LiveId" clId="{0983BF2F-F0C3-4EE6-B6F8-0833175E388C}" dt="2020-01-08T02:51:17.513" v="6" actId="26606"/>
          <ac:spMkLst>
            <pc:docMk/>
            <pc:sldMk cId="344080127" sldId="256"/>
            <ac:spMk id="12" creationId="{FBE9F90C-C163-435B-9A68-D15C92D1CF2B}"/>
          </ac:spMkLst>
        </pc:spChg>
        <pc:spChg chg="add del">
          <ac:chgData name="Jonathan Cornish" userId="0529821d4b5895a0" providerId="LiveId" clId="{0983BF2F-F0C3-4EE6-B6F8-0833175E388C}" dt="2020-01-08T02:51:17.513" v="6" actId="26606"/>
          <ac:spMkLst>
            <pc:docMk/>
            <pc:sldMk cId="344080127" sldId="256"/>
            <ac:spMk id="14" creationId="{1A882A9F-F4E9-4E23-8F0B-20B5DF42EAA9}"/>
          </ac:spMkLst>
        </pc:spChg>
        <pc:spChg chg="add">
          <ac:chgData name="Jonathan Cornish" userId="0529821d4b5895a0" providerId="LiveId" clId="{0983BF2F-F0C3-4EE6-B6F8-0833175E388C}" dt="2020-01-08T02:51:17.513" v="6" actId="26606"/>
          <ac:spMkLst>
            <pc:docMk/>
            <pc:sldMk cId="344080127" sldId="256"/>
            <ac:spMk id="19" creationId="{7905BA41-EE6E-4F80-8636-447F22DD729A}"/>
          </ac:spMkLst>
        </pc:spChg>
        <pc:spChg chg="add">
          <ac:chgData name="Jonathan Cornish" userId="0529821d4b5895a0" providerId="LiveId" clId="{0983BF2F-F0C3-4EE6-B6F8-0833175E388C}" dt="2020-01-08T02:51:17.513" v="6" actId="26606"/>
          <ac:spMkLst>
            <pc:docMk/>
            <pc:sldMk cId="344080127" sldId="256"/>
            <ac:spMk id="21" creationId="{CD7549B2-EE05-4558-8C64-AC46755F2B25}"/>
          </ac:spMkLst>
        </pc:spChg>
        <pc:picChg chg="add mod">
          <ac:chgData name="Jonathan Cornish" userId="0529821d4b5895a0" providerId="LiveId" clId="{0983BF2F-F0C3-4EE6-B6F8-0833175E388C}" dt="2020-01-08T02:51:17.513" v="6" actId="26606"/>
          <ac:picMkLst>
            <pc:docMk/>
            <pc:sldMk cId="344080127" sldId="256"/>
            <ac:picMk id="7" creationId="{843C88FD-DE0B-4E9E-8920-86400CAE96E0}"/>
          </ac:picMkLst>
        </pc:picChg>
      </pc:sldChg>
      <pc:sldChg chg="addSp delSp modSp mod setBg">
        <pc:chgData name="Jonathan Cornish" userId="0529821d4b5895a0" providerId="LiveId" clId="{0983BF2F-F0C3-4EE6-B6F8-0833175E388C}" dt="2020-01-08T02:57:11.285" v="61" actId="20577"/>
        <pc:sldMkLst>
          <pc:docMk/>
          <pc:sldMk cId="3685562670" sldId="275"/>
        </pc:sldMkLst>
        <pc:spChg chg="add">
          <ac:chgData name="Jonathan Cornish" userId="0529821d4b5895a0" providerId="LiveId" clId="{0983BF2F-F0C3-4EE6-B6F8-0833175E388C}" dt="2020-01-08T02:50:33.333" v="2" actId="26606"/>
          <ac:spMkLst>
            <pc:docMk/>
            <pc:sldMk cId="3685562670" sldId="275"/>
            <ac:spMk id="9" creationId="{08E89D5E-1885-4160-AC77-CC471DD1D0DB}"/>
          </ac:spMkLst>
        </pc:spChg>
        <pc:graphicFrameChg chg="mod modGraphic">
          <ac:chgData name="Jonathan Cornish" userId="0529821d4b5895a0" providerId="LiveId" clId="{0983BF2F-F0C3-4EE6-B6F8-0833175E388C}" dt="2020-01-08T02:57:11.285" v="61" actId="20577"/>
          <ac:graphicFrameMkLst>
            <pc:docMk/>
            <pc:sldMk cId="3685562670" sldId="275"/>
            <ac:graphicFrameMk id="4" creationId="{57A62D8C-FF5E-4319-9688-E21616E1DD9B}"/>
          </ac:graphicFrameMkLst>
        </pc:graphicFrameChg>
        <pc:graphicFrameChg chg="add del">
          <ac:chgData name="Jonathan Cornish" userId="0529821d4b5895a0" providerId="LiveId" clId="{0983BF2F-F0C3-4EE6-B6F8-0833175E388C}" dt="2020-01-08T02:52:14.303" v="9" actId="478"/>
          <ac:graphicFrameMkLst>
            <pc:docMk/>
            <pc:sldMk cId="3685562670" sldId="275"/>
            <ac:graphicFrameMk id="7" creationId="{1EA7020F-A49C-4FAE-A15B-5029BA0B1367}"/>
          </ac:graphicFrameMkLst>
        </pc:graphicFrameChg>
        <pc:picChg chg="add mod">
          <ac:chgData name="Jonathan Cornish" userId="0529821d4b5895a0" providerId="LiveId" clId="{0983BF2F-F0C3-4EE6-B6F8-0833175E388C}" dt="2020-01-08T02:52:56.707" v="16" actId="1076"/>
          <ac:picMkLst>
            <pc:docMk/>
            <pc:sldMk cId="3685562670" sldId="275"/>
            <ac:picMk id="1026" creationId="{0007C716-1E61-4422-8D2E-368AE9CD0499}"/>
          </ac:picMkLst>
        </pc:picChg>
        <pc:picChg chg="add del">
          <ac:chgData name="Jonathan Cornish" userId="0529821d4b5895a0" providerId="LiveId" clId="{0983BF2F-F0C3-4EE6-B6F8-0833175E388C}" dt="2020-01-08T02:53:37.944" v="19" actId="478"/>
          <ac:picMkLst>
            <pc:docMk/>
            <pc:sldMk cId="3685562670" sldId="275"/>
            <ac:picMk id="1028" creationId="{488CBB72-EB63-4201-9904-FC97FA8D81E2}"/>
          </ac:picMkLst>
        </pc:picChg>
        <pc:picChg chg="add mod">
          <ac:chgData name="Jonathan Cornish" userId="0529821d4b5895a0" providerId="LiveId" clId="{0983BF2F-F0C3-4EE6-B6F8-0833175E388C}" dt="2020-01-08T02:54:06.656" v="26" actId="1076"/>
          <ac:picMkLst>
            <pc:docMk/>
            <pc:sldMk cId="3685562670" sldId="275"/>
            <ac:picMk id="1030" creationId="{A3F16FFB-71FF-46EE-8C90-B9DFF5065AA4}"/>
          </ac:picMkLst>
        </pc:picChg>
        <pc:picChg chg="add mod">
          <ac:chgData name="Jonathan Cornish" userId="0529821d4b5895a0" providerId="LiveId" clId="{0983BF2F-F0C3-4EE6-B6F8-0833175E388C}" dt="2020-01-08T02:55:07.292" v="38" actId="1076"/>
          <ac:picMkLst>
            <pc:docMk/>
            <pc:sldMk cId="3685562670" sldId="275"/>
            <ac:picMk id="1032" creationId="{3F70BA36-E7B5-4D25-B224-A213A21D8DC6}"/>
          </ac:picMkLst>
        </pc:picChg>
        <pc:picChg chg="add mod">
          <ac:chgData name="Jonathan Cornish" userId="0529821d4b5895a0" providerId="LiveId" clId="{0983BF2F-F0C3-4EE6-B6F8-0833175E388C}" dt="2020-01-08T02:56:24.418" v="45" actId="1076"/>
          <ac:picMkLst>
            <pc:docMk/>
            <pc:sldMk cId="3685562670" sldId="275"/>
            <ac:picMk id="1034" creationId="{DEE76F93-C981-4C8E-8A8E-096C45A00811}"/>
          </ac:picMkLst>
        </pc:picChg>
        <pc:picChg chg="add mod">
          <ac:chgData name="Jonathan Cornish" userId="0529821d4b5895a0" providerId="LiveId" clId="{0983BF2F-F0C3-4EE6-B6F8-0833175E388C}" dt="2020-01-08T02:57:03.258" v="50" actId="1076"/>
          <ac:picMkLst>
            <pc:docMk/>
            <pc:sldMk cId="3685562670" sldId="275"/>
            <ac:picMk id="1036" creationId="{25B8306B-9A5D-47CF-8481-B57D3BEAE621}"/>
          </ac:picMkLst>
        </pc:picChg>
        <pc:cxnChg chg="add">
          <ac:chgData name="Jonathan Cornish" userId="0529821d4b5895a0" providerId="LiveId" clId="{0983BF2F-F0C3-4EE6-B6F8-0833175E388C}" dt="2020-01-08T02:50:33.333" v="2" actId="26606"/>
          <ac:cxnSpMkLst>
            <pc:docMk/>
            <pc:sldMk cId="3685562670" sldId="275"/>
            <ac:cxnSpMk id="11" creationId="{550D2BD1-98F9-412D-905B-3A843EF4078B}"/>
          </ac:cxnSpMkLst>
        </pc:cxnChg>
      </pc:sldChg>
      <pc:sldChg chg="addSp delSp modSp mod setBg setClrOvrMap">
        <pc:chgData name="Jonathan Cornish" userId="0529821d4b5895a0" providerId="LiveId" clId="{0983BF2F-F0C3-4EE6-B6F8-0833175E388C}" dt="2020-01-08T02:51:02.946" v="5" actId="26606"/>
        <pc:sldMkLst>
          <pc:docMk/>
          <pc:sldMk cId="245003944" sldId="276"/>
        </pc:sldMkLst>
        <pc:spChg chg="mod ord">
          <ac:chgData name="Jonathan Cornish" userId="0529821d4b5895a0" providerId="LiveId" clId="{0983BF2F-F0C3-4EE6-B6F8-0833175E388C}" dt="2020-01-08T02:51:02.946" v="5" actId="26606"/>
          <ac:spMkLst>
            <pc:docMk/>
            <pc:sldMk cId="245003944" sldId="276"/>
            <ac:spMk id="2" creationId="{F49A2117-6E6E-42B7-B537-6E91C2681859}"/>
          </ac:spMkLst>
        </pc:spChg>
        <pc:spChg chg="del">
          <ac:chgData name="Jonathan Cornish" userId="0529821d4b5895a0" providerId="LiveId" clId="{0983BF2F-F0C3-4EE6-B6F8-0833175E388C}" dt="2020-01-08T02:50:09.122" v="1" actId="26606"/>
          <ac:spMkLst>
            <pc:docMk/>
            <pc:sldMk cId="245003944" sldId="276"/>
            <ac:spMk id="3" creationId="{BD489A12-6EE3-467B-8CE1-2514BA167F83}"/>
          </ac:spMkLst>
        </pc:spChg>
        <pc:spChg chg="add">
          <ac:chgData name="Jonathan Cornish" userId="0529821d4b5895a0" providerId="LiveId" clId="{0983BF2F-F0C3-4EE6-B6F8-0833175E388C}" dt="2020-01-08T02:51:02.946" v="5" actId="26606"/>
          <ac:spMkLst>
            <pc:docMk/>
            <pc:sldMk cId="245003944" sldId="276"/>
            <ac:spMk id="16" creationId="{F56F5174-31D9-4DBB-AAB7-A1FD7BDB1352}"/>
          </ac:spMkLst>
        </pc:spChg>
        <pc:spChg chg="add">
          <ac:chgData name="Jonathan Cornish" userId="0529821d4b5895a0" providerId="LiveId" clId="{0983BF2F-F0C3-4EE6-B6F8-0833175E388C}" dt="2020-01-08T02:51:02.946" v="5" actId="26606"/>
          <ac:spMkLst>
            <pc:docMk/>
            <pc:sldMk cId="245003944" sldId="276"/>
            <ac:spMk id="20" creationId="{F9A95BEE-6BB1-4A28-A8E6-A34B2E42EF87}"/>
          </ac:spMkLst>
        </pc:spChg>
        <pc:graphicFrameChg chg="add mod modGraphic">
          <ac:chgData name="Jonathan Cornish" userId="0529821d4b5895a0" providerId="LiveId" clId="{0983BF2F-F0C3-4EE6-B6F8-0833175E388C}" dt="2020-01-08T02:51:02.946" v="5" actId="26606"/>
          <ac:graphicFrameMkLst>
            <pc:docMk/>
            <pc:sldMk cId="245003944" sldId="276"/>
            <ac:graphicFrameMk id="5" creationId="{293AC473-B3CC-4473-B643-494CFC51B055}"/>
          </ac:graphicFrameMkLst>
        </pc:graphicFrameChg>
        <pc:picChg chg="add mod">
          <ac:chgData name="Jonathan Cornish" userId="0529821d4b5895a0" providerId="LiveId" clId="{0983BF2F-F0C3-4EE6-B6F8-0833175E388C}" dt="2020-01-08T02:51:02.946" v="5" actId="26606"/>
          <ac:picMkLst>
            <pc:docMk/>
            <pc:sldMk cId="245003944" sldId="276"/>
            <ac:picMk id="7" creationId="{4CED8BBE-A214-4238-9E84-9A4D2801A1B0}"/>
          </ac:picMkLst>
        </pc:picChg>
        <pc:picChg chg="add">
          <ac:chgData name="Jonathan Cornish" userId="0529821d4b5895a0" providerId="LiveId" clId="{0983BF2F-F0C3-4EE6-B6F8-0833175E388C}" dt="2020-01-08T02:51:02.946" v="5" actId="26606"/>
          <ac:picMkLst>
            <pc:docMk/>
            <pc:sldMk cId="245003944" sldId="276"/>
            <ac:picMk id="18" creationId="{AE113210-7872-481A-ADE6-3A05CCAF5EB2}"/>
          </ac:picMkLst>
        </pc:picChg>
        <pc:cxnChg chg="add del">
          <ac:chgData name="Jonathan Cornish" userId="0529821d4b5895a0" providerId="LiveId" clId="{0983BF2F-F0C3-4EE6-B6F8-0833175E388C}" dt="2020-01-08T02:51:02.946" v="5" actId="26606"/>
          <ac:cxnSpMkLst>
            <pc:docMk/>
            <pc:sldMk cId="245003944" sldId="276"/>
            <ac:cxnSpMk id="11" creationId="{A7F400EE-A8A5-48AF-B4D6-291B52C6F0B0}"/>
          </ac:cxnSpMkLst>
        </pc:cxnChg>
      </pc:sldChg>
      <pc:sldChg chg="addSp delSp modSp add mod setBg">
        <pc:chgData name="Jonathan Cornish" userId="0529821d4b5895a0" providerId="LiveId" clId="{0983BF2F-F0C3-4EE6-B6F8-0833175E388C}" dt="2020-01-08T02:59:37.670" v="135" actId="26606"/>
        <pc:sldMkLst>
          <pc:docMk/>
          <pc:sldMk cId="1203169043" sldId="277"/>
        </pc:sldMkLst>
        <pc:spChg chg="del">
          <ac:chgData name="Jonathan Cornish" userId="0529821d4b5895a0" providerId="LiveId" clId="{0983BF2F-F0C3-4EE6-B6F8-0833175E388C}" dt="2020-01-08T02:58:06.072" v="63" actId="478"/>
          <ac:spMkLst>
            <pc:docMk/>
            <pc:sldMk cId="1203169043" sldId="277"/>
            <ac:spMk id="2" creationId="{6F6305A3-2C01-4D5B-ACD4-4D9F97A6EDA9}"/>
          </ac:spMkLst>
        </pc:spChg>
        <pc:spChg chg="del">
          <ac:chgData name="Jonathan Cornish" userId="0529821d4b5895a0" providerId="LiveId" clId="{0983BF2F-F0C3-4EE6-B6F8-0833175E388C}" dt="2020-01-08T02:58:08.256" v="64" actId="478"/>
          <ac:spMkLst>
            <pc:docMk/>
            <pc:sldMk cId="1203169043" sldId="277"/>
            <ac:spMk id="3" creationId="{FB98D55F-7C28-4460-AC8A-92B9086D45A5}"/>
          </ac:spMkLst>
        </pc:spChg>
        <pc:spChg chg="add del">
          <ac:chgData name="Jonathan Cornish" userId="0529821d4b5895a0" providerId="LiveId" clId="{0983BF2F-F0C3-4EE6-B6F8-0833175E388C}" dt="2020-01-08T02:59:37.670" v="135" actId="26606"/>
          <ac:spMkLst>
            <pc:docMk/>
            <pc:sldMk cId="1203169043" sldId="277"/>
            <ac:spMk id="10" creationId="{32BC26D8-82FB-445E-AA49-62A77D7C1EE0}"/>
          </ac:spMkLst>
        </pc:spChg>
        <pc:spChg chg="add del">
          <ac:chgData name="Jonathan Cornish" userId="0529821d4b5895a0" providerId="LiveId" clId="{0983BF2F-F0C3-4EE6-B6F8-0833175E388C}" dt="2020-01-08T02:59:37.670" v="135" actId="26606"/>
          <ac:spMkLst>
            <pc:docMk/>
            <pc:sldMk cId="1203169043" sldId="277"/>
            <ac:spMk id="12" creationId="{CB44330D-EA18-4254-AA95-EB49948539B8}"/>
          </ac:spMkLst>
        </pc:spChg>
        <pc:spChg chg="add">
          <ac:chgData name="Jonathan Cornish" userId="0529821d4b5895a0" providerId="LiveId" clId="{0983BF2F-F0C3-4EE6-B6F8-0833175E388C}" dt="2020-01-08T02:59:37.670" v="135" actId="26606"/>
          <ac:spMkLst>
            <pc:docMk/>
            <pc:sldMk cId="1203169043" sldId="277"/>
            <ac:spMk id="17" creationId="{B9FF99BD-075F-4761-A995-6FC574BD25EA}"/>
          </ac:spMkLst>
        </pc:spChg>
        <pc:spChg chg="add">
          <ac:chgData name="Jonathan Cornish" userId="0529821d4b5895a0" providerId="LiveId" clId="{0983BF2F-F0C3-4EE6-B6F8-0833175E388C}" dt="2020-01-08T02:59:37.670" v="135" actId="26606"/>
          <ac:spMkLst>
            <pc:docMk/>
            <pc:sldMk cId="1203169043" sldId="277"/>
            <ac:spMk id="19" creationId="{A7B21A54-9BA3-4EA9-B460-5A829ADD9051}"/>
          </ac:spMkLst>
        </pc:spChg>
        <pc:spChg chg="add">
          <ac:chgData name="Jonathan Cornish" userId="0529821d4b5895a0" providerId="LiveId" clId="{0983BF2F-F0C3-4EE6-B6F8-0833175E388C}" dt="2020-01-08T02:59:37.670" v="135" actId="26606"/>
          <ac:spMkLst>
            <pc:docMk/>
            <pc:sldMk cId="1203169043" sldId="277"/>
            <ac:spMk id="21" creationId="{6FA8F714-B9D8-488A-8CCA-E9948FF913A9}"/>
          </ac:spMkLst>
        </pc:spChg>
        <pc:picChg chg="add mod">
          <ac:chgData name="Jonathan Cornish" userId="0529821d4b5895a0" providerId="LiveId" clId="{0983BF2F-F0C3-4EE6-B6F8-0833175E388C}" dt="2020-01-08T02:59:37.670" v="135" actId="26606"/>
          <ac:picMkLst>
            <pc:docMk/>
            <pc:sldMk cId="1203169043" sldId="277"/>
            <ac:picMk id="5" creationId="{80B206F6-F0FD-4D0C-8CBF-E826C539965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ortada.net/python-api-for-fred.html" TargetMode="External"/><Relationship Id="rId1" Type="http://schemas.openxmlformats.org/officeDocument/2006/relationships/hyperlink" Target="https://github.com/mortada/fredapi" TargetMode="Externa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hyperlink" Target="https://github.com/mortada/fredapi" TargetMode="External"/><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hyperlink" Target="https://mortada.net/python-api-for-fred.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C98B3E-030B-430A-9215-5E7C7901AB6F}"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3DD5FEF6-E7AC-4272-ABE3-59B0400672E7}">
      <dgm:prSet/>
      <dgm:spPr/>
      <dgm:t>
        <a:bodyPr/>
        <a:lstStyle/>
        <a:p>
          <a:pPr>
            <a:lnSpc>
              <a:spcPct val="100000"/>
            </a:lnSpc>
            <a:defRPr b="1"/>
          </a:pPr>
          <a:r>
            <a:rPr lang="en-US"/>
            <a:t>Survey of more than 6,000 Americans from diverse backgrounds</a:t>
          </a:r>
        </a:p>
      </dgm:t>
    </dgm:pt>
    <dgm:pt modelId="{4091651D-696B-46FB-BB45-F69535DC4EBF}" type="parTrans" cxnId="{EA9D27CF-5391-4617-B2AC-8130B3890058}">
      <dgm:prSet/>
      <dgm:spPr/>
      <dgm:t>
        <a:bodyPr/>
        <a:lstStyle/>
        <a:p>
          <a:endParaRPr lang="en-US"/>
        </a:p>
      </dgm:t>
    </dgm:pt>
    <dgm:pt modelId="{AD0861F2-D2F5-404F-9712-7AFF977B1756}" type="sibTrans" cxnId="{EA9D27CF-5391-4617-B2AC-8130B3890058}">
      <dgm:prSet/>
      <dgm:spPr/>
      <dgm:t>
        <a:bodyPr/>
        <a:lstStyle/>
        <a:p>
          <a:endParaRPr lang="en-US"/>
        </a:p>
      </dgm:t>
    </dgm:pt>
    <dgm:pt modelId="{000AA67A-10FA-4CD2-BA74-7A6634CA4EE1}">
      <dgm:prSet/>
      <dgm:spPr/>
      <dgm:t>
        <a:bodyPr/>
        <a:lstStyle/>
        <a:p>
          <a:pPr>
            <a:lnSpc>
              <a:spcPct val="100000"/>
            </a:lnSpc>
            <a:defRPr b="1"/>
          </a:pPr>
          <a:r>
            <a:rPr lang="en-US"/>
            <a:t>A 100-point financial well-being score drawn from 10 questions</a:t>
          </a:r>
        </a:p>
      </dgm:t>
    </dgm:pt>
    <dgm:pt modelId="{F053E587-6757-439B-9927-19C80E023B37}" type="parTrans" cxnId="{38137671-CEEC-4E5B-92AA-82C9A4D4C9A4}">
      <dgm:prSet/>
      <dgm:spPr/>
      <dgm:t>
        <a:bodyPr/>
        <a:lstStyle/>
        <a:p>
          <a:endParaRPr lang="en-US"/>
        </a:p>
      </dgm:t>
    </dgm:pt>
    <dgm:pt modelId="{5DB6CA4C-384A-4489-9B7D-F251460DCA6F}" type="sibTrans" cxnId="{38137671-CEEC-4E5B-92AA-82C9A4D4C9A4}">
      <dgm:prSet/>
      <dgm:spPr/>
      <dgm:t>
        <a:bodyPr/>
        <a:lstStyle/>
        <a:p>
          <a:endParaRPr lang="en-US"/>
        </a:p>
      </dgm:t>
    </dgm:pt>
    <dgm:pt modelId="{EF730886-BBCD-44E3-ABD0-AB852C0B23B7}">
      <dgm:prSet/>
      <dgm:spPr/>
      <dgm:t>
        <a:bodyPr/>
        <a:lstStyle/>
        <a:p>
          <a:pPr>
            <a:lnSpc>
              <a:spcPct val="100000"/>
            </a:lnSpc>
            <a:defRPr b="1"/>
          </a:pPr>
          <a:r>
            <a:rPr lang="en-US"/>
            <a:t>A large set of addition questions on:</a:t>
          </a:r>
        </a:p>
      </dgm:t>
    </dgm:pt>
    <dgm:pt modelId="{86968275-3AFE-40DF-BB0F-BDA13C23BCD2}" type="parTrans" cxnId="{5EEF46F5-6D51-480F-B1DC-CF2643C37E8B}">
      <dgm:prSet/>
      <dgm:spPr/>
      <dgm:t>
        <a:bodyPr/>
        <a:lstStyle/>
        <a:p>
          <a:endParaRPr lang="en-US"/>
        </a:p>
      </dgm:t>
    </dgm:pt>
    <dgm:pt modelId="{D19EAF94-C8C0-4EF4-AC14-0A809B19E40F}" type="sibTrans" cxnId="{5EEF46F5-6D51-480F-B1DC-CF2643C37E8B}">
      <dgm:prSet/>
      <dgm:spPr/>
      <dgm:t>
        <a:bodyPr/>
        <a:lstStyle/>
        <a:p>
          <a:endParaRPr lang="en-US"/>
        </a:p>
      </dgm:t>
    </dgm:pt>
    <dgm:pt modelId="{509402B8-C9F4-4CC1-B524-120BE4DF48BF}">
      <dgm:prSet/>
      <dgm:spPr/>
      <dgm:t>
        <a:bodyPr/>
        <a:lstStyle/>
        <a:p>
          <a:pPr>
            <a:lnSpc>
              <a:spcPct val="100000"/>
            </a:lnSpc>
          </a:pPr>
          <a:r>
            <a:rPr lang="en-US"/>
            <a:t>Income and employment</a:t>
          </a:r>
        </a:p>
      </dgm:t>
    </dgm:pt>
    <dgm:pt modelId="{7F68FE47-FBE1-4B9C-905A-5395BB0CC467}" type="parTrans" cxnId="{04C18700-98BE-461E-8E09-83655DA7DD28}">
      <dgm:prSet/>
      <dgm:spPr/>
      <dgm:t>
        <a:bodyPr/>
        <a:lstStyle/>
        <a:p>
          <a:endParaRPr lang="en-US"/>
        </a:p>
      </dgm:t>
    </dgm:pt>
    <dgm:pt modelId="{6F812FCF-5F74-4124-B800-FE7CD1594A49}" type="sibTrans" cxnId="{04C18700-98BE-461E-8E09-83655DA7DD28}">
      <dgm:prSet/>
      <dgm:spPr/>
      <dgm:t>
        <a:bodyPr/>
        <a:lstStyle/>
        <a:p>
          <a:endParaRPr lang="en-US"/>
        </a:p>
      </dgm:t>
    </dgm:pt>
    <dgm:pt modelId="{971B8610-C73A-4C38-BF73-6329A9C61722}">
      <dgm:prSet/>
      <dgm:spPr/>
      <dgm:t>
        <a:bodyPr/>
        <a:lstStyle/>
        <a:p>
          <a:pPr>
            <a:lnSpc>
              <a:spcPct val="100000"/>
            </a:lnSpc>
          </a:pPr>
          <a:r>
            <a:rPr lang="en-US"/>
            <a:t>Savings and safety nets</a:t>
          </a:r>
        </a:p>
      </dgm:t>
    </dgm:pt>
    <dgm:pt modelId="{FA72E4E1-B78A-4627-9C41-D3CADF572D70}" type="parTrans" cxnId="{7193DFD8-6C9E-4336-9C65-DEBDA81A6912}">
      <dgm:prSet/>
      <dgm:spPr/>
      <dgm:t>
        <a:bodyPr/>
        <a:lstStyle/>
        <a:p>
          <a:endParaRPr lang="en-US"/>
        </a:p>
      </dgm:t>
    </dgm:pt>
    <dgm:pt modelId="{B3B1AC80-DFE5-466F-92CE-29F7195F007C}" type="sibTrans" cxnId="{7193DFD8-6C9E-4336-9C65-DEBDA81A6912}">
      <dgm:prSet/>
      <dgm:spPr/>
      <dgm:t>
        <a:bodyPr/>
        <a:lstStyle/>
        <a:p>
          <a:endParaRPr lang="en-US"/>
        </a:p>
      </dgm:t>
    </dgm:pt>
    <dgm:pt modelId="{6D815026-6A3D-49A0-A3CC-30CF8244DDAF}">
      <dgm:prSet/>
      <dgm:spPr/>
      <dgm:t>
        <a:bodyPr/>
        <a:lstStyle/>
        <a:p>
          <a:pPr>
            <a:lnSpc>
              <a:spcPct val="100000"/>
            </a:lnSpc>
          </a:pPr>
          <a:r>
            <a:rPr lang="en-US"/>
            <a:t>Past financial experiences</a:t>
          </a:r>
        </a:p>
      </dgm:t>
    </dgm:pt>
    <dgm:pt modelId="{33B1ADF0-E0AC-4DB4-BBD1-4D12B182D237}" type="parTrans" cxnId="{6E9F6F9C-B52B-4BF7-98F9-A80E45A5FB87}">
      <dgm:prSet/>
      <dgm:spPr/>
      <dgm:t>
        <a:bodyPr/>
        <a:lstStyle/>
        <a:p>
          <a:endParaRPr lang="en-US"/>
        </a:p>
      </dgm:t>
    </dgm:pt>
    <dgm:pt modelId="{4AFBF962-0D1D-4D52-9397-E53006BFA019}" type="sibTrans" cxnId="{6E9F6F9C-B52B-4BF7-98F9-A80E45A5FB87}">
      <dgm:prSet/>
      <dgm:spPr/>
      <dgm:t>
        <a:bodyPr/>
        <a:lstStyle/>
        <a:p>
          <a:endParaRPr lang="en-US"/>
        </a:p>
      </dgm:t>
    </dgm:pt>
    <dgm:pt modelId="{7BF53875-5977-4F1D-9F8E-982B7674CE21}">
      <dgm:prSet/>
      <dgm:spPr/>
      <dgm:t>
        <a:bodyPr/>
        <a:lstStyle/>
        <a:p>
          <a:pPr>
            <a:lnSpc>
              <a:spcPct val="100000"/>
            </a:lnSpc>
          </a:pPr>
          <a:r>
            <a:rPr lang="en-US"/>
            <a:t>Financial behaviors, skills, and attitudes</a:t>
          </a:r>
        </a:p>
      </dgm:t>
    </dgm:pt>
    <dgm:pt modelId="{5A681C33-762E-4E84-90CD-3710C40667D2}" type="parTrans" cxnId="{6CB9BC7D-FB66-4899-8710-0D6C0E63286E}">
      <dgm:prSet/>
      <dgm:spPr/>
      <dgm:t>
        <a:bodyPr/>
        <a:lstStyle/>
        <a:p>
          <a:endParaRPr lang="en-US"/>
        </a:p>
      </dgm:t>
    </dgm:pt>
    <dgm:pt modelId="{904BF01F-6064-4FB6-9C0C-A3D02B0D326F}" type="sibTrans" cxnId="{6CB9BC7D-FB66-4899-8710-0D6C0E63286E}">
      <dgm:prSet/>
      <dgm:spPr/>
      <dgm:t>
        <a:bodyPr/>
        <a:lstStyle/>
        <a:p>
          <a:endParaRPr lang="en-US"/>
        </a:p>
      </dgm:t>
    </dgm:pt>
    <dgm:pt modelId="{31ACA996-E3C3-4FB0-A7E7-679894AC2ED8}" type="pres">
      <dgm:prSet presAssocID="{30C98B3E-030B-430A-9215-5E7C7901AB6F}" presName="root" presStyleCnt="0">
        <dgm:presLayoutVars>
          <dgm:dir/>
          <dgm:resizeHandles val="exact"/>
        </dgm:presLayoutVars>
      </dgm:prSet>
      <dgm:spPr/>
    </dgm:pt>
    <dgm:pt modelId="{97520B20-08B1-401E-9678-C6D32DE94258}" type="pres">
      <dgm:prSet presAssocID="{3DD5FEF6-E7AC-4272-ABE3-59B0400672E7}" presName="compNode" presStyleCnt="0"/>
      <dgm:spPr/>
    </dgm:pt>
    <dgm:pt modelId="{AC1FC421-AD84-47CB-A283-EE3E08D753F8}" type="pres">
      <dgm:prSet presAssocID="{3DD5FEF6-E7AC-4272-ABE3-59B0400672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72E40E44-9CF6-439B-9C62-A371624F4E4A}" type="pres">
      <dgm:prSet presAssocID="{3DD5FEF6-E7AC-4272-ABE3-59B0400672E7}" presName="iconSpace" presStyleCnt="0"/>
      <dgm:spPr/>
    </dgm:pt>
    <dgm:pt modelId="{469F1C0B-DE81-427E-9337-EA015C1F702A}" type="pres">
      <dgm:prSet presAssocID="{3DD5FEF6-E7AC-4272-ABE3-59B0400672E7}" presName="parTx" presStyleLbl="revTx" presStyleIdx="0" presStyleCnt="6">
        <dgm:presLayoutVars>
          <dgm:chMax val="0"/>
          <dgm:chPref val="0"/>
        </dgm:presLayoutVars>
      </dgm:prSet>
      <dgm:spPr/>
    </dgm:pt>
    <dgm:pt modelId="{F4A26114-ABE4-4870-8526-6321528B90D7}" type="pres">
      <dgm:prSet presAssocID="{3DD5FEF6-E7AC-4272-ABE3-59B0400672E7}" presName="txSpace" presStyleCnt="0"/>
      <dgm:spPr/>
    </dgm:pt>
    <dgm:pt modelId="{1EEA45AE-E025-4877-B897-45F0DF548035}" type="pres">
      <dgm:prSet presAssocID="{3DD5FEF6-E7AC-4272-ABE3-59B0400672E7}" presName="desTx" presStyleLbl="revTx" presStyleIdx="1" presStyleCnt="6">
        <dgm:presLayoutVars/>
      </dgm:prSet>
      <dgm:spPr/>
    </dgm:pt>
    <dgm:pt modelId="{71657F69-C169-4073-9E0A-A8574A2A540E}" type="pres">
      <dgm:prSet presAssocID="{AD0861F2-D2F5-404F-9712-7AFF977B1756}" presName="sibTrans" presStyleCnt="0"/>
      <dgm:spPr/>
    </dgm:pt>
    <dgm:pt modelId="{2B362A34-6248-4E2A-855D-465E05B46C34}" type="pres">
      <dgm:prSet presAssocID="{000AA67A-10FA-4CD2-BA74-7A6634CA4EE1}" presName="compNode" presStyleCnt="0"/>
      <dgm:spPr/>
    </dgm:pt>
    <dgm:pt modelId="{0D96D2FC-9B78-451E-BDD7-43D0080165C1}" type="pres">
      <dgm:prSet presAssocID="{000AA67A-10FA-4CD2-BA74-7A6634CA4E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FC3D850D-BFF2-489B-ACDD-A1A306EA765B}" type="pres">
      <dgm:prSet presAssocID="{000AA67A-10FA-4CD2-BA74-7A6634CA4EE1}" presName="iconSpace" presStyleCnt="0"/>
      <dgm:spPr/>
    </dgm:pt>
    <dgm:pt modelId="{10370EEC-0DBE-4DE5-9CEB-CB9E390894EC}" type="pres">
      <dgm:prSet presAssocID="{000AA67A-10FA-4CD2-BA74-7A6634CA4EE1}" presName="parTx" presStyleLbl="revTx" presStyleIdx="2" presStyleCnt="6">
        <dgm:presLayoutVars>
          <dgm:chMax val="0"/>
          <dgm:chPref val="0"/>
        </dgm:presLayoutVars>
      </dgm:prSet>
      <dgm:spPr/>
    </dgm:pt>
    <dgm:pt modelId="{4E2DE1C9-E019-46C7-B14F-AE3D77702542}" type="pres">
      <dgm:prSet presAssocID="{000AA67A-10FA-4CD2-BA74-7A6634CA4EE1}" presName="txSpace" presStyleCnt="0"/>
      <dgm:spPr/>
    </dgm:pt>
    <dgm:pt modelId="{D5B5CD8D-EFEA-4CD9-8056-6BB969DDF082}" type="pres">
      <dgm:prSet presAssocID="{000AA67A-10FA-4CD2-BA74-7A6634CA4EE1}" presName="desTx" presStyleLbl="revTx" presStyleIdx="3" presStyleCnt="6">
        <dgm:presLayoutVars/>
      </dgm:prSet>
      <dgm:spPr/>
    </dgm:pt>
    <dgm:pt modelId="{155AB813-14EE-4EBF-BB63-701E4CECCD49}" type="pres">
      <dgm:prSet presAssocID="{5DB6CA4C-384A-4489-9B7D-F251460DCA6F}" presName="sibTrans" presStyleCnt="0"/>
      <dgm:spPr/>
    </dgm:pt>
    <dgm:pt modelId="{00B6A497-143B-43B8-9795-7096BC46566C}" type="pres">
      <dgm:prSet presAssocID="{EF730886-BBCD-44E3-ABD0-AB852C0B23B7}" presName="compNode" presStyleCnt="0"/>
      <dgm:spPr/>
    </dgm:pt>
    <dgm:pt modelId="{DCCCB031-DCB2-41FA-8849-C8B28FC55DC9}" type="pres">
      <dgm:prSet presAssocID="{EF730886-BBCD-44E3-ABD0-AB852C0B23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87F15A8F-B3F0-4175-9200-B09A33A4E550}" type="pres">
      <dgm:prSet presAssocID="{EF730886-BBCD-44E3-ABD0-AB852C0B23B7}" presName="iconSpace" presStyleCnt="0"/>
      <dgm:spPr/>
    </dgm:pt>
    <dgm:pt modelId="{641E9A2E-79D3-49DF-8BC6-688C281C3A37}" type="pres">
      <dgm:prSet presAssocID="{EF730886-BBCD-44E3-ABD0-AB852C0B23B7}" presName="parTx" presStyleLbl="revTx" presStyleIdx="4" presStyleCnt="6">
        <dgm:presLayoutVars>
          <dgm:chMax val="0"/>
          <dgm:chPref val="0"/>
        </dgm:presLayoutVars>
      </dgm:prSet>
      <dgm:spPr/>
    </dgm:pt>
    <dgm:pt modelId="{5FB8CCAC-7A20-4954-8E59-E36CDE2F6D5E}" type="pres">
      <dgm:prSet presAssocID="{EF730886-BBCD-44E3-ABD0-AB852C0B23B7}" presName="txSpace" presStyleCnt="0"/>
      <dgm:spPr/>
    </dgm:pt>
    <dgm:pt modelId="{8B9AF68F-94AF-4D29-A5EB-58CC57F62636}" type="pres">
      <dgm:prSet presAssocID="{EF730886-BBCD-44E3-ABD0-AB852C0B23B7}" presName="desTx" presStyleLbl="revTx" presStyleIdx="5" presStyleCnt="6">
        <dgm:presLayoutVars/>
      </dgm:prSet>
      <dgm:spPr/>
    </dgm:pt>
  </dgm:ptLst>
  <dgm:cxnLst>
    <dgm:cxn modelId="{04C18700-98BE-461E-8E09-83655DA7DD28}" srcId="{EF730886-BBCD-44E3-ABD0-AB852C0B23B7}" destId="{509402B8-C9F4-4CC1-B524-120BE4DF48BF}" srcOrd="0" destOrd="0" parTransId="{7F68FE47-FBE1-4B9C-905A-5395BB0CC467}" sibTransId="{6F812FCF-5F74-4124-B800-FE7CD1594A49}"/>
    <dgm:cxn modelId="{717DE932-3FF5-4985-91CA-97AE4324BF0F}" type="presOf" srcId="{7BF53875-5977-4F1D-9F8E-982B7674CE21}" destId="{8B9AF68F-94AF-4D29-A5EB-58CC57F62636}" srcOrd="0" destOrd="3" presId="urn:microsoft.com/office/officeart/2018/2/layout/IconLabelDescriptionList"/>
    <dgm:cxn modelId="{0DD50933-FC90-44A5-AA33-B47150D0B28E}" type="presOf" srcId="{000AA67A-10FA-4CD2-BA74-7A6634CA4EE1}" destId="{10370EEC-0DBE-4DE5-9CEB-CB9E390894EC}" srcOrd="0" destOrd="0" presId="urn:microsoft.com/office/officeart/2018/2/layout/IconLabelDescriptionList"/>
    <dgm:cxn modelId="{BFFD7A33-CDFF-43FB-8710-95C045343A07}" type="presOf" srcId="{EF730886-BBCD-44E3-ABD0-AB852C0B23B7}" destId="{641E9A2E-79D3-49DF-8BC6-688C281C3A37}" srcOrd="0" destOrd="0" presId="urn:microsoft.com/office/officeart/2018/2/layout/IconLabelDescriptionList"/>
    <dgm:cxn modelId="{38137671-CEEC-4E5B-92AA-82C9A4D4C9A4}" srcId="{30C98B3E-030B-430A-9215-5E7C7901AB6F}" destId="{000AA67A-10FA-4CD2-BA74-7A6634CA4EE1}" srcOrd="1" destOrd="0" parTransId="{F053E587-6757-439B-9927-19C80E023B37}" sibTransId="{5DB6CA4C-384A-4489-9B7D-F251460DCA6F}"/>
    <dgm:cxn modelId="{7B836752-00BD-4331-B89E-85AC6DAD46C1}" type="presOf" srcId="{30C98B3E-030B-430A-9215-5E7C7901AB6F}" destId="{31ACA996-E3C3-4FB0-A7E7-679894AC2ED8}" srcOrd="0" destOrd="0" presId="urn:microsoft.com/office/officeart/2018/2/layout/IconLabelDescriptionList"/>
    <dgm:cxn modelId="{6CB9BC7D-FB66-4899-8710-0D6C0E63286E}" srcId="{EF730886-BBCD-44E3-ABD0-AB852C0B23B7}" destId="{7BF53875-5977-4F1D-9F8E-982B7674CE21}" srcOrd="3" destOrd="0" parTransId="{5A681C33-762E-4E84-90CD-3710C40667D2}" sibTransId="{904BF01F-6064-4FB6-9C0C-A3D02B0D326F}"/>
    <dgm:cxn modelId="{6E9F6F9C-B52B-4BF7-98F9-A80E45A5FB87}" srcId="{EF730886-BBCD-44E3-ABD0-AB852C0B23B7}" destId="{6D815026-6A3D-49A0-A3CC-30CF8244DDAF}" srcOrd="2" destOrd="0" parTransId="{33B1ADF0-E0AC-4DB4-BBD1-4D12B182D237}" sibTransId="{4AFBF962-0D1D-4D52-9397-E53006BFA019}"/>
    <dgm:cxn modelId="{BA09CEAB-3716-4EEC-A241-9BA8378281DD}" type="presOf" srcId="{6D815026-6A3D-49A0-A3CC-30CF8244DDAF}" destId="{8B9AF68F-94AF-4D29-A5EB-58CC57F62636}" srcOrd="0" destOrd="2" presId="urn:microsoft.com/office/officeart/2018/2/layout/IconLabelDescriptionList"/>
    <dgm:cxn modelId="{EA9D27CF-5391-4617-B2AC-8130B3890058}" srcId="{30C98B3E-030B-430A-9215-5E7C7901AB6F}" destId="{3DD5FEF6-E7AC-4272-ABE3-59B0400672E7}" srcOrd="0" destOrd="0" parTransId="{4091651D-696B-46FB-BB45-F69535DC4EBF}" sibTransId="{AD0861F2-D2F5-404F-9712-7AFF977B1756}"/>
    <dgm:cxn modelId="{382E34D1-0A01-4472-9093-380CAE627F92}" type="presOf" srcId="{971B8610-C73A-4C38-BF73-6329A9C61722}" destId="{8B9AF68F-94AF-4D29-A5EB-58CC57F62636}" srcOrd="0" destOrd="1" presId="urn:microsoft.com/office/officeart/2018/2/layout/IconLabelDescriptionList"/>
    <dgm:cxn modelId="{D75048D6-060C-42CB-B9C4-E7B1E9D7417D}" type="presOf" srcId="{3DD5FEF6-E7AC-4272-ABE3-59B0400672E7}" destId="{469F1C0B-DE81-427E-9337-EA015C1F702A}" srcOrd="0" destOrd="0" presId="urn:microsoft.com/office/officeart/2018/2/layout/IconLabelDescriptionList"/>
    <dgm:cxn modelId="{7193DFD8-6C9E-4336-9C65-DEBDA81A6912}" srcId="{EF730886-BBCD-44E3-ABD0-AB852C0B23B7}" destId="{971B8610-C73A-4C38-BF73-6329A9C61722}" srcOrd="1" destOrd="0" parTransId="{FA72E4E1-B78A-4627-9C41-D3CADF572D70}" sibTransId="{B3B1AC80-DFE5-466F-92CE-29F7195F007C}"/>
    <dgm:cxn modelId="{5EEF46F5-6D51-480F-B1DC-CF2643C37E8B}" srcId="{30C98B3E-030B-430A-9215-5E7C7901AB6F}" destId="{EF730886-BBCD-44E3-ABD0-AB852C0B23B7}" srcOrd="2" destOrd="0" parTransId="{86968275-3AFE-40DF-BB0F-BDA13C23BCD2}" sibTransId="{D19EAF94-C8C0-4EF4-AC14-0A809B19E40F}"/>
    <dgm:cxn modelId="{081EABF5-2D0E-4A0F-B915-9286D3687271}" type="presOf" srcId="{509402B8-C9F4-4CC1-B524-120BE4DF48BF}" destId="{8B9AF68F-94AF-4D29-A5EB-58CC57F62636}" srcOrd="0" destOrd="0" presId="urn:microsoft.com/office/officeart/2018/2/layout/IconLabelDescriptionList"/>
    <dgm:cxn modelId="{F7D5E5B7-200E-4FA3-ABBD-33FD93FB0A87}" type="presParOf" srcId="{31ACA996-E3C3-4FB0-A7E7-679894AC2ED8}" destId="{97520B20-08B1-401E-9678-C6D32DE94258}" srcOrd="0" destOrd="0" presId="urn:microsoft.com/office/officeart/2018/2/layout/IconLabelDescriptionList"/>
    <dgm:cxn modelId="{60D5776D-8FF1-4EFA-A132-095E2B8CF05B}" type="presParOf" srcId="{97520B20-08B1-401E-9678-C6D32DE94258}" destId="{AC1FC421-AD84-47CB-A283-EE3E08D753F8}" srcOrd="0" destOrd="0" presId="urn:microsoft.com/office/officeart/2018/2/layout/IconLabelDescriptionList"/>
    <dgm:cxn modelId="{2EFFC5E6-30B0-4B31-A604-3D9CB976B7C0}" type="presParOf" srcId="{97520B20-08B1-401E-9678-C6D32DE94258}" destId="{72E40E44-9CF6-439B-9C62-A371624F4E4A}" srcOrd="1" destOrd="0" presId="urn:microsoft.com/office/officeart/2018/2/layout/IconLabelDescriptionList"/>
    <dgm:cxn modelId="{AB88776E-3DF1-474F-BCB5-256A2960BDBE}" type="presParOf" srcId="{97520B20-08B1-401E-9678-C6D32DE94258}" destId="{469F1C0B-DE81-427E-9337-EA015C1F702A}" srcOrd="2" destOrd="0" presId="urn:microsoft.com/office/officeart/2018/2/layout/IconLabelDescriptionList"/>
    <dgm:cxn modelId="{C6840C0C-68F5-433F-B356-ECA38FDCC703}" type="presParOf" srcId="{97520B20-08B1-401E-9678-C6D32DE94258}" destId="{F4A26114-ABE4-4870-8526-6321528B90D7}" srcOrd="3" destOrd="0" presId="urn:microsoft.com/office/officeart/2018/2/layout/IconLabelDescriptionList"/>
    <dgm:cxn modelId="{7B895C1D-EB5F-464B-A79C-C37B79BDF0ED}" type="presParOf" srcId="{97520B20-08B1-401E-9678-C6D32DE94258}" destId="{1EEA45AE-E025-4877-B897-45F0DF548035}" srcOrd="4" destOrd="0" presId="urn:microsoft.com/office/officeart/2018/2/layout/IconLabelDescriptionList"/>
    <dgm:cxn modelId="{F9FF1448-C58F-426E-B43F-04CA3A7E4846}" type="presParOf" srcId="{31ACA996-E3C3-4FB0-A7E7-679894AC2ED8}" destId="{71657F69-C169-4073-9E0A-A8574A2A540E}" srcOrd="1" destOrd="0" presId="urn:microsoft.com/office/officeart/2018/2/layout/IconLabelDescriptionList"/>
    <dgm:cxn modelId="{83DC478A-64C2-4A8A-9102-0199EFDD4A73}" type="presParOf" srcId="{31ACA996-E3C3-4FB0-A7E7-679894AC2ED8}" destId="{2B362A34-6248-4E2A-855D-465E05B46C34}" srcOrd="2" destOrd="0" presId="urn:microsoft.com/office/officeart/2018/2/layout/IconLabelDescriptionList"/>
    <dgm:cxn modelId="{FA55FFDC-D34B-4A8C-91E7-D77DC07599F2}" type="presParOf" srcId="{2B362A34-6248-4E2A-855D-465E05B46C34}" destId="{0D96D2FC-9B78-451E-BDD7-43D0080165C1}" srcOrd="0" destOrd="0" presId="urn:microsoft.com/office/officeart/2018/2/layout/IconLabelDescriptionList"/>
    <dgm:cxn modelId="{85FB09F9-E745-467E-A2CE-FE93725D5D53}" type="presParOf" srcId="{2B362A34-6248-4E2A-855D-465E05B46C34}" destId="{FC3D850D-BFF2-489B-ACDD-A1A306EA765B}" srcOrd="1" destOrd="0" presId="urn:microsoft.com/office/officeart/2018/2/layout/IconLabelDescriptionList"/>
    <dgm:cxn modelId="{A6DCC890-9B54-4F71-823A-3BA27B0B5424}" type="presParOf" srcId="{2B362A34-6248-4E2A-855D-465E05B46C34}" destId="{10370EEC-0DBE-4DE5-9CEB-CB9E390894EC}" srcOrd="2" destOrd="0" presId="urn:microsoft.com/office/officeart/2018/2/layout/IconLabelDescriptionList"/>
    <dgm:cxn modelId="{780203FD-0763-4D86-A874-CEF734E0A4B6}" type="presParOf" srcId="{2B362A34-6248-4E2A-855D-465E05B46C34}" destId="{4E2DE1C9-E019-46C7-B14F-AE3D77702542}" srcOrd="3" destOrd="0" presId="urn:microsoft.com/office/officeart/2018/2/layout/IconLabelDescriptionList"/>
    <dgm:cxn modelId="{A8308741-BFCE-4DB2-85C8-2FBEFFE887CA}" type="presParOf" srcId="{2B362A34-6248-4E2A-855D-465E05B46C34}" destId="{D5B5CD8D-EFEA-4CD9-8056-6BB969DDF082}" srcOrd="4" destOrd="0" presId="urn:microsoft.com/office/officeart/2018/2/layout/IconLabelDescriptionList"/>
    <dgm:cxn modelId="{87263BC9-52AE-4700-B19E-96376154C373}" type="presParOf" srcId="{31ACA996-E3C3-4FB0-A7E7-679894AC2ED8}" destId="{155AB813-14EE-4EBF-BB63-701E4CECCD49}" srcOrd="3" destOrd="0" presId="urn:microsoft.com/office/officeart/2018/2/layout/IconLabelDescriptionList"/>
    <dgm:cxn modelId="{CC0A82B6-53E3-479C-8214-532B5527566E}" type="presParOf" srcId="{31ACA996-E3C3-4FB0-A7E7-679894AC2ED8}" destId="{00B6A497-143B-43B8-9795-7096BC46566C}" srcOrd="4" destOrd="0" presId="urn:microsoft.com/office/officeart/2018/2/layout/IconLabelDescriptionList"/>
    <dgm:cxn modelId="{9BDFB346-A082-4EA8-A17F-4077B4D14F3B}" type="presParOf" srcId="{00B6A497-143B-43B8-9795-7096BC46566C}" destId="{DCCCB031-DCB2-41FA-8849-C8B28FC55DC9}" srcOrd="0" destOrd="0" presId="urn:microsoft.com/office/officeart/2018/2/layout/IconLabelDescriptionList"/>
    <dgm:cxn modelId="{DAE65343-E4E4-45B8-8A63-4F9B3C0D72B3}" type="presParOf" srcId="{00B6A497-143B-43B8-9795-7096BC46566C}" destId="{87F15A8F-B3F0-4175-9200-B09A33A4E550}" srcOrd="1" destOrd="0" presId="urn:microsoft.com/office/officeart/2018/2/layout/IconLabelDescriptionList"/>
    <dgm:cxn modelId="{BDB83F7B-C633-43BE-8FC6-7F5C16E6C47B}" type="presParOf" srcId="{00B6A497-143B-43B8-9795-7096BC46566C}" destId="{641E9A2E-79D3-49DF-8BC6-688C281C3A37}" srcOrd="2" destOrd="0" presId="urn:microsoft.com/office/officeart/2018/2/layout/IconLabelDescriptionList"/>
    <dgm:cxn modelId="{0010302C-3414-48C6-A0EC-D53553AE7912}" type="presParOf" srcId="{00B6A497-143B-43B8-9795-7096BC46566C}" destId="{5FB8CCAC-7A20-4954-8E59-E36CDE2F6D5E}" srcOrd="3" destOrd="0" presId="urn:microsoft.com/office/officeart/2018/2/layout/IconLabelDescriptionList"/>
    <dgm:cxn modelId="{C76A09AD-06EE-4D13-990F-B00392A077B1}" type="presParOf" srcId="{00B6A497-143B-43B8-9795-7096BC46566C}" destId="{8B9AF68F-94AF-4D29-A5EB-58CC57F62636}"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BBD596-800B-4D33-9227-5251F5B8F7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pt>
    <dgm:pt modelId="{50064D92-CB37-4064-93C0-765E3D465806}">
      <dgm:prSet phldrT="[Text]"/>
      <dgm:spPr/>
      <dgm:t>
        <a:bodyPr/>
        <a:lstStyle/>
        <a:p>
          <a:pPr>
            <a:lnSpc>
              <a:spcPct val="100000"/>
            </a:lnSpc>
          </a:pPr>
          <a:r>
            <a:rPr lang="en-US"/>
            <a:t>CFPB (CSV) and FRED (API) data</a:t>
          </a:r>
        </a:p>
      </dgm:t>
    </dgm:pt>
    <dgm:pt modelId="{E40B9B6C-45F8-40EB-9104-3312C5AB849E}" type="parTrans" cxnId="{478174F8-658F-4084-9DEA-A1FE3A4640D0}">
      <dgm:prSet/>
      <dgm:spPr/>
      <dgm:t>
        <a:bodyPr/>
        <a:lstStyle/>
        <a:p>
          <a:endParaRPr lang="en-US"/>
        </a:p>
      </dgm:t>
    </dgm:pt>
    <dgm:pt modelId="{74337AB1-BCC8-4917-99CD-A9189DC18219}" type="sibTrans" cxnId="{478174F8-658F-4084-9DEA-A1FE3A4640D0}">
      <dgm:prSet/>
      <dgm:spPr/>
      <dgm:t>
        <a:bodyPr/>
        <a:lstStyle/>
        <a:p>
          <a:endParaRPr lang="en-US"/>
        </a:p>
      </dgm:t>
    </dgm:pt>
    <dgm:pt modelId="{3556AC9A-C7E0-4ED5-93C9-499DBACB2455}">
      <dgm:prSet phldrT="[Text]"/>
      <dgm:spPr/>
      <dgm:t>
        <a:bodyPr/>
        <a:lstStyle/>
        <a:p>
          <a:pPr>
            <a:lnSpc>
              <a:spcPct val="100000"/>
            </a:lnSpc>
          </a:pPr>
          <a:r>
            <a:rPr lang="en-US" dirty="0"/>
            <a:t>Mongo DB</a:t>
          </a:r>
        </a:p>
      </dgm:t>
    </dgm:pt>
    <dgm:pt modelId="{FA0706B9-B273-4033-8A8A-C85DC6135973}" type="parTrans" cxnId="{D3979945-38B0-4C09-90D8-8D9BE8E67484}">
      <dgm:prSet/>
      <dgm:spPr/>
      <dgm:t>
        <a:bodyPr/>
        <a:lstStyle/>
        <a:p>
          <a:endParaRPr lang="en-US"/>
        </a:p>
      </dgm:t>
    </dgm:pt>
    <dgm:pt modelId="{90E237D2-21DB-43BE-944C-F37C5AB59B12}" type="sibTrans" cxnId="{D3979945-38B0-4C09-90D8-8D9BE8E67484}">
      <dgm:prSet/>
      <dgm:spPr/>
      <dgm:t>
        <a:bodyPr/>
        <a:lstStyle/>
        <a:p>
          <a:endParaRPr lang="en-US"/>
        </a:p>
      </dgm:t>
    </dgm:pt>
    <dgm:pt modelId="{9A6DD189-893D-458C-AC7C-8DE8D8C4EC73}">
      <dgm:prSet phldrT="[Text]"/>
      <dgm:spPr/>
      <dgm:t>
        <a:bodyPr/>
        <a:lstStyle/>
        <a:p>
          <a:pPr>
            <a:lnSpc>
              <a:spcPct val="100000"/>
            </a:lnSpc>
          </a:pPr>
          <a:r>
            <a:rPr lang="en-US" dirty="0"/>
            <a:t>Flask Server</a:t>
          </a:r>
        </a:p>
      </dgm:t>
    </dgm:pt>
    <dgm:pt modelId="{5C729063-7F91-4C37-BD3F-80511C664EBD}" type="parTrans" cxnId="{8B3ED184-68D7-4E42-8564-01BB805B21C6}">
      <dgm:prSet/>
      <dgm:spPr/>
      <dgm:t>
        <a:bodyPr/>
        <a:lstStyle/>
        <a:p>
          <a:endParaRPr lang="en-US"/>
        </a:p>
      </dgm:t>
    </dgm:pt>
    <dgm:pt modelId="{BB571C40-50A7-4D40-A191-DF4436D1F477}" type="sibTrans" cxnId="{8B3ED184-68D7-4E42-8564-01BB805B21C6}">
      <dgm:prSet/>
      <dgm:spPr/>
      <dgm:t>
        <a:bodyPr/>
        <a:lstStyle/>
        <a:p>
          <a:endParaRPr lang="en-US"/>
        </a:p>
      </dgm:t>
    </dgm:pt>
    <dgm:pt modelId="{BCC729F1-49C0-4B88-90C3-62A37969738C}">
      <dgm:prSet phldrT="[Text]"/>
      <dgm:spPr/>
      <dgm:t>
        <a:bodyPr/>
        <a:lstStyle/>
        <a:p>
          <a:pPr>
            <a:lnSpc>
              <a:spcPct val="100000"/>
            </a:lnSpc>
          </a:pPr>
          <a:r>
            <a:rPr lang="en-US" dirty="0"/>
            <a:t>HTML– plotting with D3, Matplotlib, and Chart.js</a:t>
          </a:r>
        </a:p>
      </dgm:t>
    </dgm:pt>
    <dgm:pt modelId="{7C7B0FB8-C90C-4640-93A2-9FC98936FE05}" type="parTrans" cxnId="{9F8BA7D0-7F05-4A28-BD76-30888BE2B2F9}">
      <dgm:prSet/>
      <dgm:spPr/>
      <dgm:t>
        <a:bodyPr/>
        <a:lstStyle/>
        <a:p>
          <a:endParaRPr lang="en-US"/>
        </a:p>
      </dgm:t>
    </dgm:pt>
    <dgm:pt modelId="{41B4D7FE-8DBB-4BE3-92EB-F8B118256694}" type="sibTrans" cxnId="{9F8BA7D0-7F05-4A28-BD76-30888BE2B2F9}">
      <dgm:prSet/>
      <dgm:spPr/>
      <dgm:t>
        <a:bodyPr/>
        <a:lstStyle/>
        <a:p>
          <a:endParaRPr lang="en-US"/>
        </a:p>
      </dgm:t>
    </dgm:pt>
    <dgm:pt modelId="{68375B41-97FD-4B8C-99F7-78B903404093}">
      <dgm:prSet phldrT="[Text]"/>
      <dgm:spPr/>
      <dgm:t>
        <a:bodyPr/>
        <a:lstStyle/>
        <a:p>
          <a:pPr>
            <a:lnSpc>
              <a:spcPct val="100000"/>
            </a:lnSpc>
          </a:pPr>
          <a:r>
            <a:rPr lang="en-US" dirty="0"/>
            <a:t>Data manipulation with Excel and Python</a:t>
          </a:r>
        </a:p>
      </dgm:t>
    </dgm:pt>
    <dgm:pt modelId="{15660F28-6B92-4D7D-9712-6AA98D600E5A}" type="parTrans" cxnId="{9DDD494A-3007-4130-9034-59EF79D3DE40}">
      <dgm:prSet/>
      <dgm:spPr/>
      <dgm:t>
        <a:bodyPr/>
        <a:lstStyle/>
        <a:p>
          <a:endParaRPr lang="en-US"/>
        </a:p>
      </dgm:t>
    </dgm:pt>
    <dgm:pt modelId="{849BE03D-B64E-4DFA-8943-10E49B1A2144}" type="sibTrans" cxnId="{9DDD494A-3007-4130-9034-59EF79D3DE40}">
      <dgm:prSet/>
      <dgm:spPr/>
      <dgm:t>
        <a:bodyPr/>
        <a:lstStyle/>
        <a:p>
          <a:endParaRPr lang="en-US"/>
        </a:p>
      </dgm:t>
    </dgm:pt>
    <dgm:pt modelId="{B3666C83-5C52-44C1-A312-9C9E5244B6B7}" type="pres">
      <dgm:prSet presAssocID="{A9BBD596-800B-4D33-9227-5251F5B8F794}" presName="root" presStyleCnt="0">
        <dgm:presLayoutVars>
          <dgm:dir/>
          <dgm:resizeHandles val="exact"/>
        </dgm:presLayoutVars>
      </dgm:prSet>
      <dgm:spPr/>
    </dgm:pt>
    <dgm:pt modelId="{5E283145-978E-46FF-8D42-22B9BA1A9543}" type="pres">
      <dgm:prSet presAssocID="{50064D92-CB37-4064-93C0-765E3D465806}" presName="compNode" presStyleCnt="0"/>
      <dgm:spPr/>
    </dgm:pt>
    <dgm:pt modelId="{7A12FC0C-3D2C-4775-B17D-32F6532826B5}" type="pres">
      <dgm:prSet presAssocID="{50064D92-CB37-4064-93C0-765E3D465806}" presName="bgRect" presStyleLbl="bgShp" presStyleIdx="0" presStyleCnt="5"/>
      <dgm:spPr/>
    </dgm:pt>
    <dgm:pt modelId="{B35A04DD-0026-4CD6-9D0C-29E032EB4CF3}" type="pres">
      <dgm:prSet presAssocID="{50064D92-CB37-4064-93C0-765E3D46580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3EB0593-251D-4024-AB99-745305BB4891}" type="pres">
      <dgm:prSet presAssocID="{50064D92-CB37-4064-93C0-765E3D465806}" presName="spaceRect" presStyleCnt="0"/>
      <dgm:spPr/>
    </dgm:pt>
    <dgm:pt modelId="{252707F7-D22C-4E38-B8E7-EB83A62E0AA9}" type="pres">
      <dgm:prSet presAssocID="{50064D92-CB37-4064-93C0-765E3D465806}" presName="parTx" presStyleLbl="revTx" presStyleIdx="0" presStyleCnt="5">
        <dgm:presLayoutVars>
          <dgm:chMax val="0"/>
          <dgm:chPref val="0"/>
        </dgm:presLayoutVars>
      </dgm:prSet>
      <dgm:spPr/>
    </dgm:pt>
    <dgm:pt modelId="{D060F641-A903-4E00-B77B-E1ABD5683E1F}" type="pres">
      <dgm:prSet presAssocID="{74337AB1-BCC8-4917-99CD-A9189DC18219}" presName="sibTrans" presStyleCnt="0"/>
      <dgm:spPr/>
    </dgm:pt>
    <dgm:pt modelId="{5F43825F-E827-4E57-B8CC-C9B7162913E7}" type="pres">
      <dgm:prSet presAssocID="{68375B41-97FD-4B8C-99F7-78B903404093}" presName="compNode" presStyleCnt="0"/>
      <dgm:spPr/>
    </dgm:pt>
    <dgm:pt modelId="{35332F9B-3F62-4484-81C7-3AC6761E8EC2}" type="pres">
      <dgm:prSet presAssocID="{68375B41-97FD-4B8C-99F7-78B903404093}" presName="bgRect" presStyleLbl="bgShp" presStyleIdx="1" presStyleCnt="5"/>
      <dgm:spPr/>
    </dgm:pt>
    <dgm:pt modelId="{3E5FD0A7-4649-46E8-A5C6-1FC6724F9681}" type="pres">
      <dgm:prSet presAssocID="{68375B41-97FD-4B8C-99F7-78B903404093}" presName="iconRect" presStyleLbl="node1" presStyleIdx="1" presStyleCnt="5" custLinFactNeighborY="48984"/>
      <dgm:spPr>
        <a:noFill/>
        <a:ln>
          <a:noFill/>
        </a:ln>
      </dgm:spPr>
    </dgm:pt>
    <dgm:pt modelId="{EB16F2D5-62E5-491A-A9F2-3F7F2C3C3CFA}" type="pres">
      <dgm:prSet presAssocID="{68375B41-97FD-4B8C-99F7-78B903404093}" presName="spaceRect" presStyleCnt="0"/>
      <dgm:spPr/>
    </dgm:pt>
    <dgm:pt modelId="{31AAEF9E-0CAB-4F4B-8986-3A90C3FC8CFA}" type="pres">
      <dgm:prSet presAssocID="{68375B41-97FD-4B8C-99F7-78B903404093}" presName="parTx" presStyleLbl="revTx" presStyleIdx="1" presStyleCnt="5">
        <dgm:presLayoutVars>
          <dgm:chMax val="0"/>
          <dgm:chPref val="0"/>
        </dgm:presLayoutVars>
      </dgm:prSet>
      <dgm:spPr/>
    </dgm:pt>
    <dgm:pt modelId="{4066D876-59AE-436E-9167-C6A0CFDEDF8D}" type="pres">
      <dgm:prSet presAssocID="{849BE03D-B64E-4DFA-8943-10E49B1A2144}" presName="sibTrans" presStyleCnt="0"/>
      <dgm:spPr/>
    </dgm:pt>
    <dgm:pt modelId="{DDB3084B-4D39-47A6-8D42-AFC821CEE1B7}" type="pres">
      <dgm:prSet presAssocID="{3556AC9A-C7E0-4ED5-93C9-499DBACB2455}" presName="compNode" presStyleCnt="0"/>
      <dgm:spPr/>
    </dgm:pt>
    <dgm:pt modelId="{24CCF4F2-1F42-4C70-A401-8F684452343A}" type="pres">
      <dgm:prSet presAssocID="{3556AC9A-C7E0-4ED5-93C9-499DBACB2455}" presName="bgRect" presStyleLbl="bgShp" presStyleIdx="2" presStyleCnt="5"/>
      <dgm:spPr/>
    </dgm:pt>
    <dgm:pt modelId="{3D10E58B-B03B-442C-9C48-951D22AD6B31}" type="pres">
      <dgm:prSet presAssocID="{3556AC9A-C7E0-4ED5-93C9-499DBACB2455}" presName="iconRect" presStyleLbl="node1" presStyleIdx="2" presStyleCnt="5" custLinFactY="100000" custLinFactNeighborX="-52052" custLinFactNeighborY="125512"/>
      <dgm:spPr>
        <a:ln>
          <a:noFill/>
        </a:ln>
      </dgm:spPr>
    </dgm:pt>
    <dgm:pt modelId="{0EF1DC3B-CAA9-45BC-9B65-74EA1E93447E}" type="pres">
      <dgm:prSet presAssocID="{3556AC9A-C7E0-4ED5-93C9-499DBACB2455}" presName="spaceRect" presStyleCnt="0"/>
      <dgm:spPr/>
    </dgm:pt>
    <dgm:pt modelId="{E2859176-2347-47AE-B225-E5FB1665570E}" type="pres">
      <dgm:prSet presAssocID="{3556AC9A-C7E0-4ED5-93C9-499DBACB2455}" presName="parTx" presStyleLbl="revTx" presStyleIdx="2" presStyleCnt="5">
        <dgm:presLayoutVars>
          <dgm:chMax val="0"/>
          <dgm:chPref val="0"/>
        </dgm:presLayoutVars>
      </dgm:prSet>
      <dgm:spPr/>
    </dgm:pt>
    <dgm:pt modelId="{36B0D481-6075-4810-9C80-E5F7C48672CD}" type="pres">
      <dgm:prSet presAssocID="{90E237D2-21DB-43BE-944C-F37C5AB59B12}" presName="sibTrans" presStyleCnt="0"/>
      <dgm:spPr/>
    </dgm:pt>
    <dgm:pt modelId="{9080CD87-C921-4104-B8E0-6DD7E3A8461A}" type="pres">
      <dgm:prSet presAssocID="{9A6DD189-893D-458C-AC7C-8DE8D8C4EC73}" presName="compNode" presStyleCnt="0"/>
      <dgm:spPr/>
    </dgm:pt>
    <dgm:pt modelId="{BF5C3D66-90D1-40AF-8A99-FC1562294425}" type="pres">
      <dgm:prSet presAssocID="{9A6DD189-893D-458C-AC7C-8DE8D8C4EC73}" presName="bgRect" presStyleLbl="bgShp" presStyleIdx="3" presStyleCnt="5"/>
      <dgm:spPr/>
    </dgm:pt>
    <dgm:pt modelId="{FCAB5D44-BB46-4144-83A0-FAB4E2CC891E}" type="pres">
      <dgm:prSet presAssocID="{9A6DD189-893D-458C-AC7C-8DE8D8C4EC73}" presName="iconRect" presStyleLbl="node1" presStyleIdx="3" presStyleCnt="5" custLinFactX="200000" custLinFactY="100000" custLinFactNeighborX="239935" custLinFactNeighborY="100558"/>
      <dgm:spPr>
        <a:ln>
          <a:noFill/>
        </a:ln>
      </dgm:spPr>
    </dgm:pt>
    <dgm:pt modelId="{11CB838E-7208-46BF-800F-444E3A15DB82}" type="pres">
      <dgm:prSet presAssocID="{9A6DD189-893D-458C-AC7C-8DE8D8C4EC73}" presName="spaceRect" presStyleCnt="0"/>
      <dgm:spPr/>
    </dgm:pt>
    <dgm:pt modelId="{D4687AA6-F1E2-4E38-8E8D-5A34D3BEB0F6}" type="pres">
      <dgm:prSet presAssocID="{9A6DD189-893D-458C-AC7C-8DE8D8C4EC73}" presName="parTx" presStyleLbl="revTx" presStyleIdx="3" presStyleCnt="5">
        <dgm:presLayoutVars>
          <dgm:chMax val="0"/>
          <dgm:chPref val="0"/>
        </dgm:presLayoutVars>
      </dgm:prSet>
      <dgm:spPr/>
    </dgm:pt>
    <dgm:pt modelId="{48A91BEB-B9C6-43B1-A46C-BB58BE5CD5DA}" type="pres">
      <dgm:prSet presAssocID="{BB571C40-50A7-4D40-A191-DF4436D1F477}" presName="sibTrans" presStyleCnt="0"/>
      <dgm:spPr/>
    </dgm:pt>
    <dgm:pt modelId="{F0FE1727-B875-4F9A-83B4-FE6690DB39A8}" type="pres">
      <dgm:prSet presAssocID="{BCC729F1-49C0-4B88-90C3-62A37969738C}" presName="compNode" presStyleCnt="0"/>
      <dgm:spPr/>
    </dgm:pt>
    <dgm:pt modelId="{4635E5C3-6580-4E4D-8E98-15E2C27ED7C1}" type="pres">
      <dgm:prSet presAssocID="{BCC729F1-49C0-4B88-90C3-62A37969738C}" presName="bgRect" presStyleLbl="bgShp" presStyleIdx="4" presStyleCnt="5"/>
      <dgm:spPr/>
    </dgm:pt>
    <dgm:pt modelId="{3B249ECD-E3E8-4345-B9E7-4399010A2A4D}" type="pres">
      <dgm:prSet presAssocID="{BCC729F1-49C0-4B88-90C3-62A37969738C}" presName="iconRect" presStyleLbl="node1" presStyleIdx="4" presStyleCnt="5" custLinFactX="600000" custLinFactY="67834" custLinFactNeighborX="600342" custLinFactNeighborY="100000"/>
      <dgm:spPr>
        <a:noFill/>
        <a:ln>
          <a:noFill/>
        </a:ln>
      </dgm:spPr>
    </dgm:pt>
    <dgm:pt modelId="{070F857A-10CD-41F0-A6FC-23872A6AED69}" type="pres">
      <dgm:prSet presAssocID="{BCC729F1-49C0-4B88-90C3-62A37969738C}" presName="spaceRect" presStyleCnt="0"/>
      <dgm:spPr/>
    </dgm:pt>
    <dgm:pt modelId="{D3C32CFC-4ABC-4AD9-A21E-3C244958B946}" type="pres">
      <dgm:prSet presAssocID="{BCC729F1-49C0-4B88-90C3-62A37969738C}" presName="parTx" presStyleLbl="revTx" presStyleIdx="4" presStyleCnt="5">
        <dgm:presLayoutVars>
          <dgm:chMax val="0"/>
          <dgm:chPref val="0"/>
        </dgm:presLayoutVars>
      </dgm:prSet>
      <dgm:spPr/>
    </dgm:pt>
  </dgm:ptLst>
  <dgm:cxnLst>
    <dgm:cxn modelId="{D3979945-38B0-4C09-90D8-8D9BE8E67484}" srcId="{A9BBD596-800B-4D33-9227-5251F5B8F794}" destId="{3556AC9A-C7E0-4ED5-93C9-499DBACB2455}" srcOrd="2" destOrd="0" parTransId="{FA0706B9-B273-4033-8A8A-C85DC6135973}" sibTransId="{90E237D2-21DB-43BE-944C-F37C5AB59B12}"/>
    <dgm:cxn modelId="{9DDD494A-3007-4130-9034-59EF79D3DE40}" srcId="{A9BBD596-800B-4D33-9227-5251F5B8F794}" destId="{68375B41-97FD-4B8C-99F7-78B903404093}" srcOrd="1" destOrd="0" parTransId="{15660F28-6B92-4D7D-9712-6AA98D600E5A}" sibTransId="{849BE03D-B64E-4DFA-8943-10E49B1A2144}"/>
    <dgm:cxn modelId="{5DD25479-1C22-4425-AF37-8C7AD6909E3E}" type="presOf" srcId="{3556AC9A-C7E0-4ED5-93C9-499DBACB2455}" destId="{E2859176-2347-47AE-B225-E5FB1665570E}" srcOrd="0" destOrd="0" presId="urn:microsoft.com/office/officeart/2018/2/layout/IconVerticalSolidList"/>
    <dgm:cxn modelId="{8B3ED184-68D7-4E42-8564-01BB805B21C6}" srcId="{A9BBD596-800B-4D33-9227-5251F5B8F794}" destId="{9A6DD189-893D-458C-AC7C-8DE8D8C4EC73}" srcOrd="3" destOrd="0" parTransId="{5C729063-7F91-4C37-BD3F-80511C664EBD}" sibTransId="{BB571C40-50A7-4D40-A191-DF4436D1F477}"/>
    <dgm:cxn modelId="{B6C572B1-6038-4662-868D-AD6FC3A4C516}" type="presOf" srcId="{50064D92-CB37-4064-93C0-765E3D465806}" destId="{252707F7-D22C-4E38-B8E7-EB83A62E0AA9}" srcOrd="0" destOrd="0" presId="urn:microsoft.com/office/officeart/2018/2/layout/IconVerticalSolidList"/>
    <dgm:cxn modelId="{41D2DABC-EC5A-46F6-A4C0-446ED66EB886}" type="presOf" srcId="{68375B41-97FD-4B8C-99F7-78B903404093}" destId="{31AAEF9E-0CAB-4F4B-8986-3A90C3FC8CFA}" srcOrd="0" destOrd="0" presId="urn:microsoft.com/office/officeart/2018/2/layout/IconVerticalSolidList"/>
    <dgm:cxn modelId="{9F8BA7D0-7F05-4A28-BD76-30888BE2B2F9}" srcId="{A9BBD596-800B-4D33-9227-5251F5B8F794}" destId="{BCC729F1-49C0-4B88-90C3-62A37969738C}" srcOrd="4" destOrd="0" parTransId="{7C7B0FB8-C90C-4640-93A2-9FC98936FE05}" sibTransId="{41B4D7FE-8DBB-4BE3-92EB-F8B118256694}"/>
    <dgm:cxn modelId="{224516D5-82BE-4756-8634-7CA0DBA8ED8F}" type="presOf" srcId="{BCC729F1-49C0-4B88-90C3-62A37969738C}" destId="{D3C32CFC-4ABC-4AD9-A21E-3C244958B946}" srcOrd="0" destOrd="0" presId="urn:microsoft.com/office/officeart/2018/2/layout/IconVerticalSolidList"/>
    <dgm:cxn modelId="{352811E9-5838-4553-86C5-FD6D0DB33B48}" type="presOf" srcId="{A9BBD596-800B-4D33-9227-5251F5B8F794}" destId="{B3666C83-5C52-44C1-A312-9C9E5244B6B7}" srcOrd="0" destOrd="0" presId="urn:microsoft.com/office/officeart/2018/2/layout/IconVerticalSolidList"/>
    <dgm:cxn modelId="{CE07FEF1-3373-4E2B-8424-BB9C067D1DEF}" type="presOf" srcId="{9A6DD189-893D-458C-AC7C-8DE8D8C4EC73}" destId="{D4687AA6-F1E2-4E38-8E8D-5A34D3BEB0F6}" srcOrd="0" destOrd="0" presId="urn:microsoft.com/office/officeart/2018/2/layout/IconVerticalSolidList"/>
    <dgm:cxn modelId="{478174F8-658F-4084-9DEA-A1FE3A4640D0}" srcId="{A9BBD596-800B-4D33-9227-5251F5B8F794}" destId="{50064D92-CB37-4064-93C0-765E3D465806}" srcOrd="0" destOrd="0" parTransId="{E40B9B6C-45F8-40EB-9104-3312C5AB849E}" sibTransId="{74337AB1-BCC8-4917-99CD-A9189DC18219}"/>
    <dgm:cxn modelId="{A67DEA59-9972-4D28-B4FA-860931453A7E}" type="presParOf" srcId="{B3666C83-5C52-44C1-A312-9C9E5244B6B7}" destId="{5E283145-978E-46FF-8D42-22B9BA1A9543}" srcOrd="0" destOrd="0" presId="urn:microsoft.com/office/officeart/2018/2/layout/IconVerticalSolidList"/>
    <dgm:cxn modelId="{64B1AA1E-B945-4BC2-BEA2-7E2E47C8979D}" type="presParOf" srcId="{5E283145-978E-46FF-8D42-22B9BA1A9543}" destId="{7A12FC0C-3D2C-4775-B17D-32F6532826B5}" srcOrd="0" destOrd="0" presId="urn:microsoft.com/office/officeart/2018/2/layout/IconVerticalSolidList"/>
    <dgm:cxn modelId="{54CB2F99-00F8-4756-B9EA-F7C6EB700B83}" type="presParOf" srcId="{5E283145-978E-46FF-8D42-22B9BA1A9543}" destId="{B35A04DD-0026-4CD6-9D0C-29E032EB4CF3}" srcOrd="1" destOrd="0" presId="urn:microsoft.com/office/officeart/2018/2/layout/IconVerticalSolidList"/>
    <dgm:cxn modelId="{E6E7F3ED-D644-4985-96B6-DDB17A44C2A8}" type="presParOf" srcId="{5E283145-978E-46FF-8D42-22B9BA1A9543}" destId="{73EB0593-251D-4024-AB99-745305BB4891}" srcOrd="2" destOrd="0" presId="urn:microsoft.com/office/officeart/2018/2/layout/IconVerticalSolidList"/>
    <dgm:cxn modelId="{A52F06C5-42DD-4F55-9E59-52F3A091585E}" type="presParOf" srcId="{5E283145-978E-46FF-8D42-22B9BA1A9543}" destId="{252707F7-D22C-4E38-B8E7-EB83A62E0AA9}" srcOrd="3" destOrd="0" presId="urn:microsoft.com/office/officeart/2018/2/layout/IconVerticalSolidList"/>
    <dgm:cxn modelId="{1BEAC249-9D82-4F11-9542-7C268E857236}" type="presParOf" srcId="{B3666C83-5C52-44C1-A312-9C9E5244B6B7}" destId="{D060F641-A903-4E00-B77B-E1ABD5683E1F}" srcOrd="1" destOrd="0" presId="urn:microsoft.com/office/officeart/2018/2/layout/IconVerticalSolidList"/>
    <dgm:cxn modelId="{8FE00B3B-1246-4FB8-BF03-ED319409AD27}" type="presParOf" srcId="{B3666C83-5C52-44C1-A312-9C9E5244B6B7}" destId="{5F43825F-E827-4E57-B8CC-C9B7162913E7}" srcOrd="2" destOrd="0" presId="urn:microsoft.com/office/officeart/2018/2/layout/IconVerticalSolidList"/>
    <dgm:cxn modelId="{6F511624-E6E6-41AB-BEDC-C64AF62414FA}" type="presParOf" srcId="{5F43825F-E827-4E57-B8CC-C9B7162913E7}" destId="{35332F9B-3F62-4484-81C7-3AC6761E8EC2}" srcOrd="0" destOrd="0" presId="urn:microsoft.com/office/officeart/2018/2/layout/IconVerticalSolidList"/>
    <dgm:cxn modelId="{256C100C-E1F6-472C-A2DE-2D6524B0B6B5}" type="presParOf" srcId="{5F43825F-E827-4E57-B8CC-C9B7162913E7}" destId="{3E5FD0A7-4649-46E8-A5C6-1FC6724F9681}" srcOrd="1" destOrd="0" presId="urn:microsoft.com/office/officeart/2018/2/layout/IconVerticalSolidList"/>
    <dgm:cxn modelId="{9D6ED775-627B-4E12-915C-77BE2C6330C6}" type="presParOf" srcId="{5F43825F-E827-4E57-B8CC-C9B7162913E7}" destId="{EB16F2D5-62E5-491A-A9F2-3F7F2C3C3CFA}" srcOrd="2" destOrd="0" presId="urn:microsoft.com/office/officeart/2018/2/layout/IconVerticalSolidList"/>
    <dgm:cxn modelId="{AEB77985-3409-468D-B513-16E6CA7BCC3E}" type="presParOf" srcId="{5F43825F-E827-4E57-B8CC-C9B7162913E7}" destId="{31AAEF9E-0CAB-4F4B-8986-3A90C3FC8CFA}" srcOrd="3" destOrd="0" presId="urn:microsoft.com/office/officeart/2018/2/layout/IconVerticalSolidList"/>
    <dgm:cxn modelId="{E200F41B-6569-49D0-98D7-E0561F395FAE}" type="presParOf" srcId="{B3666C83-5C52-44C1-A312-9C9E5244B6B7}" destId="{4066D876-59AE-436E-9167-C6A0CFDEDF8D}" srcOrd="3" destOrd="0" presId="urn:microsoft.com/office/officeart/2018/2/layout/IconVerticalSolidList"/>
    <dgm:cxn modelId="{C252FABA-EE9D-410D-B543-E3EF8C10B671}" type="presParOf" srcId="{B3666C83-5C52-44C1-A312-9C9E5244B6B7}" destId="{DDB3084B-4D39-47A6-8D42-AFC821CEE1B7}" srcOrd="4" destOrd="0" presId="urn:microsoft.com/office/officeart/2018/2/layout/IconVerticalSolidList"/>
    <dgm:cxn modelId="{9CE54142-437A-47AE-AB7A-63CFDB968B86}" type="presParOf" srcId="{DDB3084B-4D39-47A6-8D42-AFC821CEE1B7}" destId="{24CCF4F2-1F42-4C70-A401-8F684452343A}" srcOrd="0" destOrd="0" presId="urn:microsoft.com/office/officeart/2018/2/layout/IconVerticalSolidList"/>
    <dgm:cxn modelId="{F2BA8F50-B1C8-4AB2-A403-69B5F6AAC7E5}" type="presParOf" srcId="{DDB3084B-4D39-47A6-8D42-AFC821CEE1B7}" destId="{3D10E58B-B03B-442C-9C48-951D22AD6B31}" srcOrd="1" destOrd="0" presId="urn:microsoft.com/office/officeart/2018/2/layout/IconVerticalSolidList"/>
    <dgm:cxn modelId="{94CAD067-7CCF-4CA4-B12A-49809DC9783A}" type="presParOf" srcId="{DDB3084B-4D39-47A6-8D42-AFC821CEE1B7}" destId="{0EF1DC3B-CAA9-45BC-9B65-74EA1E93447E}" srcOrd="2" destOrd="0" presId="urn:microsoft.com/office/officeart/2018/2/layout/IconVerticalSolidList"/>
    <dgm:cxn modelId="{1E02272A-C876-416D-8D7B-86753B428CAD}" type="presParOf" srcId="{DDB3084B-4D39-47A6-8D42-AFC821CEE1B7}" destId="{E2859176-2347-47AE-B225-E5FB1665570E}" srcOrd="3" destOrd="0" presId="urn:microsoft.com/office/officeart/2018/2/layout/IconVerticalSolidList"/>
    <dgm:cxn modelId="{C96F4734-1054-4A3B-AAF9-76E9E25565EC}" type="presParOf" srcId="{B3666C83-5C52-44C1-A312-9C9E5244B6B7}" destId="{36B0D481-6075-4810-9C80-E5F7C48672CD}" srcOrd="5" destOrd="0" presId="urn:microsoft.com/office/officeart/2018/2/layout/IconVerticalSolidList"/>
    <dgm:cxn modelId="{4FFB0464-438B-4E66-948D-EE4B5D83A707}" type="presParOf" srcId="{B3666C83-5C52-44C1-A312-9C9E5244B6B7}" destId="{9080CD87-C921-4104-B8E0-6DD7E3A8461A}" srcOrd="6" destOrd="0" presId="urn:microsoft.com/office/officeart/2018/2/layout/IconVerticalSolidList"/>
    <dgm:cxn modelId="{6266D28E-6474-4DEE-BF29-041CDCF0D61C}" type="presParOf" srcId="{9080CD87-C921-4104-B8E0-6DD7E3A8461A}" destId="{BF5C3D66-90D1-40AF-8A99-FC1562294425}" srcOrd="0" destOrd="0" presId="urn:microsoft.com/office/officeart/2018/2/layout/IconVerticalSolidList"/>
    <dgm:cxn modelId="{5FD41495-CFAF-4DAF-975C-773B7EF89736}" type="presParOf" srcId="{9080CD87-C921-4104-B8E0-6DD7E3A8461A}" destId="{FCAB5D44-BB46-4144-83A0-FAB4E2CC891E}" srcOrd="1" destOrd="0" presId="urn:microsoft.com/office/officeart/2018/2/layout/IconVerticalSolidList"/>
    <dgm:cxn modelId="{B9BE6E2F-8871-44EB-991D-73E496FC000E}" type="presParOf" srcId="{9080CD87-C921-4104-B8E0-6DD7E3A8461A}" destId="{11CB838E-7208-46BF-800F-444E3A15DB82}" srcOrd="2" destOrd="0" presId="urn:microsoft.com/office/officeart/2018/2/layout/IconVerticalSolidList"/>
    <dgm:cxn modelId="{620DC1FE-DEA6-4F65-A120-1EE8782A65E7}" type="presParOf" srcId="{9080CD87-C921-4104-B8E0-6DD7E3A8461A}" destId="{D4687AA6-F1E2-4E38-8E8D-5A34D3BEB0F6}" srcOrd="3" destOrd="0" presId="urn:microsoft.com/office/officeart/2018/2/layout/IconVerticalSolidList"/>
    <dgm:cxn modelId="{DA7CCFCF-C83F-44E3-90B9-39423D981001}" type="presParOf" srcId="{B3666C83-5C52-44C1-A312-9C9E5244B6B7}" destId="{48A91BEB-B9C6-43B1-A46C-BB58BE5CD5DA}" srcOrd="7" destOrd="0" presId="urn:microsoft.com/office/officeart/2018/2/layout/IconVerticalSolidList"/>
    <dgm:cxn modelId="{2EFD5773-1FE1-4AF9-B1A5-04CC34067F16}" type="presParOf" srcId="{B3666C83-5C52-44C1-A312-9C9E5244B6B7}" destId="{F0FE1727-B875-4F9A-83B4-FE6690DB39A8}" srcOrd="8" destOrd="0" presId="urn:microsoft.com/office/officeart/2018/2/layout/IconVerticalSolidList"/>
    <dgm:cxn modelId="{C41ACAE0-79AB-454B-8826-341C6CFAC566}" type="presParOf" srcId="{F0FE1727-B875-4F9A-83B4-FE6690DB39A8}" destId="{4635E5C3-6580-4E4D-8E98-15E2C27ED7C1}" srcOrd="0" destOrd="0" presId="urn:microsoft.com/office/officeart/2018/2/layout/IconVerticalSolidList"/>
    <dgm:cxn modelId="{22A07960-FA15-444F-B004-15BF66612443}" type="presParOf" srcId="{F0FE1727-B875-4F9A-83B4-FE6690DB39A8}" destId="{3B249ECD-E3E8-4345-B9E7-4399010A2A4D}" srcOrd="1" destOrd="0" presId="urn:microsoft.com/office/officeart/2018/2/layout/IconVerticalSolidList"/>
    <dgm:cxn modelId="{FCE6BED7-F026-44AB-BE0C-3BB83B1F7F35}" type="presParOf" srcId="{F0FE1727-B875-4F9A-83B4-FE6690DB39A8}" destId="{070F857A-10CD-41F0-A6FC-23872A6AED69}" srcOrd="2" destOrd="0" presId="urn:microsoft.com/office/officeart/2018/2/layout/IconVerticalSolidList"/>
    <dgm:cxn modelId="{E3ABA010-97DC-4BDE-BE66-80A116DD1F6F}" type="presParOf" srcId="{F0FE1727-B875-4F9A-83B4-FE6690DB39A8}" destId="{D3C32CFC-4ABC-4AD9-A21E-3C244958B9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4512A-3604-431D-B319-4680C88F8E5A}"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6EB03348-8A8E-484D-969F-1DCBB625B25D}">
      <dgm:prSet/>
      <dgm:spPr/>
      <dgm:t>
        <a:bodyPr/>
        <a:lstStyle/>
        <a:p>
          <a:pPr>
            <a:defRPr b="1"/>
          </a:pPr>
          <a:r>
            <a:rPr lang="en-GB" dirty="0"/>
            <a:t>Below is the API I used to access data from the St Louis FRED. Note that the St Louis Fed is not to be confused with THE Fed i.e. the Central Bank of the United States…</a:t>
          </a:r>
          <a:endParaRPr lang="en-US" dirty="0"/>
        </a:p>
      </dgm:t>
    </dgm:pt>
    <dgm:pt modelId="{02E4E27B-C781-46DA-8283-9C9DAB875D26}" type="parTrans" cxnId="{2184F8E0-EA05-4B5E-8A1C-FD358F64B980}">
      <dgm:prSet/>
      <dgm:spPr/>
      <dgm:t>
        <a:bodyPr/>
        <a:lstStyle/>
        <a:p>
          <a:endParaRPr lang="en-US"/>
        </a:p>
      </dgm:t>
    </dgm:pt>
    <dgm:pt modelId="{DBD56590-D6A6-4B7E-A25D-ED67BBED2D65}" type="sibTrans" cxnId="{2184F8E0-EA05-4B5E-8A1C-FD358F64B980}">
      <dgm:prSet/>
      <dgm:spPr/>
      <dgm:t>
        <a:bodyPr/>
        <a:lstStyle/>
        <a:p>
          <a:endParaRPr lang="en-US"/>
        </a:p>
      </dgm:t>
    </dgm:pt>
    <dgm:pt modelId="{6D962EBB-E0D7-4DCE-A7D3-EDF448DD69DC}">
      <dgm:prSet/>
      <dgm:spPr/>
      <dgm:t>
        <a:bodyPr/>
        <a:lstStyle/>
        <a:p>
          <a:r>
            <a:rPr lang="en-GB">
              <a:hlinkClick xmlns:r="http://schemas.openxmlformats.org/officeDocument/2006/relationships" r:id="rId1"/>
            </a:rPr>
            <a:t>https://github.com/mortada/fredapi</a:t>
          </a:r>
          <a:endParaRPr lang="en-US"/>
        </a:p>
      </dgm:t>
    </dgm:pt>
    <dgm:pt modelId="{869A5C71-0A27-4240-AC86-64EB2DB81A0B}" type="parTrans" cxnId="{1FA09906-CEF6-4AEA-87BB-E123310B85BD}">
      <dgm:prSet/>
      <dgm:spPr/>
      <dgm:t>
        <a:bodyPr/>
        <a:lstStyle/>
        <a:p>
          <a:endParaRPr lang="en-US"/>
        </a:p>
      </dgm:t>
    </dgm:pt>
    <dgm:pt modelId="{4386D53C-D51D-4645-9F5A-5DA2623E2C9E}" type="sibTrans" cxnId="{1FA09906-CEF6-4AEA-87BB-E123310B85BD}">
      <dgm:prSet/>
      <dgm:spPr/>
      <dgm:t>
        <a:bodyPr/>
        <a:lstStyle/>
        <a:p>
          <a:endParaRPr lang="en-US"/>
        </a:p>
      </dgm:t>
    </dgm:pt>
    <dgm:pt modelId="{B22A83BE-FED9-4648-A69D-1DF88AB1E955}">
      <dgm:prSet/>
      <dgm:spPr/>
      <dgm:t>
        <a:bodyPr/>
        <a:lstStyle/>
        <a:p>
          <a:r>
            <a:rPr lang="en-GB">
              <a:hlinkClick xmlns:r="http://schemas.openxmlformats.org/officeDocument/2006/relationships" r:id="rId2"/>
            </a:rPr>
            <a:t>https://mortada.net/python-api-for-fred.html</a:t>
          </a:r>
          <a:endParaRPr lang="en-US"/>
        </a:p>
      </dgm:t>
    </dgm:pt>
    <dgm:pt modelId="{56FF2C53-C608-4713-B680-B7B4219A8314}" type="parTrans" cxnId="{E35FFCB4-8156-44D1-A28E-80D052D18030}">
      <dgm:prSet/>
      <dgm:spPr/>
      <dgm:t>
        <a:bodyPr/>
        <a:lstStyle/>
        <a:p>
          <a:endParaRPr lang="en-US"/>
        </a:p>
      </dgm:t>
    </dgm:pt>
    <dgm:pt modelId="{32E361A5-A588-4FC1-862C-00125A7E0198}" type="sibTrans" cxnId="{E35FFCB4-8156-44D1-A28E-80D052D18030}">
      <dgm:prSet/>
      <dgm:spPr/>
      <dgm:t>
        <a:bodyPr/>
        <a:lstStyle/>
        <a:p>
          <a:endParaRPr lang="en-US"/>
        </a:p>
      </dgm:t>
    </dgm:pt>
    <dgm:pt modelId="{3401158B-5BC5-41EC-96BC-9F912CF0FA43}">
      <dgm:prSet/>
      <dgm:spPr/>
      <dgm:t>
        <a:bodyPr/>
        <a:lstStyle/>
        <a:p>
          <a:r>
            <a:rPr lang="en-GB" dirty="0"/>
            <a:t>Note that ‘FRED’ stands for the Federal Reserve Economic Data and is a database maintained by the Research division of the Federal Reserve Bank of St Louis.</a:t>
          </a:r>
          <a:endParaRPr lang="en-US" dirty="0"/>
        </a:p>
      </dgm:t>
    </dgm:pt>
    <dgm:pt modelId="{E3650634-29F3-446C-B9C3-0BEC7FA6D060}" type="parTrans" cxnId="{90AD1018-E917-4218-BEBF-6B4255D34175}">
      <dgm:prSet/>
      <dgm:spPr/>
      <dgm:t>
        <a:bodyPr/>
        <a:lstStyle/>
        <a:p>
          <a:endParaRPr lang="en-US"/>
        </a:p>
      </dgm:t>
    </dgm:pt>
    <dgm:pt modelId="{FD15A367-4C5E-4B3C-A4FC-BAF4EF5F1E5D}" type="sibTrans" cxnId="{90AD1018-E917-4218-BEBF-6B4255D34175}">
      <dgm:prSet/>
      <dgm:spPr/>
      <dgm:t>
        <a:bodyPr/>
        <a:lstStyle/>
        <a:p>
          <a:endParaRPr lang="en-US"/>
        </a:p>
      </dgm:t>
    </dgm:pt>
    <dgm:pt modelId="{BBDAD50D-5B0A-4393-8C09-D0028139D7A7}">
      <dgm:prSet/>
      <dgm:spPr/>
      <dgm:t>
        <a:bodyPr/>
        <a:lstStyle/>
        <a:p>
          <a:pPr>
            <a:defRPr b="1"/>
          </a:pPr>
          <a:r>
            <a:rPr lang="en-GB" dirty="0"/>
            <a:t>In addition, I also used data from the CFPB to get the data on the delinquency rates. That information was simply downloaded as an excel file since the website does not have a useable API at this time and this information was not available in detail from the FRED. The actual data is from a quarterly analysis run by the New York Fed Consumer Credit Panel/Equifax. </a:t>
          </a:r>
          <a:endParaRPr lang="en-US" dirty="0"/>
        </a:p>
      </dgm:t>
    </dgm:pt>
    <dgm:pt modelId="{21AF635A-C42C-4C58-BBFD-90978514B11D}" type="parTrans" cxnId="{98D4F26D-D99E-4C36-88D5-42DB7434D2DA}">
      <dgm:prSet/>
      <dgm:spPr/>
      <dgm:t>
        <a:bodyPr/>
        <a:lstStyle/>
        <a:p>
          <a:endParaRPr lang="en-US"/>
        </a:p>
      </dgm:t>
    </dgm:pt>
    <dgm:pt modelId="{062CB2EB-D2B9-4FE0-8972-60BDC326D249}" type="sibTrans" cxnId="{98D4F26D-D99E-4C36-88D5-42DB7434D2DA}">
      <dgm:prSet/>
      <dgm:spPr/>
      <dgm:t>
        <a:bodyPr/>
        <a:lstStyle/>
        <a:p>
          <a:endParaRPr lang="en-US"/>
        </a:p>
      </dgm:t>
    </dgm:pt>
    <dgm:pt modelId="{0FAB706E-F663-4884-95B6-6C6C5ED298E2}" type="pres">
      <dgm:prSet presAssocID="{7EF4512A-3604-431D-B319-4680C88F8E5A}" presName="root" presStyleCnt="0">
        <dgm:presLayoutVars>
          <dgm:dir/>
          <dgm:resizeHandles val="exact"/>
        </dgm:presLayoutVars>
      </dgm:prSet>
      <dgm:spPr/>
    </dgm:pt>
    <dgm:pt modelId="{ECDCE310-9C80-4DC1-9BBC-C6247C2685C4}" type="pres">
      <dgm:prSet presAssocID="{6EB03348-8A8E-484D-969F-1DCBB625B25D}" presName="compNode" presStyleCnt="0"/>
      <dgm:spPr/>
    </dgm:pt>
    <dgm:pt modelId="{33B38382-FF1E-45DD-A926-43EA418EB02B}" type="pres">
      <dgm:prSet presAssocID="{6EB03348-8A8E-484D-969F-1DCBB625B25D}"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4C513DA-54B1-41C3-A1C9-CAA628EB7729}" type="pres">
      <dgm:prSet presAssocID="{6EB03348-8A8E-484D-969F-1DCBB625B25D}" presName="iconSpace" presStyleCnt="0"/>
      <dgm:spPr/>
    </dgm:pt>
    <dgm:pt modelId="{CD65163D-5605-45C8-B3F9-E656B5026F38}" type="pres">
      <dgm:prSet presAssocID="{6EB03348-8A8E-484D-969F-1DCBB625B25D}" presName="parTx" presStyleLbl="revTx" presStyleIdx="0" presStyleCnt="4">
        <dgm:presLayoutVars>
          <dgm:chMax val="0"/>
          <dgm:chPref val="0"/>
        </dgm:presLayoutVars>
      </dgm:prSet>
      <dgm:spPr/>
    </dgm:pt>
    <dgm:pt modelId="{E782D690-B556-47A3-AE50-3CA2949794BA}" type="pres">
      <dgm:prSet presAssocID="{6EB03348-8A8E-484D-969F-1DCBB625B25D}" presName="txSpace" presStyleCnt="0"/>
      <dgm:spPr/>
    </dgm:pt>
    <dgm:pt modelId="{64BFA49A-568E-4C79-BCF5-BE359380BB40}" type="pres">
      <dgm:prSet presAssocID="{6EB03348-8A8E-484D-969F-1DCBB625B25D}" presName="desTx" presStyleLbl="revTx" presStyleIdx="1" presStyleCnt="4" custLinFactNeighborX="-116" custLinFactNeighborY="-26302">
        <dgm:presLayoutVars/>
      </dgm:prSet>
      <dgm:spPr/>
    </dgm:pt>
    <dgm:pt modelId="{311E6E2E-8613-4B67-9BCF-E07F427A4134}" type="pres">
      <dgm:prSet presAssocID="{DBD56590-D6A6-4B7E-A25D-ED67BBED2D65}" presName="sibTrans" presStyleCnt="0"/>
      <dgm:spPr/>
    </dgm:pt>
    <dgm:pt modelId="{FA4C994E-95BA-44F8-AD21-9F4A2D84D668}" type="pres">
      <dgm:prSet presAssocID="{BBDAD50D-5B0A-4393-8C09-D0028139D7A7}" presName="compNode" presStyleCnt="0"/>
      <dgm:spPr/>
    </dgm:pt>
    <dgm:pt modelId="{05863A70-B63C-4D2E-BCED-5331DD1B279E}" type="pres">
      <dgm:prSet presAssocID="{BBDAD50D-5B0A-4393-8C09-D0028139D7A7}"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0A5BBC9-7967-463F-BA46-0784B091A1CD}" type="pres">
      <dgm:prSet presAssocID="{BBDAD50D-5B0A-4393-8C09-D0028139D7A7}" presName="iconSpace" presStyleCnt="0"/>
      <dgm:spPr/>
    </dgm:pt>
    <dgm:pt modelId="{F9F3E549-9BBD-499C-81F6-717929184768}" type="pres">
      <dgm:prSet presAssocID="{BBDAD50D-5B0A-4393-8C09-D0028139D7A7}" presName="parTx" presStyleLbl="revTx" presStyleIdx="2" presStyleCnt="4">
        <dgm:presLayoutVars>
          <dgm:chMax val="0"/>
          <dgm:chPref val="0"/>
        </dgm:presLayoutVars>
      </dgm:prSet>
      <dgm:spPr/>
    </dgm:pt>
    <dgm:pt modelId="{17BC30D5-A487-48A3-BB44-6D301D26F530}" type="pres">
      <dgm:prSet presAssocID="{BBDAD50D-5B0A-4393-8C09-D0028139D7A7}" presName="txSpace" presStyleCnt="0"/>
      <dgm:spPr/>
    </dgm:pt>
    <dgm:pt modelId="{C5EAF9C8-E870-4622-BFA9-FC36F89AA370}" type="pres">
      <dgm:prSet presAssocID="{BBDAD50D-5B0A-4393-8C09-D0028139D7A7}" presName="desTx" presStyleLbl="revTx" presStyleIdx="3" presStyleCnt="4">
        <dgm:presLayoutVars/>
      </dgm:prSet>
      <dgm:spPr/>
    </dgm:pt>
  </dgm:ptLst>
  <dgm:cxnLst>
    <dgm:cxn modelId="{665AC901-3118-4BA6-8042-B17CF6B6787D}" type="presOf" srcId="{6EB03348-8A8E-484D-969F-1DCBB625B25D}" destId="{CD65163D-5605-45C8-B3F9-E656B5026F38}" srcOrd="0" destOrd="0" presId="urn:microsoft.com/office/officeart/2018/2/layout/IconLabelDescriptionList"/>
    <dgm:cxn modelId="{1FA09906-CEF6-4AEA-87BB-E123310B85BD}" srcId="{6EB03348-8A8E-484D-969F-1DCBB625B25D}" destId="{6D962EBB-E0D7-4DCE-A7D3-EDF448DD69DC}" srcOrd="0" destOrd="0" parTransId="{869A5C71-0A27-4240-AC86-64EB2DB81A0B}" sibTransId="{4386D53C-D51D-4645-9F5A-5DA2623E2C9E}"/>
    <dgm:cxn modelId="{90AD1018-E917-4218-BEBF-6B4255D34175}" srcId="{6EB03348-8A8E-484D-969F-1DCBB625B25D}" destId="{3401158B-5BC5-41EC-96BC-9F912CF0FA43}" srcOrd="2" destOrd="0" parTransId="{E3650634-29F3-446C-B9C3-0BEC7FA6D060}" sibTransId="{FD15A367-4C5E-4B3C-A4FC-BAF4EF5F1E5D}"/>
    <dgm:cxn modelId="{646C7C29-66B8-4890-86F3-88EB99B3D78F}" type="presOf" srcId="{B22A83BE-FED9-4648-A69D-1DF88AB1E955}" destId="{64BFA49A-568E-4C79-BCF5-BE359380BB40}" srcOrd="0" destOrd="1" presId="urn:microsoft.com/office/officeart/2018/2/layout/IconLabelDescriptionList"/>
    <dgm:cxn modelId="{C62DAB3F-8744-4E64-8E2E-16C6BB2952FF}" type="presOf" srcId="{7EF4512A-3604-431D-B319-4680C88F8E5A}" destId="{0FAB706E-F663-4884-95B6-6C6C5ED298E2}" srcOrd="0" destOrd="0" presId="urn:microsoft.com/office/officeart/2018/2/layout/IconLabelDescriptionList"/>
    <dgm:cxn modelId="{98D4F26D-D99E-4C36-88D5-42DB7434D2DA}" srcId="{7EF4512A-3604-431D-B319-4680C88F8E5A}" destId="{BBDAD50D-5B0A-4393-8C09-D0028139D7A7}" srcOrd="1" destOrd="0" parTransId="{21AF635A-C42C-4C58-BBFD-90978514B11D}" sibTransId="{062CB2EB-D2B9-4FE0-8972-60BDC326D249}"/>
    <dgm:cxn modelId="{6A0C484F-2B2B-4548-A65E-3C45F0CD43B3}" type="presOf" srcId="{3401158B-5BC5-41EC-96BC-9F912CF0FA43}" destId="{64BFA49A-568E-4C79-BCF5-BE359380BB40}" srcOrd="0" destOrd="2" presId="urn:microsoft.com/office/officeart/2018/2/layout/IconLabelDescriptionList"/>
    <dgm:cxn modelId="{E35FFCB4-8156-44D1-A28E-80D052D18030}" srcId="{6EB03348-8A8E-484D-969F-1DCBB625B25D}" destId="{B22A83BE-FED9-4648-A69D-1DF88AB1E955}" srcOrd="1" destOrd="0" parTransId="{56FF2C53-C608-4713-B680-B7B4219A8314}" sibTransId="{32E361A5-A588-4FC1-862C-00125A7E0198}"/>
    <dgm:cxn modelId="{2184F8E0-EA05-4B5E-8A1C-FD358F64B980}" srcId="{7EF4512A-3604-431D-B319-4680C88F8E5A}" destId="{6EB03348-8A8E-484D-969F-1DCBB625B25D}" srcOrd="0" destOrd="0" parTransId="{02E4E27B-C781-46DA-8283-9C9DAB875D26}" sibTransId="{DBD56590-D6A6-4B7E-A25D-ED67BBED2D65}"/>
    <dgm:cxn modelId="{34C356F0-269A-45C8-9F5B-5D70B19A10B1}" type="presOf" srcId="{BBDAD50D-5B0A-4393-8C09-D0028139D7A7}" destId="{F9F3E549-9BBD-499C-81F6-717929184768}" srcOrd="0" destOrd="0" presId="urn:microsoft.com/office/officeart/2018/2/layout/IconLabelDescriptionList"/>
    <dgm:cxn modelId="{9CBE68F7-C391-45A3-A8F5-1BAD3423503A}" type="presOf" srcId="{6D962EBB-E0D7-4DCE-A7D3-EDF448DD69DC}" destId="{64BFA49A-568E-4C79-BCF5-BE359380BB40}" srcOrd="0" destOrd="0" presId="urn:microsoft.com/office/officeart/2018/2/layout/IconLabelDescriptionList"/>
    <dgm:cxn modelId="{D313439F-46C4-49A2-B6D4-EE3868142F9A}" type="presParOf" srcId="{0FAB706E-F663-4884-95B6-6C6C5ED298E2}" destId="{ECDCE310-9C80-4DC1-9BBC-C6247C2685C4}" srcOrd="0" destOrd="0" presId="urn:microsoft.com/office/officeart/2018/2/layout/IconLabelDescriptionList"/>
    <dgm:cxn modelId="{346AF54A-22E1-4E70-81DA-B92F80B46401}" type="presParOf" srcId="{ECDCE310-9C80-4DC1-9BBC-C6247C2685C4}" destId="{33B38382-FF1E-45DD-A926-43EA418EB02B}" srcOrd="0" destOrd="0" presId="urn:microsoft.com/office/officeart/2018/2/layout/IconLabelDescriptionList"/>
    <dgm:cxn modelId="{33CC9D3F-3790-4222-A99F-8D87A17376F6}" type="presParOf" srcId="{ECDCE310-9C80-4DC1-9BBC-C6247C2685C4}" destId="{A4C513DA-54B1-41C3-A1C9-CAA628EB7729}" srcOrd="1" destOrd="0" presId="urn:microsoft.com/office/officeart/2018/2/layout/IconLabelDescriptionList"/>
    <dgm:cxn modelId="{AE5C7DC2-EE0F-4605-89EE-26E712343F92}" type="presParOf" srcId="{ECDCE310-9C80-4DC1-9BBC-C6247C2685C4}" destId="{CD65163D-5605-45C8-B3F9-E656B5026F38}" srcOrd="2" destOrd="0" presId="urn:microsoft.com/office/officeart/2018/2/layout/IconLabelDescriptionList"/>
    <dgm:cxn modelId="{AAB2C21F-526C-4AFD-B001-D0531314B548}" type="presParOf" srcId="{ECDCE310-9C80-4DC1-9BBC-C6247C2685C4}" destId="{E782D690-B556-47A3-AE50-3CA2949794BA}" srcOrd="3" destOrd="0" presId="urn:microsoft.com/office/officeart/2018/2/layout/IconLabelDescriptionList"/>
    <dgm:cxn modelId="{C7EC51B6-DFE7-4CAF-9F51-99C96D59471D}" type="presParOf" srcId="{ECDCE310-9C80-4DC1-9BBC-C6247C2685C4}" destId="{64BFA49A-568E-4C79-BCF5-BE359380BB40}" srcOrd="4" destOrd="0" presId="urn:microsoft.com/office/officeart/2018/2/layout/IconLabelDescriptionList"/>
    <dgm:cxn modelId="{35ACD039-F824-475B-894C-94A7D6B31BA3}" type="presParOf" srcId="{0FAB706E-F663-4884-95B6-6C6C5ED298E2}" destId="{311E6E2E-8613-4B67-9BCF-E07F427A4134}" srcOrd="1" destOrd="0" presId="urn:microsoft.com/office/officeart/2018/2/layout/IconLabelDescriptionList"/>
    <dgm:cxn modelId="{7747873C-1F9E-4DC4-B569-2DE699A9CF34}" type="presParOf" srcId="{0FAB706E-F663-4884-95B6-6C6C5ED298E2}" destId="{FA4C994E-95BA-44F8-AD21-9F4A2D84D668}" srcOrd="2" destOrd="0" presId="urn:microsoft.com/office/officeart/2018/2/layout/IconLabelDescriptionList"/>
    <dgm:cxn modelId="{2ED42A6D-3351-4C75-99D3-5F9481CE1643}" type="presParOf" srcId="{FA4C994E-95BA-44F8-AD21-9F4A2D84D668}" destId="{05863A70-B63C-4D2E-BCED-5331DD1B279E}" srcOrd="0" destOrd="0" presId="urn:microsoft.com/office/officeart/2018/2/layout/IconLabelDescriptionList"/>
    <dgm:cxn modelId="{04472744-BC70-4AAC-9259-DB0A7E4D85BD}" type="presParOf" srcId="{FA4C994E-95BA-44F8-AD21-9F4A2D84D668}" destId="{00A5BBC9-7967-463F-BA46-0784B091A1CD}" srcOrd="1" destOrd="0" presId="urn:microsoft.com/office/officeart/2018/2/layout/IconLabelDescriptionList"/>
    <dgm:cxn modelId="{1F0A1693-6C41-4909-A870-1F98DCFCF455}" type="presParOf" srcId="{FA4C994E-95BA-44F8-AD21-9F4A2D84D668}" destId="{F9F3E549-9BBD-499C-81F6-717929184768}" srcOrd="2" destOrd="0" presId="urn:microsoft.com/office/officeart/2018/2/layout/IconLabelDescriptionList"/>
    <dgm:cxn modelId="{3263DC25-3E83-4C43-9C28-F41F0BB25884}" type="presParOf" srcId="{FA4C994E-95BA-44F8-AD21-9F4A2D84D668}" destId="{17BC30D5-A487-48A3-BB44-6D301D26F530}" srcOrd="3" destOrd="0" presId="urn:microsoft.com/office/officeart/2018/2/layout/IconLabelDescriptionList"/>
    <dgm:cxn modelId="{74D79D64-AE65-4408-88A2-FBDA210FF197}" type="presParOf" srcId="{FA4C994E-95BA-44F8-AD21-9F4A2D84D668}" destId="{C5EAF9C8-E870-4622-BFA9-FC36F89AA37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FC421-AD84-47CB-A283-EE3E08D753F8}">
      <dsp:nvSpPr>
        <dsp:cNvPr id="0" name=""/>
        <dsp:cNvSpPr/>
      </dsp:nvSpPr>
      <dsp:spPr>
        <a:xfrm>
          <a:off x="1413" y="393344"/>
          <a:ext cx="519750" cy="519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9F1C0B-DE81-427E-9337-EA015C1F702A}">
      <dsp:nvSpPr>
        <dsp:cNvPr id="0" name=""/>
        <dsp:cNvSpPr/>
      </dsp:nvSpPr>
      <dsp:spPr>
        <a:xfrm>
          <a:off x="1413" y="1035756"/>
          <a:ext cx="1485000" cy="1085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Survey of more than 6,000 Americans from diverse backgrounds</a:t>
          </a:r>
        </a:p>
      </dsp:txBody>
      <dsp:txXfrm>
        <a:off x="1413" y="1035756"/>
        <a:ext cx="1485000" cy="1085906"/>
      </dsp:txXfrm>
    </dsp:sp>
    <dsp:sp modelId="{1EEA45AE-E025-4877-B897-45F0DF548035}">
      <dsp:nvSpPr>
        <dsp:cNvPr id="0" name=""/>
        <dsp:cNvSpPr/>
      </dsp:nvSpPr>
      <dsp:spPr>
        <a:xfrm>
          <a:off x="1413" y="2178714"/>
          <a:ext cx="1485000" cy="1067229"/>
        </a:xfrm>
        <a:prstGeom prst="rect">
          <a:avLst/>
        </a:prstGeom>
        <a:noFill/>
        <a:ln>
          <a:noFill/>
        </a:ln>
        <a:effectLst/>
      </dsp:spPr>
      <dsp:style>
        <a:lnRef idx="0">
          <a:scrgbClr r="0" g="0" b="0"/>
        </a:lnRef>
        <a:fillRef idx="0">
          <a:scrgbClr r="0" g="0" b="0"/>
        </a:fillRef>
        <a:effectRef idx="0">
          <a:scrgbClr r="0" g="0" b="0"/>
        </a:effectRef>
        <a:fontRef idx="minor"/>
      </dsp:style>
    </dsp:sp>
    <dsp:sp modelId="{0D96D2FC-9B78-451E-BDD7-43D0080165C1}">
      <dsp:nvSpPr>
        <dsp:cNvPr id="0" name=""/>
        <dsp:cNvSpPr/>
      </dsp:nvSpPr>
      <dsp:spPr>
        <a:xfrm>
          <a:off x="1746289" y="393344"/>
          <a:ext cx="519750" cy="519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370EEC-0DBE-4DE5-9CEB-CB9E390894EC}">
      <dsp:nvSpPr>
        <dsp:cNvPr id="0" name=""/>
        <dsp:cNvSpPr/>
      </dsp:nvSpPr>
      <dsp:spPr>
        <a:xfrm>
          <a:off x="1746289" y="1035756"/>
          <a:ext cx="1485000" cy="1085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 100-point financial well-being score drawn from 10 questions</a:t>
          </a:r>
        </a:p>
      </dsp:txBody>
      <dsp:txXfrm>
        <a:off x="1746289" y="1035756"/>
        <a:ext cx="1485000" cy="1085906"/>
      </dsp:txXfrm>
    </dsp:sp>
    <dsp:sp modelId="{D5B5CD8D-EFEA-4CD9-8056-6BB969DDF082}">
      <dsp:nvSpPr>
        <dsp:cNvPr id="0" name=""/>
        <dsp:cNvSpPr/>
      </dsp:nvSpPr>
      <dsp:spPr>
        <a:xfrm>
          <a:off x="1746289" y="2178714"/>
          <a:ext cx="1485000" cy="1067229"/>
        </a:xfrm>
        <a:prstGeom prst="rect">
          <a:avLst/>
        </a:prstGeom>
        <a:noFill/>
        <a:ln>
          <a:noFill/>
        </a:ln>
        <a:effectLst/>
      </dsp:spPr>
      <dsp:style>
        <a:lnRef idx="0">
          <a:scrgbClr r="0" g="0" b="0"/>
        </a:lnRef>
        <a:fillRef idx="0">
          <a:scrgbClr r="0" g="0" b="0"/>
        </a:fillRef>
        <a:effectRef idx="0">
          <a:scrgbClr r="0" g="0" b="0"/>
        </a:effectRef>
        <a:fontRef idx="minor"/>
      </dsp:style>
    </dsp:sp>
    <dsp:sp modelId="{DCCCB031-DCB2-41FA-8849-C8B28FC55DC9}">
      <dsp:nvSpPr>
        <dsp:cNvPr id="0" name=""/>
        <dsp:cNvSpPr/>
      </dsp:nvSpPr>
      <dsp:spPr>
        <a:xfrm>
          <a:off x="3491164" y="393344"/>
          <a:ext cx="519750" cy="519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E9A2E-79D3-49DF-8BC6-688C281C3A37}">
      <dsp:nvSpPr>
        <dsp:cNvPr id="0" name=""/>
        <dsp:cNvSpPr/>
      </dsp:nvSpPr>
      <dsp:spPr>
        <a:xfrm>
          <a:off x="3491164" y="1035756"/>
          <a:ext cx="1485000" cy="1085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 large set of addition questions on:</a:t>
          </a:r>
        </a:p>
      </dsp:txBody>
      <dsp:txXfrm>
        <a:off x="3491164" y="1035756"/>
        <a:ext cx="1485000" cy="1085906"/>
      </dsp:txXfrm>
    </dsp:sp>
    <dsp:sp modelId="{8B9AF68F-94AF-4D29-A5EB-58CC57F62636}">
      <dsp:nvSpPr>
        <dsp:cNvPr id="0" name=""/>
        <dsp:cNvSpPr/>
      </dsp:nvSpPr>
      <dsp:spPr>
        <a:xfrm>
          <a:off x="3491164" y="2178714"/>
          <a:ext cx="1485000" cy="1067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Income and employment</a:t>
          </a:r>
        </a:p>
        <a:p>
          <a:pPr marL="0" lvl="0" indent="0" algn="l" defTabSz="488950">
            <a:lnSpc>
              <a:spcPct val="100000"/>
            </a:lnSpc>
            <a:spcBef>
              <a:spcPct val="0"/>
            </a:spcBef>
            <a:spcAft>
              <a:spcPct val="35000"/>
            </a:spcAft>
            <a:buNone/>
          </a:pPr>
          <a:r>
            <a:rPr lang="en-US" sz="1100" kern="1200"/>
            <a:t>Savings and safety nets</a:t>
          </a:r>
        </a:p>
        <a:p>
          <a:pPr marL="0" lvl="0" indent="0" algn="l" defTabSz="488950">
            <a:lnSpc>
              <a:spcPct val="100000"/>
            </a:lnSpc>
            <a:spcBef>
              <a:spcPct val="0"/>
            </a:spcBef>
            <a:spcAft>
              <a:spcPct val="35000"/>
            </a:spcAft>
            <a:buNone/>
          </a:pPr>
          <a:r>
            <a:rPr lang="en-US" sz="1100" kern="1200"/>
            <a:t>Past financial experiences</a:t>
          </a:r>
        </a:p>
        <a:p>
          <a:pPr marL="0" lvl="0" indent="0" algn="l" defTabSz="488950">
            <a:lnSpc>
              <a:spcPct val="100000"/>
            </a:lnSpc>
            <a:spcBef>
              <a:spcPct val="0"/>
            </a:spcBef>
            <a:spcAft>
              <a:spcPct val="35000"/>
            </a:spcAft>
            <a:buNone/>
          </a:pPr>
          <a:r>
            <a:rPr lang="en-US" sz="1100" kern="1200"/>
            <a:t>Financial behaviors, skills, and attitudes</a:t>
          </a:r>
        </a:p>
      </dsp:txBody>
      <dsp:txXfrm>
        <a:off x="3491164" y="2178714"/>
        <a:ext cx="1485000" cy="1067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2FC0C-3D2C-4775-B17D-32F6532826B5}">
      <dsp:nvSpPr>
        <dsp:cNvPr id="0" name=""/>
        <dsp:cNvSpPr/>
      </dsp:nvSpPr>
      <dsp:spPr>
        <a:xfrm>
          <a:off x="0" y="4353"/>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5A04DD-0026-4CD6-9D0C-29E032EB4CF3}">
      <dsp:nvSpPr>
        <dsp:cNvPr id="0" name=""/>
        <dsp:cNvSpPr/>
      </dsp:nvSpPr>
      <dsp:spPr>
        <a:xfrm>
          <a:off x="280489" y="212981"/>
          <a:ext cx="509980" cy="509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707F7-D22C-4E38-B8E7-EB83A62E0AA9}">
      <dsp:nvSpPr>
        <dsp:cNvPr id="0" name=""/>
        <dsp:cNvSpPr/>
      </dsp:nvSpPr>
      <dsp:spPr>
        <a:xfrm>
          <a:off x="1070958" y="4353"/>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100000"/>
            </a:lnSpc>
            <a:spcBef>
              <a:spcPct val="0"/>
            </a:spcBef>
            <a:spcAft>
              <a:spcPct val="35000"/>
            </a:spcAft>
            <a:buNone/>
          </a:pPr>
          <a:r>
            <a:rPr lang="en-US" sz="1900" kern="1200"/>
            <a:t>CFPB (CSV) and FRED (API) data</a:t>
          </a:r>
        </a:p>
      </dsp:txBody>
      <dsp:txXfrm>
        <a:off x="1070958" y="4353"/>
        <a:ext cx="5198079" cy="927236"/>
      </dsp:txXfrm>
    </dsp:sp>
    <dsp:sp modelId="{35332F9B-3F62-4484-81C7-3AC6761E8EC2}">
      <dsp:nvSpPr>
        <dsp:cNvPr id="0" name=""/>
        <dsp:cNvSpPr/>
      </dsp:nvSpPr>
      <dsp:spPr>
        <a:xfrm>
          <a:off x="0" y="1163398"/>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FD0A7-4649-46E8-A5C6-1FC6724F9681}">
      <dsp:nvSpPr>
        <dsp:cNvPr id="0" name=""/>
        <dsp:cNvSpPr/>
      </dsp:nvSpPr>
      <dsp:spPr>
        <a:xfrm>
          <a:off x="280489" y="1621835"/>
          <a:ext cx="509980" cy="50998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AAEF9E-0CAB-4F4B-8986-3A90C3FC8CFA}">
      <dsp:nvSpPr>
        <dsp:cNvPr id="0" name=""/>
        <dsp:cNvSpPr/>
      </dsp:nvSpPr>
      <dsp:spPr>
        <a:xfrm>
          <a:off x="1070958" y="1163398"/>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100000"/>
            </a:lnSpc>
            <a:spcBef>
              <a:spcPct val="0"/>
            </a:spcBef>
            <a:spcAft>
              <a:spcPct val="35000"/>
            </a:spcAft>
            <a:buNone/>
          </a:pPr>
          <a:r>
            <a:rPr lang="en-US" sz="1900" kern="1200" dirty="0"/>
            <a:t>Data manipulation with Excel and Python</a:t>
          </a:r>
        </a:p>
      </dsp:txBody>
      <dsp:txXfrm>
        <a:off x="1070958" y="1163398"/>
        <a:ext cx="5198079" cy="927236"/>
      </dsp:txXfrm>
    </dsp:sp>
    <dsp:sp modelId="{24CCF4F2-1F42-4C70-A401-8F684452343A}">
      <dsp:nvSpPr>
        <dsp:cNvPr id="0" name=""/>
        <dsp:cNvSpPr/>
      </dsp:nvSpPr>
      <dsp:spPr>
        <a:xfrm>
          <a:off x="0" y="2322444"/>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10E58B-B03B-442C-9C48-951D22AD6B31}">
      <dsp:nvSpPr>
        <dsp:cNvPr id="0" name=""/>
        <dsp:cNvSpPr/>
      </dsp:nvSpPr>
      <dsp:spPr>
        <a:xfrm>
          <a:off x="15034" y="3681138"/>
          <a:ext cx="509980" cy="509980"/>
        </a:xfrm>
        <a:prstGeom prst="rect">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59176-2347-47AE-B225-E5FB1665570E}">
      <dsp:nvSpPr>
        <dsp:cNvPr id="0" name=""/>
        <dsp:cNvSpPr/>
      </dsp:nvSpPr>
      <dsp:spPr>
        <a:xfrm>
          <a:off x="1070958" y="2322444"/>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100000"/>
            </a:lnSpc>
            <a:spcBef>
              <a:spcPct val="0"/>
            </a:spcBef>
            <a:spcAft>
              <a:spcPct val="35000"/>
            </a:spcAft>
            <a:buNone/>
          </a:pPr>
          <a:r>
            <a:rPr lang="en-US" sz="1900" kern="1200" dirty="0"/>
            <a:t>Mongo DB</a:t>
          </a:r>
        </a:p>
      </dsp:txBody>
      <dsp:txXfrm>
        <a:off x="1070958" y="2322444"/>
        <a:ext cx="5198079" cy="927236"/>
      </dsp:txXfrm>
    </dsp:sp>
    <dsp:sp modelId="{BF5C3D66-90D1-40AF-8A99-FC1562294425}">
      <dsp:nvSpPr>
        <dsp:cNvPr id="0" name=""/>
        <dsp:cNvSpPr/>
      </dsp:nvSpPr>
      <dsp:spPr>
        <a:xfrm>
          <a:off x="0" y="3481489"/>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B5D44-BB46-4144-83A0-FAB4E2CC891E}">
      <dsp:nvSpPr>
        <dsp:cNvPr id="0" name=""/>
        <dsp:cNvSpPr/>
      </dsp:nvSpPr>
      <dsp:spPr>
        <a:xfrm>
          <a:off x="2524069" y="4712923"/>
          <a:ext cx="509980" cy="509980"/>
        </a:xfrm>
        <a:prstGeom prst="rect">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687AA6-F1E2-4E38-8E8D-5A34D3BEB0F6}">
      <dsp:nvSpPr>
        <dsp:cNvPr id="0" name=""/>
        <dsp:cNvSpPr/>
      </dsp:nvSpPr>
      <dsp:spPr>
        <a:xfrm>
          <a:off x="1070958" y="3481489"/>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100000"/>
            </a:lnSpc>
            <a:spcBef>
              <a:spcPct val="0"/>
            </a:spcBef>
            <a:spcAft>
              <a:spcPct val="35000"/>
            </a:spcAft>
            <a:buNone/>
          </a:pPr>
          <a:r>
            <a:rPr lang="en-US" sz="1900" kern="1200" dirty="0"/>
            <a:t>Flask Server</a:t>
          </a:r>
        </a:p>
      </dsp:txBody>
      <dsp:txXfrm>
        <a:off x="1070958" y="3481489"/>
        <a:ext cx="5198079" cy="927236"/>
      </dsp:txXfrm>
    </dsp:sp>
    <dsp:sp modelId="{4635E5C3-6580-4E4D-8E98-15E2C27ED7C1}">
      <dsp:nvSpPr>
        <dsp:cNvPr id="0" name=""/>
        <dsp:cNvSpPr/>
      </dsp:nvSpPr>
      <dsp:spPr>
        <a:xfrm>
          <a:off x="0" y="4640535"/>
          <a:ext cx="6269038" cy="9272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49ECD-E3E8-4345-B9E7-4399010A2A4D}">
      <dsp:nvSpPr>
        <dsp:cNvPr id="0" name=""/>
        <dsp:cNvSpPr/>
      </dsp:nvSpPr>
      <dsp:spPr>
        <a:xfrm>
          <a:off x="5759057" y="5062144"/>
          <a:ext cx="509980" cy="50998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32CFC-4ABC-4AD9-A21E-3C244958B946}">
      <dsp:nvSpPr>
        <dsp:cNvPr id="0" name=""/>
        <dsp:cNvSpPr/>
      </dsp:nvSpPr>
      <dsp:spPr>
        <a:xfrm>
          <a:off x="1070958" y="4640535"/>
          <a:ext cx="5198079" cy="92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3" tIns="98133" rIns="98133" bIns="98133" numCol="1" spcCol="1270" anchor="ctr" anchorCtr="0">
          <a:noAutofit/>
        </a:bodyPr>
        <a:lstStyle/>
        <a:p>
          <a:pPr marL="0" lvl="0" indent="0" algn="l" defTabSz="844550">
            <a:lnSpc>
              <a:spcPct val="100000"/>
            </a:lnSpc>
            <a:spcBef>
              <a:spcPct val="0"/>
            </a:spcBef>
            <a:spcAft>
              <a:spcPct val="35000"/>
            </a:spcAft>
            <a:buNone/>
          </a:pPr>
          <a:r>
            <a:rPr lang="en-US" sz="1900" kern="1200" dirty="0"/>
            <a:t>HTML– plotting with D3, Matplotlib, and Chart.js</a:t>
          </a:r>
        </a:p>
      </dsp:txBody>
      <dsp:txXfrm>
        <a:off x="1070958" y="4640535"/>
        <a:ext cx="5198079" cy="927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38382-FF1E-45DD-A926-43EA418EB02B}">
      <dsp:nvSpPr>
        <dsp:cNvPr id="0" name=""/>
        <dsp:cNvSpPr/>
      </dsp:nvSpPr>
      <dsp:spPr>
        <a:xfrm>
          <a:off x="2878" y="507028"/>
          <a:ext cx="1007015" cy="1007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65163D-5605-45C8-B3F9-E656B5026F38}">
      <dsp:nvSpPr>
        <dsp:cNvPr id="0" name=""/>
        <dsp:cNvSpPr/>
      </dsp:nvSpPr>
      <dsp:spPr>
        <a:xfrm>
          <a:off x="2878" y="1707141"/>
          <a:ext cx="2877187" cy="21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dirty="0"/>
            <a:t>Below is the API I used to access data from the St Louis FRED. Note that the St Louis Fed is not to be confused with THE Fed i.e. the Central Bank of the United States…</a:t>
          </a:r>
          <a:endParaRPr lang="en-US" sz="1400" kern="1200" dirty="0"/>
        </a:p>
      </dsp:txBody>
      <dsp:txXfrm>
        <a:off x="2878" y="1707141"/>
        <a:ext cx="2877187" cy="2151562"/>
      </dsp:txXfrm>
    </dsp:sp>
    <dsp:sp modelId="{64BFA49A-568E-4C79-BCF5-BE359380BB40}">
      <dsp:nvSpPr>
        <dsp:cNvPr id="0" name=""/>
        <dsp:cNvSpPr/>
      </dsp:nvSpPr>
      <dsp:spPr>
        <a:xfrm>
          <a:off x="0" y="3672570"/>
          <a:ext cx="2877187" cy="1049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hlinkClick xmlns:r="http://schemas.openxmlformats.org/officeDocument/2006/relationships" r:id="rId3"/>
            </a:rPr>
            <a:t>https://github.com/mortada/fredapi</a:t>
          </a:r>
          <a:endParaRPr lang="en-US" sz="1100" kern="1200"/>
        </a:p>
        <a:p>
          <a:pPr marL="0" lvl="0" indent="0" algn="l" defTabSz="488950">
            <a:lnSpc>
              <a:spcPct val="90000"/>
            </a:lnSpc>
            <a:spcBef>
              <a:spcPct val="0"/>
            </a:spcBef>
            <a:spcAft>
              <a:spcPct val="35000"/>
            </a:spcAft>
            <a:buNone/>
          </a:pPr>
          <a:r>
            <a:rPr lang="en-GB" sz="1100" kern="1200">
              <a:hlinkClick xmlns:r="http://schemas.openxmlformats.org/officeDocument/2006/relationships" r:id="rId4"/>
            </a:rPr>
            <a:t>https://mortada.net/python-api-for-fred.html</a:t>
          </a:r>
          <a:endParaRPr lang="en-US" sz="1100" kern="1200"/>
        </a:p>
        <a:p>
          <a:pPr marL="0" lvl="0" indent="0" algn="l" defTabSz="488950">
            <a:lnSpc>
              <a:spcPct val="90000"/>
            </a:lnSpc>
            <a:spcBef>
              <a:spcPct val="0"/>
            </a:spcBef>
            <a:spcAft>
              <a:spcPct val="35000"/>
            </a:spcAft>
            <a:buNone/>
          </a:pPr>
          <a:r>
            <a:rPr lang="en-GB" sz="1100" kern="1200" dirty="0"/>
            <a:t>Note that ‘FRED’ stands for the Federal Reserve Economic Data and is a database maintained by the Research division of the Federal Reserve Bank of St Louis.</a:t>
          </a:r>
          <a:endParaRPr lang="en-US" sz="1100" kern="1200" dirty="0"/>
        </a:p>
      </dsp:txBody>
      <dsp:txXfrm>
        <a:off x="0" y="3672570"/>
        <a:ext cx="2877187" cy="1049142"/>
      </dsp:txXfrm>
    </dsp:sp>
    <dsp:sp modelId="{05863A70-B63C-4D2E-BCED-5331DD1B279E}">
      <dsp:nvSpPr>
        <dsp:cNvPr id="0" name=""/>
        <dsp:cNvSpPr/>
      </dsp:nvSpPr>
      <dsp:spPr>
        <a:xfrm>
          <a:off x="3383573" y="507028"/>
          <a:ext cx="1007015" cy="10070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F3E549-9BBD-499C-81F6-717929184768}">
      <dsp:nvSpPr>
        <dsp:cNvPr id="0" name=""/>
        <dsp:cNvSpPr/>
      </dsp:nvSpPr>
      <dsp:spPr>
        <a:xfrm>
          <a:off x="3383573" y="1707141"/>
          <a:ext cx="2877187" cy="21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dirty="0"/>
            <a:t>In addition, I also used data from the CFPB to get the data on the delinquency rates. That information was simply downloaded as an excel file since the website does not have a useable API at this time and this information was not available in detail from the FRED. The actual data is from a quarterly analysis run by the New York Fed Consumer Credit Panel/Equifax. </a:t>
          </a:r>
          <a:endParaRPr lang="en-US" sz="1400" kern="1200" dirty="0"/>
        </a:p>
      </dsp:txBody>
      <dsp:txXfrm>
        <a:off x="3383573" y="1707141"/>
        <a:ext cx="2877187" cy="2151562"/>
      </dsp:txXfrm>
    </dsp:sp>
    <dsp:sp modelId="{C5EAF9C8-E870-4622-BFA9-FC36F89AA370}">
      <dsp:nvSpPr>
        <dsp:cNvPr id="0" name=""/>
        <dsp:cNvSpPr/>
      </dsp:nvSpPr>
      <dsp:spPr>
        <a:xfrm>
          <a:off x="3383573" y="3948516"/>
          <a:ext cx="2877187" cy="104914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E86DD-ECD5-40CC-93D7-6AAA6639973A}" type="datetimeFigureOut">
              <a:rPr lang="en-GB" smtClean="0"/>
              <a:t>2020-01-07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6D6B0-5826-48CF-91FF-340E6B3293D1}" type="slidenum">
              <a:rPr lang="en-GB" smtClean="0"/>
              <a:t>‹#›</a:t>
            </a:fld>
            <a:endParaRPr lang="en-GB"/>
          </a:p>
        </p:txBody>
      </p:sp>
    </p:spTree>
    <p:extLst>
      <p:ext uri="{BB962C8B-B14F-4D97-AF65-F5344CB8AC3E}">
        <p14:creationId xmlns:p14="http://schemas.microsoft.com/office/powerpoint/2010/main" val="234642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7FFB-E6D9-426E-BB03-E2403C3C5D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3B5A25-2F89-4E71-805D-C3E27CCBB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0B3435-859A-4C45-A187-4C175DEC7A4E}"/>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EAAC53F4-3D79-4A8C-ACA2-42104D6AF2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22266-CD15-4530-91A6-CA15002CA33E}"/>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16033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6C1D-E1EA-46FA-84C6-493C097C1E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D2693B-492D-4E56-BA67-DB97E4555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C0E27E-5D1E-4F1E-B18A-8ABF2742A768}"/>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0275E441-1CE8-4A56-8926-FAAD5758BA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20D5F8-4208-4ABD-A40C-BA340DBC2FDC}"/>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148558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90486-0C9B-481F-888B-11E3BBFB0F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E7CF22-6E26-4A6A-918D-B97550549B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8157B0-F234-4C8F-A8AD-F437297A642F}"/>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E4DF65C1-99B0-466F-B940-A6878E1B16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3EB8CF-5CD5-45EB-937A-02B85575CCBA}"/>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149284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938F-AB35-4E91-85C6-0F5C38A0BA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FD8D38-6FA5-4964-B66F-D4DA8E1E5A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925540-5F02-492B-8F38-4D8A296AFEE6}"/>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A9137FF9-6396-4F34-94CA-3242A5941C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0BC4AD-AA9C-48BC-BD95-DA02214D7B9C}"/>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95500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7F17-30E0-4732-B12D-ACCC847F3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C986BB-7240-4B94-AF8D-48E3DD332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93620C-5355-46EB-ADFA-B4839FFB3F70}"/>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5BBDCC76-41B6-47A3-B7BF-7B09C33126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82F3E6-7004-4149-A8F6-B8C549299AF2}"/>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413851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A293-6871-4278-849A-CCB1B5FFE6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637458-F509-4D21-9E70-37E9A6E1E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CDCA2A-6069-4F1B-8FDE-96F9AE796E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96C01C-4488-4599-B479-4C3968509B71}"/>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6" name="Footer Placeholder 5">
            <a:extLst>
              <a:ext uri="{FF2B5EF4-FFF2-40B4-BE49-F238E27FC236}">
                <a16:creationId xmlns:a16="http://schemas.microsoft.com/office/drawing/2014/main" id="{8E660C9F-80FC-4469-873C-B1C1EA90A3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B48359-19B1-42C3-9154-087BE2BEB15A}"/>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63254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D1E4-D73C-47FD-BB23-EB512C772F3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201CCC-6C30-4746-A7B3-5D72FF2943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F5CBE1-0159-4F76-AA1A-A1FFF6BA6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857AFF-D8AC-431B-B6A1-CF82728C0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5CB6A-9C2F-42CF-8E50-058F8DE0FD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F222A4-CB6A-482C-93FE-1FE9B4AEAE95}"/>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8" name="Footer Placeholder 7">
            <a:extLst>
              <a:ext uri="{FF2B5EF4-FFF2-40B4-BE49-F238E27FC236}">
                <a16:creationId xmlns:a16="http://schemas.microsoft.com/office/drawing/2014/main" id="{AD291D4A-90AB-42F6-88E2-CB7A182F87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7293EBF-24D1-4852-8FDD-9E0C4CA94BC1}"/>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14740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3577-CCCB-48F0-8B35-A84E1A8A08F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B01449-EE9A-45F0-B67C-2C7E4CB209BF}"/>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4" name="Footer Placeholder 3">
            <a:extLst>
              <a:ext uri="{FF2B5EF4-FFF2-40B4-BE49-F238E27FC236}">
                <a16:creationId xmlns:a16="http://schemas.microsoft.com/office/drawing/2014/main" id="{A0CC02D8-2B78-49FA-AC2D-33E3968A94F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47EE3F-AC0D-417A-BE9E-50A423E28424}"/>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17959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60C3A-B2D2-4EA5-9256-4451EA47B886}"/>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3" name="Footer Placeholder 2">
            <a:extLst>
              <a:ext uri="{FF2B5EF4-FFF2-40B4-BE49-F238E27FC236}">
                <a16:creationId xmlns:a16="http://schemas.microsoft.com/office/drawing/2014/main" id="{BAB4C6F0-61FA-4B43-947C-22A3D54F0BD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5C530A-B5E6-4BCB-ADA0-9B92DC0CC3EE}"/>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383862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9CC0-2E8E-4DAE-A18D-D09BAC74B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1561A3-6376-466B-B29E-D4D1BC452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527796E-20B8-4AC1-B96B-DC250040C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687FC-81EA-4517-9F84-561F63E7F474}"/>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6" name="Footer Placeholder 5">
            <a:extLst>
              <a:ext uri="{FF2B5EF4-FFF2-40B4-BE49-F238E27FC236}">
                <a16:creationId xmlns:a16="http://schemas.microsoft.com/office/drawing/2014/main" id="{39722B88-6347-4F2E-82DB-2B166101C1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429B3C-FF22-4C09-A7C5-33CC056C00A5}"/>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64905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96CF-282A-4CD1-93A2-09B4AE7DD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165731D-8624-44CB-A642-1406F69C6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6C73980-8E47-4775-BEB5-4C1976C54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DFD80-F2AE-43B2-99B5-5B6B480AF0B1}"/>
              </a:ext>
            </a:extLst>
          </p:cNvPr>
          <p:cNvSpPr>
            <a:spLocks noGrp="1"/>
          </p:cNvSpPr>
          <p:nvPr>
            <p:ph type="dt" sz="half" idx="10"/>
          </p:nvPr>
        </p:nvSpPr>
        <p:spPr/>
        <p:txBody>
          <a:bodyPr/>
          <a:lstStyle/>
          <a:p>
            <a:fld id="{63CD3E4B-EBD8-4674-A1B2-8D7AE402E193}" type="datetimeFigureOut">
              <a:rPr lang="en-GB" smtClean="0"/>
              <a:t>2020-01-07</a:t>
            </a:fld>
            <a:endParaRPr lang="en-GB"/>
          </a:p>
        </p:txBody>
      </p:sp>
      <p:sp>
        <p:nvSpPr>
          <p:cNvPr id="6" name="Footer Placeholder 5">
            <a:extLst>
              <a:ext uri="{FF2B5EF4-FFF2-40B4-BE49-F238E27FC236}">
                <a16:creationId xmlns:a16="http://schemas.microsoft.com/office/drawing/2014/main" id="{0F9C5CBC-6158-426F-87E3-9CA951064E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9555A2-8B2F-46EB-9C09-8FED4CA8DE4A}"/>
              </a:ext>
            </a:extLst>
          </p:cNvPr>
          <p:cNvSpPr>
            <a:spLocks noGrp="1"/>
          </p:cNvSpPr>
          <p:nvPr>
            <p:ph type="sldNum" sz="quarter" idx="12"/>
          </p:nvPr>
        </p:nvSpPr>
        <p:spPr/>
        <p:txBody>
          <a:bodyPr/>
          <a:lstStyle/>
          <a:p>
            <a:fld id="{D78C0008-AC9B-4D15-B6A7-19B08AE06A8A}" type="slidenum">
              <a:rPr lang="en-GB" smtClean="0"/>
              <a:t>‹#›</a:t>
            </a:fld>
            <a:endParaRPr lang="en-GB"/>
          </a:p>
        </p:txBody>
      </p:sp>
    </p:spTree>
    <p:extLst>
      <p:ext uri="{BB962C8B-B14F-4D97-AF65-F5344CB8AC3E}">
        <p14:creationId xmlns:p14="http://schemas.microsoft.com/office/powerpoint/2010/main" val="24422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8E689-98CA-4830-ADA1-6A89619CDA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0A54EC-85F3-4CD2-A97A-5BFA02CC4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A6AC36-583E-4944-B866-D98ADA81C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D3E4B-EBD8-4674-A1B2-8D7AE402E193}" type="datetimeFigureOut">
              <a:rPr lang="en-GB" smtClean="0"/>
              <a:t>2020-01-07</a:t>
            </a:fld>
            <a:endParaRPr lang="en-GB"/>
          </a:p>
        </p:txBody>
      </p:sp>
      <p:sp>
        <p:nvSpPr>
          <p:cNvPr id="5" name="Footer Placeholder 4">
            <a:extLst>
              <a:ext uri="{FF2B5EF4-FFF2-40B4-BE49-F238E27FC236}">
                <a16:creationId xmlns:a16="http://schemas.microsoft.com/office/drawing/2014/main" id="{3AADA03A-E404-4A83-A885-B0C5277DE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9C0A71-5F2C-4575-9C9F-D7C2B77D4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C0008-AC9B-4D15-B6A7-19B08AE06A8A}" type="slidenum">
              <a:rPr lang="en-GB" smtClean="0"/>
              <a:t>‹#›</a:t>
            </a:fld>
            <a:endParaRPr lang="en-GB"/>
          </a:p>
        </p:txBody>
      </p:sp>
    </p:spTree>
    <p:extLst>
      <p:ext uri="{BB962C8B-B14F-4D97-AF65-F5344CB8AC3E}">
        <p14:creationId xmlns:p14="http://schemas.microsoft.com/office/powerpoint/2010/main" val="1944910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7.png"/><Relationship Id="rId5" Type="http://schemas.openxmlformats.org/officeDocument/2006/relationships/diagramColors" Target="../diagrams/colors2.xml"/><Relationship Id="rId10" Type="http://schemas.openxmlformats.org/officeDocument/2006/relationships/image" Target="../media/image16.png"/><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848465" y="3298722"/>
            <a:ext cx="8495070" cy="1784402"/>
          </a:xfrm>
        </p:spPr>
        <p:txBody>
          <a:bodyPr anchor="b">
            <a:normAutofit/>
          </a:bodyPr>
          <a:lstStyle/>
          <a:p>
            <a:r>
              <a:rPr lang="en-US">
                <a:solidFill>
                  <a:srgbClr val="FFFFFF"/>
                </a:solidFill>
              </a:rPr>
              <a:t>Visualizing CFPB Financial Wellness Survey Data</a:t>
            </a:r>
          </a:p>
        </p:txBody>
      </p:sp>
      <p:sp>
        <p:nvSpPr>
          <p:cNvPr id="3" name="Subtitle 2"/>
          <p:cNvSpPr>
            <a:spLocks noGrp="1"/>
          </p:cNvSpPr>
          <p:nvPr>
            <p:ph type="subTitle" idx="1"/>
          </p:nvPr>
        </p:nvSpPr>
        <p:spPr>
          <a:xfrm>
            <a:off x="1848465" y="5258851"/>
            <a:ext cx="8495070" cy="904005"/>
          </a:xfrm>
        </p:spPr>
        <p:txBody>
          <a:bodyPr>
            <a:normAutofit/>
          </a:bodyPr>
          <a:lstStyle/>
          <a:p>
            <a:r>
              <a:rPr lang="en-US">
                <a:solidFill>
                  <a:srgbClr val="FFFFFF"/>
                </a:solidFill>
              </a:rPr>
              <a:t>January 8, 2020</a:t>
            </a:r>
          </a:p>
        </p:txBody>
      </p:sp>
      <p:sp>
        <p:nvSpPr>
          <p:cNvPr id="21" name="Oval 2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ar chart">
            <a:extLst>
              <a:ext uri="{FF2B5EF4-FFF2-40B4-BE49-F238E27FC236}">
                <a16:creationId xmlns:a16="http://schemas.microsoft.com/office/drawing/2014/main" id="{843C88FD-DE0B-4E9E-8920-86400CAE96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649270" y="506727"/>
            <a:ext cx="3885141" cy="1526741"/>
          </a:xfrm>
        </p:spPr>
        <p:txBody>
          <a:bodyPr>
            <a:normAutofit/>
          </a:bodyPr>
          <a:lstStyle/>
          <a:p>
            <a:pPr algn="r"/>
            <a:r>
              <a:rPr lang="en-US" sz="800">
                <a:solidFill>
                  <a:schemeClr val="bg1"/>
                </a:solidFill>
              </a:rPr>
              <a:t>This chart shows Consumer Delinquency Rates over time in red, as well as Consumer Debt Service Payments as a percentage of Consumers’ Disposable Incomes. One thing that is more easily visible in the prior chart is that debt service payments as a percentage of disposable income were high for a long time leading into the GFC, likely due to far higher interest rates. Before running this analysis I thought that it would very likely show a statistically significant p-value, and thus I was surprised to see that not be the case – especially when looking at the chart. I believe that the reason for it is that is that the primary driver behind debt service as a percentage of disposable income is likely interest rates, which have come down substantially over the past 30 years, followed by median incomes. The high p-value could simply be reflecting the fact that the relationship is not </a:t>
            </a:r>
            <a:r>
              <a:rPr lang="en-US" sz="800" b="1" i="1">
                <a:solidFill>
                  <a:schemeClr val="bg1"/>
                </a:solidFill>
              </a:rPr>
              <a:t>caused</a:t>
            </a:r>
            <a:r>
              <a:rPr lang="en-US" sz="800">
                <a:solidFill>
                  <a:schemeClr val="bg1"/>
                </a:solidFill>
              </a:rPr>
              <a:t> by the debt service/disposable income metric, because that metric is in turn driven by other variables that do in fact exhibit explanatory power – as we have seen in looking at unemployment rates &amp; median incomes…</a:t>
            </a:r>
            <a:endParaRPr lang="en-GB" sz="800">
              <a:solidFill>
                <a:schemeClr val="bg1"/>
              </a:solidFill>
            </a:endParaRPr>
          </a:p>
        </p:txBody>
      </p:sp>
      <p:cxnSp>
        <p:nvCxnSpPr>
          <p:cNvPr id="25" name="Straight Connector 2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945336" y="506727"/>
            <a:ext cx="6609921" cy="1526741"/>
          </a:xfrm>
        </p:spPr>
        <p:txBody>
          <a:bodyPr anchor="ctr">
            <a:normAutofit/>
          </a:bodyPr>
          <a:lstStyle/>
          <a:p>
            <a:r>
              <a:rPr lang="en-GB" sz="1500">
                <a:solidFill>
                  <a:schemeClr val="bg1"/>
                </a:solidFill>
              </a:rPr>
              <a:t>Hypothesis_4: Debt Service vs Median Income rates are not a statistically significant variable in explaining total consumer delinquency rates</a:t>
            </a:r>
          </a:p>
          <a:p>
            <a:r>
              <a:rPr lang="en-GB" sz="1500">
                <a:solidFill>
                  <a:schemeClr val="bg1"/>
                </a:solidFill>
              </a:rPr>
              <a:t>Accept the null hypothesis_4. Debt Service Payments to Median Disposable Household Income is not a statistically significant variable in explaining moves in total consumer delinquency rates and indeed there is not a strong relationship between the two at all over this time period.</a:t>
            </a:r>
            <a:endParaRPr lang="en-US" sz="150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6639B7D3-A4C5-4199-94C0-5830577E9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2545275"/>
            <a:ext cx="5559480" cy="3706319"/>
          </a:xfrm>
          <a:prstGeom prst="rect">
            <a:avLst/>
          </a:prstGeom>
        </p:spPr>
      </p:pic>
      <p:graphicFrame>
        <p:nvGraphicFramePr>
          <p:cNvPr id="12" name="Table 6">
            <a:extLst>
              <a:ext uri="{FF2B5EF4-FFF2-40B4-BE49-F238E27FC236}">
                <a16:creationId xmlns:a16="http://schemas.microsoft.com/office/drawing/2014/main" id="{DFAE613F-FEA0-4780-ACD1-071BF58AE65C}"/>
              </a:ext>
            </a:extLst>
          </p:cNvPr>
          <p:cNvGraphicFramePr>
            <a:graphicFrameLocks noGrp="1"/>
          </p:cNvGraphicFramePr>
          <p:nvPr>
            <p:extLst>
              <p:ext uri="{D42A27DB-BD31-4B8C-83A1-F6EECF244321}">
                <p14:modId xmlns:p14="http://schemas.microsoft.com/office/powerpoint/2010/main" val="2215108501"/>
              </p:ext>
            </p:extLst>
          </p:nvPr>
        </p:nvGraphicFramePr>
        <p:xfrm>
          <a:off x="6251736" y="2609221"/>
          <a:ext cx="5546956" cy="3586597"/>
        </p:xfrm>
        <a:graphic>
          <a:graphicData uri="http://schemas.openxmlformats.org/drawingml/2006/table">
            <a:tbl>
              <a:tblPr firstRow="1" bandRow="1">
                <a:tableStyleId>{5C22544A-7EE6-4342-B048-85BDC9FD1C3A}</a:tableStyleId>
              </a:tblPr>
              <a:tblGrid>
                <a:gridCol w="2839510">
                  <a:extLst>
                    <a:ext uri="{9D8B030D-6E8A-4147-A177-3AD203B41FA5}">
                      <a16:colId xmlns:a16="http://schemas.microsoft.com/office/drawing/2014/main" val="406689098"/>
                    </a:ext>
                  </a:extLst>
                </a:gridCol>
                <a:gridCol w="2707446">
                  <a:extLst>
                    <a:ext uri="{9D8B030D-6E8A-4147-A177-3AD203B41FA5}">
                      <a16:colId xmlns:a16="http://schemas.microsoft.com/office/drawing/2014/main" val="714702673"/>
                    </a:ext>
                  </a:extLst>
                </a:gridCol>
              </a:tblGrid>
              <a:tr h="512371">
                <a:tc>
                  <a:txBody>
                    <a:bodyPr/>
                    <a:lstStyle/>
                    <a:p>
                      <a:r>
                        <a:rPr lang="en-US" sz="2300"/>
                        <a:t>Statistical Factor</a:t>
                      </a:r>
                      <a:endParaRPr lang="en-GB" sz="2300"/>
                    </a:p>
                  </a:txBody>
                  <a:tcPr marL="116448" marR="116448" marT="58224" marB="58224"/>
                </a:tc>
                <a:tc>
                  <a:txBody>
                    <a:bodyPr/>
                    <a:lstStyle/>
                    <a:p>
                      <a:r>
                        <a:rPr lang="en-US" sz="2300"/>
                        <a:t>Result</a:t>
                      </a:r>
                      <a:endParaRPr lang="en-GB" sz="2300"/>
                    </a:p>
                  </a:txBody>
                  <a:tcPr marL="116448" marR="116448" marT="58224" marB="58224"/>
                </a:tc>
                <a:extLst>
                  <a:ext uri="{0D108BD9-81ED-4DB2-BD59-A6C34878D82A}">
                    <a16:rowId xmlns:a16="http://schemas.microsoft.com/office/drawing/2014/main" val="3264066602"/>
                  </a:ext>
                </a:extLst>
              </a:tr>
              <a:tr h="512371">
                <a:tc>
                  <a:txBody>
                    <a:bodyPr/>
                    <a:lstStyle/>
                    <a:p>
                      <a:r>
                        <a:rPr lang="en-US" sz="2300"/>
                        <a:t>Correlation</a:t>
                      </a:r>
                      <a:endParaRPr lang="en-GB" sz="2300"/>
                    </a:p>
                  </a:txBody>
                  <a:tcPr marL="116448" marR="116448" marT="58224" marB="58224"/>
                </a:tc>
                <a:tc>
                  <a:txBody>
                    <a:bodyPr/>
                    <a:lstStyle/>
                    <a:p>
                      <a:r>
                        <a:rPr lang="en-US" sz="2300"/>
                        <a:t>0.21</a:t>
                      </a:r>
                      <a:endParaRPr lang="en-GB" sz="2300"/>
                    </a:p>
                  </a:txBody>
                  <a:tcPr marL="116448" marR="116448" marT="58224" marB="58224"/>
                </a:tc>
                <a:extLst>
                  <a:ext uri="{0D108BD9-81ED-4DB2-BD59-A6C34878D82A}">
                    <a16:rowId xmlns:a16="http://schemas.microsoft.com/office/drawing/2014/main" val="2093550611"/>
                  </a:ext>
                </a:extLst>
              </a:tr>
              <a:tr h="512371">
                <a:tc>
                  <a:txBody>
                    <a:bodyPr/>
                    <a:lstStyle/>
                    <a:p>
                      <a:r>
                        <a:rPr lang="en-US" sz="2300"/>
                        <a:t>R-Squared</a:t>
                      </a:r>
                      <a:endParaRPr lang="en-GB" sz="2300"/>
                    </a:p>
                  </a:txBody>
                  <a:tcPr marL="116448" marR="116448" marT="58224" marB="58224"/>
                </a:tc>
                <a:tc>
                  <a:txBody>
                    <a:bodyPr/>
                    <a:lstStyle/>
                    <a:p>
                      <a:r>
                        <a:rPr lang="en-US" sz="2300"/>
                        <a:t>0.05</a:t>
                      </a:r>
                      <a:endParaRPr lang="en-GB" sz="2300"/>
                    </a:p>
                  </a:txBody>
                  <a:tcPr marL="116448" marR="116448" marT="58224" marB="58224"/>
                </a:tc>
                <a:extLst>
                  <a:ext uri="{0D108BD9-81ED-4DB2-BD59-A6C34878D82A}">
                    <a16:rowId xmlns:a16="http://schemas.microsoft.com/office/drawing/2014/main" val="3018563234"/>
                  </a:ext>
                </a:extLst>
              </a:tr>
              <a:tr h="512371">
                <a:tc>
                  <a:txBody>
                    <a:bodyPr/>
                    <a:lstStyle/>
                    <a:p>
                      <a:r>
                        <a:rPr lang="en-US" sz="2300"/>
                        <a:t>Slope </a:t>
                      </a:r>
                      <a:endParaRPr lang="en-GB" sz="2300"/>
                    </a:p>
                  </a:txBody>
                  <a:tcPr marL="116448" marR="116448" marT="58224" marB="58224"/>
                </a:tc>
                <a:tc>
                  <a:txBody>
                    <a:bodyPr/>
                    <a:lstStyle/>
                    <a:p>
                      <a:r>
                        <a:rPr lang="en-US" sz="2300"/>
                        <a:t>0.29</a:t>
                      </a:r>
                      <a:endParaRPr lang="en-GB" sz="2300"/>
                    </a:p>
                  </a:txBody>
                  <a:tcPr marL="116448" marR="116448" marT="58224" marB="58224"/>
                </a:tc>
                <a:extLst>
                  <a:ext uri="{0D108BD9-81ED-4DB2-BD59-A6C34878D82A}">
                    <a16:rowId xmlns:a16="http://schemas.microsoft.com/office/drawing/2014/main" val="2315281177"/>
                  </a:ext>
                </a:extLst>
              </a:tr>
              <a:tr h="512371">
                <a:tc>
                  <a:txBody>
                    <a:bodyPr/>
                    <a:lstStyle/>
                    <a:p>
                      <a:r>
                        <a:rPr lang="en-US" sz="2300"/>
                        <a:t>Intercept</a:t>
                      </a:r>
                      <a:endParaRPr lang="en-GB" sz="2300"/>
                    </a:p>
                  </a:txBody>
                  <a:tcPr marL="116448" marR="116448" marT="58224" marB="58224"/>
                </a:tc>
                <a:tc>
                  <a:txBody>
                    <a:bodyPr/>
                    <a:lstStyle/>
                    <a:p>
                      <a:r>
                        <a:rPr lang="en-US" sz="2300"/>
                        <a:t>0.31</a:t>
                      </a:r>
                      <a:endParaRPr lang="en-GB" sz="2300"/>
                    </a:p>
                  </a:txBody>
                  <a:tcPr marL="116448" marR="116448" marT="58224" marB="58224"/>
                </a:tc>
                <a:extLst>
                  <a:ext uri="{0D108BD9-81ED-4DB2-BD59-A6C34878D82A}">
                    <a16:rowId xmlns:a16="http://schemas.microsoft.com/office/drawing/2014/main" val="3403944058"/>
                  </a:ext>
                </a:extLst>
              </a:tr>
              <a:tr h="512371">
                <a:tc>
                  <a:txBody>
                    <a:bodyPr/>
                    <a:lstStyle/>
                    <a:p>
                      <a:r>
                        <a:rPr lang="en-US" sz="2300"/>
                        <a:t>P-value</a:t>
                      </a:r>
                      <a:endParaRPr lang="en-GB" sz="2300"/>
                    </a:p>
                  </a:txBody>
                  <a:tcPr marL="116448" marR="116448" marT="58224" marB="58224"/>
                </a:tc>
                <a:tc>
                  <a:txBody>
                    <a:bodyPr/>
                    <a:lstStyle/>
                    <a:p>
                      <a:r>
                        <a:rPr lang="en-US" sz="2300"/>
                        <a:t>0.41</a:t>
                      </a:r>
                      <a:endParaRPr lang="en-GB" sz="2300"/>
                    </a:p>
                  </a:txBody>
                  <a:tcPr marL="116448" marR="116448" marT="58224" marB="58224"/>
                </a:tc>
                <a:extLst>
                  <a:ext uri="{0D108BD9-81ED-4DB2-BD59-A6C34878D82A}">
                    <a16:rowId xmlns:a16="http://schemas.microsoft.com/office/drawing/2014/main" val="1023045141"/>
                  </a:ext>
                </a:extLst>
              </a:tr>
              <a:tr h="512371">
                <a:tc>
                  <a:txBody>
                    <a:bodyPr/>
                    <a:lstStyle/>
                    <a:p>
                      <a:r>
                        <a:rPr lang="en-US" sz="2300"/>
                        <a:t>Standard Error</a:t>
                      </a:r>
                      <a:endParaRPr lang="en-GB" sz="2300"/>
                    </a:p>
                  </a:txBody>
                  <a:tcPr marL="116448" marR="116448" marT="58224" marB="58224"/>
                </a:tc>
                <a:tc>
                  <a:txBody>
                    <a:bodyPr/>
                    <a:lstStyle/>
                    <a:p>
                      <a:r>
                        <a:rPr lang="en-US" sz="2300" dirty="0"/>
                        <a:t>0.33</a:t>
                      </a:r>
                      <a:endParaRPr lang="en-GB" sz="2300" dirty="0"/>
                    </a:p>
                  </a:txBody>
                  <a:tcPr marL="116448" marR="116448" marT="58224" marB="58224"/>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391416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649270" y="506727"/>
            <a:ext cx="3885141" cy="1526741"/>
          </a:xfrm>
        </p:spPr>
        <p:txBody>
          <a:bodyPr>
            <a:normAutofit/>
          </a:bodyPr>
          <a:lstStyle/>
          <a:p>
            <a:pPr algn="r"/>
            <a:r>
              <a:rPr lang="en-US" sz="1200">
                <a:solidFill>
                  <a:schemeClr val="bg1"/>
                </a:solidFill>
              </a:rPr>
              <a:t>Here we can see Unemployment Rates, Consumer Delinquency Rates, and Median Household Income all plotted together on the same graph. The axis on the left hand side is for Median Income, in USD. The axis on the right hand side is for both Delinquency Rates and Unemployment Rates. </a:t>
            </a:r>
            <a:br>
              <a:rPr lang="en-US" sz="1200">
                <a:solidFill>
                  <a:schemeClr val="bg1"/>
                </a:solidFill>
              </a:rPr>
            </a:br>
            <a:r>
              <a:rPr lang="en-US" sz="1200">
                <a:solidFill>
                  <a:schemeClr val="bg1"/>
                </a:solidFill>
              </a:rPr>
              <a:t>The following statistical analysis relates to Median Incomes and Delinquency Rates:</a:t>
            </a:r>
            <a:endParaRPr lang="en-GB" sz="1200">
              <a:solidFill>
                <a:schemeClr val="bg1"/>
              </a:solidFill>
            </a:endParaRPr>
          </a:p>
        </p:txBody>
      </p:sp>
      <p:cxnSp>
        <p:nvCxnSpPr>
          <p:cNvPr id="25" name="Straight Connector 2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945336" y="506727"/>
            <a:ext cx="6609921" cy="1526741"/>
          </a:xfrm>
        </p:spPr>
        <p:txBody>
          <a:bodyPr anchor="ctr">
            <a:normAutofit/>
          </a:bodyPr>
          <a:lstStyle/>
          <a:p>
            <a:r>
              <a:rPr lang="en-GB" sz="1200">
                <a:solidFill>
                  <a:schemeClr val="bg1"/>
                </a:solidFill>
              </a:rPr>
              <a:t>Hypothesis_1: Median Income is not a statistically significant variable that impacts consumer delinquency rates</a:t>
            </a:r>
          </a:p>
          <a:p>
            <a:r>
              <a:rPr lang="en-GB" sz="1200">
                <a:solidFill>
                  <a:schemeClr val="bg1"/>
                </a:solidFill>
              </a:rPr>
              <a:t>Reject the null Hypothesis_1.</a:t>
            </a:r>
          </a:p>
          <a:p>
            <a:r>
              <a:rPr lang="en-US" sz="1200">
                <a:solidFill>
                  <a:schemeClr val="bg1"/>
                </a:solidFill>
              </a:rPr>
              <a:t>There is a statistically significant relationship, but the relatively low R^2 indicates that Median Income is not, by itself, a strong predictor of future delinquency rates. </a:t>
            </a:r>
          </a:p>
          <a:p>
            <a:r>
              <a:rPr lang="en-US" sz="1200">
                <a:solidFill>
                  <a:schemeClr val="bg1"/>
                </a:solidFill>
              </a:rPr>
              <a:t>In the words of Jay-Z, ‘Mo-money mo- problems’.</a:t>
            </a:r>
          </a:p>
        </p:txBody>
      </p:sp>
      <p:pic>
        <p:nvPicPr>
          <p:cNvPr id="8" name="Picture 7" descr="A close up of a map&#10;&#10;Description automatically generated">
            <a:extLst>
              <a:ext uri="{FF2B5EF4-FFF2-40B4-BE49-F238E27FC236}">
                <a16:creationId xmlns:a16="http://schemas.microsoft.com/office/drawing/2014/main" id="{BD507066-AE81-4FB5-A582-00AEF4F66FEE}"/>
              </a:ext>
            </a:extLst>
          </p:cNvPr>
          <p:cNvPicPr>
            <a:picLocks noChangeAspect="1"/>
          </p:cNvPicPr>
          <p:nvPr/>
        </p:nvPicPr>
        <p:blipFill rotWithShape="1">
          <a:blip r:embed="rId2">
            <a:extLst>
              <a:ext uri="{28A0092B-C50C-407E-A947-70E740481C1C}">
                <a14:useLocalDpi xmlns:a14="http://schemas.microsoft.com/office/drawing/2010/main" val="0"/>
              </a:ext>
            </a:extLst>
          </a:blip>
          <a:srcRect l="996"/>
          <a:stretch/>
        </p:blipFill>
        <p:spPr>
          <a:xfrm>
            <a:off x="393308" y="2524292"/>
            <a:ext cx="5559480" cy="3748285"/>
          </a:xfrm>
          <a:prstGeom prst="rect">
            <a:avLst/>
          </a:prstGeom>
        </p:spPr>
      </p:pic>
      <p:graphicFrame>
        <p:nvGraphicFramePr>
          <p:cNvPr id="10" name="Table 6">
            <a:extLst>
              <a:ext uri="{FF2B5EF4-FFF2-40B4-BE49-F238E27FC236}">
                <a16:creationId xmlns:a16="http://schemas.microsoft.com/office/drawing/2014/main" id="{B0FD49B2-88E0-4334-85C4-A874818A245B}"/>
              </a:ext>
            </a:extLst>
          </p:cNvPr>
          <p:cNvGraphicFramePr>
            <a:graphicFrameLocks noGrp="1"/>
          </p:cNvGraphicFramePr>
          <p:nvPr>
            <p:extLst>
              <p:ext uri="{D42A27DB-BD31-4B8C-83A1-F6EECF244321}">
                <p14:modId xmlns:p14="http://schemas.microsoft.com/office/powerpoint/2010/main" val="2103702990"/>
              </p:ext>
            </p:extLst>
          </p:nvPr>
        </p:nvGraphicFramePr>
        <p:xfrm>
          <a:off x="6251736" y="2609221"/>
          <a:ext cx="5546956" cy="3586597"/>
        </p:xfrm>
        <a:graphic>
          <a:graphicData uri="http://schemas.openxmlformats.org/drawingml/2006/table">
            <a:tbl>
              <a:tblPr firstRow="1" bandRow="1">
                <a:tableStyleId>{5C22544A-7EE6-4342-B048-85BDC9FD1C3A}</a:tableStyleId>
              </a:tblPr>
              <a:tblGrid>
                <a:gridCol w="3445264">
                  <a:extLst>
                    <a:ext uri="{9D8B030D-6E8A-4147-A177-3AD203B41FA5}">
                      <a16:colId xmlns:a16="http://schemas.microsoft.com/office/drawing/2014/main" val="406689098"/>
                    </a:ext>
                  </a:extLst>
                </a:gridCol>
                <a:gridCol w="2101692">
                  <a:extLst>
                    <a:ext uri="{9D8B030D-6E8A-4147-A177-3AD203B41FA5}">
                      <a16:colId xmlns:a16="http://schemas.microsoft.com/office/drawing/2014/main" val="714702673"/>
                    </a:ext>
                  </a:extLst>
                </a:gridCol>
              </a:tblGrid>
              <a:tr h="512371">
                <a:tc>
                  <a:txBody>
                    <a:bodyPr/>
                    <a:lstStyle/>
                    <a:p>
                      <a:r>
                        <a:rPr lang="en-US" sz="2300"/>
                        <a:t>Statistical Factor</a:t>
                      </a:r>
                      <a:endParaRPr lang="en-GB" sz="2300"/>
                    </a:p>
                  </a:txBody>
                  <a:tcPr marL="116448" marR="116448" marT="58224" marB="58224"/>
                </a:tc>
                <a:tc>
                  <a:txBody>
                    <a:bodyPr/>
                    <a:lstStyle/>
                    <a:p>
                      <a:r>
                        <a:rPr lang="en-US" sz="2300"/>
                        <a:t>Result</a:t>
                      </a:r>
                      <a:endParaRPr lang="en-GB" sz="2300"/>
                    </a:p>
                  </a:txBody>
                  <a:tcPr marL="116448" marR="116448" marT="58224" marB="58224"/>
                </a:tc>
                <a:extLst>
                  <a:ext uri="{0D108BD9-81ED-4DB2-BD59-A6C34878D82A}">
                    <a16:rowId xmlns:a16="http://schemas.microsoft.com/office/drawing/2014/main" val="3264066602"/>
                  </a:ext>
                </a:extLst>
              </a:tr>
              <a:tr h="512371">
                <a:tc>
                  <a:txBody>
                    <a:bodyPr/>
                    <a:lstStyle/>
                    <a:p>
                      <a:r>
                        <a:rPr lang="en-US" sz="2300"/>
                        <a:t>Correlation</a:t>
                      </a:r>
                      <a:endParaRPr lang="en-GB" sz="2300"/>
                    </a:p>
                  </a:txBody>
                  <a:tcPr marL="116448" marR="116448" marT="58224" marB="58224"/>
                </a:tc>
                <a:tc>
                  <a:txBody>
                    <a:bodyPr/>
                    <a:lstStyle/>
                    <a:p>
                      <a:r>
                        <a:rPr lang="en-US" sz="2300"/>
                        <a:t>-0.54</a:t>
                      </a:r>
                      <a:endParaRPr lang="en-GB" sz="2300"/>
                    </a:p>
                  </a:txBody>
                  <a:tcPr marL="116448" marR="116448" marT="58224" marB="58224"/>
                </a:tc>
                <a:extLst>
                  <a:ext uri="{0D108BD9-81ED-4DB2-BD59-A6C34878D82A}">
                    <a16:rowId xmlns:a16="http://schemas.microsoft.com/office/drawing/2014/main" val="2093550611"/>
                  </a:ext>
                </a:extLst>
              </a:tr>
              <a:tr h="512371">
                <a:tc>
                  <a:txBody>
                    <a:bodyPr/>
                    <a:lstStyle/>
                    <a:p>
                      <a:r>
                        <a:rPr lang="en-US" sz="2300"/>
                        <a:t>R-Squared</a:t>
                      </a:r>
                      <a:endParaRPr lang="en-GB" sz="2300"/>
                    </a:p>
                  </a:txBody>
                  <a:tcPr marL="116448" marR="116448" marT="58224" marB="58224"/>
                </a:tc>
                <a:tc>
                  <a:txBody>
                    <a:bodyPr/>
                    <a:lstStyle/>
                    <a:p>
                      <a:r>
                        <a:rPr lang="en-US" sz="2300"/>
                        <a:t>0.29</a:t>
                      </a:r>
                      <a:endParaRPr lang="en-GB" sz="2300"/>
                    </a:p>
                  </a:txBody>
                  <a:tcPr marL="116448" marR="116448" marT="58224" marB="58224"/>
                </a:tc>
                <a:extLst>
                  <a:ext uri="{0D108BD9-81ED-4DB2-BD59-A6C34878D82A}">
                    <a16:rowId xmlns:a16="http://schemas.microsoft.com/office/drawing/2014/main" val="3018563234"/>
                  </a:ext>
                </a:extLst>
              </a:tr>
              <a:tr h="512371">
                <a:tc>
                  <a:txBody>
                    <a:bodyPr/>
                    <a:lstStyle/>
                    <a:p>
                      <a:r>
                        <a:rPr lang="en-US" sz="2300"/>
                        <a:t>Slope </a:t>
                      </a:r>
                      <a:endParaRPr lang="en-GB" sz="2300"/>
                    </a:p>
                  </a:txBody>
                  <a:tcPr marL="116448" marR="116448" marT="58224" marB="58224"/>
                </a:tc>
                <a:tc>
                  <a:txBody>
                    <a:bodyPr/>
                    <a:lstStyle/>
                    <a:p>
                      <a:r>
                        <a:rPr lang="en-US" sz="2300"/>
                        <a:t>-0.0</a:t>
                      </a:r>
                      <a:endParaRPr lang="en-GB" sz="2300"/>
                    </a:p>
                  </a:txBody>
                  <a:tcPr marL="116448" marR="116448" marT="58224" marB="58224"/>
                </a:tc>
                <a:extLst>
                  <a:ext uri="{0D108BD9-81ED-4DB2-BD59-A6C34878D82A}">
                    <a16:rowId xmlns:a16="http://schemas.microsoft.com/office/drawing/2014/main" val="2315281177"/>
                  </a:ext>
                </a:extLst>
              </a:tr>
              <a:tr h="512371">
                <a:tc>
                  <a:txBody>
                    <a:bodyPr/>
                    <a:lstStyle/>
                    <a:p>
                      <a:r>
                        <a:rPr lang="en-US" sz="2300"/>
                        <a:t>Intercept</a:t>
                      </a:r>
                      <a:endParaRPr lang="en-GB" sz="2300"/>
                    </a:p>
                  </a:txBody>
                  <a:tcPr marL="116448" marR="116448" marT="58224" marB="58224"/>
                </a:tc>
                <a:tc>
                  <a:txBody>
                    <a:bodyPr/>
                    <a:lstStyle/>
                    <a:p>
                      <a:r>
                        <a:rPr lang="en-US" sz="2300"/>
                        <a:t>29.27</a:t>
                      </a:r>
                      <a:endParaRPr lang="en-GB" sz="2300"/>
                    </a:p>
                  </a:txBody>
                  <a:tcPr marL="116448" marR="116448" marT="58224" marB="58224"/>
                </a:tc>
                <a:extLst>
                  <a:ext uri="{0D108BD9-81ED-4DB2-BD59-A6C34878D82A}">
                    <a16:rowId xmlns:a16="http://schemas.microsoft.com/office/drawing/2014/main" val="3403944058"/>
                  </a:ext>
                </a:extLst>
              </a:tr>
              <a:tr h="512371">
                <a:tc>
                  <a:txBody>
                    <a:bodyPr/>
                    <a:lstStyle/>
                    <a:p>
                      <a:r>
                        <a:rPr lang="en-US" sz="2300"/>
                        <a:t>P-value</a:t>
                      </a:r>
                      <a:endParaRPr lang="en-GB" sz="2300"/>
                    </a:p>
                  </a:txBody>
                  <a:tcPr marL="116448" marR="116448" marT="58224" marB="58224"/>
                </a:tc>
                <a:tc>
                  <a:txBody>
                    <a:bodyPr/>
                    <a:lstStyle/>
                    <a:p>
                      <a:r>
                        <a:rPr lang="en-US" sz="2300"/>
                        <a:t>0.03</a:t>
                      </a:r>
                      <a:endParaRPr lang="en-GB" sz="2300"/>
                    </a:p>
                  </a:txBody>
                  <a:tcPr marL="116448" marR="116448" marT="58224" marB="58224"/>
                </a:tc>
                <a:extLst>
                  <a:ext uri="{0D108BD9-81ED-4DB2-BD59-A6C34878D82A}">
                    <a16:rowId xmlns:a16="http://schemas.microsoft.com/office/drawing/2014/main" val="1023045141"/>
                  </a:ext>
                </a:extLst>
              </a:tr>
              <a:tr h="512371">
                <a:tc>
                  <a:txBody>
                    <a:bodyPr/>
                    <a:lstStyle/>
                    <a:p>
                      <a:r>
                        <a:rPr lang="en-US" sz="2300"/>
                        <a:t>Standard Error</a:t>
                      </a:r>
                      <a:endParaRPr lang="en-GB" sz="2300"/>
                    </a:p>
                  </a:txBody>
                  <a:tcPr marL="116448" marR="116448" marT="58224" marB="58224"/>
                </a:tc>
                <a:tc>
                  <a:txBody>
                    <a:bodyPr/>
                    <a:lstStyle/>
                    <a:p>
                      <a:r>
                        <a:rPr lang="en-US" sz="2300"/>
                        <a:t>0.0</a:t>
                      </a:r>
                      <a:endParaRPr lang="en-GB" sz="2300"/>
                    </a:p>
                  </a:txBody>
                  <a:tcPr marL="116448" marR="116448" marT="58224" marB="58224"/>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109285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252532"/>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838199" y="438559"/>
            <a:ext cx="3515591" cy="1881559"/>
          </a:xfrm>
        </p:spPr>
        <p:txBody>
          <a:bodyPr>
            <a:normAutofit/>
          </a:bodyPr>
          <a:lstStyle/>
          <a:p>
            <a:r>
              <a:rPr lang="en-US" sz="1300">
                <a:solidFill>
                  <a:schemeClr val="bg1"/>
                </a:solidFill>
              </a:rPr>
              <a:t>Here we can see Unemployment Rates, Consumer Delinquency Rates, and Median Household Income all plotted together on the same graph. The axis on the left hand side is for Median Income, in USD. The axis on the right hand side is for both Delinquency Rates and Unemployment Rates. </a:t>
            </a:r>
            <a:br>
              <a:rPr lang="en-US" sz="1300">
                <a:solidFill>
                  <a:schemeClr val="bg1"/>
                </a:solidFill>
              </a:rPr>
            </a:br>
            <a:r>
              <a:rPr lang="en-US" sz="1300">
                <a:solidFill>
                  <a:schemeClr val="bg1"/>
                </a:solidFill>
              </a:rPr>
              <a:t>The following statistical analysis relates to Unemployment Rate and Delinquency Rates:</a:t>
            </a:r>
            <a:endParaRPr lang="en-GB" sz="1300">
              <a:solidFill>
                <a:schemeClr val="bg1"/>
              </a:solidFill>
            </a:endParaRPr>
          </a:p>
        </p:txBody>
      </p: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708477" y="438559"/>
            <a:ext cx="6645323" cy="1881559"/>
          </a:xfrm>
        </p:spPr>
        <p:txBody>
          <a:bodyPr anchor="ctr">
            <a:normAutofit/>
          </a:bodyPr>
          <a:lstStyle/>
          <a:p>
            <a:r>
              <a:rPr lang="en-GB" sz="1700">
                <a:solidFill>
                  <a:schemeClr val="bg1"/>
                </a:solidFill>
              </a:rPr>
              <a:t>Hypothesis_2: Unemployment Rate is not a statistically significant variable that impacts consumer delinquency rates</a:t>
            </a:r>
          </a:p>
          <a:p>
            <a:r>
              <a:rPr lang="en-GB" sz="1700">
                <a:solidFill>
                  <a:schemeClr val="bg1"/>
                </a:solidFill>
              </a:rPr>
              <a:t>Reject the null hypothesis_2.</a:t>
            </a:r>
          </a:p>
          <a:p>
            <a:r>
              <a:rPr lang="en-GB" sz="1700">
                <a:solidFill>
                  <a:schemeClr val="bg1"/>
                </a:solidFill>
              </a:rPr>
              <a:t>The Unemployment Rate also has reasonably strong explanatory power regarding changes in consumer delinquency rates.</a:t>
            </a:r>
          </a:p>
          <a:p>
            <a:endParaRPr lang="en-US" sz="1700">
              <a:solidFill>
                <a:schemeClr val="bg1"/>
              </a:solidFill>
            </a:endParaRPr>
          </a:p>
        </p:txBody>
      </p:sp>
      <p:pic>
        <p:nvPicPr>
          <p:cNvPr id="8" name="Picture 7" descr="A close up of a map&#10;&#10;Description automatically generated">
            <a:extLst>
              <a:ext uri="{FF2B5EF4-FFF2-40B4-BE49-F238E27FC236}">
                <a16:creationId xmlns:a16="http://schemas.microsoft.com/office/drawing/2014/main" id="{BD507066-AE81-4FB5-A582-00AEF4F66FEE}"/>
              </a:ext>
            </a:extLst>
          </p:cNvPr>
          <p:cNvPicPr>
            <a:picLocks noChangeAspect="1"/>
          </p:cNvPicPr>
          <p:nvPr/>
        </p:nvPicPr>
        <p:blipFill rotWithShape="1">
          <a:blip r:embed="rId2">
            <a:extLst>
              <a:ext uri="{28A0092B-C50C-407E-A947-70E740481C1C}">
                <a14:useLocalDpi xmlns:a14="http://schemas.microsoft.com/office/drawing/2010/main" val="0"/>
              </a:ext>
            </a:extLst>
          </a:blip>
          <a:srcRect l="996"/>
          <a:stretch/>
        </p:blipFill>
        <p:spPr>
          <a:xfrm>
            <a:off x="690195" y="2831909"/>
            <a:ext cx="5139280" cy="3464981"/>
          </a:xfrm>
          <a:prstGeom prst="rect">
            <a:avLst/>
          </a:prstGeom>
        </p:spPr>
      </p:pic>
      <p:graphicFrame>
        <p:nvGraphicFramePr>
          <p:cNvPr id="10" name="Table 6">
            <a:extLst>
              <a:ext uri="{FF2B5EF4-FFF2-40B4-BE49-F238E27FC236}">
                <a16:creationId xmlns:a16="http://schemas.microsoft.com/office/drawing/2014/main" id="{B0FD49B2-88E0-4334-85C4-A874818A245B}"/>
              </a:ext>
            </a:extLst>
          </p:cNvPr>
          <p:cNvGraphicFramePr>
            <a:graphicFrameLocks noGrp="1"/>
          </p:cNvGraphicFramePr>
          <p:nvPr>
            <p:extLst>
              <p:ext uri="{D42A27DB-BD31-4B8C-83A1-F6EECF244321}">
                <p14:modId xmlns:p14="http://schemas.microsoft.com/office/powerpoint/2010/main" val="3284791663"/>
              </p:ext>
            </p:extLst>
          </p:nvPr>
        </p:nvGraphicFramePr>
        <p:xfrm>
          <a:off x="6220967" y="2851909"/>
          <a:ext cx="5422393" cy="3424988"/>
        </p:xfrm>
        <a:graphic>
          <a:graphicData uri="http://schemas.openxmlformats.org/drawingml/2006/table">
            <a:tbl>
              <a:tblPr firstRow="1" bandRow="1">
                <a:tableStyleId>{5C22544A-7EE6-4342-B048-85BDC9FD1C3A}</a:tableStyleId>
              </a:tblPr>
              <a:tblGrid>
                <a:gridCol w="3369289">
                  <a:extLst>
                    <a:ext uri="{9D8B030D-6E8A-4147-A177-3AD203B41FA5}">
                      <a16:colId xmlns:a16="http://schemas.microsoft.com/office/drawing/2014/main" val="406689098"/>
                    </a:ext>
                  </a:extLst>
                </a:gridCol>
                <a:gridCol w="2053104">
                  <a:extLst>
                    <a:ext uri="{9D8B030D-6E8A-4147-A177-3AD203B41FA5}">
                      <a16:colId xmlns:a16="http://schemas.microsoft.com/office/drawing/2014/main" val="714702673"/>
                    </a:ext>
                  </a:extLst>
                </a:gridCol>
              </a:tblGrid>
              <a:tr h="489284">
                <a:tc>
                  <a:txBody>
                    <a:bodyPr/>
                    <a:lstStyle/>
                    <a:p>
                      <a:r>
                        <a:rPr lang="en-US" sz="2200"/>
                        <a:t>Statistical Factor</a:t>
                      </a:r>
                      <a:endParaRPr lang="en-GB" sz="2200"/>
                    </a:p>
                  </a:txBody>
                  <a:tcPr marL="111201" marR="111201" marT="55600" marB="55600"/>
                </a:tc>
                <a:tc>
                  <a:txBody>
                    <a:bodyPr/>
                    <a:lstStyle/>
                    <a:p>
                      <a:r>
                        <a:rPr lang="en-US" sz="2200"/>
                        <a:t>Result</a:t>
                      </a:r>
                      <a:endParaRPr lang="en-GB" sz="2200"/>
                    </a:p>
                  </a:txBody>
                  <a:tcPr marL="111201" marR="111201" marT="55600" marB="55600"/>
                </a:tc>
                <a:extLst>
                  <a:ext uri="{0D108BD9-81ED-4DB2-BD59-A6C34878D82A}">
                    <a16:rowId xmlns:a16="http://schemas.microsoft.com/office/drawing/2014/main" val="3264066602"/>
                  </a:ext>
                </a:extLst>
              </a:tr>
              <a:tr h="489284">
                <a:tc>
                  <a:txBody>
                    <a:bodyPr/>
                    <a:lstStyle/>
                    <a:p>
                      <a:r>
                        <a:rPr lang="en-US" sz="2200"/>
                        <a:t>Correlation</a:t>
                      </a:r>
                      <a:endParaRPr lang="en-GB" sz="2200"/>
                    </a:p>
                  </a:txBody>
                  <a:tcPr marL="111201" marR="111201" marT="55600" marB="55600"/>
                </a:tc>
                <a:tc>
                  <a:txBody>
                    <a:bodyPr/>
                    <a:lstStyle/>
                    <a:p>
                      <a:r>
                        <a:rPr lang="en-US" sz="2200"/>
                        <a:t>0.83</a:t>
                      </a:r>
                      <a:endParaRPr lang="en-GB" sz="2200"/>
                    </a:p>
                  </a:txBody>
                  <a:tcPr marL="111201" marR="111201" marT="55600" marB="55600"/>
                </a:tc>
                <a:extLst>
                  <a:ext uri="{0D108BD9-81ED-4DB2-BD59-A6C34878D82A}">
                    <a16:rowId xmlns:a16="http://schemas.microsoft.com/office/drawing/2014/main" val="2093550611"/>
                  </a:ext>
                </a:extLst>
              </a:tr>
              <a:tr h="489284">
                <a:tc>
                  <a:txBody>
                    <a:bodyPr/>
                    <a:lstStyle/>
                    <a:p>
                      <a:r>
                        <a:rPr lang="en-US" sz="2200"/>
                        <a:t>R-Squared</a:t>
                      </a:r>
                      <a:endParaRPr lang="en-GB" sz="2200"/>
                    </a:p>
                  </a:txBody>
                  <a:tcPr marL="111201" marR="111201" marT="55600" marB="55600"/>
                </a:tc>
                <a:tc>
                  <a:txBody>
                    <a:bodyPr/>
                    <a:lstStyle/>
                    <a:p>
                      <a:r>
                        <a:rPr lang="en-US" sz="2200"/>
                        <a:t>0.69</a:t>
                      </a:r>
                      <a:endParaRPr lang="en-GB" sz="2200"/>
                    </a:p>
                  </a:txBody>
                  <a:tcPr marL="111201" marR="111201" marT="55600" marB="55600"/>
                </a:tc>
                <a:extLst>
                  <a:ext uri="{0D108BD9-81ED-4DB2-BD59-A6C34878D82A}">
                    <a16:rowId xmlns:a16="http://schemas.microsoft.com/office/drawing/2014/main" val="3018563234"/>
                  </a:ext>
                </a:extLst>
              </a:tr>
              <a:tr h="489284">
                <a:tc>
                  <a:txBody>
                    <a:bodyPr/>
                    <a:lstStyle/>
                    <a:p>
                      <a:r>
                        <a:rPr lang="en-US" sz="2200"/>
                        <a:t>Slope </a:t>
                      </a:r>
                      <a:endParaRPr lang="en-GB" sz="2200"/>
                    </a:p>
                  </a:txBody>
                  <a:tcPr marL="111201" marR="111201" marT="55600" marB="55600"/>
                </a:tc>
                <a:tc>
                  <a:txBody>
                    <a:bodyPr/>
                    <a:lstStyle/>
                    <a:p>
                      <a:r>
                        <a:rPr lang="en-US" sz="2200"/>
                        <a:t>0.76</a:t>
                      </a:r>
                      <a:endParaRPr lang="en-GB" sz="2200"/>
                    </a:p>
                  </a:txBody>
                  <a:tcPr marL="111201" marR="111201" marT="55600" marB="55600"/>
                </a:tc>
                <a:extLst>
                  <a:ext uri="{0D108BD9-81ED-4DB2-BD59-A6C34878D82A}">
                    <a16:rowId xmlns:a16="http://schemas.microsoft.com/office/drawing/2014/main" val="2315281177"/>
                  </a:ext>
                </a:extLst>
              </a:tr>
              <a:tr h="489284">
                <a:tc>
                  <a:txBody>
                    <a:bodyPr/>
                    <a:lstStyle/>
                    <a:p>
                      <a:r>
                        <a:rPr lang="en-US" sz="2200"/>
                        <a:t>Intercept</a:t>
                      </a:r>
                      <a:endParaRPr lang="en-GB" sz="2200"/>
                    </a:p>
                  </a:txBody>
                  <a:tcPr marL="111201" marR="111201" marT="55600" marB="55600"/>
                </a:tc>
                <a:tc>
                  <a:txBody>
                    <a:bodyPr/>
                    <a:lstStyle/>
                    <a:p>
                      <a:r>
                        <a:rPr lang="en-US" sz="2200"/>
                        <a:t>-1.11</a:t>
                      </a:r>
                      <a:endParaRPr lang="en-GB" sz="2200"/>
                    </a:p>
                  </a:txBody>
                  <a:tcPr marL="111201" marR="111201" marT="55600" marB="55600"/>
                </a:tc>
                <a:extLst>
                  <a:ext uri="{0D108BD9-81ED-4DB2-BD59-A6C34878D82A}">
                    <a16:rowId xmlns:a16="http://schemas.microsoft.com/office/drawing/2014/main" val="3403944058"/>
                  </a:ext>
                </a:extLst>
              </a:tr>
              <a:tr h="489284">
                <a:tc>
                  <a:txBody>
                    <a:bodyPr/>
                    <a:lstStyle/>
                    <a:p>
                      <a:r>
                        <a:rPr lang="en-US" sz="2200"/>
                        <a:t>P-value</a:t>
                      </a:r>
                      <a:endParaRPr lang="en-GB" sz="2200"/>
                    </a:p>
                  </a:txBody>
                  <a:tcPr marL="111201" marR="111201" marT="55600" marB="55600"/>
                </a:tc>
                <a:tc>
                  <a:txBody>
                    <a:bodyPr/>
                    <a:lstStyle/>
                    <a:p>
                      <a:r>
                        <a:rPr lang="en-US" sz="2200"/>
                        <a:t>4.00e-5</a:t>
                      </a:r>
                      <a:endParaRPr lang="en-GB" sz="2200"/>
                    </a:p>
                  </a:txBody>
                  <a:tcPr marL="111201" marR="111201" marT="55600" marB="55600"/>
                </a:tc>
                <a:extLst>
                  <a:ext uri="{0D108BD9-81ED-4DB2-BD59-A6C34878D82A}">
                    <a16:rowId xmlns:a16="http://schemas.microsoft.com/office/drawing/2014/main" val="1023045141"/>
                  </a:ext>
                </a:extLst>
              </a:tr>
              <a:tr h="489284">
                <a:tc>
                  <a:txBody>
                    <a:bodyPr/>
                    <a:lstStyle/>
                    <a:p>
                      <a:r>
                        <a:rPr lang="en-US" sz="2200"/>
                        <a:t>Standard Error</a:t>
                      </a:r>
                      <a:endParaRPr lang="en-GB" sz="2200"/>
                    </a:p>
                  </a:txBody>
                  <a:tcPr marL="111201" marR="111201" marT="55600" marB="55600"/>
                </a:tc>
                <a:tc>
                  <a:txBody>
                    <a:bodyPr/>
                    <a:lstStyle/>
                    <a:p>
                      <a:r>
                        <a:rPr lang="en-US" sz="2200"/>
                        <a:t>0.13</a:t>
                      </a:r>
                      <a:endParaRPr lang="en-GB" sz="2200"/>
                    </a:p>
                  </a:txBody>
                  <a:tcPr marL="111201" marR="111201" marT="55600" marB="55600"/>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111018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EBD213-AD1D-48A6-A0B0-91E6FF80972A}"/>
              </a:ext>
            </a:extLst>
          </p:cNvPr>
          <p:cNvSpPr>
            <a:spLocks noGrp="1"/>
          </p:cNvSpPr>
          <p:nvPr>
            <p:ph type="title"/>
          </p:nvPr>
        </p:nvSpPr>
        <p:spPr>
          <a:xfrm>
            <a:off x="524256" y="583616"/>
            <a:ext cx="3722141" cy="5520579"/>
          </a:xfrm>
        </p:spPr>
        <p:txBody>
          <a:bodyPr>
            <a:normAutofit/>
          </a:bodyPr>
          <a:lstStyle/>
          <a:p>
            <a:r>
              <a:rPr lang="en-US" dirty="0">
                <a:solidFill>
                  <a:srgbClr val="FFFFFF"/>
                </a:solidFill>
              </a:rPr>
              <a:t>Things missing from the analysis, as well as general limitations:</a:t>
            </a:r>
            <a:endParaRPr lang="en-GB" dirty="0">
              <a:solidFill>
                <a:srgbClr val="FFFFFF"/>
              </a:solidFill>
            </a:endParaRPr>
          </a:p>
        </p:txBody>
      </p:sp>
      <p:sp>
        <p:nvSpPr>
          <p:cNvPr id="19" name="Rectangle 1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28233B-B0FC-4803-8BC6-CBFD9A6CF8F2}"/>
              </a:ext>
            </a:extLst>
          </p:cNvPr>
          <p:cNvSpPr>
            <a:spLocks noGrp="1"/>
          </p:cNvSpPr>
          <p:nvPr>
            <p:ph idx="1"/>
          </p:nvPr>
        </p:nvSpPr>
        <p:spPr>
          <a:xfrm>
            <a:off x="4934269" y="583616"/>
            <a:ext cx="6594189" cy="5520579"/>
          </a:xfrm>
        </p:spPr>
        <p:txBody>
          <a:bodyPr anchor="ctr">
            <a:normAutofit lnSpcReduction="10000"/>
          </a:bodyPr>
          <a:lstStyle/>
          <a:p>
            <a:r>
              <a:rPr lang="en-US" sz="2000" b="1" dirty="0">
                <a:solidFill>
                  <a:srgbClr val="FFFFFF"/>
                </a:solidFill>
              </a:rPr>
              <a:t>There’s no ‘magic formula’ – the economy is complex.! Things missing include:</a:t>
            </a:r>
          </a:p>
          <a:p>
            <a:pPr lvl="1"/>
            <a:r>
              <a:rPr lang="en-US" sz="1400" b="1" dirty="0">
                <a:solidFill>
                  <a:srgbClr val="FFFFFF"/>
                </a:solidFill>
              </a:rPr>
              <a:t>Corporate debt &amp; profits</a:t>
            </a:r>
          </a:p>
          <a:p>
            <a:pPr lvl="1"/>
            <a:r>
              <a:rPr lang="en-US" sz="1400" b="1" dirty="0">
                <a:solidFill>
                  <a:srgbClr val="FFFFFF"/>
                </a:solidFill>
              </a:rPr>
              <a:t>Municipal debt to taxable income</a:t>
            </a:r>
          </a:p>
          <a:p>
            <a:pPr lvl="1"/>
            <a:r>
              <a:rPr lang="en-US" sz="1400" b="1" dirty="0">
                <a:solidFill>
                  <a:srgbClr val="FFFFFF"/>
                </a:solidFill>
              </a:rPr>
              <a:t>Govt. debt to taxable income</a:t>
            </a:r>
          </a:p>
          <a:p>
            <a:pPr lvl="1"/>
            <a:r>
              <a:rPr lang="en-US" sz="1400" b="1" dirty="0">
                <a:solidFill>
                  <a:srgbClr val="FFFFFF"/>
                </a:solidFill>
              </a:rPr>
              <a:t>Interest rates (especially relevant for looking at floating-rate mortgages…)</a:t>
            </a:r>
          </a:p>
          <a:p>
            <a:pPr lvl="1"/>
            <a:r>
              <a:rPr lang="en-US" sz="1400" b="1" dirty="0">
                <a:solidFill>
                  <a:srgbClr val="FFFFFF"/>
                </a:solidFill>
              </a:rPr>
              <a:t>Inflation</a:t>
            </a:r>
          </a:p>
          <a:p>
            <a:pPr lvl="1"/>
            <a:r>
              <a:rPr lang="en-US" sz="1400" b="1" dirty="0">
                <a:solidFill>
                  <a:srgbClr val="FFFFFF"/>
                </a:solidFill>
              </a:rPr>
              <a:t>Any data from outside the US</a:t>
            </a:r>
          </a:p>
          <a:p>
            <a:pPr lvl="1"/>
            <a:r>
              <a:rPr lang="en-US" sz="1400" b="1" dirty="0">
                <a:solidFill>
                  <a:srgbClr val="FFFFFF"/>
                </a:solidFill>
              </a:rPr>
              <a:t>It would have been good to have had longer data series for delinquency rates…</a:t>
            </a:r>
          </a:p>
          <a:p>
            <a:pPr lvl="1"/>
            <a:r>
              <a:rPr lang="en-US" sz="1400" b="1" dirty="0">
                <a:solidFill>
                  <a:srgbClr val="FFFFFF"/>
                </a:solidFill>
              </a:rPr>
              <a:t>Graphs don’t show overlaps with economic recessions</a:t>
            </a:r>
          </a:p>
          <a:p>
            <a:r>
              <a:rPr lang="en-US" sz="2000" b="1" dirty="0">
                <a:solidFill>
                  <a:srgbClr val="FFFFFF"/>
                </a:solidFill>
              </a:rPr>
              <a:t>Limitations of the data include:</a:t>
            </a:r>
          </a:p>
          <a:p>
            <a:pPr lvl="1"/>
            <a:r>
              <a:rPr lang="en-US" sz="1400" b="1" dirty="0">
                <a:solidFill>
                  <a:srgbClr val="FFFFFF"/>
                </a:solidFill>
              </a:rPr>
              <a:t>The data is national i.e. not broken down by State…</a:t>
            </a:r>
          </a:p>
          <a:p>
            <a:pPr lvl="1"/>
            <a:r>
              <a:rPr lang="en-US" sz="1400" b="1" dirty="0">
                <a:solidFill>
                  <a:srgbClr val="FFFFFF"/>
                </a:solidFill>
              </a:rPr>
              <a:t>Doesn’t break out the data by income cohorts (however delinquency rates are a reasonable proxy for lower-income cohorts)</a:t>
            </a:r>
          </a:p>
          <a:p>
            <a:pPr lvl="1"/>
            <a:r>
              <a:rPr lang="en-US" sz="1400" b="1" dirty="0">
                <a:solidFill>
                  <a:srgbClr val="FFFFFF"/>
                </a:solidFill>
              </a:rPr>
              <a:t>Only considered a small number of financial-wellness-related economic variables</a:t>
            </a:r>
          </a:p>
          <a:p>
            <a:pPr lvl="1"/>
            <a:r>
              <a:rPr lang="en-US" sz="1400" b="1" dirty="0">
                <a:solidFill>
                  <a:srgbClr val="FFFFFF"/>
                </a:solidFill>
              </a:rPr>
              <a:t>Unemployment Rates don’t account for people who are not actively seeking a job i.e. it fails to capture </a:t>
            </a:r>
            <a:r>
              <a:rPr lang="en-US" sz="1400" b="1" dirty="0" err="1">
                <a:solidFill>
                  <a:srgbClr val="FFFFFF"/>
                </a:solidFill>
              </a:rPr>
              <a:t>disencouraged</a:t>
            </a:r>
            <a:r>
              <a:rPr lang="en-US" sz="1400" b="1" dirty="0">
                <a:solidFill>
                  <a:srgbClr val="FFFFFF"/>
                </a:solidFill>
              </a:rPr>
              <a:t> workers…</a:t>
            </a:r>
          </a:p>
          <a:p>
            <a:r>
              <a:rPr lang="en-US" sz="2000" b="1" dirty="0">
                <a:solidFill>
                  <a:srgbClr val="FFFFFF"/>
                </a:solidFill>
              </a:rPr>
              <a:t>Finally, please remember that correlation does not imply causation.!</a:t>
            </a:r>
          </a:p>
        </p:txBody>
      </p:sp>
    </p:spTree>
    <p:extLst>
      <p:ext uri="{BB962C8B-B14F-4D97-AF65-F5344CB8AC3E}">
        <p14:creationId xmlns:p14="http://schemas.microsoft.com/office/powerpoint/2010/main" val="299707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D122-8B4C-4004-8767-669C5AD22E51}"/>
              </a:ext>
            </a:extLst>
          </p:cNvPr>
          <p:cNvSpPr>
            <a:spLocks noGrp="1"/>
          </p:cNvSpPr>
          <p:nvPr>
            <p:ph type="title"/>
          </p:nvPr>
        </p:nvSpPr>
        <p:spPr>
          <a:xfrm>
            <a:off x="838200" y="620392"/>
            <a:ext cx="3374136" cy="5504688"/>
          </a:xfrm>
        </p:spPr>
        <p:txBody>
          <a:bodyPr>
            <a:normAutofit/>
          </a:bodyPr>
          <a:lstStyle/>
          <a:p>
            <a:r>
              <a:rPr lang="en-US" dirty="0"/>
              <a:t>Sources Used:</a:t>
            </a:r>
            <a:endParaRPr lang="en-GB" dirty="0"/>
          </a:p>
        </p:txBody>
      </p:sp>
      <p:graphicFrame>
        <p:nvGraphicFramePr>
          <p:cNvPr id="5" name="Content Placeholder 2">
            <a:extLst>
              <a:ext uri="{FF2B5EF4-FFF2-40B4-BE49-F238E27FC236}">
                <a16:creationId xmlns:a16="http://schemas.microsoft.com/office/drawing/2014/main" id="{079C5C5C-DF2D-4C65-B153-ACEA37C59EF6}"/>
              </a:ext>
            </a:extLst>
          </p:cNvPr>
          <p:cNvGraphicFramePr>
            <a:graphicFrameLocks noGrp="1"/>
          </p:cNvGraphicFramePr>
          <p:nvPr>
            <p:ph idx="1"/>
            <p:extLst>
              <p:ext uri="{D42A27DB-BD31-4B8C-83A1-F6EECF244321}">
                <p14:modId xmlns:p14="http://schemas.microsoft.com/office/powerpoint/2010/main" val="248218818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02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9A2117-6E6E-42B7-B537-6E91C2681859}"/>
              </a:ext>
            </a:extLst>
          </p:cNvPr>
          <p:cNvSpPr>
            <a:spLocks noGrp="1"/>
          </p:cNvSpPr>
          <p:nvPr>
            <p:ph type="title"/>
          </p:nvPr>
        </p:nvSpPr>
        <p:spPr>
          <a:xfrm>
            <a:off x="6094105" y="802955"/>
            <a:ext cx="4977976" cy="1454051"/>
          </a:xfrm>
        </p:spPr>
        <p:txBody>
          <a:bodyPr>
            <a:normAutofit/>
          </a:bodyPr>
          <a:lstStyle/>
          <a:p>
            <a:r>
              <a:rPr lang="en-US" sz="3100">
                <a:solidFill>
                  <a:srgbClr val="000000"/>
                </a:solidFill>
              </a:rPr>
              <a:t>The Consumer Financial Protection Bureau (CFPB)</a:t>
            </a:r>
            <a:br>
              <a:rPr lang="en-US" sz="3100">
                <a:solidFill>
                  <a:srgbClr val="000000"/>
                </a:solidFill>
              </a:rPr>
            </a:br>
            <a:r>
              <a:rPr lang="en-US" sz="3100">
                <a:solidFill>
                  <a:srgbClr val="000000"/>
                </a:solidFill>
              </a:rPr>
              <a:t>Financial Wellness Survey</a:t>
            </a:r>
            <a:endParaRPr lang="en-GB" sz="3100">
              <a:solidFill>
                <a:srgbClr val="000000"/>
              </a:solidFill>
            </a:endParaRPr>
          </a:p>
        </p:txBody>
      </p:sp>
      <p:sp>
        <p:nvSpPr>
          <p:cNvPr id="2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4CED8BBE-A214-4238-9E84-9A4D2801A1B0}"/>
              </a:ext>
            </a:extLst>
          </p:cNvPr>
          <p:cNvPicPr>
            <a:picLocks noChangeAspect="1"/>
          </p:cNvPicPr>
          <p:nvPr/>
        </p:nvPicPr>
        <p:blipFill rotWithShape="1">
          <a:blip r:embed="rId3">
            <a:alphaModFix/>
          </a:blip>
          <a:srcRect l="28284" r="7940"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aphicFrame>
        <p:nvGraphicFramePr>
          <p:cNvPr id="5" name="Content Placeholder 2">
            <a:extLst>
              <a:ext uri="{FF2B5EF4-FFF2-40B4-BE49-F238E27FC236}">
                <a16:creationId xmlns:a16="http://schemas.microsoft.com/office/drawing/2014/main" id="{293AC473-B3CC-4473-B643-494CFC51B055}"/>
              </a:ext>
            </a:extLst>
          </p:cNvPr>
          <p:cNvGraphicFramePr>
            <a:graphicFrameLocks noGrp="1"/>
          </p:cNvGraphicFramePr>
          <p:nvPr>
            <p:ph idx="1"/>
            <p:extLst>
              <p:ext uri="{D42A27DB-BD31-4B8C-83A1-F6EECF244321}">
                <p14:modId xmlns:p14="http://schemas.microsoft.com/office/powerpoint/2010/main" val="4197431676"/>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00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5">
            <a:extLst>
              <a:ext uri="{FF2B5EF4-FFF2-40B4-BE49-F238E27FC236}">
                <a16:creationId xmlns:a16="http://schemas.microsoft.com/office/drawing/2014/main" id="{57A62D8C-FF5E-4319-9688-E21616E1DD9B}"/>
              </a:ext>
            </a:extLst>
          </p:cNvPr>
          <p:cNvGraphicFramePr>
            <a:graphicFrameLocks/>
          </p:cNvGraphicFramePr>
          <p:nvPr>
            <p:extLst>
              <p:ext uri="{D42A27DB-BD31-4B8C-83A1-F6EECF244321}">
                <p14:modId xmlns:p14="http://schemas.microsoft.com/office/powerpoint/2010/main" val="65770919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Image result for mongodb symbol png&quot;">
            <a:extLst>
              <a:ext uri="{FF2B5EF4-FFF2-40B4-BE49-F238E27FC236}">
                <a16:creationId xmlns:a16="http://schemas.microsoft.com/office/drawing/2014/main" id="{0007C716-1E61-4422-8D2E-368AE9CD04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4052" y="3173040"/>
            <a:ext cx="681970" cy="5119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lask server symbol png&quot;">
            <a:extLst>
              <a:ext uri="{FF2B5EF4-FFF2-40B4-BE49-F238E27FC236}">
                <a16:creationId xmlns:a16="http://schemas.microsoft.com/office/drawing/2014/main" id="{A3F16FFB-71FF-46EE-8C90-B9DFF5065A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4052" y="4350988"/>
            <a:ext cx="793280" cy="4442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html symbol png&quot;">
            <a:extLst>
              <a:ext uri="{FF2B5EF4-FFF2-40B4-BE49-F238E27FC236}">
                <a16:creationId xmlns:a16="http://schemas.microsoft.com/office/drawing/2014/main" id="{3F70BA36-E7B5-4D25-B224-A213A21D8D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320" y="5461253"/>
            <a:ext cx="532663" cy="5326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excel symbol png&quot;">
            <a:extLst>
              <a:ext uri="{FF2B5EF4-FFF2-40B4-BE49-F238E27FC236}">
                <a16:creationId xmlns:a16="http://schemas.microsoft.com/office/drawing/2014/main" id="{DEE76F93-C981-4C8E-8A8E-096C45A008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8628" y="1988722"/>
            <a:ext cx="578046" cy="56753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ython symbol png&quot;">
            <a:extLst>
              <a:ext uri="{FF2B5EF4-FFF2-40B4-BE49-F238E27FC236}">
                <a16:creationId xmlns:a16="http://schemas.microsoft.com/office/drawing/2014/main" id="{25B8306B-9A5D-47CF-8481-B57D3BEAE6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47476" y="1950829"/>
            <a:ext cx="645835" cy="64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mplement, stationary, pen, pencil&#10;&#10;Description automatically generated">
            <a:extLst>
              <a:ext uri="{FF2B5EF4-FFF2-40B4-BE49-F238E27FC236}">
                <a16:creationId xmlns:a16="http://schemas.microsoft.com/office/drawing/2014/main" id="{80B206F6-F0FD-4D0C-8CBF-E826C5399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701" y="1123527"/>
            <a:ext cx="8410593" cy="4604800"/>
          </a:xfrm>
          <a:prstGeom prst="rect">
            <a:avLst/>
          </a:prstGeom>
        </p:spPr>
      </p:pic>
    </p:spTree>
    <p:extLst>
      <p:ext uri="{BB962C8B-B14F-4D97-AF65-F5344CB8AC3E}">
        <p14:creationId xmlns:p14="http://schemas.microsoft.com/office/powerpoint/2010/main" val="120316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AB2585-2A8E-49E6-925E-2DE8CD176E07}"/>
              </a:ext>
            </a:extLst>
          </p:cNvPr>
          <p:cNvSpPr>
            <a:spLocks noGrp="1"/>
          </p:cNvSpPr>
          <p:nvPr>
            <p:ph type="title"/>
          </p:nvPr>
        </p:nvSpPr>
        <p:spPr>
          <a:xfrm>
            <a:off x="524256" y="583616"/>
            <a:ext cx="3722141" cy="5520579"/>
          </a:xfrm>
        </p:spPr>
        <p:txBody>
          <a:bodyPr>
            <a:normAutofit/>
          </a:bodyPr>
          <a:lstStyle/>
          <a:p>
            <a:r>
              <a:rPr lang="en-US">
                <a:solidFill>
                  <a:srgbClr val="FFFFFF"/>
                </a:solidFill>
              </a:rPr>
              <a:t>Why the fudge is this presentation separate to the work everyone else just presented?</a:t>
            </a:r>
            <a:endParaRPr lang="en-GB">
              <a:solidFill>
                <a:srgbClr val="FFFFFF"/>
              </a:solidFill>
            </a:endParaRPr>
          </a:p>
        </p:txBody>
      </p:sp>
      <p:sp>
        <p:nvSpPr>
          <p:cNvPr id="13"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617102-A708-482F-AFCB-FF8BB73AFE9C}"/>
              </a:ext>
            </a:extLst>
          </p:cNvPr>
          <p:cNvSpPr>
            <a:spLocks noGrp="1"/>
          </p:cNvSpPr>
          <p:nvPr>
            <p:ph idx="1"/>
          </p:nvPr>
        </p:nvSpPr>
        <p:spPr>
          <a:xfrm>
            <a:off x="4934269" y="583616"/>
            <a:ext cx="6594189" cy="5520579"/>
          </a:xfrm>
        </p:spPr>
        <p:txBody>
          <a:bodyPr anchor="ctr">
            <a:normAutofit/>
          </a:bodyPr>
          <a:lstStyle/>
          <a:p>
            <a:r>
              <a:rPr lang="en-US" sz="1800" dirty="0">
                <a:solidFill>
                  <a:srgbClr val="FFFFFF"/>
                </a:solidFill>
              </a:rPr>
              <a:t>Well, the data that the rest of the team analyzed is extremely thorough and contains an enormous amount of useful information on the financial wellness of consumers.</a:t>
            </a:r>
          </a:p>
          <a:p>
            <a:r>
              <a:rPr lang="en-US" sz="1800" dirty="0">
                <a:solidFill>
                  <a:srgbClr val="FFFFFF"/>
                </a:solidFill>
              </a:rPr>
              <a:t>The limitations of that data set, however, are primarily that it is a snapshot in time and that it is from 2016.</a:t>
            </a:r>
          </a:p>
          <a:p>
            <a:r>
              <a:rPr lang="en-US" sz="1800" dirty="0">
                <a:solidFill>
                  <a:srgbClr val="FFFFFF"/>
                </a:solidFill>
              </a:rPr>
              <a:t>Therefore we thought it would be useful to show a time series of some basic elements of financial wellness over time and through to more recent days. </a:t>
            </a:r>
          </a:p>
          <a:p>
            <a:r>
              <a:rPr lang="en-US" sz="1800" dirty="0">
                <a:solidFill>
                  <a:srgbClr val="FFFFFF"/>
                </a:solidFill>
              </a:rPr>
              <a:t>For this analysis we pulled data from an API to the St Louis FRED, which contains fantastic information on many economic data points.</a:t>
            </a:r>
          </a:p>
          <a:p>
            <a:r>
              <a:rPr lang="en-US" sz="1800" dirty="0">
                <a:solidFill>
                  <a:srgbClr val="FFFFFF"/>
                </a:solidFill>
              </a:rPr>
              <a:t>The main things that we considered are:</a:t>
            </a:r>
          </a:p>
          <a:p>
            <a:pPr lvl="1"/>
            <a:r>
              <a:rPr lang="en-US" sz="1800" dirty="0">
                <a:solidFill>
                  <a:srgbClr val="FFFFFF"/>
                </a:solidFill>
              </a:rPr>
              <a:t>Median Household Incomes</a:t>
            </a:r>
          </a:p>
          <a:p>
            <a:pPr lvl="1"/>
            <a:r>
              <a:rPr lang="en-US" sz="1800" dirty="0">
                <a:solidFill>
                  <a:srgbClr val="FFFFFF"/>
                </a:solidFill>
              </a:rPr>
              <a:t>Unemployment Rates</a:t>
            </a:r>
          </a:p>
          <a:p>
            <a:pPr lvl="1"/>
            <a:r>
              <a:rPr lang="en-US" sz="1800" dirty="0">
                <a:solidFill>
                  <a:srgbClr val="FFFFFF"/>
                </a:solidFill>
              </a:rPr>
              <a:t>Consumer Delinquency Rates (for when consumers are &gt;90 days past-due on loans)</a:t>
            </a:r>
          </a:p>
          <a:p>
            <a:pPr lvl="1"/>
            <a:r>
              <a:rPr lang="en-US" sz="1800" dirty="0">
                <a:solidFill>
                  <a:srgbClr val="FFFFFF"/>
                </a:solidFill>
              </a:rPr>
              <a:t>The Ratio of Household Debt Service Payments to Median Incomes</a:t>
            </a:r>
            <a:endParaRPr lang="en-GB" sz="1800" dirty="0">
              <a:solidFill>
                <a:srgbClr val="FFFFFF"/>
              </a:solidFill>
            </a:endParaRPr>
          </a:p>
        </p:txBody>
      </p:sp>
    </p:spTree>
    <p:extLst>
      <p:ext uri="{BB962C8B-B14F-4D97-AF65-F5344CB8AC3E}">
        <p14:creationId xmlns:p14="http://schemas.microsoft.com/office/powerpoint/2010/main" val="228448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649270" y="506727"/>
            <a:ext cx="3885141" cy="1526741"/>
          </a:xfrm>
        </p:spPr>
        <p:txBody>
          <a:bodyPr>
            <a:normAutofit/>
          </a:bodyPr>
          <a:lstStyle/>
          <a:p>
            <a:pPr algn="r"/>
            <a:r>
              <a:rPr lang="en-US" sz="1000">
                <a:solidFill>
                  <a:schemeClr val="bg1"/>
                </a:solidFill>
              </a:rPr>
              <a:t>This chart shows delinquency rates across all types of consumer loans over time in the US. As you can see from the graph, the loan type that has the tightest relationship to Total Delinquency Rates (‘All’) is between delinquency rates on mortgages. This is because mortgages are typically by far the largest debt item on consumers’ balance sheets. What’s notable is how total delinquency rates are low today and have trended down since the Global Financial Crisis (‘GFC’), and all loan types exhibit delinquency rates that are as good as they’ve been for ~15 years, with the exception of Student Loans (which is also a growing portion of total personal debt outstanding…)</a:t>
            </a:r>
            <a:endParaRPr lang="en-GB" sz="1000">
              <a:solidFill>
                <a:schemeClr val="bg1"/>
              </a:solidFill>
            </a:endParaRPr>
          </a:p>
        </p:txBody>
      </p:sp>
      <p:cxnSp>
        <p:nvCxnSpPr>
          <p:cNvPr id="23" name="Straight Connector 22">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C2FC56C-5A88-45A4-B7ED-C0EBE48BD4AD}"/>
              </a:ext>
            </a:extLst>
          </p:cNvPr>
          <p:cNvSpPr>
            <a:spLocks noGrp="1"/>
          </p:cNvSpPr>
          <p:nvPr>
            <p:ph idx="1"/>
          </p:nvPr>
        </p:nvSpPr>
        <p:spPr>
          <a:xfrm>
            <a:off x="4945336" y="506727"/>
            <a:ext cx="6609921" cy="1526741"/>
          </a:xfrm>
        </p:spPr>
        <p:txBody>
          <a:bodyPr anchor="ctr">
            <a:normAutofit/>
          </a:bodyPr>
          <a:lstStyle/>
          <a:p>
            <a:r>
              <a:rPr lang="en-US" sz="1000">
                <a:solidFill>
                  <a:schemeClr val="bg1"/>
                </a:solidFill>
              </a:rPr>
              <a:t>The null-hypothesis was that </a:t>
            </a:r>
            <a:r>
              <a:rPr lang="en-GB" sz="1000">
                <a:solidFill>
                  <a:schemeClr val="bg1"/>
                </a:solidFill>
              </a:rPr>
              <a:t>Mortgage Delinquency Rates are not a statistically significant variable in explaining Total consumer Delinquency Rates.</a:t>
            </a:r>
            <a:endParaRPr lang="en-US" sz="1000">
              <a:solidFill>
                <a:schemeClr val="bg1"/>
              </a:solidFill>
            </a:endParaRPr>
          </a:p>
          <a:p>
            <a:r>
              <a:rPr lang="en-US" sz="1000">
                <a:solidFill>
                  <a:schemeClr val="bg1"/>
                </a:solidFill>
              </a:rPr>
              <a:t>A p-value below 0.05 means that the 95% level of confidence measure has been achieved.</a:t>
            </a:r>
          </a:p>
          <a:p>
            <a:r>
              <a:rPr lang="en-US" sz="1000">
                <a:solidFill>
                  <a:schemeClr val="bg1"/>
                </a:solidFill>
              </a:rPr>
              <a:t>Here the p-value is far below zero, therefore we </a:t>
            </a:r>
            <a:r>
              <a:rPr lang="en-GB" sz="1000">
                <a:solidFill>
                  <a:schemeClr val="bg1"/>
                </a:solidFill>
              </a:rPr>
              <a:t>Reject the null hypothesis_3 and conclude that the Delinquency Rates on Mortgage loans have significant explanatory power regarding changes in total consumer delinquency rates.</a:t>
            </a:r>
          </a:p>
          <a:p>
            <a:r>
              <a:rPr lang="en-GB" sz="1000">
                <a:solidFill>
                  <a:schemeClr val="bg1"/>
                </a:solidFill>
              </a:rPr>
              <a:t>Note this absurdly high r-squared &amp; correlation values. The reason for this is obvious: mortgages are typically by far the largest loan that individuals have – and thus have by far the highest impact on Total Delinquency Rates.</a:t>
            </a:r>
            <a:endParaRPr lang="en-US" sz="1000">
              <a:solidFill>
                <a:schemeClr val="bg1"/>
              </a:solidFill>
            </a:endParaRPr>
          </a:p>
        </p:txBody>
      </p:sp>
      <p:pic>
        <p:nvPicPr>
          <p:cNvPr id="5" name="Content Placeholder 4" descr="A close up of a map&#10;&#10;Description automatically generated">
            <a:extLst>
              <a:ext uri="{FF2B5EF4-FFF2-40B4-BE49-F238E27FC236}">
                <a16:creationId xmlns:a16="http://schemas.microsoft.com/office/drawing/2014/main" id="{2AFC0492-64CD-4CC2-A46D-395986E8BD5F}"/>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93308" y="2524285"/>
            <a:ext cx="5559480" cy="3748299"/>
          </a:xfrm>
          <a:prstGeom prst="rect">
            <a:avLst/>
          </a:prstGeom>
        </p:spPr>
      </p:pic>
      <p:graphicFrame>
        <p:nvGraphicFramePr>
          <p:cNvPr id="6" name="Table 6">
            <a:extLst>
              <a:ext uri="{FF2B5EF4-FFF2-40B4-BE49-F238E27FC236}">
                <a16:creationId xmlns:a16="http://schemas.microsoft.com/office/drawing/2014/main" id="{51D8533C-4689-4DCE-907F-2C04BD192FA6}"/>
              </a:ext>
            </a:extLst>
          </p:cNvPr>
          <p:cNvGraphicFramePr>
            <a:graphicFrameLocks noGrp="1"/>
          </p:cNvGraphicFramePr>
          <p:nvPr>
            <p:extLst>
              <p:ext uri="{D42A27DB-BD31-4B8C-83A1-F6EECF244321}">
                <p14:modId xmlns:p14="http://schemas.microsoft.com/office/powerpoint/2010/main" val="3750879178"/>
              </p:ext>
            </p:extLst>
          </p:nvPr>
        </p:nvGraphicFramePr>
        <p:xfrm>
          <a:off x="6251736" y="2618681"/>
          <a:ext cx="5546956" cy="3567675"/>
        </p:xfrm>
        <a:graphic>
          <a:graphicData uri="http://schemas.openxmlformats.org/drawingml/2006/table">
            <a:tbl>
              <a:tblPr firstRow="1" bandRow="1">
                <a:tableStyleId>{5C22544A-7EE6-4342-B048-85BDC9FD1C3A}</a:tableStyleId>
              </a:tblPr>
              <a:tblGrid>
                <a:gridCol w="2610910">
                  <a:extLst>
                    <a:ext uri="{9D8B030D-6E8A-4147-A177-3AD203B41FA5}">
                      <a16:colId xmlns:a16="http://schemas.microsoft.com/office/drawing/2014/main" val="406689098"/>
                    </a:ext>
                  </a:extLst>
                </a:gridCol>
                <a:gridCol w="2936046">
                  <a:extLst>
                    <a:ext uri="{9D8B030D-6E8A-4147-A177-3AD203B41FA5}">
                      <a16:colId xmlns:a16="http://schemas.microsoft.com/office/drawing/2014/main" val="714702673"/>
                    </a:ext>
                  </a:extLst>
                </a:gridCol>
              </a:tblGrid>
              <a:tr h="587361">
                <a:tc>
                  <a:txBody>
                    <a:bodyPr/>
                    <a:lstStyle/>
                    <a:p>
                      <a:r>
                        <a:rPr lang="en-US" sz="2100" dirty="0"/>
                        <a:t>Statistical Factor</a:t>
                      </a:r>
                      <a:endParaRPr lang="en-GB" sz="2100" b="1" dirty="0">
                        <a:solidFill>
                          <a:schemeClr val="tx1">
                            <a:lumMod val="75000"/>
                            <a:lumOff val="25000"/>
                          </a:schemeClr>
                        </a:solidFill>
                      </a:endParaRPr>
                    </a:p>
                  </a:txBody>
                  <a:tcPr marL="217541" marR="163156" marT="108771" marB="108771"/>
                </a:tc>
                <a:tc>
                  <a:txBody>
                    <a:bodyPr/>
                    <a:lstStyle/>
                    <a:p>
                      <a:r>
                        <a:rPr lang="en-US" sz="2100"/>
                        <a:t>Result</a:t>
                      </a:r>
                      <a:endParaRPr lang="en-GB" sz="2100" b="1">
                        <a:solidFill>
                          <a:schemeClr val="tx1">
                            <a:lumMod val="75000"/>
                            <a:lumOff val="25000"/>
                          </a:schemeClr>
                        </a:solidFill>
                      </a:endParaRPr>
                    </a:p>
                  </a:txBody>
                  <a:tcPr marL="217541" marR="163156" marT="108771" marB="108771"/>
                </a:tc>
                <a:extLst>
                  <a:ext uri="{0D108BD9-81ED-4DB2-BD59-A6C34878D82A}">
                    <a16:rowId xmlns:a16="http://schemas.microsoft.com/office/drawing/2014/main" val="3264066602"/>
                  </a:ext>
                </a:extLst>
              </a:tr>
              <a:tr h="496719">
                <a:tc>
                  <a:txBody>
                    <a:bodyPr/>
                    <a:lstStyle/>
                    <a:p>
                      <a:r>
                        <a:rPr lang="en-US" sz="1500"/>
                        <a:t>Correlation</a:t>
                      </a:r>
                      <a:endParaRPr lang="en-GB" sz="1500">
                        <a:solidFill>
                          <a:schemeClr val="tx1">
                            <a:lumMod val="75000"/>
                            <a:lumOff val="25000"/>
                          </a:schemeClr>
                        </a:solidFill>
                      </a:endParaRPr>
                    </a:p>
                  </a:txBody>
                  <a:tcPr marL="217541" marR="163156" marT="108771" marB="108771"/>
                </a:tc>
                <a:tc>
                  <a:txBody>
                    <a:bodyPr/>
                    <a:lstStyle/>
                    <a:p>
                      <a:r>
                        <a:rPr lang="en-US" sz="1500"/>
                        <a:t>0.99</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2093550611"/>
                  </a:ext>
                </a:extLst>
              </a:tr>
              <a:tr h="496719">
                <a:tc>
                  <a:txBody>
                    <a:bodyPr/>
                    <a:lstStyle/>
                    <a:p>
                      <a:r>
                        <a:rPr lang="en-US" sz="1500"/>
                        <a:t>R-Squared</a:t>
                      </a:r>
                      <a:endParaRPr lang="en-GB" sz="1500">
                        <a:solidFill>
                          <a:schemeClr val="tx1">
                            <a:lumMod val="75000"/>
                            <a:lumOff val="25000"/>
                          </a:schemeClr>
                        </a:solidFill>
                      </a:endParaRPr>
                    </a:p>
                  </a:txBody>
                  <a:tcPr marL="217541" marR="163156" marT="108771" marB="108771"/>
                </a:tc>
                <a:tc>
                  <a:txBody>
                    <a:bodyPr/>
                    <a:lstStyle/>
                    <a:p>
                      <a:r>
                        <a:rPr lang="en-US" sz="1500"/>
                        <a:t>0.99</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3018563234"/>
                  </a:ext>
                </a:extLst>
              </a:tr>
              <a:tr h="496719">
                <a:tc>
                  <a:txBody>
                    <a:bodyPr/>
                    <a:lstStyle/>
                    <a:p>
                      <a:r>
                        <a:rPr lang="en-US" sz="1500"/>
                        <a:t>Slope </a:t>
                      </a:r>
                      <a:endParaRPr lang="en-GB" sz="1500">
                        <a:solidFill>
                          <a:schemeClr val="tx1">
                            <a:lumMod val="75000"/>
                            <a:lumOff val="25000"/>
                          </a:schemeClr>
                        </a:solidFill>
                      </a:endParaRPr>
                    </a:p>
                  </a:txBody>
                  <a:tcPr marL="217541" marR="163156" marT="108771" marB="108771"/>
                </a:tc>
                <a:tc>
                  <a:txBody>
                    <a:bodyPr/>
                    <a:lstStyle/>
                    <a:p>
                      <a:r>
                        <a:rPr lang="en-US" sz="1500"/>
                        <a:t>0.79</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2315281177"/>
                  </a:ext>
                </a:extLst>
              </a:tr>
              <a:tr h="496719">
                <a:tc>
                  <a:txBody>
                    <a:bodyPr/>
                    <a:lstStyle/>
                    <a:p>
                      <a:r>
                        <a:rPr lang="en-US" sz="1500"/>
                        <a:t>Intercept</a:t>
                      </a:r>
                      <a:endParaRPr lang="en-GB" sz="1500">
                        <a:solidFill>
                          <a:schemeClr val="tx1">
                            <a:lumMod val="75000"/>
                            <a:lumOff val="25000"/>
                          </a:schemeClr>
                        </a:solidFill>
                      </a:endParaRPr>
                    </a:p>
                  </a:txBody>
                  <a:tcPr marL="217541" marR="163156" marT="108771" marB="108771"/>
                </a:tc>
                <a:tc>
                  <a:txBody>
                    <a:bodyPr/>
                    <a:lstStyle/>
                    <a:p>
                      <a:r>
                        <a:rPr lang="en-US" sz="1500"/>
                        <a:t>1.22</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3403944058"/>
                  </a:ext>
                </a:extLst>
              </a:tr>
              <a:tr h="496719">
                <a:tc>
                  <a:txBody>
                    <a:bodyPr/>
                    <a:lstStyle/>
                    <a:p>
                      <a:r>
                        <a:rPr lang="en-US" sz="1500"/>
                        <a:t>P-value</a:t>
                      </a:r>
                      <a:endParaRPr lang="en-GB" sz="1500">
                        <a:solidFill>
                          <a:schemeClr val="tx1">
                            <a:lumMod val="75000"/>
                            <a:lumOff val="25000"/>
                          </a:schemeClr>
                        </a:solidFill>
                      </a:endParaRPr>
                    </a:p>
                  </a:txBody>
                  <a:tcPr marL="217541" marR="163156" marT="108771" marB="108771"/>
                </a:tc>
                <a:tc>
                  <a:txBody>
                    <a:bodyPr/>
                    <a:lstStyle/>
                    <a:p>
                      <a:r>
                        <a:rPr lang="en-US" sz="1500"/>
                        <a:t>3.14e-16</a:t>
                      </a:r>
                      <a:endParaRPr lang="en-GB" sz="1500">
                        <a:solidFill>
                          <a:schemeClr val="tx1">
                            <a:lumMod val="75000"/>
                            <a:lumOff val="25000"/>
                          </a:schemeClr>
                        </a:solidFill>
                      </a:endParaRPr>
                    </a:p>
                  </a:txBody>
                  <a:tcPr marL="217541" marR="163156" marT="108771" marB="108771"/>
                </a:tc>
                <a:extLst>
                  <a:ext uri="{0D108BD9-81ED-4DB2-BD59-A6C34878D82A}">
                    <a16:rowId xmlns:a16="http://schemas.microsoft.com/office/drawing/2014/main" val="1023045141"/>
                  </a:ext>
                </a:extLst>
              </a:tr>
              <a:tr h="496719">
                <a:tc>
                  <a:txBody>
                    <a:bodyPr/>
                    <a:lstStyle/>
                    <a:p>
                      <a:r>
                        <a:rPr lang="en-US" sz="1500"/>
                        <a:t>Standard Error</a:t>
                      </a:r>
                      <a:endParaRPr lang="en-GB" sz="1500">
                        <a:solidFill>
                          <a:schemeClr val="tx1">
                            <a:lumMod val="75000"/>
                            <a:lumOff val="25000"/>
                          </a:schemeClr>
                        </a:solidFill>
                      </a:endParaRPr>
                    </a:p>
                  </a:txBody>
                  <a:tcPr marL="217541" marR="163156" marT="108771" marB="108771"/>
                </a:tc>
                <a:tc>
                  <a:txBody>
                    <a:bodyPr/>
                    <a:lstStyle/>
                    <a:p>
                      <a:r>
                        <a:rPr lang="en-US" sz="1500" dirty="0"/>
                        <a:t>0.02</a:t>
                      </a:r>
                      <a:endParaRPr lang="en-GB" sz="1500" dirty="0">
                        <a:solidFill>
                          <a:schemeClr val="tx1">
                            <a:lumMod val="75000"/>
                            <a:lumOff val="25000"/>
                          </a:schemeClr>
                        </a:solidFill>
                      </a:endParaRPr>
                    </a:p>
                  </a:txBody>
                  <a:tcPr marL="217541" marR="163156" marT="108771" marB="108771"/>
                </a:tc>
                <a:extLst>
                  <a:ext uri="{0D108BD9-81ED-4DB2-BD59-A6C34878D82A}">
                    <a16:rowId xmlns:a16="http://schemas.microsoft.com/office/drawing/2014/main" val="2606945690"/>
                  </a:ext>
                </a:extLst>
              </a:tr>
            </a:tbl>
          </a:graphicData>
        </a:graphic>
      </p:graphicFrame>
    </p:spTree>
    <p:extLst>
      <p:ext uri="{BB962C8B-B14F-4D97-AF65-F5344CB8AC3E}">
        <p14:creationId xmlns:p14="http://schemas.microsoft.com/office/powerpoint/2010/main" val="185398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1400" kern="1200">
                <a:solidFill>
                  <a:schemeClr val="bg1"/>
                </a:solidFill>
                <a:latin typeface="+mj-lt"/>
                <a:ea typeface="+mj-ea"/>
                <a:cs typeface="+mj-cs"/>
              </a:rPr>
              <a:t>Real (i.e. inflation-adjusted) Median Household Incomes in the US have risen over the past forty years, and indeed have risen sharply since troughing in ~2011-2012. Notably during the 2011-2012 trough they were in-line with levels not seen since 15 years prior to that in ~1996, which is rather shocking to think about. Still, the overwhelming trend since this figure started being recorded by the FRED is positive. Median Household Income figures incorporate all households in the US – including households that earn no income. </a:t>
            </a:r>
          </a:p>
        </p:txBody>
      </p:sp>
      <p:cxnSp>
        <p:nvCxnSpPr>
          <p:cNvPr id="36" name="Straight Connector 3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4" descr="A close up of a mans face&#10;&#10;Description automatically generated">
            <a:extLst>
              <a:ext uri="{FF2B5EF4-FFF2-40B4-BE49-F238E27FC236}">
                <a16:creationId xmlns:a16="http://schemas.microsoft.com/office/drawing/2014/main" id="{4A50FE33-AF4B-43F8-81D0-DD69DF7655FF}"/>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103802" y="2427541"/>
            <a:ext cx="5929297" cy="3997637"/>
          </a:xfrm>
          <a:prstGeom prst="rect">
            <a:avLst/>
          </a:prstGeom>
        </p:spPr>
      </p:pic>
    </p:spTree>
    <p:extLst>
      <p:ext uri="{BB962C8B-B14F-4D97-AF65-F5344CB8AC3E}">
        <p14:creationId xmlns:p14="http://schemas.microsoft.com/office/powerpoint/2010/main" val="139180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524485" y="549286"/>
            <a:ext cx="11139854" cy="930447"/>
          </a:xfrm>
        </p:spPr>
        <p:txBody>
          <a:bodyPr vert="horz" lIns="91440" tIns="45720" rIns="91440" bIns="45720" rtlCol="0" anchor="b">
            <a:normAutofit fontScale="90000"/>
          </a:bodyPr>
          <a:lstStyle/>
          <a:p>
            <a:pPr algn="ctr"/>
            <a:r>
              <a:rPr lang="en-US" sz="1400" kern="1200">
                <a:solidFill>
                  <a:schemeClr val="bg1"/>
                </a:solidFill>
                <a:latin typeface="+mj-lt"/>
                <a:ea typeface="+mj-ea"/>
                <a:cs typeface="+mj-cs"/>
              </a:rPr>
              <a:t>This chart goes back much further than other data sources that I’ve used in this analysis. As you can see, unemployment is currently near record-lows vs the past 80 years. It’s also a striking decrease since the near-record highs of the GFC. This graph shows the average unemployment rate during each calendar year (the data is actually measured monthly). The official unemployment rate for the month of November 2019 was 3.5%, which is extremely low and likely to put upwards pressure on wages. It’s worth noting that the methodology for calculating the Unemployment Rate excludes workers who are not actively seeking employment – i.e. it excludes discouraged workers, which is a weakness of the data source. </a:t>
            </a:r>
          </a:p>
        </p:txBody>
      </p:sp>
      <p:cxnSp>
        <p:nvCxnSpPr>
          <p:cNvPr id="27" name="Straight Connector 2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4" descr="A close up of a map&#10;&#10;Description automatically generated">
            <a:extLst>
              <a:ext uri="{FF2B5EF4-FFF2-40B4-BE49-F238E27FC236}">
                <a16:creationId xmlns:a16="http://schemas.microsoft.com/office/drawing/2014/main" id="{2133A539-2EE9-46CA-80ED-E74AF1B2BA1C}"/>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103802" y="2427541"/>
            <a:ext cx="5929297" cy="3997637"/>
          </a:xfrm>
          <a:prstGeom prst="rect">
            <a:avLst/>
          </a:prstGeom>
        </p:spPr>
      </p:pic>
    </p:spTree>
    <p:extLst>
      <p:ext uri="{BB962C8B-B14F-4D97-AF65-F5344CB8AC3E}">
        <p14:creationId xmlns:p14="http://schemas.microsoft.com/office/powerpoint/2010/main" val="412496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9">
            <a:extLst>
              <a:ext uri="{FF2B5EF4-FFF2-40B4-BE49-F238E27FC236}">
                <a16:creationId xmlns:a16="http://schemas.microsoft.com/office/drawing/2014/main" id="{A4DE4307-BDF3-4CB8-BB73-53E14EF99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782A0B-09E4-4FD4-B6EA-4D5CF64D3D20}"/>
              </a:ext>
            </a:extLst>
          </p:cNvPr>
          <p:cNvSpPr>
            <a:spLocks noGrp="1"/>
          </p:cNvSpPr>
          <p:nvPr>
            <p:ph type="title"/>
          </p:nvPr>
        </p:nvSpPr>
        <p:spPr>
          <a:xfrm>
            <a:off x="908538" y="1000664"/>
            <a:ext cx="10515599" cy="932688"/>
          </a:xfrm>
        </p:spPr>
        <p:txBody>
          <a:bodyPr vert="horz" lIns="91440" tIns="45720" rIns="91440" bIns="45720" rtlCol="0" anchor="b">
            <a:normAutofit fontScale="90000"/>
          </a:bodyPr>
          <a:lstStyle/>
          <a:p>
            <a:pPr algn="r"/>
            <a:r>
              <a:rPr lang="en-US" sz="1400" kern="1200" dirty="0">
                <a:solidFill>
                  <a:schemeClr val="bg1"/>
                </a:solidFill>
                <a:latin typeface="+mj-lt"/>
                <a:ea typeface="+mj-ea"/>
                <a:cs typeface="+mj-cs"/>
              </a:rPr>
              <a:t>It’s remarkable how much this has come down post-GFC. Note how debt service payments as a percentage of disposable income was above 10% for the last forty years until several years after the GFC. The decline since the GFC has likely been due to declining interest rates as well as strong wage growth in an overall robust economy. This chart presents the strongest argument of all the charts I’ve shown that the US consumer’s balance sheet is very strong today – and that a consumer-confidence/ability-driven slowdown is unlikely to be the cause of an economic slowdown in the short-term (i.e. in the next 18 months or so). However note that, as I will explain more further on in the presentation, there are many other factors at work which can cause this to change rather rapidly. The DSR is divided into two parts. The Mortgage DSR is total quarterly required mortgage payments divided by total quarterly disposable personal income. The Consumer DSR is total quarterly scheduled consumer debt payments divided by total quarterly disposable personal income. The Mortgage DSR and the Consumer DSR sum to the DSR. Disposable Income is simply total income minus income taxes. Due to data limitations, the absolute level is not that important to pay attention to. But since the methodology of collecting this information is consistent over time, what is powerful &amp; important is to observe the </a:t>
            </a:r>
            <a:r>
              <a:rPr lang="en-US" sz="1400" b="1" i="1" kern="1200" dirty="0">
                <a:solidFill>
                  <a:schemeClr val="bg1"/>
                </a:solidFill>
                <a:latin typeface="+mj-lt"/>
                <a:ea typeface="+mj-ea"/>
                <a:cs typeface="+mj-cs"/>
              </a:rPr>
              <a:t>changes</a:t>
            </a:r>
            <a:r>
              <a:rPr lang="en-US" sz="1400" kern="1200" dirty="0">
                <a:solidFill>
                  <a:schemeClr val="bg1"/>
                </a:solidFill>
                <a:latin typeface="+mj-lt"/>
                <a:ea typeface="+mj-ea"/>
                <a:cs typeface="+mj-cs"/>
              </a:rPr>
              <a:t> in the ratio over time.  </a:t>
            </a:r>
          </a:p>
        </p:txBody>
      </p:sp>
      <p:pic>
        <p:nvPicPr>
          <p:cNvPr id="10" name="Content Placeholder 8" descr="A close up of a map&#10;&#10;Description automatically generated">
            <a:extLst>
              <a:ext uri="{FF2B5EF4-FFF2-40B4-BE49-F238E27FC236}">
                <a16:creationId xmlns:a16="http://schemas.microsoft.com/office/drawing/2014/main" id="{4450E188-8B5D-4B80-BDB0-C1457A9EE007}"/>
              </a:ext>
            </a:extLst>
          </p:cNvPr>
          <p:cNvPicPr>
            <a:picLocks noChangeAspect="1"/>
          </p:cNvPicPr>
          <p:nvPr/>
        </p:nvPicPr>
        <p:blipFill rotWithShape="1">
          <a:blip r:embed="rId2">
            <a:extLst>
              <a:ext uri="{28A0092B-C50C-407E-A947-70E740481C1C}">
                <a14:useLocalDpi xmlns:a14="http://schemas.microsoft.com/office/drawing/2010/main" val="0"/>
              </a:ext>
            </a:extLst>
          </a:blip>
          <a:srcRect r="1118" b="-2"/>
          <a:stretch/>
        </p:blipFill>
        <p:spPr>
          <a:xfrm>
            <a:off x="3066798" y="2219863"/>
            <a:ext cx="6058403" cy="4084683"/>
          </a:xfrm>
          <a:prstGeom prst="rect">
            <a:avLst/>
          </a:prstGeom>
        </p:spPr>
      </p:pic>
    </p:spTree>
    <p:extLst>
      <p:ext uri="{BB962C8B-B14F-4D97-AF65-F5344CB8AC3E}">
        <p14:creationId xmlns:p14="http://schemas.microsoft.com/office/powerpoint/2010/main" val="1739543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1897</Words>
  <Application>Microsoft Office PowerPoint</Application>
  <PresentationFormat>Widescreen</PresentationFormat>
  <Paragraphs>124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Visualizing CFPB Financial Wellness Survey Data</vt:lpstr>
      <vt:lpstr>The Consumer Financial Protection Bureau (CFPB) Financial Wellness Survey</vt:lpstr>
      <vt:lpstr>PowerPoint Presentation</vt:lpstr>
      <vt:lpstr>PowerPoint Presentation</vt:lpstr>
      <vt:lpstr>Why the fudge is this presentation separate to the work everyone else just presented?</vt:lpstr>
      <vt:lpstr>This chart shows delinquency rates across all types of consumer loans over time in the US. As you can see from the graph, the loan type that has the tightest relationship to Total Delinquency Rates (‘All’) is between delinquency rates on mortgages. This is because mortgages are typically by far the largest debt item on consumers’ balance sheets. What’s notable is how total delinquency rates are low today and have trended down since the Global Financial Crisis (‘GFC’), and all loan types exhibit delinquency rates that are as good as they’ve been for ~15 years, with the exception of Student Loans (which is also a growing portion of total personal debt outstanding…)</vt:lpstr>
      <vt:lpstr>Real (i.e. inflation-adjusted) Median Household Incomes in the US have risen over the past forty years, and indeed have risen sharply since troughing in ~2011-2012. Notably during the 2011-2012 trough they were in-line with levels not seen since 15 years prior to that in ~1996, which is rather shocking to think about. Still, the overwhelming trend since this figure started being recorded by the FRED is positive. Median Household Income figures incorporate all households in the US – including households that earn no income. </vt:lpstr>
      <vt:lpstr>This chart goes back much further than other data sources that I’ve used in this analysis. As you can see, unemployment is currently near record-lows vs the past 80 years. It’s also a striking decrease since the near-record highs of the GFC. This graph shows the average unemployment rate during each calendar year (the data is actually measured monthly). The official unemployment rate for the month of November 2019 was 3.5%, which is extremely low and likely to put upwards pressure on wages. It’s worth noting that the methodology for calculating the Unemployment Rate excludes workers who are not actively seeking employment – i.e. it excludes discouraged workers, which is a weakness of the data source. </vt:lpstr>
      <vt:lpstr>It’s remarkable how much this has come down post-GFC. Note how debt service payments as a percentage of disposable income was above 10% for the last forty years until several years after the GFC. The decline since the GFC has likely been due to declining interest rates as well as strong wage growth in an overall robust economy. This chart presents the strongest argument of all the charts I’ve shown that the US consumer’s balance sheet is very strong today – and that a consumer-confidence/ability-driven slowdown is unlikely to be the cause of an economic slowdown in the short-term (i.e. in the next 18 months or so). However note that, as I will explain more further on in the presentation, there are many other factors at work which can cause this to change rather rapidly. The DSR is divided into two parts. The Mortgage DSR is total quarterly required mortgage payments divided by total quarterly disposable personal income. The Consumer DSR is total quarterly scheduled consumer debt payments divided by total quarterly disposable personal income. The Mortgage DSR and the Consumer DSR sum to the DSR. Disposable Income is simply total income minus income taxes. Due to data limitations, the absolute level is not that important to pay attention to. But since the methodology of collecting this information is consistent over time, what is powerful &amp; important is to observe the changes in the ratio over time.  </vt:lpstr>
      <vt:lpstr>This chart shows Consumer Delinquency Rates over time in red, as well as Consumer Debt Service Payments as a percentage of Consumers’ Disposable Incomes. One thing that is more easily visible in the prior chart is that debt service payments as a percentage of disposable income were high for a long time leading into the GFC, likely due to far higher interest rates. Before running this analysis I thought that it would very likely show a statistically significant p-value, and thus I was surprised to see that not be the case – especially when looking at the chart. I believe that the reason for it is that is that the primary driver behind debt service as a percentage of disposable income is likely interest rates, which have come down substantially over the past 30 years, followed by median incomes. The high p-value could simply be reflecting the fact that the relationship is not caused by the debt service/disposable income metric, because that metric is in turn driven by other variables that do in fact exhibit explanatory power – as we have seen in looking at unemployment rates &amp; median incomes…</vt:lpstr>
      <vt:lpstr>Here we can see Unemployment Rates, Consumer Delinquency Rates, and Median Household Income all plotted together on the same graph. The axis on the left hand side is for Median Income, in USD. The axis on the right hand side is for both Delinquency Rates and Unemployment Rates.  The following statistical analysis relates to Median Incomes and Delinquency Rates:</vt:lpstr>
      <vt:lpstr>Here we can see Unemployment Rates, Consumer Delinquency Rates, and Median Household Income all plotted together on the same graph. The axis on the left hand side is for Median Income, in USD. The axis on the right hand side is for both Delinquency Rates and Unemployment Rates.  The following statistical analysis relates to Unemployment Rate and Delinquency Rates:</vt:lpstr>
      <vt:lpstr>Things missing from the analysis, as well as general limitations:</vt:lpstr>
      <vt:lpstr>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CFPB Financial Wellness Survey Data</dc:title>
  <dc:creator>Jonathan Cornish</dc:creator>
  <cp:lastModifiedBy>Jonathan Cornish</cp:lastModifiedBy>
  <cp:revision>1</cp:revision>
  <dcterms:created xsi:type="dcterms:W3CDTF">2020-01-08T02:59:37Z</dcterms:created>
  <dcterms:modified xsi:type="dcterms:W3CDTF">2020-01-08T02:59:46Z</dcterms:modified>
</cp:coreProperties>
</file>