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75" r:id="rId4"/>
    <p:sldId id="277" r:id="rId5"/>
    <p:sldId id="272" r:id="rId6"/>
    <p:sldId id="258" r:id="rId7"/>
    <p:sldId id="266" r:id="rId8"/>
    <p:sldId id="268" r:id="rId9"/>
    <p:sldId id="270" r:id="rId10"/>
    <p:sldId id="271" r:id="rId11"/>
    <p:sldId id="267" r:id="rId12"/>
    <p:sldId id="273" r:id="rId13"/>
    <p:sldId id="25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B8ED7-A4F0-496A-B5BE-ED953529D855}" v="121" dt="2020-01-08T02:59:31.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ornish" userId="0529821d4b5895a0" providerId="LiveId" clId="{0983BF2F-F0C3-4EE6-B6F8-0833175E388C}"/>
    <pc:docChg chg="undo custSel mod addSld modSld">
      <pc:chgData name="Jonathan Cornish" userId="0529821d4b5895a0" providerId="LiveId" clId="{0983BF2F-F0C3-4EE6-B6F8-0833175E388C}" dt="2020-01-08T02:59:37.670" v="135" actId="26606"/>
      <pc:docMkLst>
        <pc:docMk/>
      </pc:docMkLst>
      <pc:sldChg chg="addSp delSp modSp mod setBg">
        <pc:chgData name="Jonathan Cornish" userId="0529821d4b5895a0" providerId="LiveId" clId="{0983BF2F-F0C3-4EE6-B6F8-0833175E388C}" dt="2020-01-08T02:51:17.513" v="6" actId="26606"/>
        <pc:sldMkLst>
          <pc:docMk/>
          <pc:sldMk cId="344080127" sldId="256"/>
        </pc:sldMkLst>
        <pc:spChg chg="mod">
          <ac:chgData name="Jonathan Cornish" userId="0529821d4b5895a0" providerId="LiveId" clId="{0983BF2F-F0C3-4EE6-B6F8-0833175E388C}" dt="2020-01-08T02:51:17.513" v="6" actId="26606"/>
          <ac:spMkLst>
            <pc:docMk/>
            <pc:sldMk cId="344080127" sldId="256"/>
            <ac:spMk id="2" creationId="{00000000-0000-0000-0000-000000000000}"/>
          </ac:spMkLst>
        </pc:spChg>
        <pc:spChg chg="mod">
          <ac:chgData name="Jonathan Cornish" userId="0529821d4b5895a0" providerId="LiveId" clId="{0983BF2F-F0C3-4EE6-B6F8-0833175E388C}" dt="2020-01-08T02:51:17.513" v="6" actId="26606"/>
          <ac:spMkLst>
            <pc:docMk/>
            <pc:sldMk cId="344080127" sldId="256"/>
            <ac:spMk id="3" creationId="{00000000-0000-0000-0000-000000000000}"/>
          </ac:spMkLst>
        </pc:spChg>
        <pc:spChg chg="add del">
          <ac:chgData name="Jonathan Cornish" userId="0529821d4b5895a0" providerId="LiveId" clId="{0983BF2F-F0C3-4EE6-B6F8-0833175E388C}" dt="2020-01-08T02:51:17.513" v="6" actId="26606"/>
          <ac:spMkLst>
            <pc:docMk/>
            <pc:sldMk cId="344080127" sldId="256"/>
            <ac:spMk id="10" creationId="{CDA1A2E9-63FE-408D-A803-8E306ECAB4B3}"/>
          </ac:spMkLst>
        </pc:spChg>
        <pc:spChg chg="add del">
          <ac:chgData name="Jonathan Cornish" userId="0529821d4b5895a0" providerId="LiveId" clId="{0983BF2F-F0C3-4EE6-B6F8-0833175E388C}" dt="2020-01-08T02:51:17.513" v="6" actId="26606"/>
          <ac:spMkLst>
            <pc:docMk/>
            <pc:sldMk cId="344080127" sldId="256"/>
            <ac:spMk id="12" creationId="{FBE9F90C-C163-435B-9A68-D15C92D1CF2B}"/>
          </ac:spMkLst>
        </pc:spChg>
        <pc:spChg chg="add del">
          <ac:chgData name="Jonathan Cornish" userId="0529821d4b5895a0" providerId="LiveId" clId="{0983BF2F-F0C3-4EE6-B6F8-0833175E388C}" dt="2020-01-08T02:51:17.513" v="6" actId="26606"/>
          <ac:spMkLst>
            <pc:docMk/>
            <pc:sldMk cId="344080127" sldId="256"/>
            <ac:spMk id="14" creationId="{1A882A9F-F4E9-4E23-8F0B-20B5DF42EAA9}"/>
          </ac:spMkLst>
        </pc:spChg>
        <pc:spChg chg="add">
          <ac:chgData name="Jonathan Cornish" userId="0529821d4b5895a0" providerId="LiveId" clId="{0983BF2F-F0C3-4EE6-B6F8-0833175E388C}" dt="2020-01-08T02:51:17.513" v="6" actId="26606"/>
          <ac:spMkLst>
            <pc:docMk/>
            <pc:sldMk cId="344080127" sldId="256"/>
            <ac:spMk id="19" creationId="{7905BA41-EE6E-4F80-8636-447F22DD729A}"/>
          </ac:spMkLst>
        </pc:spChg>
        <pc:spChg chg="add">
          <ac:chgData name="Jonathan Cornish" userId="0529821d4b5895a0" providerId="LiveId" clId="{0983BF2F-F0C3-4EE6-B6F8-0833175E388C}" dt="2020-01-08T02:51:17.513" v="6" actId="26606"/>
          <ac:spMkLst>
            <pc:docMk/>
            <pc:sldMk cId="344080127" sldId="256"/>
            <ac:spMk id="21" creationId="{CD7549B2-EE05-4558-8C64-AC46755F2B25}"/>
          </ac:spMkLst>
        </pc:spChg>
        <pc:picChg chg="add mod">
          <ac:chgData name="Jonathan Cornish" userId="0529821d4b5895a0" providerId="LiveId" clId="{0983BF2F-F0C3-4EE6-B6F8-0833175E388C}" dt="2020-01-08T02:51:17.513" v="6" actId="26606"/>
          <ac:picMkLst>
            <pc:docMk/>
            <pc:sldMk cId="344080127" sldId="256"/>
            <ac:picMk id="7" creationId="{843C88FD-DE0B-4E9E-8920-86400CAE96E0}"/>
          </ac:picMkLst>
        </pc:picChg>
      </pc:sldChg>
      <pc:sldChg chg="addSp delSp modSp mod setBg">
        <pc:chgData name="Jonathan Cornish" userId="0529821d4b5895a0" providerId="LiveId" clId="{0983BF2F-F0C3-4EE6-B6F8-0833175E388C}" dt="2020-01-08T02:57:11.285" v="61" actId="20577"/>
        <pc:sldMkLst>
          <pc:docMk/>
          <pc:sldMk cId="3685562670" sldId="275"/>
        </pc:sldMkLst>
        <pc:spChg chg="add">
          <ac:chgData name="Jonathan Cornish" userId="0529821d4b5895a0" providerId="LiveId" clId="{0983BF2F-F0C3-4EE6-B6F8-0833175E388C}" dt="2020-01-08T02:50:33.333" v="2" actId="26606"/>
          <ac:spMkLst>
            <pc:docMk/>
            <pc:sldMk cId="3685562670" sldId="275"/>
            <ac:spMk id="9" creationId="{08E89D5E-1885-4160-AC77-CC471DD1D0DB}"/>
          </ac:spMkLst>
        </pc:spChg>
        <pc:graphicFrameChg chg="mod modGraphic">
          <ac:chgData name="Jonathan Cornish" userId="0529821d4b5895a0" providerId="LiveId" clId="{0983BF2F-F0C3-4EE6-B6F8-0833175E388C}" dt="2020-01-08T02:57:11.285" v="61" actId="20577"/>
          <ac:graphicFrameMkLst>
            <pc:docMk/>
            <pc:sldMk cId="3685562670" sldId="275"/>
            <ac:graphicFrameMk id="4" creationId="{57A62D8C-FF5E-4319-9688-E21616E1DD9B}"/>
          </ac:graphicFrameMkLst>
        </pc:graphicFrameChg>
        <pc:graphicFrameChg chg="add del">
          <ac:chgData name="Jonathan Cornish" userId="0529821d4b5895a0" providerId="LiveId" clId="{0983BF2F-F0C3-4EE6-B6F8-0833175E388C}" dt="2020-01-08T02:52:14.303" v="9" actId="478"/>
          <ac:graphicFrameMkLst>
            <pc:docMk/>
            <pc:sldMk cId="3685562670" sldId="275"/>
            <ac:graphicFrameMk id="7" creationId="{1EA7020F-A49C-4FAE-A15B-5029BA0B1367}"/>
          </ac:graphicFrameMkLst>
        </pc:graphicFrameChg>
        <pc:picChg chg="add mod">
          <ac:chgData name="Jonathan Cornish" userId="0529821d4b5895a0" providerId="LiveId" clId="{0983BF2F-F0C3-4EE6-B6F8-0833175E388C}" dt="2020-01-08T02:52:56.707" v="16" actId="1076"/>
          <ac:picMkLst>
            <pc:docMk/>
            <pc:sldMk cId="3685562670" sldId="275"/>
            <ac:picMk id="1026" creationId="{0007C716-1E61-4422-8D2E-368AE9CD0499}"/>
          </ac:picMkLst>
        </pc:picChg>
        <pc:picChg chg="add del">
          <ac:chgData name="Jonathan Cornish" userId="0529821d4b5895a0" providerId="LiveId" clId="{0983BF2F-F0C3-4EE6-B6F8-0833175E388C}" dt="2020-01-08T02:53:37.944" v="19" actId="478"/>
          <ac:picMkLst>
            <pc:docMk/>
            <pc:sldMk cId="3685562670" sldId="275"/>
            <ac:picMk id="1028" creationId="{488CBB72-EB63-4201-9904-FC97FA8D81E2}"/>
          </ac:picMkLst>
        </pc:picChg>
        <pc:picChg chg="add mod">
          <ac:chgData name="Jonathan Cornish" userId="0529821d4b5895a0" providerId="LiveId" clId="{0983BF2F-F0C3-4EE6-B6F8-0833175E388C}" dt="2020-01-08T02:54:06.656" v="26" actId="1076"/>
          <ac:picMkLst>
            <pc:docMk/>
            <pc:sldMk cId="3685562670" sldId="275"/>
            <ac:picMk id="1030" creationId="{A3F16FFB-71FF-46EE-8C90-B9DFF5065AA4}"/>
          </ac:picMkLst>
        </pc:picChg>
        <pc:picChg chg="add mod">
          <ac:chgData name="Jonathan Cornish" userId="0529821d4b5895a0" providerId="LiveId" clId="{0983BF2F-F0C3-4EE6-B6F8-0833175E388C}" dt="2020-01-08T02:55:07.292" v="38" actId="1076"/>
          <ac:picMkLst>
            <pc:docMk/>
            <pc:sldMk cId="3685562670" sldId="275"/>
            <ac:picMk id="1032" creationId="{3F70BA36-E7B5-4D25-B224-A213A21D8DC6}"/>
          </ac:picMkLst>
        </pc:picChg>
        <pc:picChg chg="add mod">
          <ac:chgData name="Jonathan Cornish" userId="0529821d4b5895a0" providerId="LiveId" clId="{0983BF2F-F0C3-4EE6-B6F8-0833175E388C}" dt="2020-01-08T02:56:24.418" v="45" actId="1076"/>
          <ac:picMkLst>
            <pc:docMk/>
            <pc:sldMk cId="3685562670" sldId="275"/>
            <ac:picMk id="1034" creationId="{DEE76F93-C981-4C8E-8A8E-096C45A00811}"/>
          </ac:picMkLst>
        </pc:picChg>
        <pc:picChg chg="add mod">
          <ac:chgData name="Jonathan Cornish" userId="0529821d4b5895a0" providerId="LiveId" clId="{0983BF2F-F0C3-4EE6-B6F8-0833175E388C}" dt="2020-01-08T02:57:03.258" v="50" actId="1076"/>
          <ac:picMkLst>
            <pc:docMk/>
            <pc:sldMk cId="3685562670" sldId="275"/>
            <ac:picMk id="1036" creationId="{25B8306B-9A5D-47CF-8481-B57D3BEAE621}"/>
          </ac:picMkLst>
        </pc:picChg>
        <pc:cxnChg chg="add">
          <ac:chgData name="Jonathan Cornish" userId="0529821d4b5895a0" providerId="LiveId" clId="{0983BF2F-F0C3-4EE6-B6F8-0833175E388C}" dt="2020-01-08T02:50:33.333" v="2" actId="26606"/>
          <ac:cxnSpMkLst>
            <pc:docMk/>
            <pc:sldMk cId="3685562670" sldId="275"/>
            <ac:cxnSpMk id="11" creationId="{550D2BD1-98F9-412D-905B-3A843EF4078B}"/>
          </ac:cxnSpMkLst>
        </pc:cxnChg>
      </pc:sldChg>
      <pc:sldChg chg="addSp delSp modSp mod setBg setClrOvrMap">
        <pc:chgData name="Jonathan Cornish" userId="0529821d4b5895a0" providerId="LiveId" clId="{0983BF2F-F0C3-4EE6-B6F8-0833175E388C}" dt="2020-01-08T02:51:02.946" v="5" actId="26606"/>
        <pc:sldMkLst>
          <pc:docMk/>
          <pc:sldMk cId="245003944" sldId="276"/>
        </pc:sldMkLst>
        <pc:spChg chg="mod ord">
          <ac:chgData name="Jonathan Cornish" userId="0529821d4b5895a0" providerId="LiveId" clId="{0983BF2F-F0C3-4EE6-B6F8-0833175E388C}" dt="2020-01-08T02:51:02.946" v="5" actId="26606"/>
          <ac:spMkLst>
            <pc:docMk/>
            <pc:sldMk cId="245003944" sldId="276"/>
            <ac:spMk id="2" creationId="{F49A2117-6E6E-42B7-B537-6E91C2681859}"/>
          </ac:spMkLst>
        </pc:spChg>
        <pc:spChg chg="del">
          <ac:chgData name="Jonathan Cornish" userId="0529821d4b5895a0" providerId="LiveId" clId="{0983BF2F-F0C3-4EE6-B6F8-0833175E388C}" dt="2020-01-08T02:50:09.122" v="1" actId="26606"/>
          <ac:spMkLst>
            <pc:docMk/>
            <pc:sldMk cId="245003944" sldId="276"/>
            <ac:spMk id="3" creationId="{BD489A12-6EE3-467B-8CE1-2514BA167F83}"/>
          </ac:spMkLst>
        </pc:spChg>
        <pc:spChg chg="add">
          <ac:chgData name="Jonathan Cornish" userId="0529821d4b5895a0" providerId="LiveId" clId="{0983BF2F-F0C3-4EE6-B6F8-0833175E388C}" dt="2020-01-08T02:51:02.946" v="5" actId="26606"/>
          <ac:spMkLst>
            <pc:docMk/>
            <pc:sldMk cId="245003944" sldId="276"/>
            <ac:spMk id="16" creationId="{F56F5174-31D9-4DBB-AAB7-A1FD7BDB1352}"/>
          </ac:spMkLst>
        </pc:spChg>
        <pc:spChg chg="add">
          <ac:chgData name="Jonathan Cornish" userId="0529821d4b5895a0" providerId="LiveId" clId="{0983BF2F-F0C3-4EE6-B6F8-0833175E388C}" dt="2020-01-08T02:51:02.946" v="5" actId="26606"/>
          <ac:spMkLst>
            <pc:docMk/>
            <pc:sldMk cId="245003944" sldId="276"/>
            <ac:spMk id="20" creationId="{F9A95BEE-6BB1-4A28-A8E6-A34B2E42EF87}"/>
          </ac:spMkLst>
        </pc:spChg>
        <pc:graphicFrameChg chg="add mod modGraphic">
          <ac:chgData name="Jonathan Cornish" userId="0529821d4b5895a0" providerId="LiveId" clId="{0983BF2F-F0C3-4EE6-B6F8-0833175E388C}" dt="2020-01-08T02:51:02.946" v="5" actId="26606"/>
          <ac:graphicFrameMkLst>
            <pc:docMk/>
            <pc:sldMk cId="245003944" sldId="276"/>
            <ac:graphicFrameMk id="5" creationId="{293AC473-B3CC-4473-B643-494CFC51B055}"/>
          </ac:graphicFrameMkLst>
        </pc:graphicFrameChg>
        <pc:picChg chg="add mod">
          <ac:chgData name="Jonathan Cornish" userId="0529821d4b5895a0" providerId="LiveId" clId="{0983BF2F-F0C3-4EE6-B6F8-0833175E388C}" dt="2020-01-08T02:51:02.946" v="5" actId="26606"/>
          <ac:picMkLst>
            <pc:docMk/>
            <pc:sldMk cId="245003944" sldId="276"/>
            <ac:picMk id="7" creationId="{4CED8BBE-A214-4238-9E84-9A4D2801A1B0}"/>
          </ac:picMkLst>
        </pc:picChg>
        <pc:picChg chg="add">
          <ac:chgData name="Jonathan Cornish" userId="0529821d4b5895a0" providerId="LiveId" clId="{0983BF2F-F0C3-4EE6-B6F8-0833175E388C}" dt="2020-01-08T02:51:02.946" v="5" actId="26606"/>
          <ac:picMkLst>
            <pc:docMk/>
            <pc:sldMk cId="245003944" sldId="276"/>
            <ac:picMk id="18" creationId="{AE113210-7872-481A-ADE6-3A05CCAF5EB2}"/>
          </ac:picMkLst>
        </pc:picChg>
        <pc:cxnChg chg="add del">
          <ac:chgData name="Jonathan Cornish" userId="0529821d4b5895a0" providerId="LiveId" clId="{0983BF2F-F0C3-4EE6-B6F8-0833175E388C}" dt="2020-01-08T02:51:02.946" v="5" actId="26606"/>
          <ac:cxnSpMkLst>
            <pc:docMk/>
            <pc:sldMk cId="245003944" sldId="276"/>
            <ac:cxnSpMk id="11" creationId="{A7F400EE-A8A5-48AF-B4D6-291B52C6F0B0}"/>
          </ac:cxnSpMkLst>
        </pc:cxnChg>
      </pc:sldChg>
      <pc:sldChg chg="addSp delSp modSp add mod setBg">
        <pc:chgData name="Jonathan Cornish" userId="0529821d4b5895a0" providerId="LiveId" clId="{0983BF2F-F0C3-4EE6-B6F8-0833175E388C}" dt="2020-01-08T02:59:37.670" v="135" actId="26606"/>
        <pc:sldMkLst>
          <pc:docMk/>
          <pc:sldMk cId="1203169043" sldId="277"/>
        </pc:sldMkLst>
        <pc:spChg chg="del">
          <ac:chgData name="Jonathan Cornish" userId="0529821d4b5895a0" providerId="LiveId" clId="{0983BF2F-F0C3-4EE6-B6F8-0833175E388C}" dt="2020-01-08T02:58:06.072" v="63" actId="478"/>
          <ac:spMkLst>
            <pc:docMk/>
            <pc:sldMk cId="1203169043" sldId="277"/>
            <ac:spMk id="2" creationId="{6F6305A3-2C01-4D5B-ACD4-4D9F97A6EDA9}"/>
          </ac:spMkLst>
        </pc:spChg>
        <pc:spChg chg="del">
          <ac:chgData name="Jonathan Cornish" userId="0529821d4b5895a0" providerId="LiveId" clId="{0983BF2F-F0C3-4EE6-B6F8-0833175E388C}" dt="2020-01-08T02:58:08.256" v="64" actId="478"/>
          <ac:spMkLst>
            <pc:docMk/>
            <pc:sldMk cId="1203169043" sldId="277"/>
            <ac:spMk id="3" creationId="{FB98D55F-7C28-4460-AC8A-92B9086D45A5}"/>
          </ac:spMkLst>
        </pc:spChg>
        <pc:spChg chg="add del">
          <ac:chgData name="Jonathan Cornish" userId="0529821d4b5895a0" providerId="LiveId" clId="{0983BF2F-F0C3-4EE6-B6F8-0833175E388C}" dt="2020-01-08T02:59:37.670" v="135" actId="26606"/>
          <ac:spMkLst>
            <pc:docMk/>
            <pc:sldMk cId="1203169043" sldId="277"/>
            <ac:spMk id="10" creationId="{32BC26D8-82FB-445E-AA49-62A77D7C1EE0}"/>
          </ac:spMkLst>
        </pc:spChg>
        <pc:spChg chg="add del">
          <ac:chgData name="Jonathan Cornish" userId="0529821d4b5895a0" providerId="LiveId" clId="{0983BF2F-F0C3-4EE6-B6F8-0833175E388C}" dt="2020-01-08T02:59:37.670" v="135" actId="26606"/>
          <ac:spMkLst>
            <pc:docMk/>
            <pc:sldMk cId="1203169043" sldId="277"/>
            <ac:spMk id="12" creationId="{CB44330D-EA18-4254-AA95-EB49948539B8}"/>
          </ac:spMkLst>
        </pc:spChg>
        <pc:spChg chg="add">
          <ac:chgData name="Jonathan Cornish" userId="0529821d4b5895a0" providerId="LiveId" clId="{0983BF2F-F0C3-4EE6-B6F8-0833175E388C}" dt="2020-01-08T02:59:37.670" v="135" actId="26606"/>
          <ac:spMkLst>
            <pc:docMk/>
            <pc:sldMk cId="1203169043" sldId="277"/>
            <ac:spMk id="17" creationId="{B9FF99BD-075F-4761-A995-6FC574BD25EA}"/>
          </ac:spMkLst>
        </pc:spChg>
        <pc:spChg chg="add">
          <ac:chgData name="Jonathan Cornish" userId="0529821d4b5895a0" providerId="LiveId" clId="{0983BF2F-F0C3-4EE6-B6F8-0833175E388C}" dt="2020-01-08T02:59:37.670" v="135" actId="26606"/>
          <ac:spMkLst>
            <pc:docMk/>
            <pc:sldMk cId="1203169043" sldId="277"/>
            <ac:spMk id="19" creationId="{A7B21A54-9BA3-4EA9-B460-5A829ADD9051}"/>
          </ac:spMkLst>
        </pc:spChg>
        <pc:spChg chg="add">
          <ac:chgData name="Jonathan Cornish" userId="0529821d4b5895a0" providerId="LiveId" clId="{0983BF2F-F0C3-4EE6-B6F8-0833175E388C}" dt="2020-01-08T02:59:37.670" v="135" actId="26606"/>
          <ac:spMkLst>
            <pc:docMk/>
            <pc:sldMk cId="1203169043" sldId="277"/>
            <ac:spMk id="21" creationId="{6FA8F714-B9D8-488A-8CCA-E9948FF913A9}"/>
          </ac:spMkLst>
        </pc:spChg>
        <pc:picChg chg="add mod">
          <ac:chgData name="Jonathan Cornish" userId="0529821d4b5895a0" providerId="LiveId" clId="{0983BF2F-F0C3-4EE6-B6F8-0833175E388C}" dt="2020-01-08T02:59:37.670" v="135" actId="26606"/>
          <ac:picMkLst>
            <pc:docMk/>
            <pc:sldMk cId="1203169043" sldId="277"/>
            <ac:picMk id="5" creationId="{80B206F6-F0FD-4D0C-8CBF-E826C539965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ortada.net/python-api-for-fred.html" TargetMode="External"/><Relationship Id="rId1" Type="http://schemas.openxmlformats.org/officeDocument/2006/relationships/hyperlink" Target="https://github.com/mortada/fredapi" TargetMode="External"/><Relationship Id="rId6" Type="http://schemas.openxmlformats.org/officeDocument/2006/relationships/image" Target="../media/image26.svg"/><Relationship Id="rId5" Type="http://schemas.openxmlformats.org/officeDocument/2006/relationships/image" Target="../media/image21.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7" Type="http://schemas.openxmlformats.org/officeDocument/2006/relationships/image" Target="../media/image21.png"/><Relationship Id="rId1" Type="http://schemas.openxmlformats.org/officeDocument/2006/relationships/image" Target="../media/image20.png"/><Relationship Id="rId6" Type="http://schemas.openxmlformats.org/officeDocument/2006/relationships/hyperlink" Target="https://mortada.net/python-api-for-fred.html" TargetMode="External"/><Relationship Id="rId5" Type="http://schemas.openxmlformats.org/officeDocument/2006/relationships/hyperlink" Target="https://github.com/mortada/fredapi" TargetMode="External"/><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98B3E-030B-430A-9215-5E7C7901AB6F}"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DD5FEF6-E7AC-4272-ABE3-59B0400672E7}">
      <dgm:prSet/>
      <dgm:spPr/>
      <dgm:t>
        <a:bodyPr/>
        <a:lstStyle/>
        <a:p>
          <a:pPr>
            <a:lnSpc>
              <a:spcPct val="100000"/>
            </a:lnSpc>
            <a:defRPr b="1"/>
          </a:pPr>
          <a:r>
            <a:rPr lang="en-US"/>
            <a:t>Survey of more than 6,000 Americans from diverse backgrounds</a:t>
          </a:r>
        </a:p>
      </dgm:t>
    </dgm:pt>
    <dgm:pt modelId="{4091651D-696B-46FB-BB45-F69535DC4EBF}" type="parTrans" cxnId="{EA9D27CF-5391-4617-B2AC-8130B3890058}">
      <dgm:prSet/>
      <dgm:spPr/>
      <dgm:t>
        <a:bodyPr/>
        <a:lstStyle/>
        <a:p>
          <a:endParaRPr lang="en-US"/>
        </a:p>
      </dgm:t>
    </dgm:pt>
    <dgm:pt modelId="{AD0861F2-D2F5-404F-9712-7AFF977B1756}" type="sibTrans" cxnId="{EA9D27CF-5391-4617-B2AC-8130B3890058}">
      <dgm:prSet/>
      <dgm:spPr/>
      <dgm:t>
        <a:bodyPr/>
        <a:lstStyle/>
        <a:p>
          <a:endParaRPr lang="en-US"/>
        </a:p>
      </dgm:t>
    </dgm:pt>
    <dgm:pt modelId="{000AA67A-10FA-4CD2-BA74-7A6634CA4EE1}">
      <dgm:prSet/>
      <dgm:spPr/>
      <dgm:t>
        <a:bodyPr/>
        <a:lstStyle/>
        <a:p>
          <a:pPr>
            <a:lnSpc>
              <a:spcPct val="100000"/>
            </a:lnSpc>
            <a:defRPr b="1"/>
          </a:pPr>
          <a:r>
            <a:rPr lang="en-US"/>
            <a:t>A 100-point financial well-being score drawn from 10 questions</a:t>
          </a:r>
        </a:p>
      </dgm:t>
    </dgm:pt>
    <dgm:pt modelId="{F053E587-6757-439B-9927-19C80E023B37}" type="parTrans" cxnId="{38137671-CEEC-4E5B-92AA-82C9A4D4C9A4}">
      <dgm:prSet/>
      <dgm:spPr/>
      <dgm:t>
        <a:bodyPr/>
        <a:lstStyle/>
        <a:p>
          <a:endParaRPr lang="en-US"/>
        </a:p>
      </dgm:t>
    </dgm:pt>
    <dgm:pt modelId="{5DB6CA4C-384A-4489-9B7D-F251460DCA6F}" type="sibTrans" cxnId="{38137671-CEEC-4E5B-92AA-82C9A4D4C9A4}">
      <dgm:prSet/>
      <dgm:spPr/>
      <dgm:t>
        <a:bodyPr/>
        <a:lstStyle/>
        <a:p>
          <a:endParaRPr lang="en-US"/>
        </a:p>
      </dgm:t>
    </dgm:pt>
    <dgm:pt modelId="{EF730886-BBCD-44E3-ABD0-AB852C0B23B7}">
      <dgm:prSet/>
      <dgm:spPr/>
      <dgm:t>
        <a:bodyPr/>
        <a:lstStyle/>
        <a:p>
          <a:pPr>
            <a:lnSpc>
              <a:spcPct val="100000"/>
            </a:lnSpc>
            <a:defRPr b="1"/>
          </a:pPr>
          <a:r>
            <a:rPr lang="en-US" dirty="0"/>
            <a:t>A large set of </a:t>
          </a:r>
          <a:r>
            <a:rPr lang="en-US" dirty="0" smtClean="0"/>
            <a:t>additional </a:t>
          </a:r>
          <a:r>
            <a:rPr lang="en-US" dirty="0"/>
            <a:t>questions on:</a:t>
          </a:r>
        </a:p>
      </dgm:t>
    </dgm:pt>
    <dgm:pt modelId="{86968275-3AFE-40DF-BB0F-BDA13C23BCD2}" type="parTrans" cxnId="{5EEF46F5-6D51-480F-B1DC-CF2643C37E8B}">
      <dgm:prSet/>
      <dgm:spPr/>
      <dgm:t>
        <a:bodyPr/>
        <a:lstStyle/>
        <a:p>
          <a:endParaRPr lang="en-US"/>
        </a:p>
      </dgm:t>
    </dgm:pt>
    <dgm:pt modelId="{D19EAF94-C8C0-4EF4-AC14-0A809B19E40F}" type="sibTrans" cxnId="{5EEF46F5-6D51-480F-B1DC-CF2643C37E8B}">
      <dgm:prSet/>
      <dgm:spPr/>
      <dgm:t>
        <a:bodyPr/>
        <a:lstStyle/>
        <a:p>
          <a:endParaRPr lang="en-US"/>
        </a:p>
      </dgm:t>
    </dgm:pt>
    <dgm:pt modelId="{509402B8-C9F4-4CC1-B524-120BE4DF48BF}">
      <dgm:prSet/>
      <dgm:spPr/>
      <dgm:t>
        <a:bodyPr/>
        <a:lstStyle/>
        <a:p>
          <a:pPr>
            <a:lnSpc>
              <a:spcPct val="100000"/>
            </a:lnSpc>
          </a:pPr>
          <a:r>
            <a:rPr lang="en-US"/>
            <a:t>Income and employment</a:t>
          </a:r>
        </a:p>
      </dgm:t>
    </dgm:pt>
    <dgm:pt modelId="{7F68FE47-FBE1-4B9C-905A-5395BB0CC467}" type="parTrans" cxnId="{04C18700-98BE-461E-8E09-83655DA7DD28}">
      <dgm:prSet/>
      <dgm:spPr/>
      <dgm:t>
        <a:bodyPr/>
        <a:lstStyle/>
        <a:p>
          <a:endParaRPr lang="en-US"/>
        </a:p>
      </dgm:t>
    </dgm:pt>
    <dgm:pt modelId="{6F812FCF-5F74-4124-B800-FE7CD1594A49}" type="sibTrans" cxnId="{04C18700-98BE-461E-8E09-83655DA7DD28}">
      <dgm:prSet/>
      <dgm:spPr/>
      <dgm:t>
        <a:bodyPr/>
        <a:lstStyle/>
        <a:p>
          <a:endParaRPr lang="en-US"/>
        </a:p>
      </dgm:t>
    </dgm:pt>
    <dgm:pt modelId="{971B8610-C73A-4C38-BF73-6329A9C61722}">
      <dgm:prSet/>
      <dgm:spPr/>
      <dgm:t>
        <a:bodyPr/>
        <a:lstStyle/>
        <a:p>
          <a:pPr>
            <a:lnSpc>
              <a:spcPct val="100000"/>
            </a:lnSpc>
          </a:pPr>
          <a:r>
            <a:rPr lang="en-US"/>
            <a:t>Savings and safety nets</a:t>
          </a:r>
        </a:p>
      </dgm:t>
    </dgm:pt>
    <dgm:pt modelId="{FA72E4E1-B78A-4627-9C41-D3CADF572D70}" type="parTrans" cxnId="{7193DFD8-6C9E-4336-9C65-DEBDA81A6912}">
      <dgm:prSet/>
      <dgm:spPr/>
      <dgm:t>
        <a:bodyPr/>
        <a:lstStyle/>
        <a:p>
          <a:endParaRPr lang="en-US"/>
        </a:p>
      </dgm:t>
    </dgm:pt>
    <dgm:pt modelId="{B3B1AC80-DFE5-466F-92CE-29F7195F007C}" type="sibTrans" cxnId="{7193DFD8-6C9E-4336-9C65-DEBDA81A6912}">
      <dgm:prSet/>
      <dgm:spPr/>
      <dgm:t>
        <a:bodyPr/>
        <a:lstStyle/>
        <a:p>
          <a:endParaRPr lang="en-US"/>
        </a:p>
      </dgm:t>
    </dgm:pt>
    <dgm:pt modelId="{6D815026-6A3D-49A0-A3CC-30CF8244DDAF}">
      <dgm:prSet/>
      <dgm:spPr/>
      <dgm:t>
        <a:bodyPr/>
        <a:lstStyle/>
        <a:p>
          <a:pPr>
            <a:lnSpc>
              <a:spcPct val="100000"/>
            </a:lnSpc>
          </a:pPr>
          <a:r>
            <a:rPr lang="en-US"/>
            <a:t>Past financial experiences</a:t>
          </a:r>
        </a:p>
      </dgm:t>
    </dgm:pt>
    <dgm:pt modelId="{33B1ADF0-E0AC-4DB4-BBD1-4D12B182D237}" type="parTrans" cxnId="{6E9F6F9C-B52B-4BF7-98F9-A80E45A5FB87}">
      <dgm:prSet/>
      <dgm:spPr/>
      <dgm:t>
        <a:bodyPr/>
        <a:lstStyle/>
        <a:p>
          <a:endParaRPr lang="en-US"/>
        </a:p>
      </dgm:t>
    </dgm:pt>
    <dgm:pt modelId="{4AFBF962-0D1D-4D52-9397-E53006BFA019}" type="sibTrans" cxnId="{6E9F6F9C-B52B-4BF7-98F9-A80E45A5FB87}">
      <dgm:prSet/>
      <dgm:spPr/>
      <dgm:t>
        <a:bodyPr/>
        <a:lstStyle/>
        <a:p>
          <a:endParaRPr lang="en-US"/>
        </a:p>
      </dgm:t>
    </dgm:pt>
    <dgm:pt modelId="{7BF53875-5977-4F1D-9F8E-982B7674CE21}">
      <dgm:prSet/>
      <dgm:spPr/>
      <dgm:t>
        <a:bodyPr/>
        <a:lstStyle/>
        <a:p>
          <a:pPr>
            <a:lnSpc>
              <a:spcPct val="100000"/>
            </a:lnSpc>
          </a:pPr>
          <a:r>
            <a:rPr lang="en-US"/>
            <a:t>Financial behaviors, skills, and attitudes</a:t>
          </a:r>
        </a:p>
      </dgm:t>
    </dgm:pt>
    <dgm:pt modelId="{5A681C33-762E-4E84-90CD-3710C40667D2}" type="parTrans" cxnId="{6CB9BC7D-FB66-4899-8710-0D6C0E63286E}">
      <dgm:prSet/>
      <dgm:spPr/>
      <dgm:t>
        <a:bodyPr/>
        <a:lstStyle/>
        <a:p>
          <a:endParaRPr lang="en-US"/>
        </a:p>
      </dgm:t>
    </dgm:pt>
    <dgm:pt modelId="{904BF01F-6064-4FB6-9C0C-A3D02B0D326F}" type="sibTrans" cxnId="{6CB9BC7D-FB66-4899-8710-0D6C0E63286E}">
      <dgm:prSet/>
      <dgm:spPr/>
      <dgm:t>
        <a:bodyPr/>
        <a:lstStyle/>
        <a:p>
          <a:endParaRPr lang="en-US"/>
        </a:p>
      </dgm:t>
    </dgm:pt>
    <dgm:pt modelId="{31ACA996-E3C3-4FB0-A7E7-679894AC2ED8}" type="pres">
      <dgm:prSet presAssocID="{30C98B3E-030B-430A-9215-5E7C7901AB6F}" presName="root" presStyleCnt="0">
        <dgm:presLayoutVars>
          <dgm:dir/>
          <dgm:resizeHandles val="exact"/>
        </dgm:presLayoutVars>
      </dgm:prSet>
      <dgm:spPr/>
      <dgm:t>
        <a:bodyPr/>
        <a:lstStyle/>
        <a:p>
          <a:endParaRPr lang="en-US"/>
        </a:p>
      </dgm:t>
    </dgm:pt>
    <dgm:pt modelId="{97520B20-08B1-401E-9678-C6D32DE94258}" type="pres">
      <dgm:prSet presAssocID="{3DD5FEF6-E7AC-4272-ABE3-59B0400672E7}" presName="compNode" presStyleCnt="0"/>
      <dgm:spPr/>
    </dgm:pt>
    <dgm:pt modelId="{AC1FC421-AD84-47CB-A283-EE3E08D753F8}" type="pres">
      <dgm:prSet presAssocID="{3DD5FEF6-E7AC-4272-ABE3-59B0400672E7}"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Group"/>
        </a:ext>
      </dgm:extLst>
    </dgm:pt>
    <dgm:pt modelId="{72E40E44-9CF6-439B-9C62-A371624F4E4A}" type="pres">
      <dgm:prSet presAssocID="{3DD5FEF6-E7AC-4272-ABE3-59B0400672E7}" presName="iconSpace" presStyleCnt="0"/>
      <dgm:spPr/>
    </dgm:pt>
    <dgm:pt modelId="{469F1C0B-DE81-427E-9337-EA015C1F702A}" type="pres">
      <dgm:prSet presAssocID="{3DD5FEF6-E7AC-4272-ABE3-59B0400672E7}" presName="parTx" presStyleLbl="revTx" presStyleIdx="0" presStyleCnt="6">
        <dgm:presLayoutVars>
          <dgm:chMax val="0"/>
          <dgm:chPref val="0"/>
        </dgm:presLayoutVars>
      </dgm:prSet>
      <dgm:spPr/>
      <dgm:t>
        <a:bodyPr/>
        <a:lstStyle/>
        <a:p>
          <a:endParaRPr lang="en-US"/>
        </a:p>
      </dgm:t>
    </dgm:pt>
    <dgm:pt modelId="{F4A26114-ABE4-4870-8526-6321528B90D7}" type="pres">
      <dgm:prSet presAssocID="{3DD5FEF6-E7AC-4272-ABE3-59B0400672E7}" presName="txSpace" presStyleCnt="0"/>
      <dgm:spPr/>
    </dgm:pt>
    <dgm:pt modelId="{1EEA45AE-E025-4877-B897-45F0DF548035}" type="pres">
      <dgm:prSet presAssocID="{3DD5FEF6-E7AC-4272-ABE3-59B0400672E7}" presName="desTx" presStyleLbl="revTx" presStyleIdx="1" presStyleCnt="6">
        <dgm:presLayoutVars/>
      </dgm:prSet>
      <dgm:spPr/>
    </dgm:pt>
    <dgm:pt modelId="{71657F69-C169-4073-9E0A-A8574A2A540E}" type="pres">
      <dgm:prSet presAssocID="{AD0861F2-D2F5-404F-9712-7AFF977B1756}" presName="sibTrans" presStyleCnt="0"/>
      <dgm:spPr/>
    </dgm:pt>
    <dgm:pt modelId="{2B362A34-6248-4E2A-855D-465E05B46C34}" type="pres">
      <dgm:prSet presAssocID="{000AA67A-10FA-4CD2-BA74-7A6634CA4EE1}" presName="compNode" presStyleCnt="0"/>
      <dgm:spPr/>
    </dgm:pt>
    <dgm:pt modelId="{0D96D2FC-9B78-451E-BDD7-43D0080165C1}" type="pres">
      <dgm:prSet presAssocID="{000AA67A-10FA-4CD2-BA74-7A6634CA4EE1}"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itcoin"/>
        </a:ext>
      </dgm:extLst>
    </dgm:pt>
    <dgm:pt modelId="{FC3D850D-BFF2-489B-ACDD-A1A306EA765B}" type="pres">
      <dgm:prSet presAssocID="{000AA67A-10FA-4CD2-BA74-7A6634CA4EE1}" presName="iconSpace" presStyleCnt="0"/>
      <dgm:spPr/>
    </dgm:pt>
    <dgm:pt modelId="{10370EEC-0DBE-4DE5-9CEB-CB9E390894EC}" type="pres">
      <dgm:prSet presAssocID="{000AA67A-10FA-4CD2-BA74-7A6634CA4EE1}" presName="parTx" presStyleLbl="revTx" presStyleIdx="2" presStyleCnt="6">
        <dgm:presLayoutVars>
          <dgm:chMax val="0"/>
          <dgm:chPref val="0"/>
        </dgm:presLayoutVars>
      </dgm:prSet>
      <dgm:spPr/>
      <dgm:t>
        <a:bodyPr/>
        <a:lstStyle/>
        <a:p>
          <a:endParaRPr lang="en-US"/>
        </a:p>
      </dgm:t>
    </dgm:pt>
    <dgm:pt modelId="{4E2DE1C9-E019-46C7-B14F-AE3D77702542}" type="pres">
      <dgm:prSet presAssocID="{000AA67A-10FA-4CD2-BA74-7A6634CA4EE1}" presName="txSpace" presStyleCnt="0"/>
      <dgm:spPr/>
    </dgm:pt>
    <dgm:pt modelId="{D5B5CD8D-EFEA-4CD9-8056-6BB969DDF082}" type="pres">
      <dgm:prSet presAssocID="{000AA67A-10FA-4CD2-BA74-7A6634CA4EE1}" presName="desTx" presStyleLbl="revTx" presStyleIdx="3" presStyleCnt="6">
        <dgm:presLayoutVars/>
      </dgm:prSet>
      <dgm:spPr/>
    </dgm:pt>
    <dgm:pt modelId="{155AB813-14EE-4EBF-BB63-701E4CECCD49}" type="pres">
      <dgm:prSet presAssocID="{5DB6CA4C-384A-4489-9B7D-F251460DCA6F}" presName="sibTrans" presStyleCnt="0"/>
      <dgm:spPr/>
    </dgm:pt>
    <dgm:pt modelId="{00B6A497-143B-43B8-9795-7096BC46566C}" type="pres">
      <dgm:prSet presAssocID="{EF730886-BBCD-44E3-ABD0-AB852C0B23B7}" presName="compNode" presStyleCnt="0"/>
      <dgm:spPr/>
    </dgm:pt>
    <dgm:pt modelId="{DCCCB031-DCB2-41FA-8849-C8B28FC55DC9}" type="pres">
      <dgm:prSet presAssocID="{EF730886-BBCD-44E3-ABD0-AB852C0B23B7}"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ollar"/>
        </a:ext>
      </dgm:extLst>
    </dgm:pt>
    <dgm:pt modelId="{87F15A8F-B3F0-4175-9200-B09A33A4E550}" type="pres">
      <dgm:prSet presAssocID="{EF730886-BBCD-44E3-ABD0-AB852C0B23B7}" presName="iconSpace" presStyleCnt="0"/>
      <dgm:spPr/>
    </dgm:pt>
    <dgm:pt modelId="{641E9A2E-79D3-49DF-8BC6-688C281C3A37}" type="pres">
      <dgm:prSet presAssocID="{EF730886-BBCD-44E3-ABD0-AB852C0B23B7}" presName="parTx" presStyleLbl="revTx" presStyleIdx="4" presStyleCnt="6">
        <dgm:presLayoutVars>
          <dgm:chMax val="0"/>
          <dgm:chPref val="0"/>
        </dgm:presLayoutVars>
      </dgm:prSet>
      <dgm:spPr/>
      <dgm:t>
        <a:bodyPr/>
        <a:lstStyle/>
        <a:p>
          <a:endParaRPr lang="en-US"/>
        </a:p>
      </dgm:t>
    </dgm:pt>
    <dgm:pt modelId="{5FB8CCAC-7A20-4954-8E59-E36CDE2F6D5E}" type="pres">
      <dgm:prSet presAssocID="{EF730886-BBCD-44E3-ABD0-AB852C0B23B7}" presName="txSpace" presStyleCnt="0"/>
      <dgm:spPr/>
    </dgm:pt>
    <dgm:pt modelId="{8B9AF68F-94AF-4D29-A5EB-58CC57F62636}" type="pres">
      <dgm:prSet presAssocID="{EF730886-BBCD-44E3-ABD0-AB852C0B23B7}" presName="desTx" presStyleLbl="revTx" presStyleIdx="5" presStyleCnt="6">
        <dgm:presLayoutVars/>
      </dgm:prSet>
      <dgm:spPr/>
      <dgm:t>
        <a:bodyPr/>
        <a:lstStyle/>
        <a:p>
          <a:endParaRPr lang="en-US"/>
        </a:p>
      </dgm:t>
    </dgm:pt>
  </dgm:ptLst>
  <dgm:cxnLst>
    <dgm:cxn modelId="{081EABF5-2D0E-4A0F-B915-9286D3687271}" type="presOf" srcId="{509402B8-C9F4-4CC1-B524-120BE4DF48BF}" destId="{8B9AF68F-94AF-4D29-A5EB-58CC57F62636}" srcOrd="0" destOrd="0" presId="urn:microsoft.com/office/officeart/2018/2/layout/IconLabelDescriptionList"/>
    <dgm:cxn modelId="{EA9D27CF-5391-4617-B2AC-8130B3890058}" srcId="{30C98B3E-030B-430A-9215-5E7C7901AB6F}" destId="{3DD5FEF6-E7AC-4272-ABE3-59B0400672E7}" srcOrd="0" destOrd="0" parTransId="{4091651D-696B-46FB-BB45-F69535DC4EBF}" sibTransId="{AD0861F2-D2F5-404F-9712-7AFF977B1756}"/>
    <dgm:cxn modelId="{D75048D6-060C-42CB-B9C4-E7B1E9D7417D}" type="presOf" srcId="{3DD5FEF6-E7AC-4272-ABE3-59B0400672E7}" destId="{469F1C0B-DE81-427E-9337-EA015C1F702A}" srcOrd="0" destOrd="0" presId="urn:microsoft.com/office/officeart/2018/2/layout/IconLabelDescriptionList"/>
    <dgm:cxn modelId="{0DD50933-FC90-44A5-AA33-B47150D0B28E}" type="presOf" srcId="{000AA67A-10FA-4CD2-BA74-7A6634CA4EE1}" destId="{10370EEC-0DBE-4DE5-9CEB-CB9E390894EC}" srcOrd="0" destOrd="0" presId="urn:microsoft.com/office/officeart/2018/2/layout/IconLabelDescriptionList"/>
    <dgm:cxn modelId="{5EEF46F5-6D51-480F-B1DC-CF2643C37E8B}" srcId="{30C98B3E-030B-430A-9215-5E7C7901AB6F}" destId="{EF730886-BBCD-44E3-ABD0-AB852C0B23B7}" srcOrd="2" destOrd="0" parTransId="{86968275-3AFE-40DF-BB0F-BDA13C23BCD2}" sibTransId="{D19EAF94-C8C0-4EF4-AC14-0A809B19E40F}"/>
    <dgm:cxn modelId="{6CB9BC7D-FB66-4899-8710-0D6C0E63286E}" srcId="{EF730886-BBCD-44E3-ABD0-AB852C0B23B7}" destId="{7BF53875-5977-4F1D-9F8E-982B7674CE21}" srcOrd="3" destOrd="0" parTransId="{5A681C33-762E-4E84-90CD-3710C40667D2}" sibTransId="{904BF01F-6064-4FB6-9C0C-A3D02B0D326F}"/>
    <dgm:cxn modelId="{382E34D1-0A01-4472-9093-380CAE627F92}" type="presOf" srcId="{971B8610-C73A-4C38-BF73-6329A9C61722}" destId="{8B9AF68F-94AF-4D29-A5EB-58CC57F62636}" srcOrd="0" destOrd="1" presId="urn:microsoft.com/office/officeart/2018/2/layout/IconLabelDescriptionList"/>
    <dgm:cxn modelId="{7193DFD8-6C9E-4336-9C65-DEBDA81A6912}" srcId="{EF730886-BBCD-44E3-ABD0-AB852C0B23B7}" destId="{971B8610-C73A-4C38-BF73-6329A9C61722}" srcOrd="1" destOrd="0" parTransId="{FA72E4E1-B78A-4627-9C41-D3CADF572D70}" sibTransId="{B3B1AC80-DFE5-466F-92CE-29F7195F007C}"/>
    <dgm:cxn modelId="{7B836752-00BD-4331-B89E-85AC6DAD46C1}" type="presOf" srcId="{30C98B3E-030B-430A-9215-5E7C7901AB6F}" destId="{31ACA996-E3C3-4FB0-A7E7-679894AC2ED8}" srcOrd="0" destOrd="0" presId="urn:microsoft.com/office/officeart/2018/2/layout/IconLabelDescriptionList"/>
    <dgm:cxn modelId="{38137671-CEEC-4E5B-92AA-82C9A4D4C9A4}" srcId="{30C98B3E-030B-430A-9215-5E7C7901AB6F}" destId="{000AA67A-10FA-4CD2-BA74-7A6634CA4EE1}" srcOrd="1" destOrd="0" parTransId="{F053E587-6757-439B-9927-19C80E023B37}" sibTransId="{5DB6CA4C-384A-4489-9B7D-F251460DCA6F}"/>
    <dgm:cxn modelId="{BFFD7A33-CDFF-43FB-8710-95C045343A07}" type="presOf" srcId="{EF730886-BBCD-44E3-ABD0-AB852C0B23B7}" destId="{641E9A2E-79D3-49DF-8BC6-688C281C3A37}" srcOrd="0" destOrd="0" presId="urn:microsoft.com/office/officeart/2018/2/layout/IconLabelDescriptionList"/>
    <dgm:cxn modelId="{BA09CEAB-3716-4EEC-A241-9BA8378281DD}" type="presOf" srcId="{6D815026-6A3D-49A0-A3CC-30CF8244DDAF}" destId="{8B9AF68F-94AF-4D29-A5EB-58CC57F62636}" srcOrd="0" destOrd="2" presId="urn:microsoft.com/office/officeart/2018/2/layout/IconLabelDescriptionList"/>
    <dgm:cxn modelId="{6E9F6F9C-B52B-4BF7-98F9-A80E45A5FB87}" srcId="{EF730886-BBCD-44E3-ABD0-AB852C0B23B7}" destId="{6D815026-6A3D-49A0-A3CC-30CF8244DDAF}" srcOrd="2" destOrd="0" parTransId="{33B1ADF0-E0AC-4DB4-BBD1-4D12B182D237}" sibTransId="{4AFBF962-0D1D-4D52-9397-E53006BFA019}"/>
    <dgm:cxn modelId="{717DE932-3FF5-4985-91CA-97AE4324BF0F}" type="presOf" srcId="{7BF53875-5977-4F1D-9F8E-982B7674CE21}" destId="{8B9AF68F-94AF-4D29-A5EB-58CC57F62636}" srcOrd="0" destOrd="3" presId="urn:microsoft.com/office/officeart/2018/2/layout/IconLabelDescriptionList"/>
    <dgm:cxn modelId="{04C18700-98BE-461E-8E09-83655DA7DD28}" srcId="{EF730886-BBCD-44E3-ABD0-AB852C0B23B7}" destId="{509402B8-C9F4-4CC1-B524-120BE4DF48BF}" srcOrd="0" destOrd="0" parTransId="{7F68FE47-FBE1-4B9C-905A-5395BB0CC467}" sibTransId="{6F812FCF-5F74-4124-B800-FE7CD1594A49}"/>
    <dgm:cxn modelId="{F7D5E5B7-200E-4FA3-ABBD-33FD93FB0A87}" type="presParOf" srcId="{31ACA996-E3C3-4FB0-A7E7-679894AC2ED8}" destId="{97520B20-08B1-401E-9678-C6D32DE94258}" srcOrd="0" destOrd="0" presId="urn:microsoft.com/office/officeart/2018/2/layout/IconLabelDescriptionList"/>
    <dgm:cxn modelId="{60D5776D-8FF1-4EFA-A132-095E2B8CF05B}" type="presParOf" srcId="{97520B20-08B1-401E-9678-C6D32DE94258}" destId="{AC1FC421-AD84-47CB-A283-EE3E08D753F8}" srcOrd="0" destOrd="0" presId="urn:microsoft.com/office/officeart/2018/2/layout/IconLabelDescriptionList"/>
    <dgm:cxn modelId="{2EFFC5E6-30B0-4B31-A604-3D9CB976B7C0}" type="presParOf" srcId="{97520B20-08B1-401E-9678-C6D32DE94258}" destId="{72E40E44-9CF6-439B-9C62-A371624F4E4A}" srcOrd="1" destOrd="0" presId="urn:microsoft.com/office/officeart/2018/2/layout/IconLabelDescriptionList"/>
    <dgm:cxn modelId="{AB88776E-3DF1-474F-BCB5-256A2960BDBE}" type="presParOf" srcId="{97520B20-08B1-401E-9678-C6D32DE94258}" destId="{469F1C0B-DE81-427E-9337-EA015C1F702A}" srcOrd="2" destOrd="0" presId="urn:microsoft.com/office/officeart/2018/2/layout/IconLabelDescriptionList"/>
    <dgm:cxn modelId="{C6840C0C-68F5-433F-B356-ECA38FDCC703}" type="presParOf" srcId="{97520B20-08B1-401E-9678-C6D32DE94258}" destId="{F4A26114-ABE4-4870-8526-6321528B90D7}" srcOrd="3" destOrd="0" presId="urn:microsoft.com/office/officeart/2018/2/layout/IconLabelDescriptionList"/>
    <dgm:cxn modelId="{7B895C1D-EB5F-464B-A79C-C37B79BDF0ED}" type="presParOf" srcId="{97520B20-08B1-401E-9678-C6D32DE94258}" destId="{1EEA45AE-E025-4877-B897-45F0DF548035}" srcOrd="4" destOrd="0" presId="urn:microsoft.com/office/officeart/2018/2/layout/IconLabelDescriptionList"/>
    <dgm:cxn modelId="{F9FF1448-C58F-426E-B43F-04CA3A7E4846}" type="presParOf" srcId="{31ACA996-E3C3-4FB0-A7E7-679894AC2ED8}" destId="{71657F69-C169-4073-9E0A-A8574A2A540E}" srcOrd="1" destOrd="0" presId="urn:microsoft.com/office/officeart/2018/2/layout/IconLabelDescriptionList"/>
    <dgm:cxn modelId="{83DC478A-64C2-4A8A-9102-0199EFDD4A73}" type="presParOf" srcId="{31ACA996-E3C3-4FB0-A7E7-679894AC2ED8}" destId="{2B362A34-6248-4E2A-855D-465E05B46C34}" srcOrd="2" destOrd="0" presId="urn:microsoft.com/office/officeart/2018/2/layout/IconLabelDescriptionList"/>
    <dgm:cxn modelId="{FA55FFDC-D34B-4A8C-91E7-D77DC07599F2}" type="presParOf" srcId="{2B362A34-6248-4E2A-855D-465E05B46C34}" destId="{0D96D2FC-9B78-451E-BDD7-43D0080165C1}" srcOrd="0" destOrd="0" presId="urn:microsoft.com/office/officeart/2018/2/layout/IconLabelDescriptionList"/>
    <dgm:cxn modelId="{85FB09F9-E745-467E-A2CE-FE93725D5D53}" type="presParOf" srcId="{2B362A34-6248-4E2A-855D-465E05B46C34}" destId="{FC3D850D-BFF2-489B-ACDD-A1A306EA765B}" srcOrd="1" destOrd="0" presId="urn:microsoft.com/office/officeart/2018/2/layout/IconLabelDescriptionList"/>
    <dgm:cxn modelId="{A6DCC890-9B54-4F71-823A-3BA27B0B5424}" type="presParOf" srcId="{2B362A34-6248-4E2A-855D-465E05B46C34}" destId="{10370EEC-0DBE-4DE5-9CEB-CB9E390894EC}" srcOrd="2" destOrd="0" presId="urn:microsoft.com/office/officeart/2018/2/layout/IconLabelDescriptionList"/>
    <dgm:cxn modelId="{780203FD-0763-4D86-A874-CEF734E0A4B6}" type="presParOf" srcId="{2B362A34-6248-4E2A-855D-465E05B46C34}" destId="{4E2DE1C9-E019-46C7-B14F-AE3D77702542}" srcOrd="3" destOrd="0" presId="urn:microsoft.com/office/officeart/2018/2/layout/IconLabelDescriptionList"/>
    <dgm:cxn modelId="{A8308741-BFCE-4DB2-85C8-2FBEFFE887CA}" type="presParOf" srcId="{2B362A34-6248-4E2A-855D-465E05B46C34}" destId="{D5B5CD8D-EFEA-4CD9-8056-6BB969DDF082}" srcOrd="4" destOrd="0" presId="urn:microsoft.com/office/officeart/2018/2/layout/IconLabelDescriptionList"/>
    <dgm:cxn modelId="{87263BC9-52AE-4700-B19E-96376154C373}" type="presParOf" srcId="{31ACA996-E3C3-4FB0-A7E7-679894AC2ED8}" destId="{155AB813-14EE-4EBF-BB63-701E4CECCD49}" srcOrd="3" destOrd="0" presId="urn:microsoft.com/office/officeart/2018/2/layout/IconLabelDescriptionList"/>
    <dgm:cxn modelId="{CC0A82B6-53E3-479C-8214-532B5527566E}" type="presParOf" srcId="{31ACA996-E3C3-4FB0-A7E7-679894AC2ED8}" destId="{00B6A497-143B-43B8-9795-7096BC46566C}" srcOrd="4" destOrd="0" presId="urn:microsoft.com/office/officeart/2018/2/layout/IconLabelDescriptionList"/>
    <dgm:cxn modelId="{9BDFB346-A082-4EA8-A17F-4077B4D14F3B}" type="presParOf" srcId="{00B6A497-143B-43B8-9795-7096BC46566C}" destId="{DCCCB031-DCB2-41FA-8849-C8B28FC55DC9}" srcOrd="0" destOrd="0" presId="urn:microsoft.com/office/officeart/2018/2/layout/IconLabelDescriptionList"/>
    <dgm:cxn modelId="{DAE65343-E4E4-45B8-8A63-4F9B3C0D72B3}" type="presParOf" srcId="{00B6A497-143B-43B8-9795-7096BC46566C}" destId="{87F15A8F-B3F0-4175-9200-B09A33A4E550}" srcOrd="1" destOrd="0" presId="urn:microsoft.com/office/officeart/2018/2/layout/IconLabelDescriptionList"/>
    <dgm:cxn modelId="{BDB83F7B-C633-43BE-8FC6-7F5C16E6C47B}" type="presParOf" srcId="{00B6A497-143B-43B8-9795-7096BC46566C}" destId="{641E9A2E-79D3-49DF-8BC6-688C281C3A37}" srcOrd="2" destOrd="0" presId="urn:microsoft.com/office/officeart/2018/2/layout/IconLabelDescriptionList"/>
    <dgm:cxn modelId="{0010302C-3414-48C6-A0EC-D53553AE7912}" type="presParOf" srcId="{00B6A497-143B-43B8-9795-7096BC46566C}" destId="{5FB8CCAC-7A20-4954-8E59-E36CDE2F6D5E}" srcOrd="3" destOrd="0" presId="urn:microsoft.com/office/officeart/2018/2/layout/IconLabelDescriptionList"/>
    <dgm:cxn modelId="{C76A09AD-06EE-4D13-990F-B00392A077B1}" type="presParOf" srcId="{00B6A497-143B-43B8-9795-7096BC46566C}" destId="{8B9AF68F-94AF-4D29-A5EB-58CC57F62636}"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BD596-800B-4D33-9227-5251F5B8F7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50064D92-CB37-4064-93C0-765E3D465806}">
      <dgm:prSet phldrT="[Text]"/>
      <dgm:spPr/>
      <dgm:t>
        <a:bodyPr/>
        <a:lstStyle/>
        <a:p>
          <a:pPr>
            <a:lnSpc>
              <a:spcPct val="100000"/>
            </a:lnSpc>
          </a:pPr>
          <a:r>
            <a:rPr lang="en-US"/>
            <a:t>CFPB (CSV) and FRED (API) data</a:t>
          </a:r>
        </a:p>
      </dgm:t>
    </dgm:pt>
    <dgm:pt modelId="{E40B9B6C-45F8-40EB-9104-3312C5AB849E}" type="parTrans" cxnId="{478174F8-658F-4084-9DEA-A1FE3A4640D0}">
      <dgm:prSet/>
      <dgm:spPr/>
      <dgm:t>
        <a:bodyPr/>
        <a:lstStyle/>
        <a:p>
          <a:endParaRPr lang="en-US"/>
        </a:p>
      </dgm:t>
    </dgm:pt>
    <dgm:pt modelId="{74337AB1-BCC8-4917-99CD-A9189DC18219}" type="sibTrans" cxnId="{478174F8-658F-4084-9DEA-A1FE3A4640D0}">
      <dgm:prSet/>
      <dgm:spPr/>
      <dgm:t>
        <a:bodyPr/>
        <a:lstStyle/>
        <a:p>
          <a:endParaRPr lang="en-US"/>
        </a:p>
      </dgm:t>
    </dgm:pt>
    <dgm:pt modelId="{3556AC9A-C7E0-4ED5-93C9-499DBACB2455}">
      <dgm:prSet phldrT="[Text]"/>
      <dgm:spPr/>
      <dgm:t>
        <a:bodyPr/>
        <a:lstStyle/>
        <a:p>
          <a:pPr>
            <a:lnSpc>
              <a:spcPct val="100000"/>
            </a:lnSpc>
          </a:pPr>
          <a:r>
            <a:rPr lang="en-US" dirty="0"/>
            <a:t>Mongo DB</a:t>
          </a:r>
        </a:p>
      </dgm:t>
    </dgm:pt>
    <dgm:pt modelId="{FA0706B9-B273-4033-8A8A-C85DC6135973}" type="parTrans" cxnId="{D3979945-38B0-4C09-90D8-8D9BE8E67484}">
      <dgm:prSet/>
      <dgm:spPr/>
      <dgm:t>
        <a:bodyPr/>
        <a:lstStyle/>
        <a:p>
          <a:endParaRPr lang="en-US"/>
        </a:p>
      </dgm:t>
    </dgm:pt>
    <dgm:pt modelId="{90E237D2-21DB-43BE-944C-F37C5AB59B12}" type="sibTrans" cxnId="{D3979945-38B0-4C09-90D8-8D9BE8E67484}">
      <dgm:prSet/>
      <dgm:spPr/>
      <dgm:t>
        <a:bodyPr/>
        <a:lstStyle/>
        <a:p>
          <a:endParaRPr lang="en-US"/>
        </a:p>
      </dgm:t>
    </dgm:pt>
    <dgm:pt modelId="{9A6DD189-893D-458C-AC7C-8DE8D8C4EC73}">
      <dgm:prSet phldrT="[Text]"/>
      <dgm:spPr/>
      <dgm:t>
        <a:bodyPr/>
        <a:lstStyle/>
        <a:p>
          <a:pPr>
            <a:lnSpc>
              <a:spcPct val="100000"/>
            </a:lnSpc>
          </a:pPr>
          <a:r>
            <a:rPr lang="en-US" dirty="0"/>
            <a:t>Flask Server</a:t>
          </a:r>
        </a:p>
      </dgm:t>
    </dgm:pt>
    <dgm:pt modelId="{5C729063-7F91-4C37-BD3F-80511C664EBD}" type="parTrans" cxnId="{8B3ED184-68D7-4E42-8564-01BB805B21C6}">
      <dgm:prSet/>
      <dgm:spPr/>
      <dgm:t>
        <a:bodyPr/>
        <a:lstStyle/>
        <a:p>
          <a:endParaRPr lang="en-US"/>
        </a:p>
      </dgm:t>
    </dgm:pt>
    <dgm:pt modelId="{BB571C40-50A7-4D40-A191-DF4436D1F477}" type="sibTrans" cxnId="{8B3ED184-68D7-4E42-8564-01BB805B21C6}">
      <dgm:prSet/>
      <dgm:spPr/>
      <dgm:t>
        <a:bodyPr/>
        <a:lstStyle/>
        <a:p>
          <a:endParaRPr lang="en-US"/>
        </a:p>
      </dgm:t>
    </dgm:pt>
    <dgm:pt modelId="{BCC729F1-49C0-4B88-90C3-62A37969738C}">
      <dgm:prSet phldrT="[Text]"/>
      <dgm:spPr/>
      <dgm:t>
        <a:bodyPr/>
        <a:lstStyle/>
        <a:p>
          <a:pPr>
            <a:lnSpc>
              <a:spcPct val="100000"/>
            </a:lnSpc>
          </a:pPr>
          <a:r>
            <a:rPr lang="en-US" dirty="0"/>
            <a:t>HTML– plotting with D3, Matplotlib, and Chart.js</a:t>
          </a:r>
        </a:p>
      </dgm:t>
    </dgm:pt>
    <dgm:pt modelId="{7C7B0FB8-C90C-4640-93A2-9FC98936FE05}" type="parTrans" cxnId="{9F8BA7D0-7F05-4A28-BD76-30888BE2B2F9}">
      <dgm:prSet/>
      <dgm:spPr/>
      <dgm:t>
        <a:bodyPr/>
        <a:lstStyle/>
        <a:p>
          <a:endParaRPr lang="en-US"/>
        </a:p>
      </dgm:t>
    </dgm:pt>
    <dgm:pt modelId="{41B4D7FE-8DBB-4BE3-92EB-F8B118256694}" type="sibTrans" cxnId="{9F8BA7D0-7F05-4A28-BD76-30888BE2B2F9}">
      <dgm:prSet/>
      <dgm:spPr/>
      <dgm:t>
        <a:bodyPr/>
        <a:lstStyle/>
        <a:p>
          <a:endParaRPr lang="en-US"/>
        </a:p>
      </dgm:t>
    </dgm:pt>
    <dgm:pt modelId="{68375B41-97FD-4B8C-99F7-78B903404093}">
      <dgm:prSet phldrT="[Text]"/>
      <dgm:spPr/>
      <dgm:t>
        <a:bodyPr/>
        <a:lstStyle/>
        <a:p>
          <a:pPr>
            <a:lnSpc>
              <a:spcPct val="100000"/>
            </a:lnSpc>
          </a:pPr>
          <a:r>
            <a:rPr lang="en-US" dirty="0"/>
            <a:t>Data manipulation with Excel and Python</a:t>
          </a:r>
        </a:p>
      </dgm:t>
    </dgm:pt>
    <dgm:pt modelId="{15660F28-6B92-4D7D-9712-6AA98D600E5A}" type="parTrans" cxnId="{9DDD494A-3007-4130-9034-59EF79D3DE40}">
      <dgm:prSet/>
      <dgm:spPr/>
      <dgm:t>
        <a:bodyPr/>
        <a:lstStyle/>
        <a:p>
          <a:endParaRPr lang="en-US"/>
        </a:p>
      </dgm:t>
    </dgm:pt>
    <dgm:pt modelId="{849BE03D-B64E-4DFA-8943-10E49B1A2144}" type="sibTrans" cxnId="{9DDD494A-3007-4130-9034-59EF79D3DE40}">
      <dgm:prSet/>
      <dgm:spPr/>
      <dgm:t>
        <a:bodyPr/>
        <a:lstStyle/>
        <a:p>
          <a:endParaRPr lang="en-US"/>
        </a:p>
      </dgm:t>
    </dgm:pt>
    <dgm:pt modelId="{B3666C83-5C52-44C1-A312-9C9E5244B6B7}" type="pres">
      <dgm:prSet presAssocID="{A9BBD596-800B-4D33-9227-5251F5B8F794}" presName="root" presStyleCnt="0">
        <dgm:presLayoutVars>
          <dgm:dir/>
          <dgm:resizeHandles val="exact"/>
        </dgm:presLayoutVars>
      </dgm:prSet>
      <dgm:spPr/>
    </dgm:pt>
    <dgm:pt modelId="{5E283145-978E-46FF-8D42-22B9BA1A9543}" type="pres">
      <dgm:prSet presAssocID="{50064D92-CB37-4064-93C0-765E3D465806}" presName="compNode" presStyleCnt="0"/>
      <dgm:spPr/>
    </dgm:pt>
    <dgm:pt modelId="{7A12FC0C-3D2C-4775-B17D-32F6532826B5}" type="pres">
      <dgm:prSet presAssocID="{50064D92-CB37-4064-93C0-765E3D465806}" presName="bgRect" presStyleLbl="bgShp" presStyleIdx="0" presStyleCnt="5"/>
      <dgm:spPr/>
    </dgm:pt>
    <dgm:pt modelId="{B35A04DD-0026-4CD6-9D0C-29E032EB4CF3}" type="pres">
      <dgm:prSet presAssocID="{50064D92-CB37-4064-93C0-765E3D465806}"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73EB0593-251D-4024-AB99-745305BB4891}" type="pres">
      <dgm:prSet presAssocID="{50064D92-CB37-4064-93C0-765E3D465806}" presName="spaceRect" presStyleCnt="0"/>
      <dgm:spPr/>
    </dgm:pt>
    <dgm:pt modelId="{252707F7-D22C-4E38-B8E7-EB83A62E0AA9}" type="pres">
      <dgm:prSet presAssocID="{50064D92-CB37-4064-93C0-765E3D465806}" presName="parTx" presStyleLbl="revTx" presStyleIdx="0" presStyleCnt="5">
        <dgm:presLayoutVars>
          <dgm:chMax val="0"/>
          <dgm:chPref val="0"/>
        </dgm:presLayoutVars>
      </dgm:prSet>
      <dgm:spPr/>
      <dgm:t>
        <a:bodyPr/>
        <a:lstStyle/>
        <a:p>
          <a:endParaRPr lang="en-US"/>
        </a:p>
      </dgm:t>
    </dgm:pt>
    <dgm:pt modelId="{D060F641-A903-4E00-B77B-E1ABD5683E1F}" type="pres">
      <dgm:prSet presAssocID="{74337AB1-BCC8-4917-99CD-A9189DC18219}" presName="sibTrans" presStyleCnt="0"/>
      <dgm:spPr/>
    </dgm:pt>
    <dgm:pt modelId="{5F43825F-E827-4E57-B8CC-C9B7162913E7}" type="pres">
      <dgm:prSet presAssocID="{68375B41-97FD-4B8C-99F7-78B903404093}" presName="compNode" presStyleCnt="0"/>
      <dgm:spPr/>
    </dgm:pt>
    <dgm:pt modelId="{35332F9B-3F62-4484-81C7-3AC6761E8EC2}" type="pres">
      <dgm:prSet presAssocID="{68375B41-97FD-4B8C-99F7-78B903404093}" presName="bgRect" presStyleLbl="bgShp" presStyleIdx="1" presStyleCnt="5"/>
      <dgm:spPr/>
    </dgm:pt>
    <dgm:pt modelId="{3E5FD0A7-4649-46E8-A5C6-1FC6724F9681}" type="pres">
      <dgm:prSet presAssocID="{68375B41-97FD-4B8C-99F7-78B903404093}" presName="iconRect" presStyleLbl="node1" presStyleIdx="1" presStyleCnt="5" custLinFactNeighborY="48984"/>
      <dgm:spPr>
        <a:noFill/>
        <a:ln>
          <a:noFill/>
        </a:ln>
      </dgm:spPr>
    </dgm:pt>
    <dgm:pt modelId="{EB16F2D5-62E5-491A-A9F2-3F7F2C3C3CFA}" type="pres">
      <dgm:prSet presAssocID="{68375B41-97FD-4B8C-99F7-78B903404093}" presName="spaceRect" presStyleCnt="0"/>
      <dgm:spPr/>
    </dgm:pt>
    <dgm:pt modelId="{31AAEF9E-0CAB-4F4B-8986-3A90C3FC8CFA}" type="pres">
      <dgm:prSet presAssocID="{68375B41-97FD-4B8C-99F7-78B903404093}" presName="parTx" presStyleLbl="revTx" presStyleIdx="1" presStyleCnt="5">
        <dgm:presLayoutVars>
          <dgm:chMax val="0"/>
          <dgm:chPref val="0"/>
        </dgm:presLayoutVars>
      </dgm:prSet>
      <dgm:spPr/>
      <dgm:t>
        <a:bodyPr/>
        <a:lstStyle/>
        <a:p>
          <a:endParaRPr lang="en-US"/>
        </a:p>
      </dgm:t>
    </dgm:pt>
    <dgm:pt modelId="{4066D876-59AE-436E-9167-C6A0CFDEDF8D}" type="pres">
      <dgm:prSet presAssocID="{849BE03D-B64E-4DFA-8943-10E49B1A2144}" presName="sibTrans" presStyleCnt="0"/>
      <dgm:spPr/>
    </dgm:pt>
    <dgm:pt modelId="{DDB3084B-4D39-47A6-8D42-AFC821CEE1B7}" type="pres">
      <dgm:prSet presAssocID="{3556AC9A-C7E0-4ED5-93C9-499DBACB2455}" presName="compNode" presStyleCnt="0"/>
      <dgm:spPr/>
    </dgm:pt>
    <dgm:pt modelId="{24CCF4F2-1F42-4C70-A401-8F684452343A}" type="pres">
      <dgm:prSet presAssocID="{3556AC9A-C7E0-4ED5-93C9-499DBACB2455}" presName="bgRect" presStyleLbl="bgShp" presStyleIdx="2" presStyleCnt="5"/>
      <dgm:spPr/>
    </dgm:pt>
    <dgm:pt modelId="{3D10E58B-B03B-442C-9C48-951D22AD6B31}" type="pres">
      <dgm:prSet presAssocID="{3556AC9A-C7E0-4ED5-93C9-499DBACB2455}" presName="iconRect" presStyleLbl="node1" presStyleIdx="2" presStyleCnt="5" custLinFactY="100000" custLinFactNeighborX="-52052" custLinFactNeighborY="125512"/>
      <dgm:spPr>
        <a:ln>
          <a:noFill/>
        </a:ln>
      </dgm:spPr>
    </dgm:pt>
    <dgm:pt modelId="{0EF1DC3B-CAA9-45BC-9B65-74EA1E93447E}" type="pres">
      <dgm:prSet presAssocID="{3556AC9A-C7E0-4ED5-93C9-499DBACB2455}" presName="spaceRect" presStyleCnt="0"/>
      <dgm:spPr/>
    </dgm:pt>
    <dgm:pt modelId="{E2859176-2347-47AE-B225-E5FB1665570E}" type="pres">
      <dgm:prSet presAssocID="{3556AC9A-C7E0-4ED5-93C9-499DBACB2455}" presName="parTx" presStyleLbl="revTx" presStyleIdx="2" presStyleCnt="5">
        <dgm:presLayoutVars>
          <dgm:chMax val="0"/>
          <dgm:chPref val="0"/>
        </dgm:presLayoutVars>
      </dgm:prSet>
      <dgm:spPr/>
      <dgm:t>
        <a:bodyPr/>
        <a:lstStyle/>
        <a:p>
          <a:endParaRPr lang="en-US"/>
        </a:p>
      </dgm:t>
    </dgm:pt>
    <dgm:pt modelId="{36B0D481-6075-4810-9C80-E5F7C48672CD}" type="pres">
      <dgm:prSet presAssocID="{90E237D2-21DB-43BE-944C-F37C5AB59B12}" presName="sibTrans" presStyleCnt="0"/>
      <dgm:spPr/>
    </dgm:pt>
    <dgm:pt modelId="{9080CD87-C921-4104-B8E0-6DD7E3A8461A}" type="pres">
      <dgm:prSet presAssocID="{9A6DD189-893D-458C-AC7C-8DE8D8C4EC73}" presName="compNode" presStyleCnt="0"/>
      <dgm:spPr/>
    </dgm:pt>
    <dgm:pt modelId="{BF5C3D66-90D1-40AF-8A99-FC1562294425}" type="pres">
      <dgm:prSet presAssocID="{9A6DD189-893D-458C-AC7C-8DE8D8C4EC73}" presName="bgRect" presStyleLbl="bgShp" presStyleIdx="3" presStyleCnt="5"/>
      <dgm:spPr/>
    </dgm:pt>
    <dgm:pt modelId="{FCAB5D44-BB46-4144-83A0-FAB4E2CC891E}" type="pres">
      <dgm:prSet presAssocID="{9A6DD189-893D-458C-AC7C-8DE8D8C4EC73}" presName="iconRect" presStyleLbl="node1" presStyleIdx="3" presStyleCnt="5" custLinFactX="200000" custLinFactY="100000" custLinFactNeighborX="239935" custLinFactNeighborY="100558"/>
      <dgm:spPr>
        <a:ln>
          <a:noFill/>
        </a:ln>
      </dgm:spPr>
    </dgm:pt>
    <dgm:pt modelId="{11CB838E-7208-46BF-800F-444E3A15DB82}" type="pres">
      <dgm:prSet presAssocID="{9A6DD189-893D-458C-AC7C-8DE8D8C4EC73}" presName="spaceRect" presStyleCnt="0"/>
      <dgm:spPr/>
    </dgm:pt>
    <dgm:pt modelId="{D4687AA6-F1E2-4E38-8E8D-5A34D3BEB0F6}" type="pres">
      <dgm:prSet presAssocID="{9A6DD189-893D-458C-AC7C-8DE8D8C4EC73}" presName="parTx" presStyleLbl="revTx" presStyleIdx="3" presStyleCnt="5">
        <dgm:presLayoutVars>
          <dgm:chMax val="0"/>
          <dgm:chPref val="0"/>
        </dgm:presLayoutVars>
      </dgm:prSet>
      <dgm:spPr/>
      <dgm:t>
        <a:bodyPr/>
        <a:lstStyle/>
        <a:p>
          <a:endParaRPr lang="en-US"/>
        </a:p>
      </dgm:t>
    </dgm:pt>
    <dgm:pt modelId="{48A91BEB-B9C6-43B1-A46C-BB58BE5CD5DA}" type="pres">
      <dgm:prSet presAssocID="{BB571C40-50A7-4D40-A191-DF4436D1F477}" presName="sibTrans" presStyleCnt="0"/>
      <dgm:spPr/>
    </dgm:pt>
    <dgm:pt modelId="{F0FE1727-B875-4F9A-83B4-FE6690DB39A8}" type="pres">
      <dgm:prSet presAssocID="{BCC729F1-49C0-4B88-90C3-62A37969738C}" presName="compNode" presStyleCnt="0"/>
      <dgm:spPr/>
    </dgm:pt>
    <dgm:pt modelId="{4635E5C3-6580-4E4D-8E98-15E2C27ED7C1}" type="pres">
      <dgm:prSet presAssocID="{BCC729F1-49C0-4B88-90C3-62A37969738C}" presName="bgRect" presStyleLbl="bgShp" presStyleIdx="4" presStyleCnt="5"/>
      <dgm:spPr/>
    </dgm:pt>
    <dgm:pt modelId="{3B249ECD-E3E8-4345-B9E7-4399010A2A4D}" type="pres">
      <dgm:prSet presAssocID="{BCC729F1-49C0-4B88-90C3-62A37969738C}" presName="iconRect" presStyleLbl="node1" presStyleIdx="4" presStyleCnt="5" custLinFactX="600000" custLinFactY="67834" custLinFactNeighborX="600342" custLinFactNeighborY="100000"/>
      <dgm:spPr>
        <a:noFill/>
        <a:ln>
          <a:noFill/>
        </a:ln>
      </dgm:spPr>
    </dgm:pt>
    <dgm:pt modelId="{070F857A-10CD-41F0-A6FC-23872A6AED69}" type="pres">
      <dgm:prSet presAssocID="{BCC729F1-49C0-4B88-90C3-62A37969738C}" presName="spaceRect" presStyleCnt="0"/>
      <dgm:spPr/>
    </dgm:pt>
    <dgm:pt modelId="{D3C32CFC-4ABC-4AD9-A21E-3C244958B946}" type="pres">
      <dgm:prSet presAssocID="{BCC729F1-49C0-4B88-90C3-62A37969738C}" presName="parTx" presStyleLbl="revTx" presStyleIdx="4" presStyleCnt="5">
        <dgm:presLayoutVars>
          <dgm:chMax val="0"/>
          <dgm:chPref val="0"/>
        </dgm:presLayoutVars>
      </dgm:prSet>
      <dgm:spPr/>
      <dgm:t>
        <a:bodyPr/>
        <a:lstStyle/>
        <a:p>
          <a:endParaRPr lang="en-US"/>
        </a:p>
      </dgm:t>
    </dgm:pt>
  </dgm:ptLst>
  <dgm:cxnLst>
    <dgm:cxn modelId="{224516D5-82BE-4756-8634-7CA0DBA8ED8F}" type="presOf" srcId="{BCC729F1-49C0-4B88-90C3-62A37969738C}" destId="{D3C32CFC-4ABC-4AD9-A21E-3C244958B946}" srcOrd="0" destOrd="0" presId="urn:microsoft.com/office/officeart/2018/2/layout/IconVerticalSolidList"/>
    <dgm:cxn modelId="{478174F8-658F-4084-9DEA-A1FE3A4640D0}" srcId="{A9BBD596-800B-4D33-9227-5251F5B8F794}" destId="{50064D92-CB37-4064-93C0-765E3D465806}" srcOrd="0" destOrd="0" parTransId="{E40B9B6C-45F8-40EB-9104-3312C5AB849E}" sibTransId="{74337AB1-BCC8-4917-99CD-A9189DC18219}"/>
    <dgm:cxn modelId="{D3979945-38B0-4C09-90D8-8D9BE8E67484}" srcId="{A9BBD596-800B-4D33-9227-5251F5B8F794}" destId="{3556AC9A-C7E0-4ED5-93C9-499DBACB2455}" srcOrd="2" destOrd="0" parTransId="{FA0706B9-B273-4033-8A8A-C85DC6135973}" sibTransId="{90E237D2-21DB-43BE-944C-F37C5AB59B12}"/>
    <dgm:cxn modelId="{5DD25479-1C22-4425-AF37-8C7AD6909E3E}" type="presOf" srcId="{3556AC9A-C7E0-4ED5-93C9-499DBACB2455}" destId="{E2859176-2347-47AE-B225-E5FB1665570E}" srcOrd="0" destOrd="0" presId="urn:microsoft.com/office/officeart/2018/2/layout/IconVerticalSolidList"/>
    <dgm:cxn modelId="{B6C572B1-6038-4662-868D-AD6FC3A4C516}" type="presOf" srcId="{50064D92-CB37-4064-93C0-765E3D465806}" destId="{252707F7-D22C-4E38-B8E7-EB83A62E0AA9}" srcOrd="0" destOrd="0" presId="urn:microsoft.com/office/officeart/2018/2/layout/IconVerticalSolidList"/>
    <dgm:cxn modelId="{352811E9-5838-4553-86C5-FD6D0DB33B48}" type="presOf" srcId="{A9BBD596-800B-4D33-9227-5251F5B8F794}" destId="{B3666C83-5C52-44C1-A312-9C9E5244B6B7}" srcOrd="0" destOrd="0" presId="urn:microsoft.com/office/officeart/2018/2/layout/IconVerticalSolidList"/>
    <dgm:cxn modelId="{8B3ED184-68D7-4E42-8564-01BB805B21C6}" srcId="{A9BBD596-800B-4D33-9227-5251F5B8F794}" destId="{9A6DD189-893D-458C-AC7C-8DE8D8C4EC73}" srcOrd="3" destOrd="0" parTransId="{5C729063-7F91-4C37-BD3F-80511C664EBD}" sibTransId="{BB571C40-50A7-4D40-A191-DF4436D1F477}"/>
    <dgm:cxn modelId="{41D2DABC-EC5A-46F6-A4C0-446ED66EB886}" type="presOf" srcId="{68375B41-97FD-4B8C-99F7-78B903404093}" destId="{31AAEF9E-0CAB-4F4B-8986-3A90C3FC8CFA}" srcOrd="0" destOrd="0" presId="urn:microsoft.com/office/officeart/2018/2/layout/IconVerticalSolidList"/>
    <dgm:cxn modelId="{CE07FEF1-3373-4E2B-8424-BB9C067D1DEF}" type="presOf" srcId="{9A6DD189-893D-458C-AC7C-8DE8D8C4EC73}" destId="{D4687AA6-F1E2-4E38-8E8D-5A34D3BEB0F6}" srcOrd="0" destOrd="0" presId="urn:microsoft.com/office/officeart/2018/2/layout/IconVerticalSolidList"/>
    <dgm:cxn modelId="{9F8BA7D0-7F05-4A28-BD76-30888BE2B2F9}" srcId="{A9BBD596-800B-4D33-9227-5251F5B8F794}" destId="{BCC729F1-49C0-4B88-90C3-62A37969738C}" srcOrd="4" destOrd="0" parTransId="{7C7B0FB8-C90C-4640-93A2-9FC98936FE05}" sibTransId="{41B4D7FE-8DBB-4BE3-92EB-F8B118256694}"/>
    <dgm:cxn modelId="{9DDD494A-3007-4130-9034-59EF79D3DE40}" srcId="{A9BBD596-800B-4D33-9227-5251F5B8F794}" destId="{68375B41-97FD-4B8C-99F7-78B903404093}" srcOrd="1" destOrd="0" parTransId="{15660F28-6B92-4D7D-9712-6AA98D600E5A}" sibTransId="{849BE03D-B64E-4DFA-8943-10E49B1A2144}"/>
    <dgm:cxn modelId="{A67DEA59-9972-4D28-B4FA-860931453A7E}" type="presParOf" srcId="{B3666C83-5C52-44C1-A312-9C9E5244B6B7}" destId="{5E283145-978E-46FF-8D42-22B9BA1A9543}" srcOrd="0" destOrd="0" presId="urn:microsoft.com/office/officeart/2018/2/layout/IconVerticalSolidList"/>
    <dgm:cxn modelId="{64B1AA1E-B945-4BC2-BEA2-7E2E47C8979D}" type="presParOf" srcId="{5E283145-978E-46FF-8D42-22B9BA1A9543}" destId="{7A12FC0C-3D2C-4775-B17D-32F6532826B5}" srcOrd="0" destOrd="0" presId="urn:microsoft.com/office/officeart/2018/2/layout/IconVerticalSolidList"/>
    <dgm:cxn modelId="{54CB2F99-00F8-4756-B9EA-F7C6EB700B83}" type="presParOf" srcId="{5E283145-978E-46FF-8D42-22B9BA1A9543}" destId="{B35A04DD-0026-4CD6-9D0C-29E032EB4CF3}" srcOrd="1" destOrd="0" presId="urn:microsoft.com/office/officeart/2018/2/layout/IconVerticalSolidList"/>
    <dgm:cxn modelId="{E6E7F3ED-D644-4985-96B6-DDB17A44C2A8}" type="presParOf" srcId="{5E283145-978E-46FF-8D42-22B9BA1A9543}" destId="{73EB0593-251D-4024-AB99-745305BB4891}" srcOrd="2" destOrd="0" presId="urn:microsoft.com/office/officeart/2018/2/layout/IconVerticalSolidList"/>
    <dgm:cxn modelId="{A52F06C5-42DD-4F55-9E59-52F3A091585E}" type="presParOf" srcId="{5E283145-978E-46FF-8D42-22B9BA1A9543}" destId="{252707F7-D22C-4E38-B8E7-EB83A62E0AA9}" srcOrd="3" destOrd="0" presId="urn:microsoft.com/office/officeart/2018/2/layout/IconVerticalSolidList"/>
    <dgm:cxn modelId="{1BEAC249-9D82-4F11-9542-7C268E857236}" type="presParOf" srcId="{B3666C83-5C52-44C1-A312-9C9E5244B6B7}" destId="{D060F641-A903-4E00-B77B-E1ABD5683E1F}" srcOrd="1" destOrd="0" presId="urn:microsoft.com/office/officeart/2018/2/layout/IconVerticalSolidList"/>
    <dgm:cxn modelId="{8FE00B3B-1246-4FB8-BF03-ED319409AD27}" type="presParOf" srcId="{B3666C83-5C52-44C1-A312-9C9E5244B6B7}" destId="{5F43825F-E827-4E57-B8CC-C9B7162913E7}" srcOrd="2" destOrd="0" presId="urn:microsoft.com/office/officeart/2018/2/layout/IconVerticalSolidList"/>
    <dgm:cxn modelId="{6F511624-E6E6-41AB-BEDC-C64AF62414FA}" type="presParOf" srcId="{5F43825F-E827-4E57-B8CC-C9B7162913E7}" destId="{35332F9B-3F62-4484-81C7-3AC6761E8EC2}" srcOrd="0" destOrd="0" presId="urn:microsoft.com/office/officeart/2018/2/layout/IconVerticalSolidList"/>
    <dgm:cxn modelId="{256C100C-E1F6-472C-A2DE-2D6524B0B6B5}" type="presParOf" srcId="{5F43825F-E827-4E57-B8CC-C9B7162913E7}" destId="{3E5FD0A7-4649-46E8-A5C6-1FC6724F9681}" srcOrd="1" destOrd="0" presId="urn:microsoft.com/office/officeart/2018/2/layout/IconVerticalSolidList"/>
    <dgm:cxn modelId="{9D6ED775-627B-4E12-915C-77BE2C6330C6}" type="presParOf" srcId="{5F43825F-E827-4E57-B8CC-C9B7162913E7}" destId="{EB16F2D5-62E5-491A-A9F2-3F7F2C3C3CFA}" srcOrd="2" destOrd="0" presId="urn:microsoft.com/office/officeart/2018/2/layout/IconVerticalSolidList"/>
    <dgm:cxn modelId="{AEB77985-3409-468D-B513-16E6CA7BCC3E}" type="presParOf" srcId="{5F43825F-E827-4E57-B8CC-C9B7162913E7}" destId="{31AAEF9E-0CAB-4F4B-8986-3A90C3FC8CFA}" srcOrd="3" destOrd="0" presId="urn:microsoft.com/office/officeart/2018/2/layout/IconVerticalSolidList"/>
    <dgm:cxn modelId="{E200F41B-6569-49D0-98D7-E0561F395FAE}" type="presParOf" srcId="{B3666C83-5C52-44C1-A312-9C9E5244B6B7}" destId="{4066D876-59AE-436E-9167-C6A0CFDEDF8D}" srcOrd="3" destOrd="0" presId="urn:microsoft.com/office/officeart/2018/2/layout/IconVerticalSolidList"/>
    <dgm:cxn modelId="{C252FABA-EE9D-410D-B543-E3EF8C10B671}" type="presParOf" srcId="{B3666C83-5C52-44C1-A312-9C9E5244B6B7}" destId="{DDB3084B-4D39-47A6-8D42-AFC821CEE1B7}" srcOrd="4" destOrd="0" presId="urn:microsoft.com/office/officeart/2018/2/layout/IconVerticalSolidList"/>
    <dgm:cxn modelId="{9CE54142-437A-47AE-AB7A-63CFDB968B86}" type="presParOf" srcId="{DDB3084B-4D39-47A6-8D42-AFC821CEE1B7}" destId="{24CCF4F2-1F42-4C70-A401-8F684452343A}" srcOrd="0" destOrd="0" presId="urn:microsoft.com/office/officeart/2018/2/layout/IconVerticalSolidList"/>
    <dgm:cxn modelId="{F2BA8F50-B1C8-4AB2-A403-69B5F6AAC7E5}" type="presParOf" srcId="{DDB3084B-4D39-47A6-8D42-AFC821CEE1B7}" destId="{3D10E58B-B03B-442C-9C48-951D22AD6B31}" srcOrd="1" destOrd="0" presId="urn:microsoft.com/office/officeart/2018/2/layout/IconVerticalSolidList"/>
    <dgm:cxn modelId="{94CAD067-7CCF-4CA4-B12A-49809DC9783A}" type="presParOf" srcId="{DDB3084B-4D39-47A6-8D42-AFC821CEE1B7}" destId="{0EF1DC3B-CAA9-45BC-9B65-74EA1E93447E}" srcOrd="2" destOrd="0" presId="urn:microsoft.com/office/officeart/2018/2/layout/IconVerticalSolidList"/>
    <dgm:cxn modelId="{1E02272A-C876-416D-8D7B-86753B428CAD}" type="presParOf" srcId="{DDB3084B-4D39-47A6-8D42-AFC821CEE1B7}" destId="{E2859176-2347-47AE-B225-E5FB1665570E}" srcOrd="3" destOrd="0" presId="urn:microsoft.com/office/officeart/2018/2/layout/IconVerticalSolidList"/>
    <dgm:cxn modelId="{C96F4734-1054-4A3B-AAF9-76E9E25565EC}" type="presParOf" srcId="{B3666C83-5C52-44C1-A312-9C9E5244B6B7}" destId="{36B0D481-6075-4810-9C80-E5F7C48672CD}" srcOrd="5" destOrd="0" presId="urn:microsoft.com/office/officeart/2018/2/layout/IconVerticalSolidList"/>
    <dgm:cxn modelId="{4FFB0464-438B-4E66-948D-EE4B5D83A707}" type="presParOf" srcId="{B3666C83-5C52-44C1-A312-9C9E5244B6B7}" destId="{9080CD87-C921-4104-B8E0-6DD7E3A8461A}" srcOrd="6" destOrd="0" presId="urn:microsoft.com/office/officeart/2018/2/layout/IconVerticalSolidList"/>
    <dgm:cxn modelId="{6266D28E-6474-4DEE-BF29-041CDCF0D61C}" type="presParOf" srcId="{9080CD87-C921-4104-B8E0-6DD7E3A8461A}" destId="{BF5C3D66-90D1-40AF-8A99-FC1562294425}" srcOrd="0" destOrd="0" presId="urn:microsoft.com/office/officeart/2018/2/layout/IconVerticalSolidList"/>
    <dgm:cxn modelId="{5FD41495-CFAF-4DAF-975C-773B7EF89736}" type="presParOf" srcId="{9080CD87-C921-4104-B8E0-6DD7E3A8461A}" destId="{FCAB5D44-BB46-4144-83A0-FAB4E2CC891E}" srcOrd="1" destOrd="0" presId="urn:microsoft.com/office/officeart/2018/2/layout/IconVerticalSolidList"/>
    <dgm:cxn modelId="{B9BE6E2F-8871-44EB-991D-73E496FC000E}" type="presParOf" srcId="{9080CD87-C921-4104-B8E0-6DD7E3A8461A}" destId="{11CB838E-7208-46BF-800F-444E3A15DB82}" srcOrd="2" destOrd="0" presId="urn:microsoft.com/office/officeart/2018/2/layout/IconVerticalSolidList"/>
    <dgm:cxn modelId="{620DC1FE-DEA6-4F65-A120-1EE8782A65E7}" type="presParOf" srcId="{9080CD87-C921-4104-B8E0-6DD7E3A8461A}" destId="{D4687AA6-F1E2-4E38-8E8D-5A34D3BEB0F6}" srcOrd="3" destOrd="0" presId="urn:microsoft.com/office/officeart/2018/2/layout/IconVerticalSolidList"/>
    <dgm:cxn modelId="{DA7CCFCF-C83F-44E3-90B9-39423D981001}" type="presParOf" srcId="{B3666C83-5C52-44C1-A312-9C9E5244B6B7}" destId="{48A91BEB-B9C6-43B1-A46C-BB58BE5CD5DA}" srcOrd="7" destOrd="0" presId="urn:microsoft.com/office/officeart/2018/2/layout/IconVerticalSolidList"/>
    <dgm:cxn modelId="{2EFD5773-1FE1-4AF9-B1A5-04CC34067F16}" type="presParOf" srcId="{B3666C83-5C52-44C1-A312-9C9E5244B6B7}" destId="{F0FE1727-B875-4F9A-83B4-FE6690DB39A8}" srcOrd="8" destOrd="0" presId="urn:microsoft.com/office/officeart/2018/2/layout/IconVerticalSolidList"/>
    <dgm:cxn modelId="{C41ACAE0-79AB-454B-8826-341C6CFAC566}" type="presParOf" srcId="{F0FE1727-B875-4F9A-83B4-FE6690DB39A8}" destId="{4635E5C3-6580-4E4D-8E98-15E2C27ED7C1}" srcOrd="0" destOrd="0" presId="urn:microsoft.com/office/officeart/2018/2/layout/IconVerticalSolidList"/>
    <dgm:cxn modelId="{22A07960-FA15-444F-B004-15BF66612443}" type="presParOf" srcId="{F0FE1727-B875-4F9A-83B4-FE6690DB39A8}" destId="{3B249ECD-E3E8-4345-B9E7-4399010A2A4D}" srcOrd="1" destOrd="0" presId="urn:microsoft.com/office/officeart/2018/2/layout/IconVerticalSolidList"/>
    <dgm:cxn modelId="{FCE6BED7-F026-44AB-BE0C-3BB83B1F7F35}" type="presParOf" srcId="{F0FE1727-B875-4F9A-83B4-FE6690DB39A8}" destId="{070F857A-10CD-41F0-A6FC-23872A6AED69}" srcOrd="2" destOrd="0" presId="urn:microsoft.com/office/officeart/2018/2/layout/IconVerticalSolidList"/>
    <dgm:cxn modelId="{E3ABA010-97DC-4BDE-BE66-80A116DD1F6F}" type="presParOf" srcId="{F0FE1727-B875-4F9A-83B4-FE6690DB39A8}" destId="{D3C32CFC-4ABC-4AD9-A21E-3C244958B9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4512A-3604-431D-B319-4680C88F8E5A}"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6EB03348-8A8E-484D-969F-1DCBB625B25D}">
      <dgm:prSet/>
      <dgm:spPr/>
      <dgm:t>
        <a:bodyPr/>
        <a:lstStyle/>
        <a:p>
          <a:pPr>
            <a:defRPr b="1"/>
          </a:pPr>
          <a:r>
            <a:rPr lang="en-GB" dirty="0"/>
            <a:t>Below is the API I used to access data from the St Louis FRED. Note that the St Louis Fed is not to be confused with THE Fed i.e. the Central Bank of the United States…</a:t>
          </a:r>
          <a:endParaRPr lang="en-US" dirty="0"/>
        </a:p>
      </dgm:t>
    </dgm:pt>
    <dgm:pt modelId="{02E4E27B-C781-46DA-8283-9C9DAB875D26}" type="parTrans" cxnId="{2184F8E0-EA05-4B5E-8A1C-FD358F64B980}">
      <dgm:prSet/>
      <dgm:spPr/>
      <dgm:t>
        <a:bodyPr/>
        <a:lstStyle/>
        <a:p>
          <a:endParaRPr lang="en-US"/>
        </a:p>
      </dgm:t>
    </dgm:pt>
    <dgm:pt modelId="{DBD56590-D6A6-4B7E-A25D-ED67BBED2D65}" type="sibTrans" cxnId="{2184F8E0-EA05-4B5E-8A1C-FD358F64B980}">
      <dgm:prSet/>
      <dgm:spPr/>
      <dgm:t>
        <a:bodyPr/>
        <a:lstStyle/>
        <a:p>
          <a:endParaRPr lang="en-US"/>
        </a:p>
      </dgm:t>
    </dgm:pt>
    <dgm:pt modelId="{6D962EBB-E0D7-4DCE-A7D3-EDF448DD69DC}">
      <dgm:prSet/>
      <dgm:spPr/>
      <dgm:t>
        <a:bodyPr/>
        <a:lstStyle/>
        <a:p>
          <a:r>
            <a:rPr lang="en-GB">
              <a:hlinkClick xmlns:r="http://schemas.openxmlformats.org/officeDocument/2006/relationships" r:id="rId1"/>
            </a:rPr>
            <a:t>https://github.com/mortada/fredapi</a:t>
          </a:r>
          <a:endParaRPr lang="en-US"/>
        </a:p>
      </dgm:t>
    </dgm:pt>
    <dgm:pt modelId="{869A5C71-0A27-4240-AC86-64EB2DB81A0B}" type="parTrans" cxnId="{1FA09906-CEF6-4AEA-87BB-E123310B85BD}">
      <dgm:prSet/>
      <dgm:spPr/>
      <dgm:t>
        <a:bodyPr/>
        <a:lstStyle/>
        <a:p>
          <a:endParaRPr lang="en-US"/>
        </a:p>
      </dgm:t>
    </dgm:pt>
    <dgm:pt modelId="{4386D53C-D51D-4645-9F5A-5DA2623E2C9E}" type="sibTrans" cxnId="{1FA09906-CEF6-4AEA-87BB-E123310B85BD}">
      <dgm:prSet/>
      <dgm:spPr/>
      <dgm:t>
        <a:bodyPr/>
        <a:lstStyle/>
        <a:p>
          <a:endParaRPr lang="en-US"/>
        </a:p>
      </dgm:t>
    </dgm:pt>
    <dgm:pt modelId="{B22A83BE-FED9-4648-A69D-1DF88AB1E955}">
      <dgm:prSet/>
      <dgm:spPr/>
      <dgm:t>
        <a:bodyPr/>
        <a:lstStyle/>
        <a:p>
          <a:r>
            <a:rPr lang="en-GB">
              <a:hlinkClick xmlns:r="http://schemas.openxmlformats.org/officeDocument/2006/relationships" r:id="rId2"/>
            </a:rPr>
            <a:t>https://mortada.net/python-api-for-fred.html</a:t>
          </a:r>
          <a:endParaRPr lang="en-US"/>
        </a:p>
      </dgm:t>
    </dgm:pt>
    <dgm:pt modelId="{56FF2C53-C608-4713-B680-B7B4219A8314}" type="parTrans" cxnId="{E35FFCB4-8156-44D1-A28E-80D052D18030}">
      <dgm:prSet/>
      <dgm:spPr/>
      <dgm:t>
        <a:bodyPr/>
        <a:lstStyle/>
        <a:p>
          <a:endParaRPr lang="en-US"/>
        </a:p>
      </dgm:t>
    </dgm:pt>
    <dgm:pt modelId="{32E361A5-A588-4FC1-862C-00125A7E0198}" type="sibTrans" cxnId="{E35FFCB4-8156-44D1-A28E-80D052D18030}">
      <dgm:prSet/>
      <dgm:spPr/>
      <dgm:t>
        <a:bodyPr/>
        <a:lstStyle/>
        <a:p>
          <a:endParaRPr lang="en-US"/>
        </a:p>
      </dgm:t>
    </dgm:pt>
    <dgm:pt modelId="{3401158B-5BC5-41EC-96BC-9F912CF0FA43}">
      <dgm:prSet/>
      <dgm:spPr/>
      <dgm:t>
        <a:bodyPr/>
        <a:lstStyle/>
        <a:p>
          <a:r>
            <a:rPr lang="en-GB" dirty="0"/>
            <a:t>Note that ‘FRED’ stands for the Federal Reserve Economic Data and is a database maintained by the Research division of the Federal Reserve Bank of St Louis.</a:t>
          </a:r>
          <a:endParaRPr lang="en-US" dirty="0"/>
        </a:p>
      </dgm:t>
    </dgm:pt>
    <dgm:pt modelId="{E3650634-29F3-446C-B9C3-0BEC7FA6D060}" type="parTrans" cxnId="{90AD1018-E917-4218-BEBF-6B4255D34175}">
      <dgm:prSet/>
      <dgm:spPr/>
      <dgm:t>
        <a:bodyPr/>
        <a:lstStyle/>
        <a:p>
          <a:endParaRPr lang="en-US"/>
        </a:p>
      </dgm:t>
    </dgm:pt>
    <dgm:pt modelId="{FD15A367-4C5E-4B3C-A4FC-BAF4EF5F1E5D}" type="sibTrans" cxnId="{90AD1018-E917-4218-BEBF-6B4255D34175}">
      <dgm:prSet/>
      <dgm:spPr/>
      <dgm:t>
        <a:bodyPr/>
        <a:lstStyle/>
        <a:p>
          <a:endParaRPr lang="en-US"/>
        </a:p>
      </dgm:t>
    </dgm:pt>
    <dgm:pt modelId="{BBDAD50D-5B0A-4393-8C09-D0028139D7A7}">
      <dgm:prSet/>
      <dgm:spPr/>
      <dgm:t>
        <a:bodyPr/>
        <a:lstStyle/>
        <a:p>
          <a:pPr>
            <a:defRPr b="1"/>
          </a:pPr>
          <a:r>
            <a:rPr lang="en-GB"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dirty="0"/>
        </a:p>
      </dgm:t>
    </dgm:pt>
    <dgm:pt modelId="{21AF635A-C42C-4C58-BBFD-90978514B11D}" type="parTrans" cxnId="{98D4F26D-D99E-4C36-88D5-42DB7434D2DA}">
      <dgm:prSet/>
      <dgm:spPr/>
      <dgm:t>
        <a:bodyPr/>
        <a:lstStyle/>
        <a:p>
          <a:endParaRPr lang="en-US"/>
        </a:p>
      </dgm:t>
    </dgm:pt>
    <dgm:pt modelId="{062CB2EB-D2B9-4FE0-8972-60BDC326D249}" type="sibTrans" cxnId="{98D4F26D-D99E-4C36-88D5-42DB7434D2DA}">
      <dgm:prSet/>
      <dgm:spPr/>
      <dgm:t>
        <a:bodyPr/>
        <a:lstStyle/>
        <a:p>
          <a:endParaRPr lang="en-US"/>
        </a:p>
      </dgm:t>
    </dgm:pt>
    <dgm:pt modelId="{0FAB706E-F663-4884-95B6-6C6C5ED298E2}" type="pres">
      <dgm:prSet presAssocID="{7EF4512A-3604-431D-B319-4680C88F8E5A}" presName="root" presStyleCnt="0">
        <dgm:presLayoutVars>
          <dgm:dir/>
          <dgm:resizeHandles val="exact"/>
        </dgm:presLayoutVars>
      </dgm:prSet>
      <dgm:spPr/>
      <dgm:t>
        <a:bodyPr/>
        <a:lstStyle/>
        <a:p>
          <a:endParaRPr lang="en-US"/>
        </a:p>
      </dgm:t>
    </dgm:pt>
    <dgm:pt modelId="{ECDCE310-9C80-4DC1-9BBC-C6247C2685C4}" type="pres">
      <dgm:prSet presAssocID="{6EB03348-8A8E-484D-969F-1DCBB625B25D}" presName="compNode" presStyleCnt="0"/>
      <dgm:spPr/>
    </dgm:pt>
    <dgm:pt modelId="{33B38382-FF1E-45DD-A926-43EA418EB02B}" type="pres">
      <dgm:prSet presAssocID="{6EB03348-8A8E-484D-969F-1DCBB625B25D}"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A4C513DA-54B1-41C3-A1C9-CAA628EB7729}" type="pres">
      <dgm:prSet presAssocID="{6EB03348-8A8E-484D-969F-1DCBB625B25D}" presName="iconSpace" presStyleCnt="0"/>
      <dgm:spPr/>
    </dgm:pt>
    <dgm:pt modelId="{CD65163D-5605-45C8-B3F9-E656B5026F38}" type="pres">
      <dgm:prSet presAssocID="{6EB03348-8A8E-484D-969F-1DCBB625B25D}" presName="parTx" presStyleLbl="revTx" presStyleIdx="0" presStyleCnt="4">
        <dgm:presLayoutVars>
          <dgm:chMax val="0"/>
          <dgm:chPref val="0"/>
        </dgm:presLayoutVars>
      </dgm:prSet>
      <dgm:spPr/>
      <dgm:t>
        <a:bodyPr/>
        <a:lstStyle/>
        <a:p>
          <a:endParaRPr lang="en-US"/>
        </a:p>
      </dgm:t>
    </dgm:pt>
    <dgm:pt modelId="{E782D690-B556-47A3-AE50-3CA2949794BA}" type="pres">
      <dgm:prSet presAssocID="{6EB03348-8A8E-484D-969F-1DCBB625B25D}" presName="txSpace" presStyleCnt="0"/>
      <dgm:spPr/>
    </dgm:pt>
    <dgm:pt modelId="{64BFA49A-568E-4C79-BCF5-BE359380BB40}" type="pres">
      <dgm:prSet presAssocID="{6EB03348-8A8E-484D-969F-1DCBB625B25D}" presName="desTx" presStyleLbl="revTx" presStyleIdx="1" presStyleCnt="4" custLinFactNeighborX="-116" custLinFactNeighborY="-26302">
        <dgm:presLayoutVars/>
      </dgm:prSet>
      <dgm:spPr/>
      <dgm:t>
        <a:bodyPr/>
        <a:lstStyle/>
        <a:p>
          <a:endParaRPr lang="en-US"/>
        </a:p>
      </dgm:t>
    </dgm:pt>
    <dgm:pt modelId="{311E6E2E-8613-4B67-9BCF-E07F427A4134}" type="pres">
      <dgm:prSet presAssocID="{DBD56590-D6A6-4B7E-A25D-ED67BBED2D65}" presName="sibTrans" presStyleCnt="0"/>
      <dgm:spPr/>
    </dgm:pt>
    <dgm:pt modelId="{FA4C994E-95BA-44F8-AD21-9F4A2D84D668}" type="pres">
      <dgm:prSet presAssocID="{BBDAD50D-5B0A-4393-8C09-D0028139D7A7}" presName="compNode" presStyleCnt="0"/>
      <dgm:spPr/>
    </dgm:pt>
    <dgm:pt modelId="{05863A70-B63C-4D2E-BCED-5331DD1B279E}" type="pres">
      <dgm:prSet presAssocID="{BBDAD50D-5B0A-4393-8C09-D0028139D7A7}"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00A5BBC9-7967-463F-BA46-0784B091A1CD}" type="pres">
      <dgm:prSet presAssocID="{BBDAD50D-5B0A-4393-8C09-D0028139D7A7}" presName="iconSpace" presStyleCnt="0"/>
      <dgm:spPr/>
    </dgm:pt>
    <dgm:pt modelId="{F9F3E549-9BBD-499C-81F6-717929184768}" type="pres">
      <dgm:prSet presAssocID="{BBDAD50D-5B0A-4393-8C09-D0028139D7A7}" presName="parTx" presStyleLbl="revTx" presStyleIdx="2" presStyleCnt="4">
        <dgm:presLayoutVars>
          <dgm:chMax val="0"/>
          <dgm:chPref val="0"/>
        </dgm:presLayoutVars>
      </dgm:prSet>
      <dgm:spPr/>
      <dgm:t>
        <a:bodyPr/>
        <a:lstStyle/>
        <a:p>
          <a:endParaRPr lang="en-US"/>
        </a:p>
      </dgm:t>
    </dgm:pt>
    <dgm:pt modelId="{17BC30D5-A487-48A3-BB44-6D301D26F530}" type="pres">
      <dgm:prSet presAssocID="{BBDAD50D-5B0A-4393-8C09-D0028139D7A7}" presName="txSpace" presStyleCnt="0"/>
      <dgm:spPr/>
    </dgm:pt>
    <dgm:pt modelId="{C5EAF9C8-E870-4622-BFA9-FC36F89AA370}" type="pres">
      <dgm:prSet presAssocID="{BBDAD50D-5B0A-4393-8C09-D0028139D7A7}" presName="desTx" presStyleLbl="revTx" presStyleIdx="3" presStyleCnt="4">
        <dgm:presLayoutVars/>
      </dgm:prSet>
      <dgm:spPr/>
    </dgm:pt>
  </dgm:ptLst>
  <dgm:cxnLst>
    <dgm:cxn modelId="{34C356F0-269A-45C8-9F5B-5D70B19A10B1}" type="presOf" srcId="{BBDAD50D-5B0A-4393-8C09-D0028139D7A7}" destId="{F9F3E549-9BBD-499C-81F6-717929184768}" srcOrd="0" destOrd="0" presId="urn:microsoft.com/office/officeart/2018/2/layout/IconLabelDescriptionList"/>
    <dgm:cxn modelId="{E35FFCB4-8156-44D1-A28E-80D052D18030}" srcId="{6EB03348-8A8E-484D-969F-1DCBB625B25D}" destId="{B22A83BE-FED9-4648-A69D-1DF88AB1E955}" srcOrd="1" destOrd="0" parTransId="{56FF2C53-C608-4713-B680-B7B4219A8314}" sibTransId="{32E361A5-A588-4FC1-862C-00125A7E0198}"/>
    <dgm:cxn modelId="{665AC901-3118-4BA6-8042-B17CF6B6787D}" type="presOf" srcId="{6EB03348-8A8E-484D-969F-1DCBB625B25D}" destId="{CD65163D-5605-45C8-B3F9-E656B5026F38}" srcOrd="0" destOrd="0" presId="urn:microsoft.com/office/officeart/2018/2/layout/IconLabelDescriptionList"/>
    <dgm:cxn modelId="{90AD1018-E917-4218-BEBF-6B4255D34175}" srcId="{6EB03348-8A8E-484D-969F-1DCBB625B25D}" destId="{3401158B-5BC5-41EC-96BC-9F912CF0FA43}" srcOrd="2" destOrd="0" parTransId="{E3650634-29F3-446C-B9C3-0BEC7FA6D060}" sibTransId="{FD15A367-4C5E-4B3C-A4FC-BAF4EF5F1E5D}"/>
    <dgm:cxn modelId="{1FA09906-CEF6-4AEA-87BB-E123310B85BD}" srcId="{6EB03348-8A8E-484D-969F-1DCBB625B25D}" destId="{6D962EBB-E0D7-4DCE-A7D3-EDF448DD69DC}" srcOrd="0" destOrd="0" parTransId="{869A5C71-0A27-4240-AC86-64EB2DB81A0B}" sibTransId="{4386D53C-D51D-4645-9F5A-5DA2623E2C9E}"/>
    <dgm:cxn modelId="{9CBE68F7-C391-45A3-A8F5-1BAD3423503A}" type="presOf" srcId="{6D962EBB-E0D7-4DCE-A7D3-EDF448DD69DC}" destId="{64BFA49A-568E-4C79-BCF5-BE359380BB40}" srcOrd="0" destOrd="0" presId="urn:microsoft.com/office/officeart/2018/2/layout/IconLabelDescriptionList"/>
    <dgm:cxn modelId="{646C7C29-66B8-4890-86F3-88EB99B3D78F}" type="presOf" srcId="{B22A83BE-FED9-4648-A69D-1DF88AB1E955}" destId="{64BFA49A-568E-4C79-BCF5-BE359380BB40}" srcOrd="0" destOrd="1" presId="urn:microsoft.com/office/officeart/2018/2/layout/IconLabelDescriptionList"/>
    <dgm:cxn modelId="{98D4F26D-D99E-4C36-88D5-42DB7434D2DA}" srcId="{7EF4512A-3604-431D-B319-4680C88F8E5A}" destId="{BBDAD50D-5B0A-4393-8C09-D0028139D7A7}" srcOrd="1" destOrd="0" parTransId="{21AF635A-C42C-4C58-BBFD-90978514B11D}" sibTransId="{062CB2EB-D2B9-4FE0-8972-60BDC326D249}"/>
    <dgm:cxn modelId="{2184F8E0-EA05-4B5E-8A1C-FD358F64B980}" srcId="{7EF4512A-3604-431D-B319-4680C88F8E5A}" destId="{6EB03348-8A8E-484D-969F-1DCBB625B25D}" srcOrd="0" destOrd="0" parTransId="{02E4E27B-C781-46DA-8283-9C9DAB875D26}" sibTransId="{DBD56590-D6A6-4B7E-A25D-ED67BBED2D65}"/>
    <dgm:cxn modelId="{C62DAB3F-8744-4E64-8E2E-16C6BB2952FF}" type="presOf" srcId="{7EF4512A-3604-431D-B319-4680C88F8E5A}" destId="{0FAB706E-F663-4884-95B6-6C6C5ED298E2}" srcOrd="0" destOrd="0" presId="urn:microsoft.com/office/officeart/2018/2/layout/IconLabelDescriptionList"/>
    <dgm:cxn modelId="{6A0C484F-2B2B-4548-A65E-3C45F0CD43B3}" type="presOf" srcId="{3401158B-5BC5-41EC-96BC-9F912CF0FA43}" destId="{64BFA49A-568E-4C79-BCF5-BE359380BB40}" srcOrd="0" destOrd="2" presId="urn:microsoft.com/office/officeart/2018/2/layout/IconLabelDescriptionList"/>
    <dgm:cxn modelId="{D313439F-46C4-49A2-B6D4-EE3868142F9A}" type="presParOf" srcId="{0FAB706E-F663-4884-95B6-6C6C5ED298E2}" destId="{ECDCE310-9C80-4DC1-9BBC-C6247C2685C4}" srcOrd="0" destOrd="0" presId="urn:microsoft.com/office/officeart/2018/2/layout/IconLabelDescriptionList"/>
    <dgm:cxn modelId="{346AF54A-22E1-4E70-81DA-B92F80B46401}" type="presParOf" srcId="{ECDCE310-9C80-4DC1-9BBC-C6247C2685C4}" destId="{33B38382-FF1E-45DD-A926-43EA418EB02B}" srcOrd="0" destOrd="0" presId="urn:microsoft.com/office/officeart/2018/2/layout/IconLabelDescriptionList"/>
    <dgm:cxn modelId="{33CC9D3F-3790-4222-A99F-8D87A17376F6}" type="presParOf" srcId="{ECDCE310-9C80-4DC1-9BBC-C6247C2685C4}" destId="{A4C513DA-54B1-41C3-A1C9-CAA628EB7729}" srcOrd="1" destOrd="0" presId="urn:microsoft.com/office/officeart/2018/2/layout/IconLabelDescriptionList"/>
    <dgm:cxn modelId="{AE5C7DC2-EE0F-4605-89EE-26E712343F92}" type="presParOf" srcId="{ECDCE310-9C80-4DC1-9BBC-C6247C2685C4}" destId="{CD65163D-5605-45C8-B3F9-E656B5026F38}" srcOrd="2" destOrd="0" presId="urn:microsoft.com/office/officeart/2018/2/layout/IconLabelDescriptionList"/>
    <dgm:cxn modelId="{AAB2C21F-526C-4AFD-B001-D0531314B548}" type="presParOf" srcId="{ECDCE310-9C80-4DC1-9BBC-C6247C2685C4}" destId="{E782D690-B556-47A3-AE50-3CA2949794BA}" srcOrd="3" destOrd="0" presId="urn:microsoft.com/office/officeart/2018/2/layout/IconLabelDescriptionList"/>
    <dgm:cxn modelId="{C7EC51B6-DFE7-4CAF-9F51-99C96D59471D}" type="presParOf" srcId="{ECDCE310-9C80-4DC1-9BBC-C6247C2685C4}" destId="{64BFA49A-568E-4C79-BCF5-BE359380BB40}" srcOrd="4" destOrd="0" presId="urn:microsoft.com/office/officeart/2018/2/layout/IconLabelDescriptionList"/>
    <dgm:cxn modelId="{35ACD039-F824-475B-894C-94A7D6B31BA3}" type="presParOf" srcId="{0FAB706E-F663-4884-95B6-6C6C5ED298E2}" destId="{311E6E2E-8613-4B67-9BCF-E07F427A4134}" srcOrd="1" destOrd="0" presId="urn:microsoft.com/office/officeart/2018/2/layout/IconLabelDescriptionList"/>
    <dgm:cxn modelId="{7747873C-1F9E-4DC4-B569-2DE699A9CF34}" type="presParOf" srcId="{0FAB706E-F663-4884-95B6-6C6C5ED298E2}" destId="{FA4C994E-95BA-44F8-AD21-9F4A2D84D668}" srcOrd="2" destOrd="0" presId="urn:microsoft.com/office/officeart/2018/2/layout/IconLabelDescriptionList"/>
    <dgm:cxn modelId="{2ED42A6D-3351-4C75-99D3-5F9481CE1643}" type="presParOf" srcId="{FA4C994E-95BA-44F8-AD21-9F4A2D84D668}" destId="{05863A70-B63C-4D2E-BCED-5331DD1B279E}" srcOrd="0" destOrd="0" presId="urn:microsoft.com/office/officeart/2018/2/layout/IconLabelDescriptionList"/>
    <dgm:cxn modelId="{04472744-BC70-4AAC-9259-DB0A7E4D85BD}" type="presParOf" srcId="{FA4C994E-95BA-44F8-AD21-9F4A2D84D668}" destId="{00A5BBC9-7967-463F-BA46-0784B091A1CD}" srcOrd="1" destOrd="0" presId="urn:microsoft.com/office/officeart/2018/2/layout/IconLabelDescriptionList"/>
    <dgm:cxn modelId="{1F0A1693-6C41-4909-A870-1F98DCFCF455}" type="presParOf" srcId="{FA4C994E-95BA-44F8-AD21-9F4A2D84D668}" destId="{F9F3E549-9BBD-499C-81F6-717929184768}" srcOrd="2" destOrd="0" presId="urn:microsoft.com/office/officeart/2018/2/layout/IconLabelDescriptionList"/>
    <dgm:cxn modelId="{3263DC25-3E83-4C43-9C28-F41F0BB25884}" type="presParOf" srcId="{FA4C994E-95BA-44F8-AD21-9F4A2D84D668}" destId="{17BC30D5-A487-48A3-BB44-6D301D26F530}" srcOrd="3" destOrd="0" presId="urn:microsoft.com/office/officeart/2018/2/layout/IconLabelDescriptionList"/>
    <dgm:cxn modelId="{74D79D64-AE65-4408-88A2-FBDA210FF197}" type="presParOf" srcId="{FA4C994E-95BA-44F8-AD21-9F4A2D84D668}" destId="{C5EAF9C8-E870-4622-BFA9-FC36F89AA37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FC421-AD84-47CB-A283-EE3E08D753F8}">
      <dsp:nvSpPr>
        <dsp:cNvPr id="0" name=""/>
        <dsp:cNvSpPr/>
      </dsp:nvSpPr>
      <dsp:spPr>
        <a:xfrm>
          <a:off x="1413" y="393344"/>
          <a:ext cx="519750" cy="51975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F1C0B-DE81-427E-9337-EA015C1F702A}">
      <dsp:nvSpPr>
        <dsp:cNvPr id="0" name=""/>
        <dsp:cNvSpPr/>
      </dsp:nvSpPr>
      <dsp:spPr>
        <a:xfrm>
          <a:off x="1413"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kern="1200"/>
            <a:t>Survey of more than 6,000 Americans from diverse backgrounds</a:t>
          </a:r>
        </a:p>
      </dsp:txBody>
      <dsp:txXfrm>
        <a:off x="1413" y="1035756"/>
        <a:ext cx="1485000" cy="1085906"/>
      </dsp:txXfrm>
    </dsp:sp>
    <dsp:sp modelId="{1EEA45AE-E025-4877-B897-45F0DF548035}">
      <dsp:nvSpPr>
        <dsp:cNvPr id="0" name=""/>
        <dsp:cNvSpPr/>
      </dsp:nvSpPr>
      <dsp:spPr>
        <a:xfrm>
          <a:off x="1413"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sp>
    <dsp:sp modelId="{0D96D2FC-9B78-451E-BDD7-43D0080165C1}">
      <dsp:nvSpPr>
        <dsp:cNvPr id="0" name=""/>
        <dsp:cNvSpPr/>
      </dsp:nvSpPr>
      <dsp:spPr>
        <a:xfrm>
          <a:off x="1746289" y="393344"/>
          <a:ext cx="519750" cy="519750"/>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370EEC-0DBE-4DE5-9CEB-CB9E390894EC}">
      <dsp:nvSpPr>
        <dsp:cNvPr id="0" name=""/>
        <dsp:cNvSpPr/>
      </dsp:nvSpPr>
      <dsp:spPr>
        <a:xfrm>
          <a:off x="1746289"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kern="1200"/>
            <a:t>A 100-point financial well-being score drawn from 10 questions</a:t>
          </a:r>
        </a:p>
      </dsp:txBody>
      <dsp:txXfrm>
        <a:off x="1746289" y="1035756"/>
        <a:ext cx="1485000" cy="1085906"/>
      </dsp:txXfrm>
    </dsp:sp>
    <dsp:sp modelId="{D5B5CD8D-EFEA-4CD9-8056-6BB969DDF082}">
      <dsp:nvSpPr>
        <dsp:cNvPr id="0" name=""/>
        <dsp:cNvSpPr/>
      </dsp:nvSpPr>
      <dsp:spPr>
        <a:xfrm>
          <a:off x="1746289"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sp>
    <dsp:sp modelId="{DCCCB031-DCB2-41FA-8849-C8B28FC55DC9}">
      <dsp:nvSpPr>
        <dsp:cNvPr id="0" name=""/>
        <dsp:cNvSpPr/>
      </dsp:nvSpPr>
      <dsp:spPr>
        <a:xfrm>
          <a:off x="3491164" y="393344"/>
          <a:ext cx="519750" cy="519750"/>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E9A2E-79D3-49DF-8BC6-688C281C3A37}">
      <dsp:nvSpPr>
        <dsp:cNvPr id="0" name=""/>
        <dsp:cNvSpPr/>
      </dsp:nvSpPr>
      <dsp:spPr>
        <a:xfrm>
          <a:off x="3491164"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kern="1200" dirty="0"/>
            <a:t>A large set of </a:t>
          </a:r>
          <a:r>
            <a:rPr lang="en-US" sz="1400" kern="1200" dirty="0" smtClean="0"/>
            <a:t>additional </a:t>
          </a:r>
          <a:r>
            <a:rPr lang="en-US" sz="1400" kern="1200" dirty="0"/>
            <a:t>questions on:</a:t>
          </a:r>
        </a:p>
      </dsp:txBody>
      <dsp:txXfrm>
        <a:off x="3491164" y="1035756"/>
        <a:ext cx="1485000" cy="1085906"/>
      </dsp:txXfrm>
    </dsp:sp>
    <dsp:sp modelId="{8B9AF68F-94AF-4D29-A5EB-58CC57F62636}">
      <dsp:nvSpPr>
        <dsp:cNvPr id="0" name=""/>
        <dsp:cNvSpPr/>
      </dsp:nvSpPr>
      <dsp:spPr>
        <a:xfrm>
          <a:off x="3491164"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Income and employment</a:t>
          </a:r>
        </a:p>
        <a:p>
          <a:pPr lvl="0" algn="l" defTabSz="488950">
            <a:lnSpc>
              <a:spcPct val="100000"/>
            </a:lnSpc>
            <a:spcBef>
              <a:spcPct val="0"/>
            </a:spcBef>
            <a:spcAft>
              <a:spcPct val="35000"/>
            </a:spcAft>
          </a:pPr>
          <a:r>
            <a:rPr lang="en-US" sz="1100" kern="1200"/>
            <a:t>Savings and safety nets</a:t>
          </a:r>
        </a:p>
        <a:p>
          <a:pPr lvl="0" algn="l" defTabSz="488950">
            <a:lnSpc>
              <a:spcPct val="100000"/>
            </a:lnSpc>
            <a:spcBef>
              <a:spcPct val="0"/>
            </a:spcBef>
            <a:spcAft>
              <a:spcPct val="35000"/>
            </a:spcAft>
          </a:pPr>
          <a:r>
            <a:rPr lang="en-US" sz="1100" kern="1200"/>
            <a:t>Past financial experiences</a:t>
          </a:r>
        </a:p>
        <a:p>
          <a:pPr lvl="0" algn="l" defTabSz="488950">
            <a:lnSpc>
              <a:spcPct val="100000"/>
            </a:lnSpc>
            <a:spcBef>
              <a:spcPct val="0"/>
            </a:spcBef>
            <a:spcAft>
              <a:spcPct val="35000"/>
            </a:spcAft>
          </a:pPr>
          <a:r>
            <a:rPr lang="en-US" sz="1100" kern="1200"/>
            <a:t>Financial behaviors, skills, and attitudes</a:t>
          </a:r>
        </a:p>
      </dsp:txBody>
      <dsp:txXfrm>
        <a:off x="3491164" y="2178714"/>
        <a:ext cx="1485000" cy="1067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2FC0C-3D2C-4775-B17D-32F6532826B5}">
      <dsp:nvSpPr>
        <dsp:cNvPr id="0" name=""/>
        <dsp:cNvSpPr/>
      </dsp:nvSpPr>
      <dsp:spPr>
        <a:xfrm>
          <a:off x="0" y="4353"/>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A04DD-0026-4CD6-9D0C-29E032EB4CF3}">
      <dsp:nvSpPr>
        <dsp:cNvPr id="0" name=""/>
        <dsp:cNvSpPr/>
      </dsp:nvSpPr>
      <dsp:spPr>
        <a:xfrm>
          <a:off x="280489" y="212981"/>
          <a:ext cx="509980" cy="50998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707F7-D22C-4E38-B8E7-EB83A62E0AA9}">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844550">
            <a:lnSpc>
              <a:spcPct val="100000"/>
            </a:lnSpc>
            <a:spcBef>
              <a:spcPct val="0"/>
            </a:spcBef>
            <a:spcAft>
              <a:spcPct val="35000"/>
            </a:spcAft>
          </a:pPr>
          <a:r>
            <a:rPr lang="en-US" sz="1900" kern="1200"/>
            <a:t>CFPB (CSV) and FRED (API) data</a:t>
          </a:r>
        </a:p>
      </dsp:txBody>
      <dsp:txXfrm>
        <a:off x="1070958" y="4353"/>
        <a:ext cx="5198079" cy="927236"/>
      </dsp:txXfrm>
    </dsp:sp>
    <dsp:sp modelId="{35332F9B-3F62-4484-81C7-3AC6761E8EC2}">
      <dsp:nvSpPr>
        <dsp:cNvPr id="0" name=""/>
        <dsp:cNvSpPr/>
      </dsp:nvSpPr>
      <dsp:spPr>
        <a:xfrm>
          <a:off x="0" y="1163398"/>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FD0A7-4649-46E8-A5C6-1FC6724F9681}">
      <dsp:nvSpPr>
        <dsp:cNvPr id="0" name=""/>
        <dsp:cNvSpPr/>
      </dsp:nvSpPr>
      <dsp:spPr>
        <a:xfrm>
          <a:off x="280489" y="1621835"/>
          <a:ext cx="509980" cy="50998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AAEF9E-0CAB-4F4B-8986-3A90C3FC8CFA}">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844550">
            <a:lnSpc>
              <a:spcPct val="100000"/>
            </a:lnSpc>
            <a:spcBef>
              <a:spcPct val="0"/>
            </a:spcBef>
            <a:spcAft>
              <a:spcPct val="35000"/>
            </a:spcAft>
          </a:pPr>
          <a:r>
            <a:rPr lang="en-US" sz="1900" kern="1200" dirty="0"/>
            <a:t>Data manipulation with Excel and Python</a:t>
          </a:r>
        </a:p>
      </dsp:txBody>
      <dsp:txXfrm>
        <a:off x="1070958" y="1163398"/>
        <a:ext cx="5198079" cy="927236"/>
      </dsp:txXfrm>
    </dsp:sp>
    <dsp:sp modelId="{24CCF4F2-1F42-4C70-A401-8F684452343A}">
      <dsp:nvSpPr>
        <dsp:cNvPr id="0" name=""/>
        <dsp:cNvSpPr/>
      </dsp:nvSpPr>
      <dsp:spPr>
        <a:xfrm>
          <a:off x="0" y="2322444"/>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0E58B-B03B-442C-9C48-951D22AD6B31}">
      <dsp:nvSpPr>
        <dsp:cNvPr id="0" name=""/>
        <dsp:cNvSpPr/>
      </dsp:nvSpPr>
      <dsp:spPr>
        <a:xfrm>
          <a:off x="15034" y="3681138"/>
          <a:ext cx="509980" cy="509980"/>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59176-2347-47AE-B225-E5FB1665570E}">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844550">
            <a:lnSpc>
              <a:spcPct val="100000"/>
            </a:lnSpc>
            <a:spcBef>
              <a:spcPct val="0"/>
            </a:spcBef>
            <a:spcAft>
              <a:spcPct val="35000"/>
            </a:spcAft>
          </a:pPr>
          <a:r>
            <a:rPr lang="en-US" sz="1900" kern="1200" dirty="0"/>
            <a:t>Mongo DB</a:t>
          </a:r>
        </a:p>
      </dsp:txBody>
      <dsp:txXfrm>
        <a:off x="1070958" y="2322444"/>
        <a:ext cx="5198079" cy="927236"/>
      </dsp:txXfrm>
    </dsp:sp>
    <dsp:sp modelId="{BF5C3D66-90D1-40AF-8A99-FC1562294425}">
      <dsp:nvSpPr>
        <dsp:cNvPr id="0" name=""/>
        <dsp:cNvSpPr/>
      </dsp:nvSpPr>
      <dsp:spPr>
        <a:xfrm>
          <a:off x="0" y="3481489"/>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B5D44-BB46-4144-83A0-FAB4E2CC891E}">
      <dsp:nvSpPr>
        <dsp:cNvPr id="0" name=""/>
        <dsp:cNvSpPr/>
      </dsp:nvSpPr>
      <dsp:spPr>
        <a:xfrm>
          <a:off x="2524069" y="4712923"/>
          <a:ext cx="509980" cy="509980"/>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687AA6-F1E2-4E38-8E8D-5A34D3BEB0F6}">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844550">
            <a:lnSpc>
              <a:spcPct val="100000"/>
            </a:lnSpc>
            <a:spcBef>
              <a:spcPct val="0"/>
            </a:spcBef>
            <a:spcAft>
              <a:spcPct val="35000"/>
            </a:spcAft>
          </a:pPr>
          <a:r>
            <a:rPr lang="en-US" sz="1900" kern="1200" dirty="0"/>
            <a:t>Flask Server</a:t>
          </a:r>
        </a:p>
      </dsp:txBody>
      <dsp:txXfrm>
        <a:off x="1070958" y="3481489"/>
        <a:ext cx="5198079" cy="927236"/>
      </dsp:txXfrm>
    </dsp:sp>
    <dsp:sp modelId="{4635E5C3-6580-4E4D-8E98-15E2C27ED7C1}">
      <dsp:nvSpPr>
        <dsp:cNvPr id="0" name=""/>
        <dsp:cNvSpPr/>
      </dsp:nvSpPr>
      <dsp:spPr>
        <a:xfrm>
          <a:off x="0" y="4640535"/>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49ECD-E3E8-4345-B9E7-4399010A2A4D}">
      <dsp:nvSpPr>
        <dsp:cNvPr id="0" name=""/>
        <dsp:cNvSpPr/>
      </dsp:nvSpPr>
      <dsp:spPr>
        <a:xfrm>
          <a:off x="5759057" y="5062144"/>
          <a:ext cx="509980" cy="50998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32CFC-4ABC-4AD9-A21E-3C244958B946}">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844550">
            <a:lnSpc>
              <a:spcPct val="100000"/>
            </a:lnSpc>
            <a:spcBef>
              <a:spcPct val="0"/>
            </a:spcBef>
            <a:spcAft>
              <a:spcPct val="35000"/>
            </a:spcAft>
          </a:pPr>
          <a:r>
            <a:rPr lang="en-US" sz="1900" kern="1200" dirty="0"/>
            <a:t>HTML– plotting with D3, Matplotlib, and Chart.js</a:t>
          </a:r>
        </a:p>
      </dsp:txBody>
      <dsp:txXfrm>
        <a:off x="1070958" y="4640535"/>
        <a:ext cx="5198079" cy="927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8382-FF1E-45DD-A926-43EA418EB02B}">
      <dsp:nvSpPr>
        <dsp:cNvPr id="0" name=""/>
        <dsp:cNvSpPr/>
      </dsp:nvSpPr>
      <dsp:spPr>
        <a:xfrm>
          <a:off x="2878" y="507028"/>
          <a:ext cx="1007015" cy="1007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5163D-5605-45C8-B3F9-E656B5026F38}">
      <dsp:nvSpPr>
        <dsp:cNvPr id="0" name=""/>
        <dsp:cNvSpPr/>
      </dsp:nvSpPr>
      <dsp:spPr>
        <a:xfrm>
          <a:off x="2878"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GB" sz="1400" kern="1200" dirty="0"/>
            <a:t>Below is the API I used to access data from the St Louis FRED. Note that the St Louis Fed is not to be confused with THE Fed i.e. the Central Bank of the United States…</a:t>
          </a:r>
          <a:endParaRPr lang="en-US" sz="1400" kern="1200" dirty="0"/>
        </a:p>
      </dsp:txBody>
      <dsp:txXfrm>
        <a:off x="2878" y="1707141"/>
        <a:ext cx="2877187" cy="2151562"/>
      </dsp:txXfrm>
    </dsp:sp>
    <dsp:sp modelId="{64BFA49A-568E-4C79-BCF5-BE359380BB40}">
      <dsp:nvSpPr>
        <dsp:cNvPr id="0" name=""/>
        <dsp:cNvSpPr/>
      </dsp:nvSpPr>
      <dsp:spPr>
        <a:xfrm>
          <a:off x="0" y="3672570"/>
          <a:ext cx="2877187" cy="1049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r>
            <a:rPr lang="en-GB" sz="1100" kern="1200">
              <a:hlinkClick xmlns:r="http://schemas.openxmlformats.org/officeDocument/2006/relationships" r:id="rId5"/>
            </a:rPr>
            <a:t>https://github.com/mortada/fredapi</a:t>
          </a:r>
          <a:endParaRPr lang="en-US" sz="1100" kern="1200"/>
        </a:p>
        <a:p>
          <a:pPr lvl="0" algn="l" defTabSz="488950">
            <a:lnSpc>
              <a:spcPct val="90000"/>
            </a:lnSpc>
            <a:spcBef>
              <a:spcPct val="0"/>
            </a:spcBef>
            <a:spcAft>
              <a:spcPct val="35000"/>
            </a:spcAft>
          </a:pPr>
          <a:r>
            <a:rPr lang="en-GB" sz="1100" kern="1200">
              <a:hlinkClick xmlns:r="http://schemas.openxmlformats.org/officeDocument/2006/relationships" r:id="rId6"/>
            </a:rPr>
            <a:t>https://mortada.net/python-api-for-fred.html</a:t>
          </a:r>
          <a:endParaRPr lang="en-US" sz="1100" kern="1200"/>
        </a:p>
        <a:p>
          <a:pPr lvl="0" algn="l" defTabSz="488950">
            <a:lnSpc>
              <a:spcPct val="90000"/>
            </a:lnSpc>
            <a:spcBef>
              <a:spcPct val="0"/>
            </a:spcBef>
            <a:spcAft>
              <a:spcPct val="35000"/>
            </a:spcAft>
          </a:pPr>
          <a:r>
            <a:rPr lang="en-GB" sz="1100" kern="1200" dirty="0"/>
            <a:t>Note that ‘FRED’ stands for the Federal Reserve Economic Data and is a database maintained by the Research division of the Federal Reserve Bank of St Louis.</a:t>
          </a:r>
          <a:endParaRPr lang="en-US" sz="1100" kern="1200" dirty="0"/>
        </a:p>
      </dsp:txBody>
      <dsp:txXfrm>
        <a:off x="0" y="3672570"/>
        <a:ext cx="2877187" cy="1049142"/>
      </dsp:txXfrm>
    </dsp:sp>
    <dsp:sp modelId="{05863A70-B63C-4D2E-BCED-5331DD1B279E}">
      <dsp:nvSpPr>
        <dsp:cNvPr id="0" name=""/>
        <dsp:cNvSpPr/>
      </dsp:nvSpPr>
      <dsp:spPr>
        <a:xfrm>
          <a:off x="3383573" y="507028"/>
          <a:ext cx="1007015" cy="10070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3E549-9BBD-499C-81F6-717929184768}">
      <dsp:nvSpPr>
        <dsp:cNvPr id="0" name=""/>
        <dsp:cNvSpPr/>
      </dsp:nvSpPr>
      <dsp:spPr>
        <a:xfrm>
          <a:off x="3383573"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GB" sz="1400" kern="1200"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sz="1400" kern="1200" dirty="0"/>
        </a:p>
      </dsp:txBody>
      <dsp:txXfrm>
        <a:off x="3383573" y="1707141"/>
        <a:ext cx="2877187" cy="2151562"/>
      </dsp:txXfrm>
    </dsp:sp>
    <dsp:sp modelId="{C5EAF9C8-E870-4622-BFA9-FC36F89AA370}">
      <dsp:nvSpPr>
        <dsp:cNvPr id="0" name=""/>
        <dsp:cNvSpPr/>
      </dsp:nvSpPr>
      <dsp:spPr>
        <a:xfrm>
          <a:off x="3383573" y="3948516"/>
          <a:ext cx="2877187" cy="1049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E86DD-ECD5-40CC-93D7-6AAA6639973A}" type="datetimeFigureOut">
              <a:rPr lang="en-GB" smtClean="0"/>
              <a:t>08/01/2020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6D6B0-5826-48CF-91FF-340E6B3293D1}" type="slidenum">
              <a:rPr lang="en-GB" smtClean="0"/>
              <a:t>‹#›</a:t>
            </a:fld>
            <a:endParaRPr lang="en-GB"/>
          </a:p>
        </p:txBody>
      </p:sp>
    </p:spTree>
    <p:extLst>
      <p:ext uri="{BB962C8B-B14F-4D97-AF65-F5344CB8AC3E}">
        <p14:creationId xmlns:p14="http://schemas.microsoft.com/office/powerpoint/2010/main" val="234642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7FFB-E6D9-426E-BB03-E2403C3C5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B5A25-2F89-4E71-805D-C3E27CCBB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0B3435-859A-4C45-A187-4C175DEC7A4E}"/>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EAAC53F4-3D79-4A8C-ACA2-42104D6AF2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22266-CD15-4530-91A6-CA15002CA33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6033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6C1D-E1EA-46FA-84C6-493C097C1E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D2693B-492D-4E56-BA67-DB97E4555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0E27E-5D1E-4F1E-B18A-8ABF2742A768}"/>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0275E441-1CE8-4A56-8926-FAAD5758BA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0D5F8-4208-4ABD-A40C-BA340DBC2FD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8558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90486-0C9B-481F-888B-11E3BBFB0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E7CF22-6E26-4A6A-918D-B97550549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157B0-F234-4C8F-A8AD-F437297A642F}"/>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E4DF65C1-99B0-466F-B940-A6878E1B1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3EB8CF-5CD5-45EB-937A-02B85575CCB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9284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38F-AB35-4E91-85C6-0F5C38A0BA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FD8D38-6FA5-4964-B66F-D4DA8E1E5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925540-5F02-492B-8F38-4D8A296AFEE6}"/>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A9137FF9-6396-4F34-94CA-3242A5941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BC4AD-AA9C-48BC-BD95-DA02214D7B9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95500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7F17-30E0-4732-B12D-ACCC847F3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C986BB-7240-4B94-AF8D-48E3DD332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3620C-5355-46EB-ADFA-B4839FFB3F70}"/>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5BBDCC76-41B6-47A3-B7BF-7B09C3312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2F3E6-7004-4149-A8F6-B8C549299AF2}"/>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41385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A293-6871-4278-849A-CCB1B5FFE6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637458-F509-4D21-9E70-37E9A6E1E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CDCA2A-6069-4F1B-8FDE-96F9AE796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96C01C-4488-4599-B479-4C3968509B71}"/>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6" name="Footer Placeholder 5">
            <a:extLst>
              <a:ext uri="{FF2B5EF4-FFF2-40B4-BE49-F238E27FC236}">
                <a16:creationId xmlns:a16="http://schemas.microsoft.com/office/drawing/2014/main" id="{8E660C9F-80FC-4469-873C-B1C1EA90A3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B48359-19B1-42C3-9154-087BE2BEB15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3254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1E4-D73C-47FD-BB23-EB512C772F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201CCC-6C30-4746-A7B3-5D72FF294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5CBE1-0159-4F76-AA1A-A1FFF6BA6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857AFF-D8AC-431B-B6A1-CF82728C0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5CB6A-9C2F-42CF-8E50-058F8DE0F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F222A4-CB6A-482C-93FE-1FE9B4AEAE95}"/>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8" name="Footer Placeholder 7">
            <a:extLst>
              <a:ext uri="{FF2B5EF4-FFF2-40B4-BE49-F238E27FC236}">
                <a16:creationId xmlns:a16="http://schemas.microsoft.com/office/drawing/2014/main" id="{AD291D4A-90AB-42F6-88E2-CB7A182F87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7293EBF-24D1-4852-8FDD-9E0C4CA94BC1}"/>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474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3577-CCCB-48F0-8B35-A84E1A8A08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B01449-EE9A-45F0-B67C-2C7E4CB209BF}"/>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4" name="Footer Placeholder 3">
            <a:extLst>
              <a:ext uri="{FF2B5EF4-FFF2-40B4-BE49-F238E27FC236}">
                <a16:creationId xmlns:a16="http://schemas.microsoft.com/office/drawing/2014/main" id="{A0CC02D8-2B78-49FA-AC2D-33E3968A94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47EE3F-AC0D-417A-BE9E-50A423E28424}"/>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795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60C3A-B2D2-4EA5-9256-4451EA47B886}"/>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3" name="Footer Placeholder 2">
            <a:extLst>
              <a:ext uri="{FF2B5EF4-FFF2-40B4-BE49-F238E27FC236}">
                <a16:creationId xmlns:a16="http://schemas.microsoft.com/office/drawing/2014/main" id="{BAB4C6F0-61FA-4B43-947C-22A3D54F0B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5C530A-B5E6-4BCB-ADA0-9B92DC0CC3E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38386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9CC0-2E8E-4DAE-A18D-D09BAC74B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1561A3-6376-466B-B29E-D4D1BC452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27796E-20B8-4AC1-B96B-DC250040C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687FC-81EA-4517-9F84-561F63E7F474}"/>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6" name="Footer Placeholder 5">
            <a:extLst>
              <a:ext uri="{FF2B5EF4-FFF2-40B4-BE49-F238E27FC236}">
                <a16:creationId xmlns:a16="http://schemas.microsoft.com/office/drawing/2014/main" id="{39722B88-6347-4F2E-82DB-2B166101C1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29B3C-FF22-4C09-A7C5-33CC056C00A5}"/>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490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96CF-282A-4CD1-93A2-09B4AE7DD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65731D-8624-44CB-A642-1406F69C6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C73980-8E47-4775-BEB5-4C1976C5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DFD80-F2AE-43B2-99B5-5B6B480AF0B1}"/>
              </a:ext>
            </a:extLst>
          </p:cNvPr>
          <p:cNvSpPr>
            <a:spLocks noGrp="1"/>
          </p:cNvSpPr>
          <p:nvPr>
            <p:ph type="dt" sz="half" idx="10"/>
          </p:nvPr>
        </p:nvSpPr>
        <p:spPr/>
        <p:txBody>
          <a:bodyPr/>
          <a:lstStyle/>
          <a:p>
            <a:fld id="{63CD3E4B-EBD8-4674-A1B2-8D7AE402E193}" type="datetimeFigureOut">
              <a:rPr lang="en-GB" smtClean="0"/>
              <a:t>08/01/2020</a:t>
            </a:fld>
            <a:endParaRPr lang="en-GB"/>
          </a:p>
        </p:txBody>
      </p:sp>
      <p:sp>
        <p:nvSpPr>
          <p:cNvPr id="6" name="Footer Placeholder 5">
            <a:extLst>
              <a:ext uri="{FF2B5EF4-FFF2-40B4-BE49-F238E27FC236}">
                <a16:creationId xmlns:a16="http://schemas.microsoft.com/office/drawing/2014/main" id="{0F9C5CBC-6158-426F-87E3-9CA951064E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9555A2-8B2F-46EB-9C09-8FED4CA8DE4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4422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8E689-98CA-4830-ADA1-6A89619CD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0A54EC-85F3-4CD2-A97A-5BFA02CC4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6AC36-583E-4944-B866-D98ADA81C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3E4B-EBD8-4674-A1B2-8D7AE402E193}" type="datetimeFigureOut">
              <a:rPr lang="en-GB" smtClean="0"/>
              <a:t>08/01/2020</a:t>
            </a:fld>
            <a:endParaRPr lang="en-GB"/>
          </a:p>
        </p:txBody>
      </p:sp>
      <p:sp>
        <p:nvSpPr>
          <p:cNvPr id="5" name="Footer Placeholder 4">
            <a:extLst>
              <a:ext uri="{FF2B5EF4-FFF2-40B4-BE49-F238E27FC236}">
                <a16:creationId xmlns:a16="http://schemas.microsoft.com/office/drawing/2014/main" id="{3AADA03A-E404-4A83-A885-B0C5277DE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9C0A71-5F2C-4575-9C9F-D7C2B77D4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C0008-AC9B-4D15-B6A7-19B08AE06A8A}" type="slidenum">
              <a:rPr lang="en-GB" smtClean="0"/>
              <a:t>‹#›</a:t>
            </a:fld>
            <a:endParaRPr lang="en-GB"/>
          </a:p>
        </p:txBody>
      </p:sp>
    </p:spTree>
    <p:extLst>
      <p:ext uri="{BB962C8B-B14F-4D97-AF65-F5344CB8AC3E}">
        <p14:creationId xmlns:p14="http://schemas.microsoft.com/office/powerpoint/2010/main" val="194491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2.png"/><Relationship Id="rId5" Type="http://schemas.openxmlformats.org/officeDocument/2006/relationships/diagramColors" Target="../diagrams/colors2.xml"/><Relationship Id="rId10" Type="http://schemas.openxmlformats.org/officeDocument/2006/relationships/image" Target="../media/image11.png"/><Relationship Id="rId4" Type="http://schemas.openxmlformats.org/officeDocument/2006/relationships/diagramQuickStyle" Target="../diagrams/quickStyle2.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48465" y="3298722"/>
            <a:ext cx="8495070" cy="1784402"/>
          </a:xfrm>
        </p:spPr>
        <p:txBody>
          <a:bodyPr anchor="b">
            <a:normAutofit/>
          </a:bodyPr>
          <a:lstStyle/>
          <a:p>
            <a:r>
              <a:rPr lang="en-US">
                <a:solidFill>
                  <a:srgbClr val="FFFFFF"/>
                </a:solidFill>
              </a:rPr>
              <a:t>Visualizing CFPB Financial Wellness Survey Data</a:t>
            </a:r>
          </a:p>
        </p:txBody>
      </p:sp>
      <p:sp>
        <p:nvSpPr>
          <p:cNvPr id="3" name="Subtitle 2"/>
          <p:cNvSpPr>
            <a:spLocks noGrp="1"/>
          </p:cNvSpPr>
          <p:nvPr>
            <p:ph type="subTitle" idx="1"/>
          </p:nvPr>
        </p:nvSpPr>
        <p:spPr>
          <a:xfrm>
            <a:off x="1848465" y="5258851"/>
            <a:ext cx="8495070" cy="904005"/>
          </a:xfrm>
        </p:spPr>
        <p:txBody>
          <a:bodyPr>
            <a:normAutofit/>
          </a:bodyPr>
          <a:lstStyle/>
          <a:p>
            <a:r>
              <a:rPr lang="en-US">
                <a:solidFill>
                  <a:srgbClr val="FFFFFF"/>
                </a:solidFill>
              </a:rPr>
              <a:t>January 8, 2020</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843C88FD-DE0B-4E9E-8920-86400CAE9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800">
                <a:solidFill>
                  <a:schemeClr val="bg1"/>
                </a:solidFill>
              </a:rPr>
              <a:t>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a:t>
            </a:r>
            <a:r>
              <a:rPr lang="en-US" sz="800" b="1" i="1">
                <a:solidFill>
                  <a:schemeClr val="bg1"/>
                </a:solidFill>
              </a:rPr>
              <a:t>caused</a:t>
            </a:r>
            <a:r>
              <a:rPr lang="en-US" sz="800">
                <a:solidFill>
                  <a:schemeClr val="bg1"/>
                </a:solidFill>
              </a:rPr>
              <a:t> by the debt service/disposable income metric, because that metric is in turn driven by other variables that do in fact exhibit explanatory power – as we have seen in looking at unemployment rates &amp; median incomes…</a:t>
            </a:r>
            <a:endParaRPr lang="en-GB" sz="8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500">
                <a:solidFill>
                  <a:schemeClr val="bg1"/>
                </a:solidFill>
              </a:rPr>
              <a:t>Hypothesis_4: Debt Service vs Median Income rates are not a statistically significant variable in explaining total consumer delinquency rates</a:t>
            </a:r>
          </a:p>
          <a:p>
            <a:r>
              <a:rPr lang="en-GB" sz="1500">
                <a:solidFill>
                  <a:schemeClr val="bg1"/>
                </a:solidFill>
              </a:rPr>
              <a:t>Accept the null hypothesis_4. Debt Service Payments to Median Disposable Household Income is not a statistically significant variable in explaining moves in total consumer delinquency rates and indeed there is not a strong relationship between the two at all over this time period.</a:t>
            </a:r>
            <a:endParaRPr lang="en-US" sz="150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6639B7D3-A4C5-4199-94C0-5830577E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545275"/>
            <a:ext cx="5559480" cy="3706319"/>
          </a:xfrm>
          <a:prstGeom prst="rect">
            <a:avLst/>
          </a:prstGeom>
        </p:spPr>
      </p:pic>
      <p:graphicFrame>
        <p:nvGraphicFramePr>
          <p:cNvPr id="12" name="Table 6">
            <a:extLst>
              <a:ext uri="{FF2B5EF4-FFF2-40B4-BE49-F238E27FC236}">
                <a16:creationId xmlns:a16="http://schemas.microsoft.com/office/drawing/2014/main" id="{DFAE613F-FEA0-4780-ACD1-071BF58AE65C}"/>
              </a:ext>
            </a:extLst>
          </p:cNvPr>
          <p:cNvGraphicFramePr>
            <a:graphicFrameLocks noGrp="1"/>
          </p:cNvGraphicFramePr>
          <p:nvPr>
            <p:extLst>
              <p:ext uri="{D42A27DB-BD31-4B8C-83A1-F6EECF244321}">
                <p14:modId xmlns:p14="http://schemas.microsoft.com/office/powerpoint/2010/main" val="2215108501"/>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2839510">
                  <a:extLst>
                    <a:ext uri="{9D8B030D-6E8A-4147-A177-3AD203B41FA5}">
                      <a16:colId xmlns:a16="http://schemas.microsoft.com/office/drawing/2014/main" val="406689098"/>
                    </a:ext>
                  </a:extLst>
                </a:gridCol>
                <a:gridCol w="2707446">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0.21</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a:t>0.05</a:t>
                      </a:r>
                      <a:endParaRPr lang="en-GB" sz="230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0.29</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0.31</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0.41</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dirty="0"/>
                        <a:t>0.33</a:t>
                      </a:r>
                      <a:endParaRPr lang="en-GB" sz="2300" dirty="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391416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2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200">
                <a:solidFill>
                  <a:schemeClr val="bg1"/>
                </a:solidFill>
              </a:rPr>
            </a:br>
            <a:r>
              <a:rPr lang="en-US" sz="1200">
                <a:solidFill>
                  <a:schemeClr val="bg1"/>
                </a:solidFill>
              </a:rPr>
              <a:t>The following statistical analysis relates to Median Incomes and Delinquency Rates:</a:t>
            </a:r>
            <a:endParaRPr lang="en-GB" sz="12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200" dirty="0">
                <a:solidFill>
                  <a:schemeClr val="bg1"/>
                </a:solidFill>
              </a:rPr>
              <a:t>Hypothesis_1: Median Income is not a statistically significant variable that impacts consumer delinquency rates</a:t>
            </a:r>
          </a:p>
          <a:p>
            <a:r>
              <a:rPr lang="en-GB" sz="1200" dirty="0">
                <a:solidFill>
                  <a:schemeClr val="bg1"/>
                </a:solidFill>
              </a:rPr>
              <a:t>Reject the null Hypothesis_1.</a:t>
            </a:r>
          </a:p>
          <a:p>
            <a:r>
              <a:rPr lang="en-US" sz="1200" dirty="0">
                <a:solidFill>
                  <a:schemeClr val="bg1"/>
                </a:solidFill>
              </a:rPr>
              <a:t>There is a statistically significant relationship, but the relatively low R^2 indicates that Median Income is not, by itself, a strong predictor of future delinquency rates. </a:t>
            </a:r>
          </a:p>
          <a:p>
            <a:r>
              <a:rPr lang="en-US" sz="1200" dirty="0">
                <a:solidFill>
                  <a:schemeClr val="bg1"/>
                </a:solidFill>
              </a:rPr>
              <a:t>In the words of Jay-Z, ‘Mo-money </a:t>
            </a:r>
            <a:r>
              <a:rPr lang="en-US" sz="1200" dirty="0" err="1">
                <a:solidFill>
                  <a:schemeClr val="bg1"/>
                </a:solidFill>
              </a:rPr>
              <a:t>mo</a:t>
            </a:r>
            <a:r>
              <a:rPr lang="en-US" sz="1200" dirty="0">
                <a:solidFill>
                  <a:schemeClr val="bg1"/>
                </a:solidFill>
              </a:rPr>
              <a:t>- problems’.</a:t>
            </a: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393308" y="2524292"/>
            <a:ext cx="5559480" cy="3748285"/>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2103702990"/>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3445264">
                  <a:extLst>
                    <a:ext uri="{9D8B030D-6E8A-4147-A177-3AD203B41FA5}">
                      <a16:colId xmlns:a16="http://schemas.microsoft.com/office/drawing/2014/main" val="406689098"/>
                    </a:ext>
                  </a:extLst>
                </a:gridCol>
                <a:gridCol w="2101692">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-0.54</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dirty="0"/>
                        <a:t>0.29</a:t>
                      </a:r>
                      <a:endParaRPr lang="en-GB" sz="2300" dirty="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-0.0</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29.27</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0.03</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dirty="0"/>
                        <a:t>0.0</a:t>
                      </a:r>
                      <a:endParaRPr lang="en-GB" sz="2300" dirty="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09285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46E2A38-ACC8-44E6-85E2-A79CBAF151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838199" y="438559"/>
            <a:ext cx="3515591" cy="1881559"/>
          </a:xfrm>
        </p:spPr>
        <p:txBody>
          <a:bodyPr>
            <a:normAutofit/>
          </a:bodyPr>
          <a:lstStyle/>
          <a:p>
            <a:r>
              <a:rPr lang="en-US" sz="13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300">
                <a:solidFill>
                  <a:schemeClr val="bg1"/>
                </a:solidFill>
              </a:rPr>
            </a:br>
            <a:r>
              <a:rPr lang="en-US" sz="1300">
                <a:solidFill>
                  <a:schemeClr val="bg1"/>
                </a:solidFill>
              </a:rPr>
              <a:t>The following statistical analysis relates to Unemployment Rate and Delinquency Rates:</a:t>
            </a:r>
            <a:endParaRPr lang="en-GB" sz="1300">
              <a:solidFill>
                <a:schemeClr val="bg1"/>
              </a:solidFill>
            </a:endParaRPr>
          </a:p>
        </p:txBody>
      </p: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708477" y="438559"/>
            <a:ext cx="6645323" cy="1881559"/>
          </a:xfrm>
        </p:spPr>
        <p:txBody>
          <a:bodyPr anchor="ctr">
            <a:normAutofit/>
          </a:bodyPr>
          <a:lstStyle/>
          <a:p>
            <a:r>
              <a:rPr lang="en-GB" sz="1700">
                <a:solidFill>
                  <a:schemeClr val="bg1"/>
                </a:solidFill>
              </a:rPr>
              <a:t>Hypothesis_2: Unemployment Rate is not a statistically significant variable that impacts consumer delinquency rates</a:t>
            </a:r>
          </a:p>
          <a:p>
            <a:r>
              <a:rPr lang="en-GB" sz="1700">
                <a:solidFill>
                  <a:schemeClr val="bg1"/>
                </a:solidFill>
              </a:rPr>
              <a:t>Reject the null hypothesis_2.</a:t>
            </a:r>
          </a:p>
          <a:p>
            <a:r>
              <a:rPr lang="en-GB" sz="1700">
                <a:solidFill>
                  <a:schemeClr val="bg1"/>
                </a:solidFill>
              </a:rPr>
              <a:t>The Unemployment Rate also has reasonably strong explanatory power regarding changes in consumer delinquency rates.</a:t>
            </a:r>
          </a:p>
          <a:p>
            <a:endParaRPr lang="en-US" sz="1700">
              <a:solidFill>
                <a:schemeClr val="bg1"/>
              </a:solidFill>
            </a:endParaRP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690195" y="2831909"/>
            <a:ext cx="5139280" cy="3464981"/>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3284791663"/>
              </p:ext>
            </p:extLst>
          </p:nvPr>
        </p:nvGraphicFramePr>
        <p:xfrm>
          <a:off x="6220967" y="2851909"/>
          <a:ext cx="5422393" cy="3424988"/>
        </p:xfrm>
        <a:graphic>
          <a:graphicData uri="http://schemas.openxmlformats.org/drawingml/2006/table">
            <a:tbl>
              <a:tblPr firstRow="1" bandRow="1">
                <a:tableStyleId>{5C22544A-7EE6-4342-B048-85BDC9FD1C3A}</a:tableStyleId>
              </a:tblPr>
              <a:tblGrid>
                <a:gridCol w="3369289">
                  <a:extLst>
                    <a:ext uri="{9D8B030D-6E8A-4147-A177-3AD203B41FA5}">
                      <a16:colId xmlns:a16="http://schemas.microsoft.com/office/drawing/2014/main" val="406689098"/>
                    </a:ext>
                  </a:extLst>
                </a:gridCol>
                <a:gridCol w="2053104">
                  <a:extLst>
                    <a:ext uri="{9D8B030D-6E8A-4147-A177-3AD203B41FA5}">
                      <a16:colId xmlns:a16="http://schemas.microsoft.com/office/drawing/2014/main" val="714702673"/>
                    </a:ext>
                  </a:extLst>
                </a:gridCol>
              </a:tblGrid>
              <a:tr h="489284">
                <a:tc>
                  <a:txBody>
                    <a:bodyPr/>
                    <a:lstStyle/>
                    <a:p>
                      <a:r>
                        <a:rPr lang="en-US" sz="2200"/>
                        <a:t>Statistical Factor</a:t>
                      </a:r>
                      <a:endParaRPr lang="en-GB" sz="2200"/>
                    </a:p>
                  </a:txBody>
                  <a:tcPr marL="111201" marR="111201" marT="55600" marB="55600"/>
                </a:tc>
                <a:tc>
                  <a:txBody>
                    <a:bodyPr/>
                    <a:lstStyle/>
                    <a:p>
                      <a:r>
                        <a:rPr lang="en-US" sz="2200"/>
                        <a:t>Result</a:t>
                      </a:r>
                      <a:endParaRPr lang="en-GB" sz="2200"/>
                    </a:p>
                  </a:txBody>
                  <a:tcPr marL="111201" marR="111201" marT="55600" marB="55600"/>
                </a:tc>
                <a:extLst>
                  <a:ext uri="{0D108BD9-81ED-4DB2-BD59-A6C34878D82A}">
                    <a16:rowId xmlns:a16="http://schemas.microsoft.com/office/drawing/2014/main" val="3264066602"/>
                  </a:ext>
                </a:extLst>
              </a:tr>
              <a:tr h="489284">
                <a:tc>
                  <a:txBody>
                    <a:bodyPr/>
                    <a:lstStyle/>
                    <a:p>
                      <a:r>
                        <a:rPr lang="en-US" sz="2200"/>
                        <a:t>Correlation</a:t>
                      </a:r>
                      <a:endParaRPr lang="en-GB" sz="2200"/>
                    </a:p>
                  </a:txBody>
                  <a:tcPr marL="111201" marR="111201" marT="55600" marB="55600"/>
                </a:tc>
                <a:tc>
                  <a:txBody>
                    <a:bodyPr/>
                    <a:lstStyle/>
                    <a:p>
                      <a:r>
                        <a:rPr lang="en-US" sz="2200"/>
                        <a:t>0.83</a:t>
                      </a:r>
                      <a:endParaRPr lang="en-GB" sz="2200"/>
                    </a:p>
                  </a:txBody>
                  <a:tcPr marL="111201" marR="111201" marT="55600" marB="55600"/>
                </a:tc>
                <a:extLst>
                  <a:ext uri="{0D108BD9-81ED-4DB2-BD59-A6C34878D82A}">
                    <a16:rowId xmlns:a16="http://schemas.microsoft.com/office/drawing/2014/main" val="2093550611"/>
                  </a:ext>
                </a:extLst>
              </a:tr>
              <a:tr h="489284">
                <a:tc>
                  <a:txBody>
                    <a:bodyPr/>
                    <a:lstStyle/>
                    <a:p>
                      <a:r>
                        <a:rPr lang="en-US" sz="2200"/>
                        <a:t>R-Squared</a:t>
                      </a:r>
                      <a:endParaRPr lang="en-GB" sz="2200"/>
                    </a:p>
                  </a:txBody>
                  <a:tcPr marL="111201" marR="111201" marT="55600" marB="55600"/>
                </a:tc>
                <a:tc>
                  <a:txBody>
                    <a:bodyPr/>
                    <a:lstStyle/>
                    <a:p>
                      <a:r>
                        <a:rPr lang="en-US" sz="2200"/>
                        <a:t>0.69</a:t>
                      </a:r>
                      <a:endParaRPr lang="en-GB" sz="2200"/>
                    </a:p>
                  </a:txBody>
                  <a:tcPr marL="111201" marR="111201" marT="55600" marB="55600"/>
                </a:tc>
                <a:extLst>
                  <a:ext uri="{0D108BD9-81ED-4DB2-BD59-A6C34878D82A}">
                    <a16:rowId xmlns:a16="http://schemas.microsoft.com/office/drawing/2014/main" val="3018563234"/>
                  </a:ext>
                </a:extLst>
              </a:tr>
              <a:tr h="489284">
                <a:tc>
                  <a:txBody>
                    <a:bodyPr/>
                    <a:lstStyle/>
                    <a:p>
                      <a:r>
                        <a:rPr lang="en-US" sz="2200"/>
                        <a:t>Slope </a:t>
                      </a:r>
                      <a:endParaRPr lang="en-GB" sz="2200"/>
                    </a:p>
                  </a:txBody>
                  <a:tcPr marL="111201" marR="111201" marT="55600" marB="55600"/>
                </a:tc>
                <a:tc>
                  <a:txBody>
                    <a:bodyPr/>
                    <a:lstStyle/>
                    <a:p>
                      <a:r>
                        <a:rPr lang="en-US" sz="2200"/>
                        <a:t>0.76</a:t>
                      </a:r>
                      <a:endParaRPr lang="en-GB" sz="2200"/>
                    </a:p>
                  </a:txBody>
                  <a:tcPr marL="111201" marR="111201" marT="55600" marB="55600"/>
                </a:tc>
                <a:extLst>
                  <a:ext uri="{0D108BD9-81ED-4DB2-BD59-A6C34878D82A}">
                    <a16:rowId xmlns:a16="http://schemas.microsoft.com/office/drawing/2014/main" val="2315281177"/>
                  </a:ext>
                </a:extLst>
              </a:tr>
              <a:tr h="489284">
                <a:tc>
                  <a:txBody>
                    <a:bodyPr/>
                    <a:lstStyle/>
                    <a:p>
                      <a:r>
                        <a:rPr lang="en-US" sz="2200"/>
                        <a:t>Intercept</a:t>
                      </a:r>
                      <a:endParaRPr lang="en-GB" sz="2200"/>
                    </a:p>
                  </a:txBody>
                  <a:tcPr marL="111201" marR="111201" marT="55600" marB="55600"/>
                </a:tc>
                <a:tc>
                  <a:txBody>
                    <a:bodyPr/>
                    <a:lstStyle/>
                    <a:p>
                      <a:r>
                        <a:rPr lang="en-US" sz="2200"/>
                        <a:t>-1.11</a:t>
                      </a:r>
                      <a:endParaRPr lang="en-GB" sz="2200"/>
                    </a:p>
                  </a:txBody>
                  <a:tcPr marL="111201" marR="111201" marT="55600" marB="55600"/>
                </a:tc>
                <a:extLst>
                  <a:ext uri="{0D108BD9-81ED-4DB2-BD59-A6C34878D82A}">
                    <a16:rowId xmlns:a16="http://schemas.microsoft.com/office/drawing/2014/main" val="3403944058"/>
                  </a:ext>
                </a:extLst>
              </a:tr>
              <a:tr h="489284">
                <a:tc>
                  <a:txBody>
                    <a:bodyPr/>
                    <a:lstStyle/>
                    <a:p>
                      <a:r>
                        <a:rPr lang="en-US" sz="2200"/>
                        <a:t>P-value</a:t>
                      </a:r>
                      <a:endParaRPr lang="en-GB" sz="2200"/>
                    </a:p>
                  </a:txBody>
                  <a:tcPr marL="111201" marR="111201" marT="55600" marB="55600"/>
                </a:tc>
                <a:tc>
                  <a:txBody>
                    <a:bodyPr/>
                    <a:lstStyle/>
                    <a:p>
                      <a:r>
                        <a:rPr lang="en-US" sz="2200"/>
                        <a:t>4.00e-5</a:t>
                      </a:r>
                      <a:endParaRPr lang="en-GB" sz="2200"/>
                    </a:p>
                  </a:txBody>
                  <a:tcPr marL="111201" marR="111201" marT="55600" marB="55600"/>
                </a:tc>
                <a:extLst>
                  <a:ext uri="{0D108BD9-81ED-4DB2-BD59-A6C34878D82A}">
                    <a16:rowId xmlns:a16="http://schemas.microsoft.com/office/drawing/2014/main" val="1023045141"/>
                  </a:ext>
                </a:extLst>
              </a:tr>
              <a:tr h="489284">
                <a:tc>
                  <a:txBody>
                    <a:bodyPr/>
                    <a:lstStyle/>
                    <a:p>
                      <a:r>
                        <a:rPr lang="en-US" sz="2200"/>
                        <a:t>Standard Error</a:t>
                      </a:r>
                      <a:endParaRPr lang="en-GB" sz="2200"/>
                    </a:p>
                  </a:txBody>
                  <a:tcPr marL="111201" marR="111201" marT="55600" marB="55600"/>
                </a:tc>
                <a:tc>
                  <a:txBody>
                    <a:bodyPr/>
                    <a:lstStyle/>
                    <a:p>
                      <a:r>
                        <a:rPr lang="en-US" sz="2200"/>
                        <a:t>0.13</a:t>
                      </a:r>
                      <a:endParaRPr lang="en-GB" sz="2200"/>
                    </a:p>
                  </a:txBody>
                  <a:tcPr marL="111201" marR="111201" marT="55600" marB="55600"/>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11018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BD213-AD1D-48A6-A0B0-91E6FF80972A}"/>
              </a:ext>
            </a:extLst>
          </p:cNvPr>
          <p:cNvSpPr>
            <a:spLocks noGrp="1"/>
          </p:cNvSpPr>
          <p:nvPr>
            <p:ph type="title"/>
          </p:nvPr>
        </p:nvSpPr>
        <p:spPr>
          <a:xfrm>
            <a:off x="524256" y="583616"/>
            <a:ext cx="3722141" cy="5520579"/>
          </a:xfrm>
        </p:spPr>
        <p:txBody>
          <a:bodyPr>
            <a:normAutofit/>
          </a:bodyPr>
          <a:lstStyle/>
          <a:p>
            <a:r>
              <a:rPr lang="en-US" dirty="0">
                <a:solidFill>
                  <a:srgbClr val="FFFFFF"/>
                </a:solidFill>
              </a:rPr>
              <a:t>Things missing from the analysis, as well as general limitations:</a:t>
            </a:r>
            <a:endParaRPr lang="en-GB" dirty="0">
              <a:solidFill>
                <a:srgbClr val="FFFFFF"/>
              </a:solidFill>
            </a:endParaRPr>
          </a:p>
        </p:txBody>
      </p:sp>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28233B-B0FC-4803-8BC6-CBFD9A6CF8F2}"/>
              </a:ext>
            </a:extLst>
          </p:cNvPr>
          <p:cNvSpPr>
            <a:spLocks noGrp="1"/>
          </p:cNvSpPr>
          <p:nvPr>
            <p:ph idx="1"/>
          </p:nvPr>
        </p:nvSpPr>
        <p:spPr>
          <a:xfrm>
            <a:off x="4934269" y="583616"/>
            <a:ext cx="6594189" cy="5520579"/>
          </a:xfrm>
        </p:spPr>
        <p:txBody>
          <a:bodyPr anchor="ctr">
            <a:normAutofit lnSpcReduction="10000"/>
          </a:bodyPr>
          <a:lstStyle/>
          <a:p>
            <a:r>
              <a:rPr lang="en-US" sz="2000" b="1" dirty="0">
                <a:solidFill>
                  <a:srgbClr val="FFFFFF"/>
                </a:solidFill>
              </a:rPr>
              <a:t>There’s no ‘magic formula’ – the economy is complex.! Things missing include:</a:t>
            </a:r>
          </a:p>
          <a:p>
            <a:pPr lvl="1"/>
            <a:r>
              <a:rPr lang="en-US" sz="1400" b="1" dirty="0">
                <a:solidFill>
                  <a:srgbClr val="FFFFFF"/>
                </a:solidFill>
              </a:rPr>
              <a:t>Corporate debt &amp; profits</a:t>
            </a:r>
          </a:p>
          <a:p>
            <a:pPr lvl="1"/>
            <a:r>
              <a:rPr lang="en-US" sz="1400" b="1" dirty="0">
                <a:solidFill>
                  <a:srgbClr val="FFFFFF"/>
                </a:solidFill>
              </a:rPr>
              <a:t>Municipal debt to taxable income</a:t>
            </a:r>
          </a:p>
          <a:p>
            <a:pPr lvl="1"/>
            <a:r>
              <a:rPr lang="en-US" sz="1400" b="1" dirty="0">
                <a:solidFill>
                  <a:srgbClr val="FFFFFF"/>
                </a:solidFill>
              </a:rPr>
              <a:t>Govt. debt to taxable income</a:t>
            </a:r>
          </a:p>
          <a:p>
            <a:pPr lvl="1"/>
            <a:r>
              <a:rPr lang="en-US" sz="1400" b="1" dirty="0">
                <a:solidFill>
                  <a:srgbClr val="FFFFFF"/>
                </a:solidFill>
              </a:rPr>
              <a:t>Interest rates (especially relevant for looking at floating-rate mortgages…)</a:t>
            </a:r>
          </a:p>
          <a:p>
            <a:pPr lvl="1"/>
            <a:r>
              <a:rPr lang="en-US" sz="1400" b="1" dirty="0">
                <a:solidFill>
                  <a:srgbClr val="FFFFFF"/>
                </a:solidFill>
              </a:rPr>
              <a:t>Inflation</a:t>
            </a:r>
          </a:p>
          <a:p>
            <a:pPr lvl="1"/>
            <a:r>
              <a:rPr lang="en-US" sz="1400" b="1" dirty="0">
                <a:solidFill>
                  <a:srgbClr val="FFFFFF"/>
                </a:solidFill>
              </a:rPr>
              <a:t>Any data from outside the US</a:t>
            </a:r>
          </a:p>
          <a:p>
            <a:pPr lvl="1"/>
            <a:r>
              <a:rPr lang="en-US" sz="1400" b="1" dirty="0" smtClean="0">
                <a:solidFill>
                  <a:srgbClr val="FFFFFF"/>
                </a:solidFill>
              </a:rPr>
              <a:t>Graphs </a:t>
            </a:r>
            <a:r>
              <a:rPr lang="en-US" sz="1400" b="1" dirty="0">
                <a:solidFill>
                  <a:srgbClr val="FFFFFF"/>
                </a:solidFill>
              </a:rPr>
              <a:t>don’t show overlaps with economic recessions</a:t>
            </a:r>
          </a:p>
          <a:p>
            <a:r>
              <a:rPr lang="en-US" sz="2000" b="1" dirty="0">
                <a:solidFill>
                  <a:srgbClr val="FFFFFF"/>
                </a:solidFill>
              </a:rPr>
              <a:t>Limitations of the data include:</a:t>
            </a:r>
          </a:p>
          <a:p>
            <a:pPr lvl="1"/>
            <a:r>
              <a:rPr lang="en-US" sz="1400" b="1" dirty="0">
                <a:solidFill>
                  <a:srgbClr val="FFFFFF"/>
                </a:solidFill>
              </a:rPr>
              <a:t>The data is national i.e. not broken down by State</a:t>
            </a:r>
            <a:r>
              <a:rPr lang="en-US" sz="1400" b="1" dirty="0" smtClean="0">
                <a:solidFill>
                  <a:srgbClr val="FFFFFF"/>
                </a:solidFill>
              </a:rPr>
              <a:t>…</a:t>
            </a:r>
          </a:p>
          <a:p>
            <a:pPr lvl="1"/>
            <a:r>
              <a:rPr lang="en-US" sz="1400" b="1" dirty="0">
                <a:solidFill>
                  <a:srgbClr val="FFFFFF"/>
                </a:solidFill>
              </a:rPr>
              <a:t>It would have been good to have had longer data series for delinquency rates…</a:t>
            </a:r>
          </a:p>
          <a:p>
            <a:pPr lvl="1"/>
            <a:r>
              <a:rPr lang="en-US" sz="1400" b="1" dirty="0" smtClean="0">
                <a:solidFill>
                  <a:srgbClr val="FFFFFF"/>
                </a:solidFill>
              </a:rPr>
              <a:t>Doesn’t </a:t>
            </a:r>
            <a:r>
              <a:rPr lang="en-US" sz="1400" b="1" dirty="0">
                <a:solidFill>
                  <a:srgbClr val="FFFFFF"/>
                </a:solidFill>
              </a:rPr>
              <a:t>break out the data by income cohorts (however delinquency rates are a reasonable proxy for lower-income cohorts)</a:t>
            </a:r>
          </a:p>
          <a:p>
            <a:pPr lvl="1"/>
            <a:r>
              <a:rPr lang="en-US" sz="1400" b="1" dirty="0">
                <a:solidFill>
                  <a:srgbClr val="FFFFFF"/>
                </a:solidFill>
              </a:rPr>
              <a:t>Only considered a small number of financial-wellness-related economic variables</a:t>
            </a:r>
          </a:p>
          <a:p>
            <a:pPr lvl="1"/>
            <a:r>
              <a:rPr lang="en-US" sz="1400" b="1" dirty="0">
                <a:solidFill>
                  <a:srgbClr val="FFFFFF"/>
                </a:solidFill>
              </a:rPr>
              <a:t>Unemployment Rates don’t account for people who are not actively seeking a job i.e. it fails to capture </a:t>
            </a:r>
            <a:r>
              <a:rPr lang="en-US" sz="1400" b="1" dirty="0" smtClean="0">
                <a:solidFill>
                  <a:srgbClr val="FFFFFF"/>
                </a:solidFill>
              </a:rPr>
              <a:t>discouraged </a:t>
            </a:r>
            <a:r>
              <a:rPr lang="en-US" sz="1400" b="1" dirty="0">
                <a:solidFill>
                  <a:srgbClr val="FFFFFF"/>
                </a:solidFill>
              </a:rPr>
              <a:t>workers…</a:t>
            </a:r>
          </a:p>
          <a:p>
            <a:r>
              <a:rPr lang="en-US" sz="2000" b="1" dirty="0">
                <a:solidFill>
                  <a:srgbClr val="FFFFFF"/>
                </a:solidFill>
              </a:rPr>
              <a:t>Finally, please remember that correlation does not imply causation.!</a:t>
            </a:r>
          </a:p>
        </p:txBody>
      </p:sp>
    </p:spTree>
    <p:extLst>
      <p:ext uri="{BB962C8B-B14F-4D97-AF65-F5344CB8AC3E}">
        <p14:creationId xmlns:p14="http://schemas.microsoft.com/office/powerpoint/2010/main" val="299707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D122-8B4C-4004-8767-669C5AD22E51}"/>
              </a:ext>
            </a:extLst>
          </p:cNvPr>
          <p:cNvSpPr>
            <a:spLocks noGrp="1"/>
          </p:cNvSpPr>
          <p:nvPr>
            <p:ph type="title"/>
          </p:nvPr>
        </p:nvSpPr>
        <p:spPr>
          <a:xfrm>
            <a:off x="838200" y="620392"/>
            <a:ext cx="3374136" cy="5504688"/>
          </a:xfrm>
        </p:spPr>
        <p:txBody>
          <a:bodyPr>
            <a:normAutofit/>
          </a:bodyPr>
          <a:lstStyle/>
          <a:p>
            <a:r>
              <a:rPr lang="en-US" dirty="0"/>
              <a:t>Sources Used:</a:t>
            </a:r>
            <a:endParaRPr lang="en-GB" dirty="0"/>
          </a:p>
        </p:txBody>
      </p:sp>
      <p:graphicFrame>
        <p:nvGraphicFramePr>
          <p:cNvPr id="5" name="Content Placeholder 2">
            <a:extLst>
              <a:ext uri="{FF2B5EF4-FFF2-40B4-BE49-F238E27FC236}">
                <a16:creationId xmlns:a16="http://schemas.microsoft.com/office/drawing/2014/main" id="{079C5C5C-DF2D-4C65-B153-ACEA37C59EF6}"/>
              </a:ext>
            </a:extLst>
          </p:cNvPr>
          <p:cNvGraphicFramePr>
            <a:graphicFrameLocks noGrp="1"/>
          </p:cNvGraphicFramePr>
          <p:nvPr>
            <p:ph idx="1"/>
            <p:extLst>
              <p:ext uri="{D42A27DB-BD31-4B8C-83A1-F6EECF244321}">
                <p14:modId xmlns:p14="http://schemas.microsoft.com/office/powerpoint/2010/main" val="248218818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02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9A2117-6E6E-42B7-B537-6E91C2681859}"/>
              </a:ext>
            </a:extLst>
          </p:cNvPr>
          <p:cNvSpPr>
            <a:spLocks noGrp="1"/>
          </p:cNvSpPr>
          <p:nvPr>
            <p:ph type="title"/>
          </p:nvPr>
        </p:nvSpPr>
        <p:spPr>
          <a:xfrm>
            <a:off x="6094105" y="802955"/>
            <a:ext cx="4977976" cy="1454051"/>
          </a:xfrm>
        </p:spPr>
        <p:txBody>
          <a:bodyPr>
            <a:normAutofit/>
          </a:bodyPr>
          <a:lstStyle/>
          <a:p>
            <a:r>
              <a:rPr lang="en-US" sz="3100">
                <a:solidFill>
                  <a:srgbClr val="000000"/>
                </a:solidFill>
              </a:rPr>
              <a:t>The Consumer Financial Protection Bureau (CFPB)</a:t>
            </a:r>
            <a:br>
              <a:rPr lang="en-US" sz="3100">
                <a:solidFill>
                  <a:srgbClr val="000000"/>
                </a:solidFill>
              </a:rPr>
            </a:br>
            <a:r>
              <a:rPr lang="en-US" sz="3100">
                <a:solidFill>
                  <a:srgbClr val="000000"/>
                </a:solidFill>
              </a:rPr>
              <a:t>Financial Wellness Survey</a:t>
            </a:r>
            <a:endParaRPr lang="en-GB" sz="3100">
              <a:solidFill>
                <a:srgbClr val="000000"/>
              </a:solidFill>
            </a:endParaRP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CED8BBE-A214-4238-9E84-9A4D2801A1B0}"/>
              </a:ext>
            </a:extLst>
          </p:cNvPr>
          <p:cNvPicPr>
            <a:picLocks noChangeAspect="1"/>
          </p:cNvPicPr>
          <p:nvPr/>
        </p:nvPicPr>
        <p:blipFill rotWithShape="1">
          <a:blip r:embed="rId3">
            <a:alphaModFix/>
          </a:blip>
          <a:srcRect l="28284" r="7940"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aphicFrame>
        <p:nvGraphicFramePr>
          <p:cNvPr id="5" name="Content Placeholder 2">
            <a:extLst>
              <a:ext uri="{FF2B5EF4-FFF2-40B4-BE49-F238E27FC236}">
                <a16:creationId xmlns:a16="http://schemas.microsoft.com/office/drawing/2014/main" id="{293AC473-B3CC-4473-B643-494CFC51B055}"/>
              </a:ext>
            </a:extLst>
          </p:cNvPr>
          <p:cNvGraphicFramePr>
            <a:graphicFrameLocks noGrp="1"/>
          </p:cNvGraphicFramePr>
          <p:nvPr>
            <p:ph idx="1"/>
            <p:extLst>
              <p:ext uri="{D42A27DB-BD31-4B8C-83A1-F6EECF244321}">
                <p14:modId xmlns:p14="http://schemas.microsoft.com/office/powerpoint/2010/main" val="1730675224"/>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003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5">
            <a:extLst>
              <a:ext uri="{FF2B5EF4-FFF2-40B4-BE49-F238E27FC236}">
                <a16:creationId xmlns:a16="http://schemas.microsoft.com/office/drawing/2014/main" id="{57A62D8C-FF5E-4319-9688-E21616E1DD9B}"/>
              </a:ext>
            </a:extLst>
          </p:cNvPr>
          <p:cNvGraphicFramePr>
            <a:graphicFrameLocks/>
          </p:cNvGraphicFramePr>
          <p:nvPr>
            <p:extLst>
              <p:ext uri="{D42A27DB-BD31-4B8C-83A1-F6EECF244321}">
                <p14:modId xmlns:p14="http://schemas.microsoft.com/office/powerpoint/2010/main" val="65770919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mage result for mongodb symbol png&quot;">
            <a:extLst>
              <a:ext uri="{FF2B5EF4-FFF2-40B4-BE49-F238E27FC236}">
                <a16:creationId xmlns:a16="http://schemas.microsoft.com/office/drawing/2014/main" id="{0007C716-1E61-4422-8D2E-368AE9CD0499}"/>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464052" y="3173040"/>
            <a:ext cx="681970" cy="511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lask server symbol png&quot;">
            <a:extLst>
              <a:ext uri="{FF2B5EF4-FFF2-40B4-BE49-F238E27FC236}">
                <a16:creationId xmlns:a16="http://schemas.microsoft.com/office/drawing/2014/main" id="{A3F16FFB-71FF-46EE-8C90-B9DFF5065AA4}"/>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464052" y="4350988"/>
            <a:ext cx="793280" cy="4442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tml symbol png&quot;">
            <a:extLst>
              <a:ext uri="{FF2B5EF4-FFF2-40B4-BE49-F238E27FC236}">
                <a16:creationId xmlns:a16="http://schemas.microsoft.com/office/drawing/2014/main" id="{3F70BA36-E7B5-4D25-B224-A213A21D8DC6}"/>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5651320" y="5461253"/>
            <a:ext cx="532663" cy="5326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xcel symbol png&quot;">
            <a:extLst>
              <a:ext uri="{FF2B5EF4-FFF2-40B4-BE49-F238E27FC236}">
                <a16:creationId xmlns:a16="http://schemas.microsoft.com/office/drawing/2014/main" id="{DEE76F93-C981-4C8E-8A8E-096C45A00811}"/>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5628628" y="1988722"/>
            <a:ext cx="578046" cy="5675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ython symbol png&quot;">
            <a:extLst>
              <a:ext uri="{FF2B5EF4-FFF2-40B4-BE49-F238E27FC236}">
                <a16:creationId xmlns:a16="http://schemas.microsoft.com/office/drawing/2014/main" id="{25B8306B-9A5D-47CF-8481-B57D3BEAE621}"/>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10647476" y="1950829"/>
            <a:ext cx="645835" cy="64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FF99BD-075F-4761-A995-6FC574BD2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B21A54-9BA3-4EA9-B460-5A829ADD90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8F714-B9D8-488A-8CCA-E9948FF913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mplement, stationary, pen, pencil&#10;&#10;Description automatically generated">
            <a:extLst>
              <a:ext uri="{FF2B5EF4-FFF2-40B4-BE49-F238E27FC236}">
                <a16:creationId xmlns:a16="http://schemas.microsoft.com/office/drawing/2014/main" id="{80B206F6-F0FD-4D0C-8CBF-E826C5399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01" y="1123527"/>
            <a:ext cx="8410593" cy="4604800"/>
          </a:xfrm>
          <a:prstGeom prst="rect">
            <a:avLst/>
          </a:prstGeom>
        </p:spPr>
      </p:pic>
    </p:spTree>
    <p:extLst>
      <p:ext uri="{BB962C8B-B14F-4D97-AF65-F5344CB8AC3E}">
        <p14:creationId xmlns:p14="http://schemas.microsoft.com/office/powerpoint/2010/main" val="120316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B2585-2A8E-49E6-925E-2DE8CD176E07}"/>
              </a:ext>
            </a:extLst>
          </p:cNvPr>
          <p:cNvSpPr>
            <a:spLocks noGrp="1"/>
          </p:cNvSpPr>
          <p:nvPr>
            <p:ph type="title"/>
          </p:nvPr>
        </p:nvSpPr>
        <p:spPr>
          <a:xfrm>
            <a:off x="524256" y="583616"/>
            <a:ext cx="3722141" cy="5520579"/>
          </a:xfrm>
        </p:spPr>
        <p:txBody>
          <a:bodyPr>
            <a:normAutofit/>
          </a:bodyPr>
          <a:lstStyle/>
          <a:p>
            <a:r>
              <a:rPr lang="en-US" dirty="0" smtClean="0">
                <a:solidFill>
                  <a:srgbClr val="FFFFFF"/>
                </a:solidFill>
              </a:rPr>
              <a:t>What is the purpose of this separate presentation?</a:t>
            </a:r>
            <a:endParaRPr lang="en-GB" dirty="0">
              <a:solidFill>
                <a:srgbClr val="FFFFFF"/>
              </a:solidFill>
            </a:endParaRPr>
          </a:p>
        </p:txBody>
      </p:sp>
      <p:sp>
        <p:nvSpPr>
          <p:cNvPr id="13"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617102-A708-482F-AFCB-FF8BB73AFE9C}"/>
              </a:ext>
            </a:extLst>
          </p:cNvPr>
          <p:cNvSpPr>
            <a:spLocks noGrp="1"/>
          </p:cNvSpPr>
          <p:nvPr>
            <p:ph idx="1"/>
          </p:nvPr>
        </p:nvSpPr>
        <p:spPr>
          <a:xfrm>
            <a:off x="4934269" y="583616"/>
            <a:ext cx="6594189" cy="5520579"/>
          </a:xfrm>
        </p:spPr>
        <p:txBody>
          <a:bodyPr anchor="ctr">
            <a:normAutofit/>
          </a:bodyPr>
          <a:lstStyle/>
          <a:p>
            <a:r>
              <a:rPr lang="en-US" sz="1800" dirty="0">
                <a:solidFill>
                  <a:srgbClr val="FFFFFF"/>
                </a:solidFill>
              </a:rPr>
              <a:t>Well, the data that the rest of the team analyzed is extremely thorough and contains an enormous amount of useful information on the financial wellness of consumers.</a:t>
            </a:r>
          </a:p>
          <a:p>
            <a:r>
              <a:rPr lang="en-US" sz="1800" dirty="0">
                <a:solidFill>
                  <a:srgbClr val="FFFFFF"/>
                </a:solidFill>
              </a:rPr>
              <a:t>The limitations of that data set, however, are primarily that it is a snapshot in time and that it is from 2016.</a:t>
            </a:r>
          </a:p>
          <a:p>
            <a:r>
              <a:rPr lang="en-US" sz="1800" dirty="0">
                <a:solidFill>
                  <a:srgbClr val="FFFFFF"/>
                </a:solidFill>
              </a:rPr>
              <a:t>Therefore we thought it would be useful to show a time series of some basic elements of financial wellness over time and through to more recent days. </a:t>
            </a:r>
          </a:p>
          <a:p>
            <a:r>
              <a:rPr lang="en-US" sz="1800" dirty="0">
                <a:solidFill>
                  <a:srgbClr val="FFFFFF"/>
                </a:solidFill>
              </a:rPr>
              <a:t>For this analysis we pulled data from an API to the St Louis FRED, which contains fantastic information on many economic data points.</a:t>
            </a:r>
          </a:p>
          <a:p>
            <a:r>
              <a:rPr lang="en-US" sz="1800" dirty="0">
                <a:solidFill>
                  <a:srgbClr val="FFFFFF"/>
                </a:solidFill>
              </a:rPr>
              <a:t>The main things that we considered are:</a:t>
            </a:r>
          </a:p>
          <a:p>
            <a:pPr lvl="1"/>
            <a:r>
              <a:rPr lang="en-US" sz="1800" dirty="0">
                <a:solidFill>
                  <a:srgbClr val="FFFFFF"/>
                </a:solidFill>
              </a:rPr>
              <a:t>Median Household Incomes</a:t>
            </a:r>
          </a:p>
          <a:p>
            <a:pPr lvl="1"/>
            <a:r>
              <a:rPr lang="en-US" sz="1800" dirty="0">
                <a:solidFill>
                  <a:srgbClr val="FFFFFF"/>
                </a:solidFill>
              </a:rPr>
              <a:t>Unemployment Rates</a:t>
            </a:r>
          </a:p>
          <a:p>
            <a:pPr lvl="1"/>
            <a:r>
              <a:rPr lang="en-US" sz="1800" dirty="0">
                <a:solidFill>
                  <a:srgbClr val="FFFFFF"/>
                </a:solidFill>
              </a:rPr>
              <a:t>Consumer Delinquency Rates (for when consumers are &gt;90 days past-due on loans)</a:t>
            </a:r>
          </a:p>
          <a:p>
            <a:pPr lvl="1"/>
            <a:r>
              <a:rPr lang="en-US" sz="1800" dirty="0">
                <a:solidFill>
                  <a:srgbClr val="FFFFFF"/>
                </a:solidFill>
              </a:rPr>
              <a:t>The Ratio of Household Debt Service Payments to Median Incomes</a:t>
            </a:r>
            <a:endParaRPr lang="en-GB" sz="1800" dirty="0">
              <a:solidFill>
                <a:srgbClr val="FFFFFF"/>
              </a:solidFill>
            </a:endParaRPr>
          </a:p>
        </p:txBody>
      </p:sp>
    </p:spTree>
    <p:extLst>
      <p:ext uri="{BB962C8B-B14F-4D97-AF65-F5344CB8AC3E}">
        <p14:creationId xmlns:p14="http://schemas.microsoft.com/office/powerpoint/2010/main" val="228448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E52985E-2553-471E-82AA-5ED7A32989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000">
                <a:solidFill>
                  <a:schemeClr val="bg1"/>
                </a:solidFill>
              </a:rPr>
              <a:t>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a:t>
            </a:r>
            <a:endParaRPr lang="en-GB" sz="1000">
              <a:solidFill>
                <a:schemeClr val="bg1"/>
              </a:solidFill>
            </a:endParaRPr>
          </a:p>
        </p:txBody>
      </p:sp>
      <p:cxnSp>
        <p:nvCxnSpPr>
          <p:cNvPr id="23" name="Straight Connector 22">
            <a:extLst>
              <a:ext uri="{FF2B5EF4-FFF2-40B4-BE49-F238E27FC236}">
                <a16:creationId xmlns:a16="http://schemas.microsoft.com/office/drawing/2014/main" id="{DAE3ABC6-4042-4293-A7DF-F01181363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fontScale="92500" lnSpcReduction="20000"/>
          </a:bodyPr>
          <a:lstStyle/>
          <a:p>
            <a:r>
              <a:rPr lang="en-US" sz="1000" dirty="0">
                <a:solidFill>
                  <a:schemeClr val="bg1"/>
                </a:solidFill>
              </a:rPr>
              <a:t>The null-hypothesis was that </a:t>
            </a:r>
            <a:r>
              <a:rPr lang="en-GB" sz="1000" dirty="0">
                <a:solidFill>
                  <a:schemeClr val="bg1"/>
                </a:solidFill>
              </a:rPr>
              <a:t>Mortgage Delinquency Rates are not a statistically significant variable in explaining Total consumer Delinquency Rates.</a:t>
            </a:r>
            <a:endParaRPr lang="en-US" sz="1000" dirty="0">
              <a:solidFill>
                <a:schemeClr val="bg1"/>
              </a:solidFill>
            </a:endParaRPr>
          </a:p>
          <a:p>
            <a:r>
              <a:rPr lang="en-US" sz="1000" dirty="0">
                <a:solidFill>
                  <a:schemeClr val="bg1"/>
                </a:solidFill>
              </a:rPr>
              <a:t>A p-value below 0.05 means that the 95% level of confidence measure has been achieved.</a:t>
            </a:r>
          </a:p>
          <a:p>
            <a:r>
              <a:rPr lang="en-US" sz="1000" dirty="0">
                <a:solidFill>
                  <a:schemeClr val="bg1"/>
                </a:solidFill>
              </a:rPr>
              <a:t>Here the p-value is far below zero, therefore we </a:t>
            </a:r>
            <a:r>
              <a:rPr lang="en-GB" sz="1000" dirty="0">
                <a:solidFill>
                  <a:schemeClr val="bg1"/>
                </a:solidFill>
              </a:rPr>
              <a:t>Reject the null hypothesis_3 and conclude that the Delinquency Rates on Mortgage loans have significant explanatory power regarding changes in total consumer delinquency rates.</a:t>
            </a:r>
          </a:p>
          <a:p>
            <a:r>
              <a:rPr lang="en-GB" sz="1000" dirty="0">
                <a:solidFill>
                  <a:schemeClr val="bg1"/>
                </a:solidFill>
              </a:rPr>
              <a:t>Note this absurdly high r-squared &amp; correlation values. The reason for this is obvious: mortgages are typically by far the largest loan that individuals have – and thus have by far the highest impact on Total Delinquency Rates</a:t>
            </a:r>
            <a:r>
              <a:rPr lang="en-GB" sz="1000" dirty="0" smtClean="0">
                <a:solidFill>
                  <a:schemeClr val="bg1"/>
                </a:solidFill>
              </a:rPr>
              <a:t>.</a:t>
            </a:r>
          </a:p>
          <a:p>
            <a:r>
              <a:rPr lang="en-GB" sz="1000" dirty="0" smtClean="0">
                <a:solidFill>
                  <a:schemeClr val="bg1"/>
                </a:solidFill>
              </a:rPr>
              <a:t>One final point to note is how low delinquency rates were for auto loans during the GFC. The rationale for this, compared to the spike in mortgage delinquencies, is that you can sleep in your car but you can’t drive your house to work.</a:t>
            </a:r>
            <a:endParaRPr lang="en-US" sz="1000" dirty="0">
              <a:solidFill>
                <a:schemeClr val="bg1"/>
              </a:solidFill>
            </a:endParaRPr>
          </a:p>
        </p:txBody>
      </p:sp>
      <p:pic>
        <p:nvPicPr>
          <p:cNvPr id="5" name="Content Placeholder 4" descr="A close up of a map&#10;&#10;Description automatically generated">
            <a:extLst>
              <a:ext uri="{FF2B5EF4-FFF2-40B4-BE49-F238E27FC236}">
                <a16:creationId xmlns:a16="http://schemas.microsoft.com/office/drawing/2014/main" id="{2AFC0492-64CD-4CC2-A46D-395986E8BD5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93308" y="2524285"/>
            <a:ext cx="5559480" cy="3748299"/>
          </a:xfrm>
          <a:prstGeom prst="rect">
            <a:avLst/>
          </a:prstGeom>
        </p:spPr>
      </p:pic>
      <p:graphicFrame>
        <p:nvGraphicFramePr>
          <p:cNvPr id="6" name="Table 6">
            <a:extLst>
              <a:ext uri="{FF2B5EF4-FFF2-40B4-BE49-F238E27FC236}">
                <a16:creationId xmlns:a16="http://schemas.microsoft.com/office/drawing/2014/main" id="{51D8533C-4689-4DCE-907F-2C04BD192FA6}"/>
              </a:ext>
            </a:extLst>
          </p:cNvPr>
          <p:cNvGraphicFramePr>
            <a:graphicFrameLocks noGrp="1"/>
          </p:cNvGraphicFramePr>
          <p:nvPr>
            <p:extLst>
              <p:ext uri="{D42A27DB-BD31-4B8C-83A1-F6EECF244321}">
                <p14:modId xmlns:p14="http://schemas.microsoft.com/office/powerpoint/2010/main" val="3750879178"/>
              </p:ext>
            </p:extLst>
          </p:nvPr>
        </p:nvGraphicFramePr>
        <p:xfrm>
          <a:off x="6251736" y="2618681"/>
          <a:ext cx="5546956" cy="3567675"/>
        </p:xfrm>
        <a:graphic>
          <a:graphicData uri="http://schemas.openxmlformats.org/drawingml/2006/table">
            <a:tbl>
              <a:tblPr firstRow="1" bandRow="1">
                <a:tableStyleId>{5C22544A-7EE6-4342-B048-85BDC9FD1C3A}</a:tableStyleId>
              </a:tblPr>
              <a:tblGrid>
                <a:gridCol w="2610910">
                  <a:extLst>
                    <a:ext uri="{9D8B030D-6E8A-4147-A177-3AD203B41FA5}">
                      <a16:colId xmlns:a16="http://schemas.microsoft.com/office/drawing/2014/main" val="406689098"/>
                    </a:ext>
                  </a:extLst>
                </a:gridCol>
                <a:gridCol w="2936046">
                  <a:extLst>
                    <a:ext uri="{9D8B030D-6E8A-4147-A177-3AD203B41FA5}">
                      <a16:colId xmlns:a16="http://schemas.microsoft.com/office/drawing/2014/main" val="714702673"/>
                    </a:ext>
                  </a:extLst>
                </a:gridCol>
              </a:tblGrid>
              <a:tr h="587361">
                <a:tc>
                  <a:txBody>
                    <a:bodyPr/>
                    <a:lstStyle/>
                    <a:p>
                      <a:r>
                        <a:rPr lang="en-US" sz="2100" dirty="0"/>
                        <a:t>Statistical Factor</a:t>
                      </a:r>
                      <a:endParaRPr lang="en-GB" sz="2100" b="1" dirty="0">
                        <a:solidFill>
                          <a:schemeClr val="tx1">
                            <a:lumMod val="75000"/>
                            <a:lumOff val="25000"/>
                          </a:schemeClr>
                        </a:solidFill>
                      </a:endParaRPr>
                    </a:p>
                  </a:txBody>
                  <a:tcPr marL="217541" marR="163156" marT="108771" marB="108771"/>
                </a:tc>
                <a:tc>
                  <a:txBody>
                    <a:bodyPr/>
                    <a:lstStyle/>
                    <a:p>
                      <a:r>
                        <a:rPr lang="en-US" sz="2100"/>
                        <a:t>Result</a:t>
                      </a:r>
                      <a:endParaRPr lang="en-GB" sz="2100" b="1">
                        <a:solidFill>
                          <a:schemeClr val="tx1">
                            <a:lumMod val="75000"/>
                            <a:lumOff val="25000"/>
                          </a:schemeClr>
                        </a:solidFill>
                      </a:endParaRPr>
                    </a:p>
                  </a:txBody>
                  <a:tcPr marL="217541" marR="163156" marT="108771" marB="108771"/>
                </a:tc>
                <a:extLst>
                  <a:ext uri="{0D108BD9-81ED-4DB2-BD59-A6C34878D82A}">
                    <a16:rowId xmlns:a16="http://schemas.microsoft.com/office/drawing/2014/main" val="3264066602"/>
                  </a:ext>
                </a:extLst>
              </a:tr>
              <a:tr h="496719">
                <a:tc>
                  <a:txBody>
                    <a:bodyPr/>
                    <a:lstStyle/>
                    <a:p>
                      <a:r>
                        <a:rPr lang="en-US" sz="1500"/>
                        <a:t>Correlation</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093550611"/>
                  </a:ext>
                </a:extLst>
              </a:tr>
              <a:tr h="496719">
                <a:tc>
                  <a:txBody>
                    <a:bodyPr/>
                    <a:lstStyle/>
                    <a:p>
                      <a:r>
                        <a:rPr lang="en-US" sz="1500"/>
                        <a:t>R-Squared</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018563234"/>
                  </a:ext>
                </a:extLst>
              </a:tr>
              <a:tr h="496719">
                <a:tc>
                  <a:txBody>
                    <a:bodyPr/>
                    <a:lstStyle/>
                    <a:p>
                      <a:r>
                        <a:rPr lang="en-US" sz="1500"/>
                        <a:t>Slope </a:t>
                      </a:r>
                      <a:endParaRPr lang="en-GB" sz="1500">
                        <a:solidFill>
                          <a:schemeClr val="tx1">
                            <a:lumMod val="75000"/>
                            <a:lumOff val="25000"/>
                          </a:schemeClr>
                        </a:solidFill>
                      </a:endParaRPr>
                    </a:p>
                  </a:txBody>
                  <a:tcPr marL="217541" marR="163156" marT="108771" marB="108771"/>
                </a:tc>
                <a:tc>
                  <a:txBody>
                    <a:bodyPr/>
                    <a:lstStyle/>
                    <a:p>
                      <a:r>
                        <a:rPr lang="en-US" sz="1500"/>
                        <a:t>0.79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315281177"/>
                  </a:ext>
                </a:extLst>
              </a:tr>
              <a:tr h="496719">
                <a:tc>
                  <a:txBody>
                    <a:bodyPr/>
                    <a:lstStyle/>
                    <a:p>
                      <a:r>
                        <a:rPr lang="en-US" sz="1500"/>
                        <a:t>Intercept</a:t>
                      </a:r>
                      <a:endParaRPr lang="en-GB" sz="1500">
                        <a:solidFill>
                          <a:schemeClr val="tx1">
                            <a:lumMod val="75000"/>
                            <a:lumOff val="25000"/>
                          </a:schemeClr>
                        </a:solidFill>
                      </a:endParaRPr>
                    </a:p>
                  </a:txBody>
                  <a:tcPr marL="217541" marR="163156" marT="108771" marB="108771"/>
                </a:tc>
                <a:tc>
                  <a:txBody>
                    <a:bodyPr/>
                    <a:lstStyle/>
                    <a:p>
                      <a:r>
                        <a:rPr lang="en-US" sz="1500"/>
                        <a:t>1.22</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403944058"/>
                  </a:ext>
                </a:extLst>
              </a:tr>
              <a:tr h="496719">
                <a:tc>
                  <a:txBody>
                    <a:bodyPr/>
                    <a:lstStyle/>
                    <a:p>
                      <a:r>
                        <a:rPr lang="en-US" sz="1500"/>
                        <a:t>P-value</a:t>
                      </a:r>
                      <a:endParaRPr lang="en-GB" sz="1500">
                        <a:solidFill>
                          <a:schemeClr val="tx1">
                            <a:lumMod val="75000"/>
                            <a:lumOff val="25000"/>
                          </a:schemeClr>
                        </a:solidFill>
                      </a:endParaRPr>
                    </a:p>
                  </a:txBody>
                  <a:tcPr marL="217541" marR="163156" marT="108771" marB="108771"/>
                </a:tc>
                <a:tc>
                  <a:txBody>
                    <a:bodyPr/>
                    <a:lstStyle/>
                    <a:p>
                      <a:r>
                        <a:rPr lang="en-US" sz="1500"/>
                        <a:t>3.14e-16</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1023045141"/>
                  </a:ext>
                </a:extLst>
              </a:tr>
              <a:tr h="496719">
                <a:tc>
                  <a:txBody>
                    <a:bodyPr/>
                    <a:lstStyle/>
                    <a:p>
                      <a:r>
                        <a:rPr lang="en-US" sz="1500"/>
                        <a:t>Standard Error</a:t>
                      </a:r>
                      <a:endParaRPr lang="en-GB" sz="1500">
                        <a:solidFill>
                          <a:schemeClr val="tx1">
                            <a:lumMod val="75000"/>
                            <a:lumOff val="25000"/>
                          </a:schemeClr>
                        </a:solidFill>
                      </a:endParaRPr>
                    </a:p>
                  </a:txBody>
                  <a:tcPr marL="217541" marR="163156" marT="108771" marB="108771"/>
                </a:tc>
                <a:tc>
                  <a:txBody>
                    <a:bodyPr/>
                    <a:lstStyle/>
                    <a:p>
                      <a:r>
                        <a:rPr lang="en-US" sz="1500" dirty="0"/>
                        <a:t>0.02</a:t>
                      </a:r>
                      <a:endParaRPr lang="en-GB" sz="1500" dirty="0">
                        <a:solidFill>
                          <a:schemeClr val="tx1">
                            <a:lumMod val="75000"/>
                            <a:lumOff val="25000"/>
                          </a:schemeClr>
                        </a:solidFill>
                      </a:endParaRPr>
                    </a:p>
                  </a:txBody>
                  <a:tcPr marL="217541" marR="163156" marT="108771" marB="108771"/>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8539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kern="1200">
                <a:solidFill>
                  <a:schemeClr val="bg1"/>
                </a:solidFill>
                <a:latin typeface="+mj-lt"/>
                <a:ea typeface="+mj-ea"/>
                <a:cs typeface="+mj-cs"/>
              </a:rPr>
              <a:t>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a:t>
            </a:r>
          </a:p>
        </p:txBody>
      </p:sp>
      <p:cxnSp>
        <p:nvCxnSpPr>
          <p:cNvPr id="36" name="Straight Connector 35">
            <a:extLst>
              <a:ext uri="{FF2B5EF4-FFF2-40B4-BE49-F238E27FC236}">
                <a16:creationId xmlns:a16="http://schemas.microsoft.com/office/drawing/2014/main"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4" descr="A close up of a mans face&#10;&#10;Description automatically generated">
            <a:extLst>
              <a:ext uri="{FF2B5EF4-FFF2-40B4-BE49-F238E27FC236}">
                <a16:creationId xmlns:a16="http://schemas.microsoft.com/office/drawing/2014/main" id="{4A50FE33-AF4B-43F8-81D0-DD69DF7655F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139180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4485" y="549286"/>
            <a:ext cx="11139854" cy="930447"/>
          </a:xfrm>
        </p:spPr>
        <p:txBody>
          <a:bodyPr vert="horz" lIns="91440" tIns="45720" rIns="91440" bIns="45720" rtlCol="0" anchor="b">
            <a:normAutofit fontScale="90000"/>
          </a:bodyPr>
          <a:lstStyle/>
          <a:p>
            <a:pPr algn="ctr"/>
            <a:r>
              <a:rPr lang="en-US" sz="1400" kern="1200">
                <a:solidFill>
                  <a:schemeClr val="bg1"/>
                </a:solidFill>
                <a:latin typeface="+mj-lt"/>
                <a:ea typeface="+mj-ea"/>
                <a:cs typeface="+mj-cs"/>
              </a:rPr>
              <a:t>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a:t>
            </a:r>
          </a:p>
        </p:txBody>
      </p:sp>
      <p:cxnSp>
        <p:nvCxnSpPr>
          <p:cNvPr id="27" name="Straight Connector 26">
            <a:extLst>
              <a:ext uri="{FF2B5EF4-FFF2-40B4-BE49-F238E27FC236}">
                <a16:creationId xmlns:a16="http://schemas.microsoft.com/office/drawing/2014/main"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close up of a map&#10;&#10;Description automatically generated">
            <a:extLst>
              <a:ext uri="{FF2B5EF4-FFF2-40B4-BE49-F238E27FC236}">
                <a16:creationId xmlns:a16="http://schemas.microsoft.com/office/drawing/2014/main" id="{2133A539-2EE9-46CA-80ED-E74AF1B2BA1C}"/>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412496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a:extLst>
              <a:ext uri="{FF2B5EF4-FFF2-40B4-BE49-F238E27FC236}">
                <a16:creationId xmlns:a16="http://schemas.microsoft.com/office/drawing/2014/main" id="{A4DE4307-BDF3-4CB8-BB73-53E14EF990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908538" y="1000664"/>
            <a:ext cx="10515599" cy="932688"/>
          </a:xfrm>
        </p:spPr>
        <p:txBody>
          <a:bodyPr vert="horz" lIns="91440" tIns="45720" rIns="91440" bIns="45720" rtlCol="0" anchor="b">
            <a:normAutofit fontScale="90000"/>
          </a:bodyPr>
          <a:lstStyle/>
          <a:p>
            <a:pPr algn="r"/>
            <a:r>
              <a:rPr lang="en-US" sz="1400" kern="1200" dirty="0">
                <a:solidFill>
                  <a:schemeClr val="bg1"/>
                </a:solidFill>
                <a:latin typeface="+mj-lt"/>
                <a:ea typeface="+mj-ea"/>
                <a:cs typeface="+mj-cs"/>
              </a:rPr>
              <a:t>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a:t>
            </a:r>
            <a:r>
              <a:rPr lang="en-US" sz="1400" b="1" i="1" kern="1200" dirty="0">
                <a:solidFill>
                  <a:schemeClr val="bg1"/>
                </a:solidFill>
                <a:latin typeface="+mj-lt"/>
                <a:ea typeface="+mj-ea"/>
                <a:cs typeface="+mj-cs"/>
              </a:rPr>
              <a:t>changes</a:t>
            </a:r>
            <a:r>
              <a:rPr lang="en-US" sz="1400" kern="1200" dirty="0">
                <a:solidFill>
                  <a:schemeClr val="bg1"/>
                </a:solidFill>
                <a:latin typeface="+mj-lt"/>
                <a:ea typeface="+mj-ea"/>
                <a:cs typeface="+mj-cs"/>
              </a:rPr>
              <a:t> in the ratio over time.  </a:t>
            </a:r>
          </a:p>
        </p:txBody>
      </p:sp>
      <p:pic>
        <p:nvPicPr>
          <p:cNvPr id="10" name="Content Placeholder 8" descr="A close up of a map&#10;&#10;Description automatically generated">
            <a:extLst>
              <a:ext uri="{FF2B5EF4-FFF2-40B4-BE49-F238E27FC236}">
                <a16:creationId xmlns:a16="http://schemas.microsoft.com/office/drawing/2014/main" id="{4450E188-8B5D-4B80-BDB0-C1457A9EE007}"/>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066798" y="2219863"/>
            <a:ext cx="6058403" cy="4084683"/>
          </a:xfrm>
          <a:prstGeom prst="rect">
            <a:avLst/>
          </a:prstGeom>
        </p:spPr>
      </p:pic>
    </p:spTree>
    <p:extLst>
      <p:ext uri="{BB962C8B-B14F-4D97-AF65-F5344CB8AC3E}">
        <p14:creationId xmlns:p14="http://schemas.microsoft.com/office/powerpoint/2010/main" val="1739543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1861</Words>
  <Application>Microsoft Office PowerPoint</Application>
  <PresentationFormat>Widescreen</PresentationFormat>
  <Paragraphs>125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Visualizing CFPB Financial Wellness Survey Data</vt:lpstr>
      <vt:lpstr>The Consumer Financial Protection Bureau (CFPB) Financial Wellness Survey</vt:lpstr>
      <vt:lpstr>PowerPoint Presentation</vt:lpstr>
      <vt:lpstr>PowerPoint Presentation</vt:lpstr>
      <vt:lpstr>What is the purpose of this separate presentation?</vt:lpstr>
      <vt:lpstr>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vt:lpstr>
      <vt:lpstr>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vt:lpstr>
      <vt:lpstr>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vt:lpstr>
      <vt:lpstr>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changes in the ratio over time.  </vt:lpstr>
      <vt:lpstr>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caused by the debt service/disposable income metric, because that metric is in turn driven by other variables that do in fact exhibit explanatory power – as we have seen in looking at unemployment rates &amp; median incomes…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Median Incomes and Delinquency Rates: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Unemployment Rate and Delinquency Rates:</vt:lpstr>
      <vt:lpstr>Things missing from the analysis, as well as general limitations:</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CFPB Financial Wellness Survey Data</dc:title>
  <dc:creator>Jonathan Cornish</dc:creator>
  <cp:lastModifiedBy>Cornish, Jonathan</cp:lastModifiedBy>
  <cp:revision>4</cp:revision>
  <dcterms:created xsi:type="dcterms:W3CDTF">2020-01-08T02:59:37Z</dcterms:created>
  <dcterms:modified xsi:type="dcterms:W3CDTF">2020-01-08T15:10:14Z</dcterms:modified>
</cp:coreProperties>
</file>