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0" r:id="rId3"/>
    <p:sldId id="278" r:id="rId4"/>
    <p:sldId id="258" r:id="rId5"/>
    <p:sldId id="260" r:id="rId6"/>
    <p:sldId id="259" r:id="rId7"/>
    <p:sldId id="261" r:id="rId8"/>
    <p:sldId id="262" r:id="rId9"/>
    <p:sldId id="263" r:id="rId10"/>
    <p:sldId id="264" r:id="rId11"/>
    <p:sldId id="265" r:id="rId12"/>
    <p:sldId id="266" r:id="rId13"/>
    <p:sldId id="267" r:id="rId14"/>
    <p:sldId id="268" r:id="rId15"/>
    <p:sldId id="269" r:id="rId16"/>
    <p:sldId id="274" r:id="rId17"/>
    <p:sldId id="276" r:id="rId18"/>
    <p:sldId id="277"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7FD4E-49F2-4115-B8D0-E67B3A5030A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D674C792-23AE-4629-99A8-24C62634B680}">
      <dgm:prSet/>
      <dgm:spPr>
        <a:solidFill>
          <a:srgbClr val="FFFFE5"/>
        </a:solidFill>
      </dgm:spPr>
      <dgm:t>
        <a:bodyPr/>
        <a:lstStyle/>
        <a:p>
          <a:r>
            <a:rPr lang="en-US" dirty="0"/>
            <a:t>828 Articles extracted for the month of Sept.1 - Oct5.</a:t>
          </a:r>
        </a:p>
        <a:p>
          <a:r>
            <a:rPr lang="en-US" dirty="0"/>
            <a:t>544 Articles (66%) had 1 or more Keywords</a:t>
          </a:r>
        </a:p>
        <a:p>
          <a:r>
            <a:rPr lang="en-US" dirty="0"/>
            <a:t>(34%) of Articles used none</a:t>
          </a:r>
        </a:p>
        <a:p>
          <a:r>
            <a:rPr lang="en-US" dirty="0"/>
            <a:t>544 Articles used 1657 Unique Keywords with a total usage count of 3356</a:t>
          </a:r>
        </a:p>
        <a:p>
          <a:r>
            <a:rPr lang="en-US" dirty="0"/>
            <a:t>57 Keywords (3.4%) represented 50% of Keywords used</a:t>
          </a:r>
        </a:p>
        <a:p>
          <a:r>
            <a:rPr lang="en-US" b="1" dirty="0"/>
            <a:t>Top 25% of Percent of ALL Keyword usage is Represented by just 16 Keywords</a:t>
          </a:r>
          <a:endParaRPr lang="en-US" dirty="0"/>
        </a:p>
        <a:p>
          <a:r>
            <a:rPr lang="en-US" b="1" dirty="0"/>
            <a:t>66% of those are about U.S. Politics</a:t>
          </a:r>
          <a:endParaRPr lang="en-US" dirty="0"/>
        </a:p>
      </dgm:t>
    </dgm:pt>
    <dgm:pt modelId="{1DF307D6-1068-4E3D-8ABE-C1F0753F0D6F}" type="parTrans" cxnId="{F4AB73B8-AE05-46DB-BF5F-B56BFC3B38A9}">
      <dgm:prSet/>
      <dgm:spPr/>
      <dgm:t>
        <a:bodyPr/>
        <a:lstStyle/>
        <a:p>
          <a:endParaRPr lang="en-US"/>
        </a:p>
      </dgm:t>
    </dgm:pt>
    <dgm:pt modelId="{6CEA3719-50E0-4DE9-A8F9-AADEB39484A4}" type="sibTrans" cxnId="{F4AB73B8-AE05-46DB-BF5F-B56BFC3B38A9}">
      <dgm:prSet/>
      <dgm:spPr/>
      <dgm:t>
        <a:bodyPr/>
        <a:lstStyle/>
        <a:p>
          <a:endParaRPr lang="en-US"/>
        </a:p>
      </dgm:t>
    </dgm:pt>
    <dgm:pt modelId="{64CFACE0-4348-4DD5-B42E-9A561CED309F}" type="pres">
      <dgm:prSet presAssocID="{2DD7FD4E-49F2-4115-B8D0-E67B3A5030AA}" presName="linear" presStyleCnt="0">
        <dgm:presLayoutVars>
          <dgm:animLvl val="lvl"/>
          <dgm:resizeHandles val="exact"/>
        </dgm:presLayoutVars>
      </dgm:prSet>
      <dgm:spPr/>
    </dgm:pt>
    <dgm:pt modelId="{FBB72779-1997-4F3D-A087-408671E7C7A6}" type="pres">
      <dgm:prSet presAssocID="{D674C792-23AE-4629-99A8-24C62634B680}" presName="parentText" presStyleLbl="node1" presStyleIdx="0" presStyleCnt="1">
        <dgm:presLayoutVars>
          <dgm:chMax val="0"/>
          <dgm:bulletEnabled val="1"/>
        </dgm:presLayoutVars>
      </dgm:prSet>
      <dgm:spPr/>
    </dgm:pt>
  </dgm:ptLst>
  <dgm:cxnLst>
    <dgm:cxn modelId="{CF464E64-4F8B-4448-9029-EF29D38AFBD8}" type="presOf" srcId="{D674C792-23AE-4629-99A8-24C62634B680}" destId="{FBB72779-1997-4F3D-A087-408671E7C7A6}" srcOrd="0" destOrd="0" presId="urn:microsoft.com/office/officeart/2005/8/layout/vList2"/>
    <dgm:cxn modelId="{7760B36A-8209-4111-8520-86F2B27E1429}" type="presOf" srcId="{2DD7FD4E-49F2-4115-B8D0-E67B3A5030AA}" destId="{64CFACE0-4348-4DD5-B42E-9A561CED309F}" srcOrd="0" destOrd="0" presId="urn:microsoft.com/office/officeart/2005/8/layout/vList2"/>
    <dgm:cxn modelId="{F4AB73B8-AE05-46DB-BF5F-B56BFC3B38A9}" srcId="{2DD7FD4E-49F2-4115-B8D0-E67B3A5030AA}" destId="{D674C792-23AE-4629-99A8-24C62634B680}" srcOrd="0" destOrd="0" parTransId="{1DF307D6-1068-4E3D-8ABE-C1F0753F0D6F}" sibTransId="{6CEA3719-50E0-4DE9-A8F9-AADEB39484A4}"/>
    <dgm:cxn modelId="{8E8E12FD-9C8E-4A73-8BF6-347EB9273382}" type="presParOf" srcId="{64CFACE0-4348-4DD5-B42E-9A561CED309F}" destId="{FBB72779-1997-4F3D-A087-408671E7C7A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72779-1997-4F3D-A087-408671E7C7A6}">
      <dsp:nvSpPr>
        <dsp:cNvPr id="0" name=""/>
        <dsp:cNvSpPr/>
      </dsp:nvSpPr>
      <dsp:spPr>
        <a:xfrm>
          <a:off x="0" y="41317"/>
          <a:ext cx="3416395" cy="1872000"/>
        </a:xfrm>
        <a:prstGeom prst="roundRect">
          <a:avLst/>
        </a:prstGeom>
        <a:solidFill>
          <a:srgbClr val="FFFFE5"/>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828 Articles extracted for the month of Sept.1 - Oct5.</a:t>
          </a:r>
        </a:p>
        <a:p>
          <a:pPr marL="0" lvl="0" indent="0" algn="l" defTabSz="444500">
            <a:lnSpc>
              <a:spcPct val="90000"/>
            </a:lnSpc>
            <a:spcBef>
              <a:spcPct val="0"/>
            </a:spcBef>
            <a:spcAft>
              <a:spcPct val="35000"/>
            </a:spcAft>
            <a:buNone/>
          </a:pPr>
          <a:r>
            <a:rPr lang="en-US" sz="1000" kern="1200" dirty="0"/>
            <a:t>544 Articles (66%) had 1 or more Keywords</a:t>
          </a:r>
        </a:p>
        <a:p>
          <a:pPr marL="0" lvl="0" indent="0" algn="l" defTabSz="444500">
            <a:lnSpc>
              <a:spcPct val="90000"/>
            </a:lnSpc>
            <a:spcBef>
              <a:spcPct val="0"/>
            </a:spcBef>
            <a:spcAft>
              <a:spcPct val="35000"/>
            </a:spcAft>
            <a:buNone/>
          </a:pPr>
          <a:r>
            <a:rPr lang="en-US" sz="1000" kern="1200" dirty="0"/>
            <a:t>(34%) of Articles used none</a:t>
          </a:r>
        </a:p>
        <a:p>
          <a:pPr marL="0" lvl="0" indent="0" algn="l" defTabSz="444500">
            <a:lnSpc>
              <a:spcPct val="90000"/>
            </a:lnSpc>
            <a:spcBef>
              <a:spcPct val="0"/>
            </a:spcBef>
            <a:spcAft>
              <a:spcPct val="35000"/>
            </a:spcAft>
            <a:buNone/>
          </a:pPr>
          <a:r>
            <a:rPr lang="en-US" sz="1000" kern="1200" dirty="0"/>
            <a:t>544 Articles used 1657 Unique Keywords with a total usage count of 3356</a:t>
          </a:r>
        </a:p>
        <a:p>
          <a:pPr marL="0" lvl="0" indent="0" algn="l" defTabSz="444500">
            <a:lnSpc>
              <a:spcPct val="90000"/>
            </a:lnSpc>
            <a:spcBef>
              <a:spcPct val="0"/>
            </a:spcBef>
            <a:spcAft>
              <a:spcPct val="35000"/>
            </a:spcAft>
            <a:buNone/>
          </a:pPr>
          <a:r>
            <a:rPr lang="en-US" sz="1000" kern="1200" dirty="0"/>
            <a:t>57 Keywords (3.4%) represented 50% of Keywords used</a:t>
          </a:r>
        </a:p>
        <a:p>
          <a:pPr marL="0" lvl="0" indent="0" algn="l" defTabSz="444500">
            <a:lnSpc>
              <a:spcPct val="90000"/>
            </a:lnSpc>
            <a:spcBef>
              <a:spcPct val="0"/>
            </a:spcBef>
            <a:spcAft>
              <a:spcPct val="35000"/>
            </a:spcAft>
            <a:buNone/>
          </a:pPr>
          <a:r>
            <a:rPr lang="en-US" sz="1000" b="1" kern="1200" dirty="0"/>
            <a:t>Top 25% of Percent of ALL Keyword usage is Represented by just 16 Keywords</a:t>
          </a:r>
          <a:endParaRPr lang="en-US" sz="1000" kern="1200" dirty="0"/>
        </a:p>
        <a:p>
          <a:pPr marL="0" lvl="0" indent="0" algn="l" defTabSz="444500">
            <a:lnSpc>
              <a:spcPct val="90000"/>
            </a:lnSpc>
            <a:spcBef>
              <a:spcPct val="0"/>
            </a:spcBef>
            <a:spcAft>
              <a:spcPct val="35000"/>
            </a:spcAft>
            <a:buNone/>
          </a:pPr>
          <a:r>
            <a:rPr lang="en-US" sz="1000" b="1" kern="1200" dirty="0"/>
            <a:t>66% of those are about U.S. Politics</a:t>
          </a:r>
          <a:endParaRPr lang="en-US" sz="1000" kern="1200" dirty="0"/>
        </a:p>
      </dsp:txBody>
      <dsp:txXfrm>
        <a:off x="91384" y="132701"/>
        <a:ext cx="3233627" cy="1689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267B2-D7C0-4F13-9700-DA0DFE5D8BEF}" type="datetimeFigureOut">
              <a:rPr lang="en-US" smtClean="0"/>
              <a:t>10/9/2019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6E168-0216-44BC-9E32-22F7340DBE9A}" type="slidenum">
              <a:rPr lang="en-US" smtClean="0"/>
              <a:t>‹#›</a:t>
            </a:fld>
            <a:endParaRPr lang="en-US"/>
          </a:p>
        </p:txBody>
      </p:sp>
    </p:spTree>
    <p:extLst>
      <p:ext uri="{BB962C8B-B14F-4D97-AF65-F5344CB8AC3E}">
        <p14:creationId xmlns:p14="http://schemas.microsoft.com/office/powerpoint/2010/main" val="153811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E414-4FE2-4118-B37D-C78A396AB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8E36B3-C7D0-49C7-A84F-BD6543706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9056DD-5E5A-4C81-AD40-FF56AE8571DA}"/>
              </a:ext>
            </a:extLst>
          </p:cNvPr>
          <p:cNvSpPr>
            <a:spLocks noGrp="1"/>
          </p:cNvSpPr>
          <p:nvPr>
            <p:ph type="dt" sz="half" idx="10"/>
          </p:nvPr>
        </p:nvSpPr>
        <p:spPr/>
        <p:txBody>
          <a:bodyPr/>
          <a:lstStyle/>
          <a:p>
            <a:fld id="{16359517-56A1-4CAF-BF01-997A9DD231B8}" type="datetimeFigureOut">
              <a:rPr lang="en-US" smtClean="0"/>
              <a:t>10/9/2019</a:t>
            </a:fld>
            <a:endParaRPr lang="en-US" dirty="0"/>
          </a:p>
        </p:txBody>
      </p:sp>
      <p:sp>
        <p:nvSpPr>
          <p:cNvPr id="5" name="Footer Placeholder 4">
            <a:extLst>
              <a:ext uri="{FF2B5EF4-FFF2-40B4-BE49-F238E27FC236}">
                <a16:creationId xmlns:a16="http://schemas.microsoft.com/office/drawing/2014/main" id="{9547F499-F6EA-41A1-87FC-720E6E52AC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82AE0D-829E-44CD-BD9C-8A3795506AA8}"/>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2683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E7FE-061F-45DB-999A-90BE08A1EA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0BC1A-2726-4FAC-B656-F7DD965B1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E60BA-BD16-4DC2-924A-E4950FB07653}"/>
              </a:ext>
            </a:extLst>
          </p:cNvPr>
          <p:cNvSpPr>
            <a:spLocks noGrp="1"/>
          </p:cNvSpPr>
          <p:nvPr>
            <p:ph type="dt" sz="half" idx="10"/>
          </p:nvPr>
        </p:nvSpPr>
        <p:spPr/>
        <p:txBody>
          <a:bodyPr/>
          <a:lstStyle/>
          <a:p>
            <a:fld id="{16359517-56A1-4CAF-BF01-997A9DD231B8}" type="datetimeFigureOut">
              <a:rPr lang="en-US" smtClean="0"/>
              <a:t>10/9/2019</a:t>
            </a:fld>
            <a:endParaRPr lang="en-US" dirty="0"/>
          </a:p>
        </p:txBody>
      </p:sp>
      <p:sp>
        <p:nvSpPr>
          <p:cNvPr id="5" name="Footer Placeholder 4">
            <a:extLst>
              <a:ext uri="{FF2B5EF4-FFF2-40B4-BE49-F238E27FC236}">
                <a16:creationId xmlns:a16="http://schemas.microsoft.com/office/drawing/2014/main" id="{EDA326B5-79B9-427F-B007-A534BC6FD7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2D6901-8874-4DCC-89B5-BE6D0DEB9C75}"/>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402097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01B5D-4F7C-44BD-82D2-D27DFFCFCC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9A59D4-7273-4768-A3DA-0575074250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13A1B-085B-4407-9999-70B15F76C5E6}"/>
              </a:ext>
            </a:extLst>
          </p:cNvPr>
          <p:cNvSpPr>
            <a:spLocks noGrp="1"/>
          </p:cNvSpPr>
          <p:nvPr>
            <p:ph type="dt" sz="half" idx="10"/>
          </p:nvPr>
        </p:nvSpPr>
        <p:spPr/>
        <p:txBody>
          <a:bodyPr/>
          <a:lstStyle/>
          <a:p>
            <a:fld id="{16359517-56A1-4CAF-BF01-997A9DD231B8}" type="datetimeFigureOut">
              <a:rPr lang="en-US" smtClean="0"/>
              <a:t>10/9/2019</a:t>
            </a:fld>
            <a:endParaRPr lang="en-US" dirty="0"/>
          </a:p>
        </p:txBody>
      </p:sp>
      <p:sp>
        <p:nvSpPr>
          <p:cNvPr id="5" name="Footer Placeholder 4">
            <a:extLst>
              <a:ext uri="{FF2B5EF4-FFF2-40B4-BE49-F238E27FC236}">
                <a16:creationId xmlns:a16="http://schemas.microsoft.com/office/drawing/2014/main" id="{BBB781E9-450C-490A-8654-BD30A321B8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B811B-8396-49D1-A2BC-B9A3F6C439A5}"/>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13962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CFD2-FAB8-4B77-8A84-EF9006FE0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958E3-4B39-432C-8558-4052E1FBF1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D9DE9-4F0A-4A40-B502-A35FD5E61C72}"/>
              </a:ext>
            </a:extLst>
          </p:cNvPr>
          <p:cNvSpPr>
            <a:spLocks noGrp="1"/>
          </p:cNvSpPr>
          <p:nvPr>
            <p:ph type="dt" sz="half" idx="10"/>
          </p:nvPr>
        </p:nvSpPr>
        <p:spPr/>
        <p:txBody>
          <a:bodyPr/>
          <a:lstStyle/>
          <a:p>
            <a:fld id="{16359517-56A1-4CAF-BF01-997A9DD231B8}" type="datetimeFigureOut">
              <a:rPr lang="en-US" smtClean="0"/>
              <a:t>10/9/2019</a:t>
            </a:fld>
            <a:endParaRPr lang="en-US" dirty="0"/>
          </a:p>
        </p:txBody>
      </p:sp>
      <p:sp>
        <p:nvSpPr>
          <p:cNvPr id="5" name="Footer Placeholder 4">
            <a:extLst>
              <a:ext uri="{FF2B5EF4-FFF2-40B4-BE49-F238E27FC236}">
                <a16:creationId xmlns:a16="http://schemas.microsoft.com/office/drawing/2014/main" id="{A6ECE8E5-647C-4644-875D-1BBAFEDD6A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D1DAC9-AD31-46AA-A659-03AC16ADA6D0}"/>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310437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0966-5BA6-4C79-ACCF-E788569BA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C6468-664E-41EC-B044-BB71A483D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48106-E0C5-4B61-9CD0-B60828F608EA}"/>
              </a:ext>
            </a:extLst>
          </p:cNvPr>
          <p:cNvSpPr>
            <a:spLocks noGrp="1"/>
          </p:cNvSpPr>
          <p:nvPr>
            <p:ph type="dt" sz="half" idx="10"/>
          </p:nvPr>
        </p:nvSpPr>
        <p:spPr/>
        <p:txBody>
          <a:bodyPr/>
          <a:lstStyle/>
          <a:p>
            <a:fld id="{16359517-56A1-4CAF-BF01-997A9DD231B8}" type="datetimeFigureOut">
              <a:rPr lang="en-US" smtClean="0"/>
              <a:t>10/9/2019</a:t>
            </a:fld>
            <a:endParaRPr lang="en-US" dirty="0"/>
          </a:p>
        </p:txBody>
      </p:sp>
      <p:sp>
        <p:nvSpPr>
          <p:cNvPr id="5" name="Footer Placeholder 4">
            <a:extLst>
              <a:ext uri="{FF2B5EF4-FFF2-40B4-BE49-F238E27FC236}">
                <a16:creationId xmlns:a16="http://schemas.microsoft.com/office/drawing/2014/main" id="{B1C27B41-A7B3-45A9-9257-34D879EC35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BC9E71-6350-420C-9C08-712191991F61}"/>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420758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8280-E1F6-4EB5-95E1-B1B6EAD46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123C0-A471-4D73-B3AC-B942C7C0C3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55DE4E-7202-496A-989F-4B24734A1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DC3A66-F9E2-4CFC-A0BE-83B1B9AD6625}"/>
              </a:ext>
            </a:extLst>
          </p:cNvPr>
          <p:cNvSpPr>
            <a:spLocks noGrp="1"/>
          </p:cNvSpPr>
          <p:nvPr>
            <p:ph type="dt" sz="half" idx="10"/>
          </p:nvPr>
        </p:nvSpPr>
        <p:spPr/>
        <p:txBody>
          <a:bodyPr/>
          <a:lstStyle/>
          <a:p>
            <a:fld id="{16359517-56A1-4CAF-BF01-997A9DD231B8}" type="datetimeFigureOut">
              <a:rPr lang="en-US" smtClean="0"/>
              <a:t>10/9/2019</a:t>
            </a:fld>
            <a:endParaRPr lang="en-US" dirty="0"/>
          </a:p>
        </p:txBody>
      </p:sp>
      <p:sp>
        <p:nvSpPr>
          <p:cNvPr id="6" name="Footer Placeholder 5">
            <a:extLst>
              <a:ext uri="{FF2B5EF4-FFF2-40B4-BE49-F238E27FC236}">
                <a16:creationId xmlns:a16="http://schemas.microsoft.com/office/drawing/2014/main" id="{90DBEDCC-B063-48F0-8653-A2DDEFAE89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C1155C-4E86-4809-BBC8-216A27A39654}"/>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211968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E0C9-B1B5-43FB-A04A-7BF8BF721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3DBFDA-0E8A-4C23-A8E1-97FF35449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AE4C0-6E49-431D-B12A-CEF6B092B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D09B00-8F79-495C-B4A7-C782F8F0A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737997-BEA0-4292-AD70-8B93311E0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A9BCA-88DA-47CD-BE55-C8E2402408B8}"/>
              </a:ext>
            </a:extLst>
          </p:cNvPr>
          <p:cNvSpPr>
            <a:spLocks noGrp="1"/>
          </p:cNvSpPr>
          <p:nvPr>
            <p:ph type="dt" sz="half" idx="10"/>
          </p:nvPr>
        </p:nvSpPr>
        <p:spPr/>
        <p:txBody>
          <a:bodyPr/>
          <a:lstStyle/>
          <a:p>
            <a:fld id="{16359517-56A1-4CAF-BF01-997A9DD231B8}" type="datetimeFigureOut">
              <a:rPr lang="en-US" smtClean="0"/>
              <a:t>10/9/2019</a:t>
            </a:fld>
            <a:endParaRPr lang="en-US" dirty="0"/>
          </a:p>
        </p:txBody>
      </p:sp>
      <p:sp>
        <p:nvSpPr>
          <p:cNvPr id="8" name="Footer Placeholder 7">
            <a:extLst>
              <a:ext uri="{FF2B5EF4-FFF2-40B4-BE49-F238E27FC236}">
                <a16:creationId xmlns:a16="http://schemas.microsoft.com/office/drawing/2014/main" id="{E3CE8913-FEFD-474D-8554-86A59CA7278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368F6CC-9CC6-49E3-93D3-800C39C145F4}"/>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0416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E639-D956-41A3-9556-0727323539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5C06A5-DA2B-44D7-8EC1-0DEA01C0ACA7}"/>
              </a:ext>
            </a:extLst>
          </p:cNvPr>
          <p:cNvSpPr>
            <a:spLocks noGrp="1"/>
          </p:cNvSpPr>
          <p:nvPr>
            <p:ph type="dt" sz="half" idx="10"/>
          </p:nvPr>
        </p:nvSpPr>
        <p:spPr/>
        <p:txBody>
          <a:bodyPr/>
          <a:lstStyle/>
          <a:p>
            <a:fld id="{16359517-56A1-4CAF-BF01-997A9DD231B8}" type="datetimeFigureOut">
              <a:rPr lang="en-US" smtClean="0"/>
              <a:t>10/9/2019</a:t>
            </a:fld>
            <a:endParaRPr lang="en-US" dirty="0"/>
          </a:p>
        </p:txBody>
      </p:sp>
      <p:sp>
        <p:nvSpPr>
          <p:cNvPr id="4" name="Footer Placeholder 3">
            <a:extLst>
              <a:ext uri="{FF2B5EF4-FFF2-40B4-BE49-F238E27FC236}">
                <a16:creationId xmlns:a16="http://schemas.microsoft.com/office/drawing/2014/main" id="{B173AC99-D6EB-44BA-8E4B-E1016DA29AA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B98AB-34B5-4FD9-A2C0-D101642EAD0C}"/>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23293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49292-28BB-4CDF-B991-0D0837594CB8}"/>
              </a:ext>
            </a:extLst>
          </p:cNvPr>
          <p:cNvSpPr>
            <a:spLocks noGrp="1"/>
          </p:cNvSpPr>
          <p:nvPr>
            <p:ph type="dt" sz="half" idx="10"/>
          </p:nvPr>
        </p:nvSpPr>
        <p:spPr/>
        <p:txBody>
          <a:bodyPr/>
          <a:lstStyle/>
          <a:p>
            <a:fld id="{16359517-56A1-4CAF-BF01-997A9DD231B8}" type="datetimeFigureOut">
              <a:rPr lang="en-US" smtClean="0"/>
              <a:t>10/9/2019</a:t>
            </a:fld>
            <a:endParaRPr lang="en-US" dirty="0"/>
          </a:p>
        </p:txBody>
      </p:sp>
      <p:sp>
        <p:nvSpPr>
          <p:cNvPr id="3" name="Footer Placeholder 2">
            <a:extLst>
              <a:ext uri="{FF2B5EF4-FFF2-40B4-BE49-F238E27FC236}">
                <a16:creationId xmlns:a16="http://schemas.microsoft.com/office/drawing/2014/main" id="{1F4F5853-5BD6-4FEC-9404-08758026053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FFDCB7E-00CA-424B-B2A4-ACCB6FF8F0CE}"/>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285076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7580-E479-43A5-BF00-F41E794BF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9396AA-860B-44D9-828C-16431509C9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1B7A79-7E03-46AB-9A2C-482B7AEC3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BA771-D3DD-488F-B5B8-38338C1551D9}"/>
              </a:ext>
            </a:extLst>
          </p:cNvPr>
          <p:cNvSpPr>
            <a:spLocks noGrp="1"/>
          </p:cNvSpPr>
          <p:nvPr>
            <p:ph type="dt" sz="half" idx="10"/>
          </p:nvPr>
        </p:nvSpPr>
        <p:spPr/>
        <p:txBody>
          <a:bodyPr/>
          <a:lstStyle/>
          <a:p>
            <a:fld id="{16359517-56A1-4CAF-BF01-997A9DD231B8}" type="datetimeFigureOut">
              <a:rPr lang="en-US" smtClean="0"/>
              <a:t>10/9/2019</a:t>
            </a:fld>
            <a:endParaRPr lang="en-US" dirty="0"/>
          </a:p>
        </p:txBody>
      </p:sp>
      <p:sp>
        <p:nvSpPr>
          <p:cNvPr id="6" name="Footer Placeholder 5">
            <a:extLst>
              <a:ext uri="{FF2B5EF4-FFF2-40B4-BE49-F238E27FC236}">
                <a16:creationId xmlns:a16="http://schemas.microsoft.com/office/drawing/2014/main" id="{B18038E8-980F-408E-AE6A-58B40D56FD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AA93F7-494F-4860-9079-F98B847F4467}"/>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399404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0EB1-B110-4F65-A005-6CAF62EB1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874E99-95F7-4D9C-8993-2AD4C51AA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AAF6842-DDB9-489D-B435-0D883298C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11B85-4448-445D-97D1-1E7B1B8136D7}"/>
              </a:ext>
            </a:extLst>
          </p:cNvPr>
          <p:cNvSpPr>
            <a:spLocks noGrp="1"/>
          </p:cNvSpPr>
          <p:nvPr>
            <p:ph type="dt" sz="half" idx="10"/>
          </p:nvPr>
        </p:nvSpPr>
        <p:spPr/>
        <p:txBody>
          <a:bodyPr/>
          <a:lstStyle/>
          <a:p>
            <a:fld id="{16359517-56A1-4CAF-BF01-997A9DD231B8}" type="datetimeFigureOut">
              <a:rPr lang="en-US" smtClean="0"/>
              <a:t>10/9/2019</a:t>
            </a:fld>
            <a:endParaRPr lang="en-US" dirty="0"/>
          </a:p>
        </p:txBody>
      </p:sp>
      <p:sp>
        <p:nvSpPr>
          <p:cNvPr id="6" name="Footer Placeholder 5">
            <a:extLst>
              <a:ext uri="{FF2B5EF4-FFF2-40B4-BE49-F238E27FC236}">
                <a16:creationId xmlns:a16="http://schemas.microsoft.com/office/drawing/2014/main" id="{73D3A16F-AC33-4AAD-B94E-2153C6802C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B809AF-6CD0-4B25-8A80-328EDFAF757C}"/>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50722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7BB9D-3E34-4AAD-980F-152805C21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EC7118-2D13-4623-BC22-BA23D4640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423DD-7F14-4A28-A40C-DF2B172F1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59517-56A1-4CAF-BF01-997A9DD231B8}" type="datetimeFigureOut">
              <a:rPr lang="en-US" smtClean="0"/>
              <a:t>10/9/2019</a:t>
            </a:fld>
            <a:endParaRPr lang="en-US" dirty="0"/>
          </a:p>
        </p:txBody>
      </p:sp>
      <p:sp>
        <p:nvSpPr>
          <p:cNvPr id="5" name="Footer Placeholder 4">
            <a:extLst>
              <a:ext uri="{FF2B5EF4-FFF2-40B4-BE49-F238E27FC236}">
                <a16:creationId xmlns:a16="http://schemas.microsoft.com/office/drawing/2014/main" id="{DB81029D-0CC0-4C72-9DFD-87CC7DEDB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FE532D8-5332-4B45-B9A5-9BF7C869C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2AA1A-F087-4D59-B8B3-A6D827A11AD5}" type="slidenum">
              <a:rPr lang="en-US" smtClean="0"/>
              <a:t>‹#›</a:t>
            </a:fld>
            <a:endParaRPr lang="en-US" dirty="0"/>
          </a:p>
        </p:txBody>
      </p:sp>
    </p:spTree>
    <p:extLst>
      <p:ext uri="{BB962C8B-B14F-4D97-AF65-F5344CB8AC3E}">
        <p14:creationId xmlns:p14="http://schemas.microsoft.com/office/powerpoint/2010/main" val="169627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FB5A-7749-443F-8A96-BA54FFEAC9AD}"/>
              </a:ext>
            </a:extLst>
          </p:cNvPr>
          <p:cNvSpPr>
            <a:spLocks noGrp="1"/>
          </p:cNvSpPr>
          <p:nvPr>
            <p:ph type="ctrTitle"/>
          </p:nvPr>
        </p:nvSpPr>
        <p:spPr>
          <a:xfrm>
            <a:off x="1524000" y="914400"/>
            <a:ext cx="9144000" cy="3241963"/>
          </a:xfrm>
        </p:spPr>
        <p:txBody>
          <a:bodyPr>
            <a:normAutofit fontScale="90000"/>
          </a:bodyPr>
          <a:lstStyle/>
          <a:p>
            <a:r>
              <a:rPr lang="en-US" u="sng" dirty="0">
                <a:solidFill>
                  <a:srgbClr val="0070C0"/>
                </a:solidFill>
              </a:rPr>
              <a:t>Group 5 Project 1</a:t>
            </a:r>
            <a:br>
              <a:rPr lang="en-US" u="sng" dirty="0"/>
            </a:br>
            <a:br>
              <a:rPr lang="en-US" dirty="0"/>
            </a:br>
            <a:r>
              <a:rPr lang="en-US" b="1" i="1" dirty="0">
                <a:solidFill>
                  <a:srgbClr val="0070C0"/>
                </a:solidFill>
              </a:rPr>
              <a:t>We believe United States articles will be the most popular with the New York Times.</a:t>
            </a:r>
          </a:p>
        </p:txBody>
      </p:sp>
      <p:sp>
        <p:nvSpPr>
          <p:cNvPr id="3" name="Subtitle 2">
            <a:extLst>
              <a:ext uri="{FF2B5EF4-FFF2-40B4-BE49-F238E27FC236}">
                <a16:creationId xmlns:a16="http://schemas.microsoft.com/office/drawing/2014/main" id="{16DB053B-5C7C-4C4C-B6A1-9ADF7B22759F}"/>
              </a:ext>
            </a:extLst>
          </p:cNvPr>
          <p:cNvSpPr>
            <a:spLocks noGrp="1"/>
          </p:cNvSpPr>
          <p:nvPr>
            <p:ph type="subTitle" idx="1"/>
          </p:nvPr>
        </p:nvSpPr>
        <p:spPr>
          <a:xfrm>
            <a:off x="1524000" y="4347411"/>
            <a:ext cx="9144000" cy="2022764"/>
          </a:xfrm>
        </p:spPr>
        <p:txBody>
          <a:bodyPr>
            <a:normAutofit/>
          </a:bodyPr>
          <a:lstStyle/>
          <a:p>
            <a:r>
              <a:rPr lang="en-US" sz="4000" b="1" dirty="0">
                <a:solidFill>
                  <a:srgbClr val="FF0000"/>
                </a:solidFill>
              </a:rPr>
              <a:t>By: Jacob, George, David, Matt, Kenneth</a:t>
            </a:r>
          </a:p>
          <a:p>
            <a:r>
              <a:rPr lang="en-US" sz="4000" b="1" u="sng" dirty="0">
                <a:solidFill>
                  <a:srgbClr val="FF0000"/>
                </a:solidFill>
              </a:rPr>
              <a:t>Found data: NYT API</a:t>
            </a:r>
          </a:p>
          <a:p>
            <a:endParaRPr lang="en-US" sz="4000" dirty="0"/>
          </a:p>
        </p:txBody>
      </p:sp>
    </p:spTree>
    <p:extLst>
      <p:ext uri="{BB962C8B-B14F-4D97-AF65-F5344CB8AC3E}">
        <p14:creationId xmlns:p14="http://schemas.microsoft.com/office/powerpoint/2010/main" val="97345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5F45-0E91-4194-802B-55FC0433B4BA}"/>
              </a:ext>
            </a:extLst>
          </p:cNvPr>
          <p:cNvSpPr>
            <a:spLocks noGrp="1"/>
          </p:cNvSpPr>
          <p:nvPr>
            <p:ph type="title"/>
          </p:nvPr>
        </p:nvSpPr>
        <p:spPr/>
        <p:txBody>
          <a:bodyPr/>
          <a:lstStyle/>
          <a:p>
            <a:pPr algn="ctr"/>
            <a:r>
              <a:rPr lang="en-US" dirty="0"/>
              <a:t>Shared</a:t>
            </a:r>
            <a:br>
              <a:rPr lang="en-US" dirty="0"/>
            </a:br>
            <a:endParaRPr lang="en-US" dirty="0"/>
          </a:p>
        </p:txBody>
      </p:sp>
      <p:sp>
        <p:nvSpPr>
          <p:cNvPr id="4" name="Text Placeholder 3">
            <a:extLst>
              <a:ext uri="{FF2B5EF4-FFF2-40B4-BE49-F238E27FC236}">
                <a16:creationId xmlns:a16="http://schemas.microsoft.com/office/drawing/2014/main" id="{A40EA407-B90E-4F3C-AAC1-DBCA836318B6}"/>
              </a:ext>
            </a:extLst>
          </p:cNvPr>
          <p:cNvSpPr>
            <a:spLocks noGrp="1"/>
          </p:cNvSpPr>
          <p:nvPr>
            <p:ph type="body" sz="half" idx="2"/>
          </p:nvPr>
        </p:nvSpPr>
        <p:spPr>
          <a:xfrm>
            <a:off x="836612" y="2049462"/>
            <a:ext cx="3932237" cy="3811588"/>
          </a:xfrm>
        </p:spPr>
        <p:txBody>
          <a:bodyPr/>
          <a:lstStyle/>
          <a:p>
            <a:r>
              <a:rPr lang="en-US" sz="2800" u="sng" dirty="0"/>
              <a:t>Data Needed:</a:t>
            </a:r>
            <a:r>
              <a:rPr lang="en-US" sz="2800" dirty="0"/>
              <a:t>  30 days</a:t>
            </a:r>
          </a:p>
          <a:p>
            <a:endParaRPr lang="en-US" sz="2800" u="sng"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8198" name="Picture 6">
            <a:extLst>
              <a:ext uri="{FF2B5EF4-FFF2-40B4-BE49-F238E27FC236}">
                <a16:creationId xmlns:a16="http://schemas.microsoft.com/office/drawing/2014/main" id="{64EE73B9-74D5-4749-B175-5C57CFC1CC7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610" b="361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0F37-5EC6-46B6-945F-086B98C2D83E}"/>
              </a:ext>
            </a:extLst>
          </p:cNvPr>
          <p:cNvSpPr>
            <a:spLocks noGrp="1"/>
          </p:cNvSpPr>
          <p:nvPr>
            <p:ph type="title"/>
          </p:nvPr>
        </p:nvSpPr>
        <p:spPr/>
        <p:txBody>
          <a:bodyPr/>
          <a:lstStyle/>
          <a:p>
            <a:pPr algn="ctr"/>
            <a:r>
              <a:rPr lang="en-US" dirty="0"/>
              <a:t>Shared Total:</a:t>
            </a:r>
            <a:br>
              <a:rPr lang="en-US" dirty="0"/>
            </a:br>
            <a:endParaRPr lang="en-US" dirty="0"/>
          </a:p>
        </p:txBody>
      </p:sp>
      <p:sp>
        <p:nvSpPr>
          <p:cNvPr id="4" name="Text Placeholder 3">
            <a:extLst>
              <a:ext uri="{FF2B5EF4-FFF2-40B4-BE49-F238E27FC236}">
                <a16:creationId xmlns:a16="http://schemas.microsoft.com/office/drawing/2014/main" id="{62ED1BDD-94CA-4C80-8F10-15A754C7887D}"/>
              </a:ext>
            </a:extLst>
          </p:cNvPr>
          <p:cNvSpPr>
            <a:spLocks noGrp="1"/>
          </p:cNvSpPr>
          <p:nvPr>
            <p:ph type="body" sz="half" idx="2"/>
          </p:nvPr>
        </p:nvSpPr>
        <p:spPr/>
        <p:txBody>
          <a:bodyPr>
            <a:normAutofit/>
          </a:bodyPr>
          <a:lstStyle/>
          <a:p>
            <a:r>
              <a:rPr lang="en-US" sz="2800" u="sng" dirty="0"/>
              <a:t>Data Needed: </a:t>
            </a:r>
            <a:r>
              <a:rPr lang="en-US" sz="2800" dirty="0"/>
              <a:t>Combination of 1,7,and 30 days of shared articles.</a:t>
            </a:r>
          </a:p>
          <a:p>
            <a:endParaRPr lang="en-US" sz="2800" dirty="0"/>
          </a:p>
          <a:p>
            <a:r>
              <a:rPr lang="en-US" sz="2800" u="sng" dirty="0"/>
              <a:t>Cleanup Process:</a:t>
            </a:r>
            <a:r>
              <a:rPr lang="en-US" sz="2800" dirty="0"/>
              <a:t> Extracting relevant data points such as the article count, per section, over the given time period.</a:t>
            </a:r>
          </a:p>
          <a:p>
            <a:endParaRPr lang="en-US" sz="2800" dirty="0"/>
          </a:p>
        </p:txBody>
      </p:sp>
      <p:pic>
        <p:nvPicPr>
          <p:cNvPr id="13314" name="Picture 2">
            <a:extLst>
              <a:ext uri="{FF2B5EF4-FFF2-40B4-BE49-F238E27FC236}">
                <a16:creationId xmlns:a16="http://schemas.microsoft.com/office/drawing/2014/main" id="{69485EFD-B52F-4C8F-8956-736995DDAEE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5902" b="590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083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5C6C-9B45-4102-B44F-7247EB31B623}"/>
              </a:ext>
            </a:extLst>
          </p:cNvPr>
          <p:cNvSpPr>
            <a:spLocks noGrp="1"/>
          </p:cNvSpPr>
          <p:nvPr>
            <p:ph type="title"/>
          </p:nvPr>
        </p:nvSpPr>
        <p:spPr/>
        <p:txBody>
          <a:bodyPr/>
          <a:lstStyle/>
          <a:p>
            <a:pPr algn="ctr"/>
            <a:r>
              <a:rPr lang="en-US" dirty="0"/>
              <a:t>Most Viewed:</a:t>
            </a:r>
          </a:p>
        </p:txBody>
      </p:sp>
      <p:sp>
        <p:nvSpPr>
          <p:cNvPr id="4" name="Text Placeholder 3">
            <a:extLst>
              <a:ext uri="{FF2B5EF4-FFF2-40B4-BE49-F238E27FC236}">
                <a16:creationId xmlns:a16="http://schemas.microsoft.com/office/drawing/2014/main" id="{1F42F083-BE05-41F7-AA96-11DC2F4FCD29}"/>
              </a:ext>
            </a:extLst>
          </p:cNvPr>
          <p:cNvSpPr>
            <a:spLocks noGrp="1"/>
          </p:cNvSpPr>
          <p:nvPr>
            <p:ph type="body" sz="half" idx="2"/>
          </p:nvPr>
        </p:nvSpPr>
        <p:spPr/>
        <p:txBody>
          <a:bodyPr/>
          <a:lstStyle/>
          <a:p>
            <a:r>
              <a:rPr lang="en-US" sz="2800" u="sng" dirty="0"/>
              <a:t>Data Needed:</a:t>
            </a:r>
            <a:r>
              <a:rPr lang="en-US" sz="2800" dirty="0"/>
              <a:t> 1 day</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9220" name="Picture 4">
            <a:extLst>
              <a:ext uri="{FF2B5EF4-FFF2-40B4-BE49-F238E27FC236}">
                <a16:creationId xmlns:a16="http://schemas.microsoft.com/office/drawing/2014/main" id="{DE7E0D0F-5B2C-4DCC-9068-E50AE0E1519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023" b="302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15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C601-1585-45D1-8BAA-F89578D49EF7}"/>
              </a:ext>
            </a:extLst>
          </p:cNvPr>
          <p:cNvSpPr>
            <a:spLocks noGrp="1"/>
          </p:cNvSpPr>
          <p:nvPr>
            <p:ph type="title"/>
          </p:nvPr>
        </p:nvSpPr>
        <p:spPr/>
        <p:txBody>
          <a:bodyPr/>
          <a:lstStyle/>
          <a:p>
            <a:pPr algn="ctr"/>
            <a:r>
              <a:rPr lang="en-US" dirty="0"/>
              <a:t>Most Viewed:</a:t>
            </a:r>
          </a:p>
        </p:txBody>
      </p:sp>
      <p:sp>
        <p:nvSpPr>
          <p:cNvPr id="4" name="Text Placeholder 3">
            <a:extLst>
              <a:ext uri="{FF2B5EF4-FFF2-40B4-BE49-F238E27FC236}">
                <a16:creationId xmlns:a16="http://schemas.microsoft.com/office/drawing/2014/main" id="{EF6A1683-8A58-47D4-AEEB-3B8740F4236D}"/>
              </a:ext>
            </a:extLst>
          </p:cNvPr>
          <p:cNvSpPr>
            <a:spLocks noGrp="1"/>
          </p:cNvSpPr>
          <p:nvPr>
            <p:ph type="body" sz="half" idx="2"/>
          </p:nvPr>
        </p:nvSpPr>
        <p:spPr/>
        <p:txBody>
          <a:bodyPr/>
          <a:lstStyle/>
          <a:p>
            <a:r>
              <a:rPr lang="en-US" sz="2800" u="sng" dirty="0"/>
              <a:t>Data Needed:</a:t>
            </a:r>
            <a:r>
              <a:rPr lang="en-US" sz="2800" dirty="0"/>
              <a:t> 7 days</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10242" name="Picture 2">
            <a:extLst>
              <a:ext uri="{FF2B5EF4-FFF2-40B4-BE49-F238E27FC236}">
                <a16:creationId xmlns:a16="http://schemas.microsoft.com/office/drawing/2014/main" id="{B850A8B9-24BB-425A-8E92-A9290DEC1DB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74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FB11-BAB5-4E20-8C6D-EBBB147BEB7E}"/>
              </a:ext>
            </a:extLst>
          </p:cNvPr>
          <p:cNvSpPr>
            <a:spLocks noGrp="1"/>
          </p:cNvSpPr>
          <p:nvPr>
            <p:ph type="title"/>
          </p:nvPr>
        </p:nvSpPr>
        <p:spPr/>
        <p:txBody>
          <a:bodyPr/>
          <a:lstStyle/>
          <a:p>
            <a:pPr algn="ctr"/>
            <a:r>
              <a:rPr lang="en-US" dirty="0"/>
              <a:t>Most Viewed:</a:t>
            </a:r>
          </a:p>
        </p:txBody>
      </p:sp>
      <p:sp>
        <p:nvSpPr>
          <p:cNvPr id="4" name="Text Placeholder 3">
            <a:extLst>
              <a:ext uri="{FF2B5EF4-FFF2-40B4-BE49-F238E27FC236}">
                <a16:creationId xmlns:a16="http://schemas.microsoft.com/office/drawing/2014/main" id="{B311A5B3-E1A0-4A4C-8EE0-C92A635F67C9}"/>
              </a:ext>
            </a:extLst>
          </p:cNvPr>
          <p:cNvSpPr>
            <a:spLocks noGrp="1"/>
          </p:cNvSpPr>
          <p:nvPr>
            <p:ph type="body" sz="half" idx="2"/>
          </p:nvPr>
        </p:nvSpPr>
        <p:spPr/>
        <p:txBody>
          <a:bodyPr/>
          <a:lstStyle/>
          <a:p>
            <a:r>
              <a:rPr lang="en-US" sz="2800" u="sng" dirty="0"/>
              <a:t>Data Needed:</a:t>
            </a:r>
            <a:r>
              <a:rPr lang="en-US" sz="2800" dirty="0"/>
              <a:t> 30 days</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11266" name="Picture 2">
            <a:extLst>
              <a:ext uri="{FF2B5EF4-FFF2-40B4-BE49-F238E27FC236}">
                <a16:creationId xmlns:a16="http://schemas.microsoft.com/office/drawing/2014/main" id="{8C1C77A3-B2B3-4BE1-868C-2BC0330C1A9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28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F05F-61F8-47AB-B216-5CB42189F447}"/>
              </a:ext>
            </a:extLst>
          </p:cNvPr>
          <p:cNvSpPr>
            <a:spLocks noGrp="1"/>
          </p:cNvSpPr>
          <p:nvPr>
            <p:ph type="title"/>
          </p:nvPr>
        </p:nvSpPr>
        <p:spPr/>
        <p:txBody>
          <a:bodyPr/>
          <a:lstStyle/>
          <a:p>
            <a:pPr algn="ctr"/>
            <a:r>
              <a:rPr lang="en-US" dirty="0"/>
              <a:t>Most Viewed Total:</a:t>
            </a:r>
          </a:p>
        </p:txBody>
      </p:sp>
      <p:sp>
        <p:nvSpPr>
          <p:cNvPr id="4" name="Text Placeholder 3">
            <a:extLst>
              <a:ext uri="{FF2B5EF4-FFF2-40B4-BE49-F238E27FC236}">
                <a16:creationId xmlns:a16="http://schemas.microsoft.com/office/drawing/2014/main" id="{AD6C8C73-53E0-498E-BCCD-BCBD71CF0D38}"/>
              </a:ext>
            </a:extLst>
          </p:cNvPr>
          <p:cNvSpPr>
            <a:spLocks noGrp="1"/>
          </p:cNvSpPr>
          <p:nvPr>
            <p:ph type="body" sz="half" idx="2"/>
          </p:nvPr>
        </p:nvSpPr>
        <p:spPr/>
        <p:txBody>
          <a:bodyPr/>
          <a:lstStyle/>
          <a:p>
            <a:r>
              <a:rPr lang="en-US" sz="2800" u="sng" dirty="0"/>
              <a:t>Data Needed:</a:t>
            </a:r>
            <a:r>
              <a:rPr lang="en-US" sz="2800" dirty="0"/>
              <a:t> Combination of 1, 7, and 30 days of articles.</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12294" name="Picture 6">
            <a:extLst>
              <a:ext uri="{FF2B5EF4-FFF2-40B4-BE49-F238E27FC236}">
                <a16:creationId xmlns:a16="http://schemas.microsoft.com/office/drawing/2014/main" id="{77201A3F-5E45-4ED0-9F6C-536EC49278A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285" b="62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90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1B29-3D60-4B86-B925-3B5588905940}"/>
              </a:ext>
            </a:extLst>
          </p:cNvPr>
          <p:cNvSpPr>
            <a:spLocks noGrp="1"/>
          </p:cNvSpPr>
          <p:nvPr>
            <p:ph type="title"/>
          </p:nvPr>
        </p:nvSpPr>
        <p:spPr/>
        <p:txBody>
          <a:bodyPr/>
          <a:lstStyle/>
          <a:p>
            <a:pPr algn="ctr"/>
            <a:r>
              <a:rPr lang="en-US" dirty="0"/>
              <a:t>Most popular over all time periods.</a:t>
            </a:r>
          </a:p>
        </p:txBody>
      </p:sp>
      <p:sp>
        <p:nvSpPr>
          <p:cNvPr id="4" name="Text Placeholder 3">
            <a:extLst>
              <a:ext uri="{FF2B5EF4-FFF2-40B4-BE49-F238E27FC236}">
                <a16:creationId xmlns:a16="http://schemas.microsoft.com/office/drawing/2014/main" id="{B57AAFBE-035F-4EC4-9183-E2F035A44A71}"/>
              </a:ext>
            </a:extLst>
          </p:cNvPr>
          <p:cNvSpPr>
            <a:spLocks noGrp="1"/>
          </p:cNvSpPr>
          <p:nvPr>
            <p:ph type="body" sz="half" idx="2"/>
          </p:nvPr>
        </p:nvSpPr>
        <p:spPr/>
        <p:txBody>
          <a:bodyPr>
            <a:normAutofit fontScale="85000" lnSpcReduction="20000"/>
          </a:bodyPr>
          <a:lstStyle/>
          <a:p>
            <a:r>
              <a:rPr lang="en-US" sz="2800" u="sng" dirty="0"/>
              <a:t>Data Needed:</a:t>
            </a:r>
            <a:r>
              <a:rPr lang="en-US" sz="2800" dirty="0"/>
              <a:t> Combination of all data. This has 1, 7, and 30 days of articles including all three primary types most viewed, most emailed, and most shared.</a:t>
            </a:r>
          </a:p>
          <a:p>
            <a:endParaRPr lang="en-US" sz="2800" dirty="0"/>
          </a:p>
          <a:p>
            <a:r>
              <a:rPr lang="en-US" sz="2800" u="sng" dirty="0"/>
              <a:t>Cleanup Process:</a:t>
            </a:r>
            <a:r>
              <a:rPr lang="en-US" sz="2800" dirty="0"/>
              <a:t> Extracting relevant data points such as the article count, per section, over the given time periods and combining in one graph.</a:t>
            </a:r>
          </a:p>
          <a:p>
            <a:endParaRPr lang="en-US" dirty="0"/>
          </a:p>
        </p:txBody>
      </p:sp>
      <p:pic>
        <p:nvPicPr>
          <p:cNvPr id="15362" name="Picture 2">
            <a:extLst>
              <a:ext uri="{FF2B5EF4-FFF2-40B4-BE49-F238E27FC236}">
                <a16:creationId xmlns:a16="http://schemas.microsoft.com/office/drawing/2014/main" id="{42E8DF88-8455-4AFF-AF97-E74AC8EB1F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392300"/>
            <a:ext cx="6172200" cy="406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034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37E50-804A-4BF8-BA90-4A5C3DE778B2}"/>
              </a:ext>
            </a:extLst>
          </p:cNvPr>
          <p:cNvPicPr>
            <a:picLocks noChangeAspect="1"/>
          </p:cNvPicPr>
          <p:nvPr/>
        </p:nvPicPr>
        <p:blipFill>
          <a:blip r:embed="rId2"/>
          <a:stretch>
            <a:fillRect/>
          </a:stretch>
        </p:blipFill>
        <p:spPr>
          <a:xfrm>
            <a:off x="2409760" y="755009"/>
            <a:ext cx="9782240" cy="6019101"/>
          </a:xfrm>
          <a:prstGeom prst="rect">
            <a:avLst/>
          </a:prstGeom>
        </p:spPr>
      </p:pic>
      <p:graphicFrame>
        <p:nvGraphicFramePr>
          <p:cNvPr id="9" name="Diagram 8">
            <a:extLst>
              <a:ext uri="{FF2B5EF4-FFF2-40B4-BE49-F238E27FC236}">
                <a16:creationId xmlns:a16="http://schemas.microsoft.com/office/drawing/2014/main" id="{4D8A82A5-E4A0-410D-A014-6285248B1343}"/>
              </a:ext>
            </a:extLst>
          </p:cNvPr>
          <p:cNvGraphicFramePr/>
          <p:nvPr/>
        </p:nvGraphicFramePr>
        <p:xfrm>
          <a:off x="73424" y="83890"/>
          <a:ext cx="3416395" cy="1954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1C042D1D-80FC-4265-8109-C4406669DC4A}"/>
              </a:ext>
            </a:extLst>
          </p:cNvPr>
          <p:cNvSpPr txBox="1"/>
          <p:nvPr/>
        </p:nvSpPr>
        <p:spPr>
          <a:xfrm>
            <a:off x="4404221" y="219395"/>
            <a:ext cx="5570289" cy="400110"/>
          </a:xfrm>
          <a:prstGeom prst="rect">
            <a:avLst/>
          </a:prstGeom>
          <a:noFill/>
        </p:spPr>
        <p:txBody>
          <a:bodyPr wrap="square" rtlCol="0">
            <a:spAutoFit/>
          </a:bodyPr>
          <a:lstStyle/>
          <a:p>
            <a:r>
              <a:rPr lang="en-US" sz="2000" b="1" dirty="0"/>
              <a:t>Top Keyword Usage by New York Times Authors</a:t>
            </a:r>
          </a:p>
        </p:txBody>
      </p:sp>
    </p:spTree>
    <p:extLst>
      <p:ext uri="{BB962C8B-B14F-4D97-AF65-F5344CB8AC3E}">
        <p14:creationId xmlns:p14="http://schemas.microsoft.com/office/powerpoint/2010/main" val="326588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029D-E92F-4626-AEF5-46CA04560CB2}"/>
              </a:ext>
            </a:extLst>
          </p:cNvPr>
          <p:cNvSpPr>
            <a:spLocks noGrp="1"/>
          </p:cNvSpPr>
          <p:nvPr>
            <p:ph type="title"/>
          </p:nvPr>
        </p:nvSpPr>
        <p:spPr>
          <a:xfrm>
            <a:off x="838200" y="365125"/>
            <a:ext cx="10515600" cy="6080499"/>
          </a:xfrm>
        </p:spPr>
        <p:txBody>
          <a:bodyPr/>
          <a:lstStyle/>
          <a:p>
            <a:r>
              <a:rPr lang="en-US" dirty="0"/>
              <a:t>Conclusions:</a:t>
            </a:r>
            <a:br>
              <a:rPr lang="en-US" dirty="0"/>
            </a:br>
            <a:br>
              <a:rPr lang="en-US" dirty="0"/>
            </a:br>
            <a:r>
              <a:rPr lang="en-US" dirty="0"/>
              <a:t>1) The Data</a:t>
            </a:r>
            <a:br>
              <a:rPr lang="en-US" dirty="0"/>
            </a:br>
            <a:br>
              <a:rPr lang="en-US" dirty="0"/>
            </a:br>
            <a:r>
              <a:rPr lang="en-US" dirty="0"/>
              <a:t>2) The Data</a:t>
            </a:r>
            <a:br>
              <a:rPr lang="en-US" dirty="0"/>
            </a:br>
            <a:br>
              <a:rPr lang="en-US" dirty="0"/>
            </a:br>
            <a:r>
              <a:rPr lang="en-US" dirty="0"/>
              <a:t>3) The Data</a:t>
            </a:r>
            <a:br>
              <a:rPr lang="en-US" dirty="0"/>
            </a:br>
            <a:endParaRPr lang="en-US" dirty="0"/>
          </a:p>
        </p:txBody>
      </p:sp>
    </p:spTree>
    <p:extLst>
      <p:ext uri="{BB962C8B-B14F-4D97-AF65-F5344CB8AC3E}">
        <p14:creationId xmlns:p14="http://schemas.microsoft.com/office/powerpoint/2010/main" val="423655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7AE4-8F62-41B3-99E4-724A1523D72B}"/>
              </a:ext>
            </a:extLst>
          </p:cNvPr>
          <p:cNvSpPr>
            <a:spLocks noGrp="1"/>
          </p:cNvSpPr>
          <p:nvPr>
            <p:ph type="title"/>
          </p:nvPr>
        </p:nvSpPr>
        <p:spPr>
          <a:xfrm>
            <a:off x="598503" y="443882"/>
            <a:ext cx="10515600" cy="6414118"/>
          </a:xfrm>
        </p:spPr>
        <p:txBody>
          <a:bodyPr>
            <a:normAutofit/>
          </a:bodyPr>
          <a:lstStyle/>
          <a:p>
            <a:pPr algn="ctr"/>
            <a:r>
              <a:rPr lang="en-US" sz="5300" b="1" dirty="0"/>
              <a:t>Thank you!</a:t>
            </a:r>
            <a:br>
              <a:rPr lang="en-US" sz="5300" b="1" dirty="0"/>
            </a:br>
            <a:r>
              <a:rPr lang="en-US" sz="5300" b="1" dirty="0"/>
              <a:t>Group 5</a:t>
            </a:r>
            <a:br>
              <a:rPr lang="en-US" sz="5300" b="1" dirty="0"/>
            </a:br>
            <a:r>
              <a:rPr lang="en-US" sz="4800" b="1" dirty="0"/>
              <a:t>By: Jacob, George, David, Matt, Kenneth</a:t>
            </a:r>
            <a:br>
              <a:rPr lang="en-US" sz="4800" b="1" dirty="0"/>
            </a:br>
            <a:br>
              <a:rPr lang="en-US" sz="5300" b="1" dirty="0"/>
            </a:br>
            <a:r>
              <a:rPr lang="en-US" sz="5300" b="1" u="sng" dirty="0"/>
              <a:t>All Data was derived from: NYT API</a:t>
            </a:r>
            <a:br>
              <a:rPr lang="en-US" u="sng" dirty="0"/>
            </a:br>
            <a:br>
              <a:rPr lang="en-US" dirty="0"/>
            </a:br>
            <a:endParaRPr lang="en-US" dirty="0"/>
          </a:p>
        </p:txBody>
      </p:sp>
    </p:spTree>
    <p:extLst>
      <p:ext uri="{BB962C8B-B14F-4D97-AF65-F5344CB8AC3E}">
        <p14:creationId xmlns:p14="http://schemas.microsoft.com/office/powerpoint/2010/main" val="57083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F8070B-76E8-44E7-BE5D-1F1D438876BA}"/>
              </a:ext>
            </a:extLst>
          </p:cNvPr>
          <p:cNvSpPr/>
          <p:nvPr/>
        </p:nvSpPr>
        <p:spPr>
          <a:xfrm>
            <a:off x="1028882" y="1028343"/>
            <a:ext cx="9761537" cy="4801314"/>
          </a:xfrm>
          <a:prstGeom prst="rect">
            <a:avLst/>
          </a:prstGeom>
        </p:spPr>
        <p:txBody>
          <a:bodyPr wrap="square">
            <a:spAutoFit/>
          </a:bodyPr>
          <a:lstStyle/>
          <a:p>
            <a:pPr algn="ctr"/>
            <a:r>
              <a:rPr lang="en-US" dirty="0">
                <a:effectLst/>
                <a:latin typeface="Arial" panose="020B0604020202020204" pitchFamily="34" charset="0"/>
              </a:rPr>
              <a:t>Motivation &amp; Summary Slide</a:t>
            </a:r>
          </a:p>
          <a:p>
            <a:br>
              <a:rPr lang="en-US" b="1" i="0" dirty="0">
                <a:solidFill>
                  <a:schemeClr val="accent1"/>
                </a:solidFill>
                <a:effectLst/>
                <a:latin typeface="Times New Roman" panose="02020603050405020304" pitchFamily="18" charset="0"/>
              </a:rPr>
            </a:br>
            <a:r>
              <a:rPr lang="en-US" b="1" i="0" dirty="0">
                <a:solidFill>
                  <a:schemeClr val="accent1"/>
                </a:solidFill>
                <a:effectLst/>
                <a:latin typeface="Times New Roman" panose="02020603050405020304" pitchFamily="18" charset="0"/>
              </a:rPr>
              <a:t>1) </a:t>
            </a:r>
            <a:r>
              <a:rPr lang="en-US" b="1" dirty="0">
                <a:solidFill>
                  <a:schemeClr val="accent1"/>
                </a:solidFill>
              </a:rPr>
              <a:t>Define the core message or hypothesis of your project.</a:t>
            </a:r>
          </a:p>
          <a:p>
            <a:endParaRPr lang="en-US" dirty="0"/>
          </a:p>
          <a:p>
            <a:r>
              <a:rPr lang="en-US" dirty="0"/>
              <a:t>	A:US news will be the most popular genre.</a:t>
            </a:r>
          </a:p>
          <a:p>
            <a:br>
              <a:rPr lang="en-US" b="1" dirty="0">
                <a:solidFill>
                  <a:schemeClr val="accent1"/>
                </a:solidFill>
              </a:rPr>
            </a:br>
            <a:r>
              <a:rPr lang="en-US" b="1" dirty="0">
                <a:solidFill>
                  <a:schemeClr val="accent1"/>
                </a:solidFill>
              </a:rPr>
              <a:t>2) Describe the questions you asked, and why you asked them.</a:t>
            </a:r>
          </a:p>
          <a:p>
            <a:endParaRPr lang="en-US" dirty="0"/>
          </a:p>
          <a:p>
            <a:r>
              <a:rPr lang="en-US" dirty="0"/>
              <a:t>	A: what is the most popular type of article, does that change over different timeframes, finally does that change by most emailed/shared/viewed</a:t>
            </a:r>
          </a:p>
          <a:p>
            <a:br>
              <a:rPr lang="en-US" b="1" dirty="0">
                <a:solidFill>
                  <a:schemeClr val="accent1"/>
                </a:solidFill>
              </a:rPr>
            </a:br>
            <a:r>
              <a:rPr lang="en-US" b="1" dirty="0">
                <a:solidFill>
                  <a:schemeClr val="accent1"/>
                </a:solidFill>
              </a:rPr>
              <a:t>3) Describe whether you were able to answer these questions to your satisfaction, and briefly summarize your findings.</a:t>
            </a:r>
          </a:p>
          <a:p>
            <a:endParaRPr lang="en-US" dirty="0"/>
          </a:p>
          <a:p>
            <a:r>
              <a:rPr lang="en-US" dirty="0"/>
              <a:t>	A: When viewing the charts and interpreting the data the charts answered our questions, they showed that the most viewed is the US articles but over time the most shared are opinion articles.</a:t>
            </a:r>
          </a:p>
          <a:p>
            <a:endParaRPr lang="en-US" dirty="0"/>
          </a:p>
        </p:txBody>
      </p:sp>
    </p:spTree>
    <p:extLst>
      <p:ext uri="{BB962C8B-B14F-4D97-AF65-F5344CB8AC3E}">
        <p14:creationId xmlns:p14="http://schemas.microsoft.com/office/powerpoint/2010/main" val="84423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E2E6-C31F-4F88-90D3-09EF161C9852}"/>
              </a:ext>
            </a:extLst>
          </p:cNvPr>
          <p:cNvSpPr>
            <a:spLocks noGrp="1"/>
          </p:cNvSpPr>
          <p:nvPr>
            <p:ph type="title"/>
          </p:nvPr>
        </p:nvSpPr>
        <p:spPr/>
        <p:txBody>
          <a:bodyPr/>
          <a:lstStyle/>
          <a:p>
            <a:r>
              <a:rPr lang="en-US" dirty="0"/>
              <a:t>The JSON results and how to navigate the info</a:t>
            </a:r>
          </a:p>
        </p:txBody>
      </p:sp>
      <p:sp>
        <p:nvSpPr>
          <p:cNvPr id="4" name="TextBox 3">
            <a:extLst>
              <a:ext uri="{FF2B5EF4-FFF2-40B4-BE49-F238E27FC236}">
                <a16:creationId xmlns:a16="http://schemas.microsoft.com/office/drawing/2014/main" id="{1B9A8260-8E19-4D4A-8E7D-22698C0919E6}"/>
              </a:ext>
            </a:extLst>
          </p:cNvPr>
          <p:cNvSpPr txBox="1"/>
          <p:nvPr/>
        </p:nvSpPr>
        <p:spPr>
          <a:xfrm>
            <a:off x="838200" y="1690688"/>
            <a:ext cx="436418"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D0EDBBCA-0023-4A5C-805D-242CC9EC4703}"/>
              </a:ext>
            </a:extLst>
          </p:cNvPr>
          <p:cNvPicPr>
            <a:picLocks noChangeAspect="1"/>
          </p:cNvPicPr>
          <p:nvPr/>
        </p:nvPicPr>
        <p:blipFill>
          <a:blip r:embed="rId2"/>
          <a:stretch>
            <a:fillRect/>
          </a:stretch>
        </p:blipFill>
        <p:spPr>
          <a:xfrm>
            <a:off x="540328" y="1276163"/>
            <a:ext cx="5957454" cy="5216712"/>
          </a:xfrm>
          <a:prstGeom prst="rect">
            <a:avLst/>
          </a:prstGeom>
        </p:spPr>
      </p:pic>
      <p:pic>
        <p:nvPicPr>
          <p:cNvPr id="7" name="Picture 6">
            <a:extLst>
              <a:ext uri="{FF2B5EF4-FFF2-40B4-BE49-F238E27FC236}">
                <a16:creationId xmlns:a16="http://schemas.microsoft.com/office/drawing/2014/main" id="{E4FB378F-0E2B-4E40-AAD5-4F852144355D}"/>
              </a:ext>
            </a:extLst>
          </p:cNvPr>
          <p:cNvPicPr>
            <a:picLocks noChangeAspect="1"/>
          </p:cNvPicPr>
          <p:nvPr/>
        </p:nvPicPr>
        <p:blipFill>
          <a:blip r:embed="rId3"/>
          <a:stretch>
            <a:fillRect/>
          </a:stretch>
        </p:blipFill>
        <p:spPr>
          <a:xfrm>
            <a:off x="6359236" y="1276163"/>
            <a:ext cx="4433454" cy="5216712"/>
          </a:xfrm>
          <a:prstGeom prst="rect">
            <a:avLst/>
          </a:prstGeom>
        </p:spPr>
      </p:pic>
    </p:spTree>
    <p:extLst>
      <p:ext uri="{BB962C8B-B14F-4D97-AF65-F5344CB8AC3E}">
        <p14:creationId xmlns:p14="http://schemas.microsoft.com/office/powerpoint/2010/main" val="133169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8EB7-3425-476B-8744-6F45FF7F54D0}"/>
              </a:ext>
            </a:extLst>
          </p:cNvPr>
          <p:cNvSpPr>
            <a:spLocks noGrp="1"/>
          </p:cNvSpPr>
          <p:nvPr>
            <p:ph type="title"/>
          </p:nvPr>
        </p:nvSpPr>
        <p:spPr/>
        <p:txBody>
          <a:bodyPr/>
          <a:lstStyle/>
          <a:p>
            <a:pPr algn="ctr"/>
            <a:r>
              <a:rPr lang="en-US" dirty="0"/>
              <a:t>Emailed</a:t>
            </a:r>
            <a:br>
              <a:rPr lang="en-US" dirty="0"/>
            </a:br>
            <a:endParaRPr lang="en-US" dirty="0"/>
          </a:p>
        </p:txBody>
      </p:sp>
      <p:sp>
        <p:nvSpPr>
          <p:cNvPr id="4" name="Text Placeholder 3">
            <a:extLst>
              <a:ext uri="{FF2B5EF4-FFF2-40B4-BE49-F238E27FC236}">
                <a16:creationId xmlns:a16="http://schemas.microsoft.com/office/drawing/2014/main" id="{FF769E7B-3969-41AF-9512-B285F866A523}"/>
              </a:ext>
            </a:extLst>
          </p:cNvPr>
          <p:cNvSpPr>
            <a:spLocks noGrp="1"/>
          </p:cNvSpPr>
          <p:nvPr>
            <p:ph type="body" sz="half" idx="2"/>
          </p:nvPr>
        </p:nvSpPr>
        <p:spPr/>
        <p:txBody>
          <a:bodyPr>
            <a:normAutofit/>
          </a:bodyPr>
          <a:lstStyle/>
          <a:p>
            <a:r>
              <a:rPr lang="en-US" sz="2800" u="sng" dirty="0"/>
              <a:t>Data Needed: </a:t>
            </a:r>
            <a:r>
              <a:rPr lang="en-US" sz="2800" dirty="0"/>
              <a:t>1 days of emailed articles.</a:t>
            </a:r>
          </a:p>
          <a:p>
            <a:r>
              <a:rPr lang="en-US" sz="2800" u="sng" dirty="0"/>
              <a:t>Cleanup Process:</a:t>
            </a:r>
            <a:r>
              <a:rPr lang="en-US" sz="2800" dirty="0"/>
              <a:t> Extracting relevant data points such as the article count, per section, over the given time period.</a:t>
            </a:r>
          </a:p>
        </p:txBody>
      </p:sp>
      <p:pic>
        <p:nvPicPr>
          <p:cNvPr id="2054" name="Picture 6">
            <a:extLst>
              <a:ext uri="{FF2B5EF4-FFF2-40B4-BE49-F238E27FC236}">
                <a16:creationId xmlns:a16="http://schemas.microsoft.com/office/drawing/2014/main" id="{F54FFB28-81B0-4D2A-A2AE-9857196DE18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58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7E56-D590-4824-9279-B502BDC8621A}"/>
              </a:ext>
            </a:extLst>
          </p:cNvPr>
          <p:cNvSpPr>
            <a:spLocks noGrp="1"/>
          </p:cNvSpPr>
          <p:nvPr>
            <p:ph type="title"/>
          </p:nvPr>
        </p:nvSpPr>
        <p:spPr/>
        <p:txBody>
          <a:bodyPr/>
          <a:lstStyle/>
          <a:p>
            <a:pPr algn="ctr"/>
            <a:r>
              <a:rPr lang="en-US" dirty="0"/>
              <a:t>Emailed </a:t>
            </a:r>
            <a:br>
              <a:rPr lang="en-US" dirty="0"/>
            </a:br>
            <a:endParaRPr lang="en-US" dirty="0"/>
          </a:p>
        </p:txBody>
      </p:sp>
      <p:sp>
        <p:nvSpPr>
          <p:cNvPr id="4" name="Text Placeholder 3">
            <a:extLst>
              <a:ext uri="{FF2B5EF4-FFF2-40B4-BE49-F238E27FC236}">
                <a16:creationId xmlns:a16="http://schemas.microsoft.com/office/drawing/2014/main" id="{BF515E05-42AF-4045-A04B-793956DC5654}"/>
              </a:ext>
            </a:extLst>
          </p:cNvPr>
          <p:cNvSpPr>
            <a:spLocks noGrp="1"/>
          </p:cNvSpPr>
          <p:nvPr>
            <p:ph type="body" sz="half" idx="2"/>
          </p:nvPr>
        </p:nvSpPr>
        <p:spPr/>
        <p:txBody>
          <a:bodyPr/>
          <a:lstStyle/>
          <a:p>
            <a:r>
              <a:rPr lang="en-US" sz="2800" u="sng" dirty="0"/>
              <a:t>Data Needed</a:t>
            </a:r>
            <a:r>
              <a:rPr lang="en-US" sz="2800" dirty="0"/>
              <a:t>: 7 days of emailed articles.</a:t>
            </a:r>
          </a:p>
          <a:p>
            <a:r>
              <a:rPr lang="en-US" sz="2800" u="sng" dirty="0"/>
              <a:t>Cleanup Process: </a:t>
            </a:r>
            <a:r>
              <a:rPr lang="en-US" sz="2800" dirty="0"/>
              <a:t>Extracting relevant data points such as the article count, per section, over the given time period.</a:t>
            </a:r>
          </a:p>
          <a:p>
            <a:endParaRPr lang="en-US" dirty="0"/>
          </a:p>
        </p:txBody>
      </p:sp>
      <p:pic>
        <p:nvPicPr>
          <p:cNvPr id="4100" name="Picture 4">
            <a:extLst>
              <a:ext uri="{FF2B5EF4-FFF2-40B4-BE49-F238E27FC236}">
                <a16:creationId xmlns:a16="http://schemas.microsoft.com/office/drawing/2014/main" id="{75E3E760-FE87-4163-9751-A712DC1EADD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81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3EFF-43BB-4431-8360-4177963B5342}"/>
              </a:ext>
            </a:extLst>
          </p:cNvPr>
          <p:cNvSpPr>
            <a:spLocks noGrp="1"/>
          </p:cNvSpPr>
          <p:nvPr>
            <p:ph type="title"/>
          </p:nvPr>
        </p:nvSpPr>
        <p:spPr/>
        <p:txBody>
          <a:bodyPr/>
          <a:lstStyle/>
          <a:p>
            <a:pPr algn="ctr"/>
            <a:r>
              <a:rPr lang="en-US" dirty="0"/>
              <a:t>Emailed</a:t>
            </a:r>
            <a:br>
              <a:rPr lang="en-US" dirty="0"/>
            </a:br>
            <a:endParaRPr lang="en-US" dirty="0"/>
          </a:p>
        </p:txBody>
      </p:sp>
      <p:sp>
        <p:nvSpPr>
          <p:cNvPr id="4" name="Text Placeholder 3">
            <a:extLst>
              <a:ext uri="{FF2B5EF4-FFF2-40B4-BE49-F238E27FC236}">
                <a16:creationId xmlns:a16="http://schemas.microsoft.com/office/drawing/2014/main" id="{5FBF0C59-244B-466D-9F58-7172DC142161}"/>
              </a:ext>
            </a:extLst>
          </p:cNvPr>
          <p:cNvSpPr>
            <a:spLocks noGrp="1"/>
          </p:cNvSpPr>
          <p:nvPr>
            <p:ph type="body" sz="half" idx="2"/>
          </p:nvPr>
        </p:nvSpPr>
        <p:spPr/>
        <p:txBody>
          <a:bodyPr/>
          <a:lstStyle/>
          <a:p>
            <a:r>
              <a:rPr lang="en-US" sz="2800" u="sng" dirty="0"/>
              <a:t>Data Needed: </a:t>
            </a:r>
            <a:r>
              <a:rPr lang="en-US" sz="2800" dirty="0"/>
              <a:t>30 days of emailed articles.</a:t>
            </a:r>
          </a:p>
          <a:p>
            <a:r>
              <a:rPr lang="en-US" sz="2800" u="sng" dirty="0"/>
              <a:t>Cleanup Process:</a:t>
            </a:r>
            <a:r>
              <a:rPr lang="en-US" sz="2800" dirty="0"/>
              <a:t> Extracting relevant data points such as the article count, per section, over the given time period.</a:t>
            </a:r>
          </a:p>
          <a:p>
            <a:endParaRPr lang="en-US" dirty="0"/>
          </a:p>
          <a:p>
            <a:endParaRPr lang="en-US" dirty="0"/>
          </a:p>
        </p:txBody>
      </p:sp>
      <p:pic>
        <p:nvPicPr>
          <p:cNvPr id="3076" name="Picture 4">
            <a:extLst>
              <a:ext uri="{FF2B5EF4-FFF2-40B4-BE49-F238E27FC236}">
                <a16:creationId xmlns:a16="http://schemas.microsoft.com/office/drawing/2014/main" id="{66832DFE-B675-41D2-9122-31921869222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58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31B6-A4F4-4A07-AA8F-29EED3C0A618}"/>
              </a:ext>
            </a:extLst>
          </p:cNvPr>
          <p:cNvSpPr>
            <a:spLocks noGrp="1"/>
          </p:cNvSpPr>
          <p:nvPr>
            <p:ph type="title"/>
          </p:nvPr>
        </p:nvSpPr>
        <p:spPr/>
        <p:txBody>
          <a:bodyPr/>
          <a:lstStyle/>
          <a:p>
            <a:pPr algn="ctr"/>
            <a:r>
              <a:rPr lang="en-US" dirty="0"/>
              <a:t>EMAILED TOTAL:</a:t>
            </a:r>
            <a:br>
              <a:rPr lang="en-US" dirty="0"/>
            </a:br>
            <a:endParaRPr lang="en-US" dirty="0"/>
          </a:p>
        </p:txBody>
      </p:sp>
      <p:sp>
        <p:nvSpPr>
          <p:cNvPr id="4" name="Text Placeholder 3">
            <a:extLst>
              <a:ext uri="{FF2B5EF4-FFF2-40B4-BE49-F238E27FC236}">
                <a16:creationId xmlns:a16="http://schemas.microsoft.com/office/drawing/2014/main" id="{A592E080-5AB6-4B33-B396-50685FC3EC23}"/>
              </a:ext>
            </a:extLst>
          </p:cNvPr>
          <p:cNvSpPr>
            <a:spLocks noGrp="1"/>
          </p:cNvSpPr>
          <p:nvPr>
            <p:ph type="body" sz="half" idx="2"/>
          </p:nvPr>
        </p:nvSpPr>
        <p:spPr/>
        <p:txBody>
          <a:bodyPr>
            <a:normAutofit/>
          </a:bodyPr>
          <a:lstStyle/>
          <a:p>
            <a:r>
              <a:rPr lang="en-US" sz="2800" u="sng" dirty="0"/>
              <a:t>Data Needed: </a:t>
            </a:r>
            <a:r>
              <a:rPr lang="en-US" sz="2800" dirty="0"/>
              <a:t>Combination of 1,7,and 30 days of emailed articles.</a:t>
            </a:r>
          </a:p>
          <a:p>
            <a:r>
              <a:rPr lang="en-US" sz="2800" u="sng" dirty="0"/>
              <a:t>Cleanup Process:</a:t>
            </a:r>
            <a:r>
              <a:rPr lang="en-US" sz="2800" dirty="0"/>
              <a:t> Extracting relevant data points such as the article count, per section, over the given time period.</a:t>
            </a:r>
          </a:p>
          <a:p>
            <a:endParaRPr lang="en-US" dirty="0"/>
          </a:p>
        </p:txBody>
      </p:sp>
      <p:pic>
        <p:nvPicPr>
          <p:cNvPr id="5124" name="Picture 4">
            <a:extLst>
              <a:ext uri="{FF2B5EF4-FFF2-40B4-BE49-F238E27FC236}">
                <a16:creationId xmlns:a16="http://schemas.microsoft.com/office/drawing/2014/main" id="{302F11F0-1083-4D80-B0D3-1A95958104A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E795-4076-4BF1-8B78-8E227494DD22}"/>
              </a:ext>
            </a:extLst>
          </p:cNvPr>
          <p:cNvSpPr>
            <a:spLocks noGrp="1"/>
          </p:cNvSpPr>
          <p:nvPr>
            <p:ph type="title"/>
          </p:nvPr>
        </p:nvSpPr>
        <p:spPr/>
        <p:txBody>
          <a:bodyPr/>
          <a:lstStyle/>
          <a:p>
            <a:pPr algn="ctr"/>
            <a:r>
              <a:rPr lang="en-US" dirty="0"/>
              <a:t>Shared</a:t>
            </a:r>
            <a:br>
              <a:rPr lang="en-US" dirty="0"/>
            </a:br>
            <a:endParaRPr lang="en-US" dirty="0"/>
          </a:p>
        </p:txBody>
      </p:sp>
      <p:sp>
        <p:nvSpPr>
          <p:cNvPr id="4" name="Text Placeholder 3">
            <a:extLst>
              <a:ext uri="{FF2B5EF4-FFF2-40B4-BE49-F238E27FC236}">
                <a16:creationId xmlns:a16="http://schemas.microsoft.com/office/drawing/2014/main" id="{65404715-E3D4-4E7A-9460-7A0A1AC8E2A3}"/>
              </a:ext>
            </a:extLst>
          </p:cNvPr>
          <p:cNvSpPr>
            <a:spLocks noGrp="1"/>
          </p:cNvSpPr>
          <p:nvPr>
            <p:ph type="body" sz="half" idx="2"/>
          </p:nvPr>
        </p:nvSpPr>
        <p:spPr/>
        <p:txBody>
          <a:bodyPr>
            <a:normAutofit/>
          </a:bodyPr>
          <a:lstStyle/>
          <a:p>
            <a:r>
              <a:rPr lang="en-US" sz="2800" u="sng" dirty="0"/>
              <a:t>Data Needed:</a:t>
            </a:r>
            <a:r>
              <a:rPr lang="en-US" sz="2800" dirty="0"/>
              <a:t>  1 day</a:t>
            </a:r>
          </a:p>
          <a:p>
            <a:endParaRPr lang="en-US" sz="2800" u="sng"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6148" name="Picture 4">
            <a:extLst>
              <a:ext uri="{FF2B5EF4-FFF2-40B4-BE49-F238E27FC236}">
                <a16:creationId xmlns:a16="http://schemas.microsoft.com/office/drawing/2014/main" id="{1373879E-7A10-426D-BF65-37C943B71A9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14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1AAB-3C75-4082-BD55-05A328538399}"/>
              </a:ext>
            </a:extLst>
          </p:cNvPr>
          <p:cNvSpPr>
            <a:spLocks noGrp="1"/>
          </p:cNvSpPr>
          <p:nvPr>
            <p:ph type="title"/>
          </p:nvPr>
        </p:nvSpPr>
        <p:spPr/>
        <p:txBody>
          <a:bodyPr/>
          <a:lstStyle/>
          <a:p>
            <a:pPr algn="ctr"/>
            <a:r>
              <a:rPr lang="en-US" dirty="0"/>
              <a:t>Shared</a:t>
            </a:r>
            <a:br>
              <a:rPr lang="en-US" dirty="0"/>
            </a:br>
            <a:endParaRPr lang="en-US" dirty="0"/>
          </a:p>
        </p:txBody>
      </p:sp>
      <p:sp>
        <p:nvSpPr>
          <p:cNvPr id="4" name="Text Placeholder 3">
            <a:extLst>
              <a:ext uri="{FF2B5EF4-FFF2-40B4-BE49-F238E27FC236}">
                <a16:creationId xmlns:a16="http://schemas.microsoft.com/office/drawing/2014/main" id="{7491051B-1BC4-4EE8-B645-0E10754DF8A6}"/>
              </a:ext>
            </a:extLst>
          </p:cNvPr>
          <p:cNvSpPr>
            <a:spLocks noGrp="1"/>
          </p:cNvSpPr>
          <p:nvPr>
            <p:ph type="body" sz="half" idx="2"/>
          </p:nvPr>
        </p:nvSpPr>
        <p:spPr/>
        <p:txBody>
          <a:bodyPr>
            <a:normAutofit/>
          </a:bodyPr>
          <a:lstStyle/>
          <a:p>
            <a:r>
              <a:rPr lang="en-US" sz="2800" u="sng" dirty="0"/>
              <a:t>Data Needed:</a:t>
            </a:r>
            <a:r>
              <a:rPr lang="en-US" sz="2800" dirty="0"/>
              <a:t>  7 days</a:t>
            </a:r>
          </a:p>
          <a:p>
            <a:endParaRPr lang="en-US" sz="2800" u="sng" dirty="0"/>
          </a:p>
          <a:p>
            <a:r>
              <a:rPr lang="en-US" sz="2800" u="sng" dirty="0"/>
              <a:t>Cleanup Process:</a:t>
            </a:r>
            <a:r>
              <a:rPr lang="en-US" sz="3000" dirty="0"/>
              <a:t> </a:t>
            </a:r>
            <a:r>
              <a:rPr lang="en-US" sz="2800" dirty="0"/>
              <a:t>Extracting relevant data points such as the article count, per section, over the given time period.</a:t>
            </a:r>
          </a:p>
          <a:p>
            <a:endParaRPr lang="en-US" dirty="0"/>
          </a:p>
        </p:txBody>
      </p:sp>
      <p:pic>
        <p:nvPicPr>
          <p:cNvPr id="7172" name="Picture 4">
            <a:extLst>
              <a:ext uri="{FF2B5EF4-FFF2-40B4-BE49-F238E27FC236}">
                <a16:creationId xmlns:a16="http://schemas.microsoft.com/office/drawing/2014/main" id="{9261648A-4F53-48FE-B8C5-937CEF6010F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738" b="3738"/>
          <a:stretch>
            <a:fillRect/>
          </a:stretch>
        </p:blipFill>
        <p:spPr bwMode="auto">
          <a:xfrm>
            <a:off x="5183188" y="1288473"/>
            <a:ext cx="6172200" cy="457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33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583</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Group 5 Project 1  We believe United States articles will be the most popular with the New York Times.</vt:lpstr>
      <vt:lpstr>PowerPoint Presentation</vt:lpstr>
      <vt:lpstr>The JSON results and how to navigate the info</vt:lpstr>
      <vt:lpstr>Emailed </vt:lpstr>
      <vt:lpstr>Emailed  </vt:lpstr>
      <vt:lpstr>Emailed </vt:lpstr>
      <vt:lpstr>EMAILED TOTAL: </vt:lpstr>
      <vt:lpstr>Shared </vt:lpstr>
      <vt:lpstr>Shared </vt:lpstr>
      <vt:lpstr>Shared </vt:lpstr>
      <vt:lpstr>Shared Total: </vt:lpstr>
      <vt:lpstr>Most Viewed:</vt:lpstr>
      <vt:lpstr>Most Viewed:</vt:lpstr>
      <vt:lpstr>Most Viewed:</vt:lpstr>
      <vt:lpstr>Most Viewed Total:</vt:lpstr>
      <vt:lpstr>Most popular over all time periods.</vt:lpstr>
      <vt:lpstr>PowerPoint Presentation</vt:lpstr>
      <vt:lpstr>Conclusions:  1) The Data  2) The Data  3) The Data </vt:lpstr>
      <vt:lpstr>Thank you! Group 5 By: Jacob, George, David, Matt, Kenneth  All Data was derived from: NYT 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McGuire</dc:creator>
  <cp:lastModifiedBy>George McGuire</cp:lastModifiedBy>
  <cp:revision>26</cp:revision>
  <dcterms:created xsi:type="dcterms:W3CDTF">2019-10-07T23:49:24Z</dcterms:created>
  <dcterms:modified xsi:type="dcterms:W3CDTF">2019-10-09T22:15:29Z</dcterms:modified>
</cp:coreProperties>
</file>