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8" r:id="rId4"/>
    <p:sldId id="260" r:id="rId5"/>
    <p:sldId id="259" r:id="rId6"/>
    <p:sldId id="261" r:id="rId7"/>
    <p:sldId id="271" r:id="rId8"/>
    <p:sldId id="262" r:id="rId9"/>
    <p:sldId id="263" r:id="rId10"/>
    <p:sldId id="264" r:id="rId11"/>
    <p:sldId id="265" r:id="rId12"/>
    <p:sldId id="272" r:id="rId13"/>
    <p:sldId id="266" r:id="rId14"/>
    <p:sldId id="267" r:id="rId15"/>
    <p:sldId id="268" r:id="rId16"/>
    <p:sldId id="269"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E414-4FE2-4118-B37D-C78A396AB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8E36B3-C7D0-49C7-A84F-BD6543706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9056DD-5E5A-4C81-AD40-FF56AE8571DA}"/>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5" name="Footer Placeholder 4">
            <a:extLst>
              <a:ext uri="{FF2B5EF4-FFF2-40B4-BE49-F238E27FC236}">
                <a16:creationId xmlns:a16="http://schemas.microsoft.com/office/drawing/2014/main" id="{9547F499-F6EA-41A1-87FC-720E6E52AC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2AE0D-829E-44CD-BD9C-8A3795506AA8}"/>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2683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E7FE-061F-45DB-999A-90BE08A1EA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0BC1A-2726-4FAC-B656-F7DD965B1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E60BA-BD16-4DC2-924A-E4950FB07653}"/>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5" name="Footer Placeholder 4">
            <a:extLst>
              <a:ext uri="{FF2B5EF4-FFF2-40B4-BE49-F238E27FC236}">
                <a16:creationId xmlns:a16="http://schemas.microsoft.com/office/drawing/2014/main" id="{EDA326B5-79B9-427F-B007-A534BC6FD7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2D6901-8874-4DCC-89B5-BE6D0DEB9C75}"/>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402097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01B5D-4F7C-44BD-82D2-D27DFFCFCC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9A59D4-7273-4768-A3DA-057507425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13A1B-085B-4407-9999-70B15F76C5E6}"/>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5" name="Footer Placeholder 4">
            <a:extLst>
              <a:ext uri="{FF2B5EF4-FFF2-40B4-BE49-F238E27FC236}">
                <a16:creationId xmlns:a16="http://schemas.microsoft.com/office/drawing/2014/main" id="{BBB781E9-450C-490A-8654-BD30A321B8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B811B-8396-49D1-A2BC-B9A3F6C439A5}"/>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13962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CFD2-FAB8-4B77-8A84-EF9006FE0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958E3-4B39-432C-8558-4052E1FBF1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D9DE9-4F0A-4A40-B502-A35FD5E61C72}"/>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5" name="Footer Placeholder 4">
            <a:extLst>
              <a:ext uri="{FF2B5EF4-FFF2-40B4-BE49-F238E27FC236}">
                <a16:creationId xmlns:a16="http://schemas.microsoft.com/office/drawing/2014/main" id="{A6ECE8E5-647C-4644-875D-1BBAFEDD6A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D1DAC9-AD31-46AA-A659-03AC16ADA6D0}"/>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310437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0966-5BA6-4C79-ACCF-E788569BA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C6468-664E-41EC-B044-BB71A483D3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48106-E0C5-4B61-9CD0-B60828F608EA}"/>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5" name="Footer Placeholder 4">
            <a:extLst>
              <a:ext uri="{FF2B5EF4-FFF2-40B4-BE49-F238E27FC236}">
                <a16:creationId xmlns:a16="http://schemas.microsoft.com/office/drawing/2014/main" id="{B1C27B41-A7B3-45A9-9257-34D879EC35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BC9E71-6350-420C-9C08-712191991F61}"/>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420758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8280-E1F6-4EB5-95E1-B1B6EAD46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123C0-A471-4D73-B3AC-B942C7C0C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5DE4E-7202-496A-989F-4B24734A1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DC3A66-F9E2-4CFC-A0BE-83B1B9AD6625}"/>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6" name="Footer Placeholder 5">
            <a:extLst>
              <a:ext uri="{FF2B5EF4-FFF2-40B4-BE49-F238E27FC236}">
                <a16:creationId xmlns:a16="http://schemas.microsoft.com/office/drawing/2014/main" id="{90DBEDCC-B063-48F0-8653-A2DDEFAE8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C1155C-4E86-4809-BBC8-216A27A39654}"/>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211968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E0C9-B1B5-43FB-A04A-7BF8BF721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3DBFDA-0E8A-4C23-A8E1-97FF35449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AE4C0-6E49-431D-B12A-CEF6B092B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09B00-8F79-495C-B4A7-C782F8F0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737997-BEA0-4292-AD70-8B93311E0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A9BCA-88DA-47CD-BE55-C8E2402408B8}"/>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8" name="Footer Placeholder 7">
            <a:extLst>
              <a:ext uri="{FF2B5EF4-FFF2-40B4-BE49-F238E27FC236}">
                <a16:creationId xmlns:a16="http://schemas.microsoft.com/office/drawing/2014/main" id="{E3CE8913-FEFD-474D-8554-86A59CA7278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368F6CC-9CC6-49E3-93D3-800C39C145F4}"/>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041632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E639-D956-41A3-9556-072732353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5C06A5-DA2B-44D7-8EC1-0DEA01C0ACA7}"/>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4" name="Footer Placeholder 3">
            <a:extLst>
              <a:ext uri="{FF2B5EF4-FFF2-40B4-BE49-F238E27FC236}">
                <a16:creationId xmlns:a16="http://schemas.microsoft.com/office/drawing/2014/main" id="{B173AC99-D6EB-44BA-8E4B-E1016DA29AA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B98AB-34B5-4FD9-A2C0-D101642EAD0C}"/>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23293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49292-28BB-4CDF-B991-0D0837594CB8}"/>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3" name="Footer Placeholder 2">
            <a:extLst>
              <a:ext uri="{FF2B5EF4-FFF2-40B4-BE49-F238E27FC236}">
                <a16:creationId xmlns:a16="http://schemas.microsoft.com/office/drawing/2014/main" id="{1F4F5853-5BD6-4FEC-9404-0875802605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FFDCB7E-00CA-424B-B2A4-ACCB6FF8F0CE}"/>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285076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7580-E479-43A5-BF00-F41E794B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9396AA-860B-44D9-828C-16431509C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1B7A79-7E03-46AB-9A2C-482B7AEC3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BA771-D3DD-488F-B5B8-38338C1551D9}"/>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6" name="Footer Placeholder 5">
            <a:extLst>
              <a:ext uri="{FF2B5EF4-FFF2-40B4-BE49-F238E27FC236}">
                <a16:creationId xmlns:a16="http://schemas.microsoft.com/office/drawing/2014/main" id="{B18038E8-980F-408E-AE6A-58B40D56FD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AA93F7-494F-4860-9079-F98B847F4467}"/>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399404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0EB1-B110-4F65-A005-6CAF62EB10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74E99-95F7-4D9C-8993-2AD4C51AA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AAF6842-DDB9-489D-B435-0D883298C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11B85-4448-445D-97D1-1E7B1B8136D7}"/>
              </a:ext>
            </a:extLst>
          </p:cNvPr>
          <p:cNvSpPr>
            <a:spLocks noGrp="1"/>
          </p:cNvSpPr>
          <p:nvPr>
            <p:ph type="dt" sz="half" idx="10"/>
          </p:nvPr>
        </p:nvSpPr>
        <p:spPr/>
        <p:txBody>
          <a:bodyPr/>
          <a:lstStyle/>
          <a:p>
            <a:fld id="{16359517-56A1-4CAF-BF01-997A9DD231B8}" type="datetimeFigureOut">
              <a:rPr lang="en-US" smtClean="0"/>
              <a:t>10/7/2019</a:t>
            </a:fld>
            <a:endParaRPr lang="en-US" dirty="0"/>
          </a:p>
        </p:txBody>
      </p:sp>
      <p:sp>
        <p:nvSpPr>
          <p:cNvPr id="6" name="Footer Placeholder 5">
            <a:extLst>
              <a:ext uri="{FF2B5EF4-FFF2-40B4-BE49-F238E27FC236}">
                <a16:creationId xmlns:a16="http://schemas.microsoft.com/office/drawing/2014/main" id="{73D3A16F-AC33-4AAD-B94E-2153C6802C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B809AF-6CD0-4B25-8A80-328EDFAF757C}"/>
              </a:ext>
            </a:extLst>
          </p:cNvPr>
          <p:cNvSpPr>
            <a:spLocks noGrp="1"/>
          </p:cNvSpPr>
          <p:nvPr>
            <p:ph type="sldNum" sz="quarter" idx="12"/>
          </p:nvPr>
        </p:nvSpPr>
        <p:spPr/>
        <p:txBody>
          <a:bodyPr/>
          <a:lstStyle/>
          <a:p>
            <a:fld id="{8752AA1A-F087-4D59-B8B3-A6D827A11AD5}" type="slidenum">
              <a:rPr lang="en-US" smtClean="0"/>
              <a:t>‹#›</a:t>
            </a:fld>
            <a:endParaRPr lang="en-US" dirty="0"/>
          </a:p>
        </p:txBody>
      </p:sp>
    </p:spTree>
    <p:extLst>
      <p:ext uri="{BB962C8B-B14F-4D97-AF65-F5344CB8AC3E}">
        <p14:creationId xmlns:p14="http://schemas.microsoft.com/office/powerpoint/2010/main" val="150722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7BB9D-3E34-4AAD-980F-152805C21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C7118-2D13-4623-BC22-BA23D4640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423DD-7F14-4A28-A40C-DF2B172F1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59517-56A1-4CAF-BF01-997A9DD231B8}" type="datetimeFigureOut">
              <a:rPr lang="en-US" smtClean="0"/>
              <a:t>10/7/2019</a:t>
            </a:fld>
            <a:endParaRPr lang="en-US" dirty="0"/>
          </a:p>
        </p:txBody>
      </p:sp>
      <p:sp>
        <p:nvSpPr>
          <p:cNvPr id="5" name="Footer Placeholder 4">
            <a:extLst>
              <a:ext uri="{FF2B5EF4-FFF2-40B4-BE49-F238E27FC236}">
                <a16:creationId xmlns:a16="http://schemas.microsoft.com/office/drawing/2014/main" id="{DB81029D-0CC0-4C72-9DFD-87CC7DEDB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FE532D8-5332-4B45-B9A5-9BF7C869C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2AA1A-F087-4D59-B8B3-A6D827A11AD5}" type="slidenum">
              <a:rPr lang="en-US" smtClean="0"/>
              <a:t>‹#›</a:t>
            </a:fld>
            <a:endParaRPr lang="en-US" dirty="0"/>
          </a:p>
        </p:txBody>
      </p:sp>
    </p:spTree>
    <p:extLst>
      <p:ext uri="{BB962C8B-B14F-4D97-AF65-F5344CB8AC3E}">
        <p14:creationId xmlns:p14="http://schemas.microsoft.com/office/powerpoint/2010/main" val="169627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FB5A-7749-443F-8A96-BA54FFEAC9AD}"/>
              </a:ext>
            </a:extLst>
          </p:cNvPr>
          <p:cNvSpPr>
            <a:spLocks noGrp="1"/>
          </p:cNvSpPr>
          <p:nvPr>
            <p:ph type="ctrTitle"/>
          </p:nvPr>
        </p:nvSpPr>
        <p:spPr>
          <a:xfrm>
            <a:off x="1524000" y="914400"/>
            <a:ext cx="9144000" cy="3241963"/>
          </a:xfrm>
        </p:spPr>
        <p:txBody>
          <a:bodyPr>
            <a:normAutofit fontScale="90000"/>
          </a:bodyPr>
          <a:lstStyle/>
          <a:p>
            <a:r>
              <a:rPr lang="en-US" u="sng" dirty="0"/>
              <a:t>Group 5 Project 1</a:t>
            </a:r>
            <a:br>
              <a:rPr lang="en-US" u="sng" dirty="0"/>
            </a:br>
            <a:br>
              <a:rPr lang="en-US" dirty="0"/>
            </a:br>
            <a:r>
              <a:rPr lang="en-US" i="1" dirty="0"/>
              <a:t>We believe United States articles will be the most popular with the New York Times.</a:t>
            </a:r>
          </a:p>
        </p:txBody>
      </p:sp>
      <p:sp>
        <p:nvSpPr>
          <p:cNvPr id="3" name="Subtitle 2">
            <a:extLst>
              <a:ext uri="{FF2B5EF4-FFF2-40B4-BE49-F238E27FC236}">
                <a16:creationId xmlns:a16="http://schemas.microsoft.com/office/drawing/2014/main" id="{16DB053B-5C7C-4C4C-B6A1-9ADF7B22759F}"/>
              </a:ext>
            </a:extLst>
          </p:cNvPr>
          <p:cNvSpPr>
            <a:spLocks noGrp="1"/>
          </p:cNvSpPr>
          <p:nvPr>
            <p:ph type="subTitle" idx="1"/>
          </p:nvPr>
        </p:nvSpPr>
        <p:spPr>
          <a:xfrm>
            <a:off x="1524000" y="4267200"/>
            <a:ext cx="9144000" cy="2022764"/>
          </a:xfrm>
        </p:spPr>
        <p:txBody>
          <a:bodyPr>
            <a:normAutofit/>
          </a:bodyPr>
          <a:lstStyle/>
          <a:p>
            <a:r>
              <a:rPr lang="en-US" sz="4000" dirty="0"/>
              <a:t>By: Jacob, George, David, Matt, Kenneth</a:t>
            </a:r>
          </a:p>
          <a:p>
            <a:r>
              <a:rPr lang="en-US" sz="4000" u="sng" dirty="0"/>
              <a:t>Found data: NYT API</a:t>
            </a:r>
          </a:p>
          <a:p>
            <a:endParaRPr lang="en-US" sz="4000" dirty="0"/>
          </a:p>
        </p:txBody>
      </p:sp>
    </p:spTree>
    <p:extLst>
      <p:ext uri="{BB962C8B-B14F-4D97-AF65-F5344CB8AC3E}">
        <p14:creationId xmlns:p14="http://schemas.microsoft.com/office/powerpoint/2010/main" val="97345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5F45-0E91-4194-802B-55FC0433B4BA}"/>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A40EA407-B90E-4F3C-AAC1-DBCA836318B6}"/>
              </a:ext>
            </a:extLst>
          </p:cNvPr>
          <p:cNvSpPr>
            <a:spLocks noGrp="1"/>
          </p:cNvSpPr>
          <p:nvPr>
            <p:ph type="body" sz="half" idx="2"/>
          </p:nvPr>
        </p:nvSpPr>
        <p:spPr>
          <a:xfrm>
            <a:off x="836612" y="2049462"/>
            <a:ext cx="3932237" cy="3811588"/>
          </a:xfrm>
        </p:spPr>
        <p:txBody>
          <a:bodyPr/>
          <a:lstStyle/>
          <a:p>
            <a:r>
              <a:rPr lang="en-US" sz="2800" u="sng" dirty="0"/>
              <a:t>Data Needed:</a:t>
            </a:r>
            <a:r>
              <a:rPr lang="en-US" sz="2800" dirty="0"/>
              <a:t>  30 days</a:t>
            </a:r>
          </a:p>
          <a:p>
            <a:endParaRPr lang="en-US" sz="2800" u="sng"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8198" name="Picture 6">
            <a:extLst>
              <a:ext uri="{FF2B5EF4-FFF2-40B4-BE49-F238E27FC236}">
                <a16:creationId xmlns:a16="http://schemas.microsoft.com/office/drawing/2014/main" id="{64EE73B9-74D5-4749-B175-5C57CFC1CC7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610" b="361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0F37-5EC6-46B6-945F-086B98C2D83E}"/>
              </a:ext>
            </a:extLst>
          </p:cNvPr>
          <p:cNvSpPr>
            <a:spLocks noGrp="1"/>
          </p:cNvSpPr>
          <p:nvPr>
            <p:ph type="title"/>
          </p:nvPr>
        </p:nvSpPr>
        <p:spPr/>
        <p:txBody>
          <a:bodyPr/>
          <a:lstStyle/>
          <a:p>
            <a:pPr algn="ctr"/>
            <a:r>
              <a:rPr lang="en-US" dirty="0"/>
              <a:t>Shared Total:</a:t>
            </a:r>
            <a:br>
              <a:rPr lang="en-US" dirty="0"/>
            </a:br>
            <a:endParaRPr lang="en-US" dirty="0"/>
          </a:p>
        </p:txBody>
      </p:sp>
      <p:sp>
        <p:nvSpPr>
          <p:cNvPr id="4" name="Text Placeholder 3">
            <a:extLst>
              <a:ext uri="{FF2B5EF4-FFF2-40B4-BE49-F238E27FC236}">
                <a16:creationId xmlns:a16="http://schemas.microsoft.com/office/drawing/2014/main" id="{62ED1BDD-94CA-4C80-8F10-15A754C7887D}"/>
              </a:ext>
            </a:extLst>
          </p:cNvPr>
          <p:cNvSpPr>
            <a:spLocks noGrp="1"/>
          </p:cNvSpPr>
          <p:nvPr>
            <p:ph type="body" sz="half" idx="2"/>
          </p:nvPr>
        </p:nvSpPr>
        <p:spPr/>
        <p:txBody>
          <a:bodyPr>
            <a:normAutofit/>
          </a:bodyPr>
          <a:lstStyle/>
          <a:p>
            <a:r>
              <a:rPr lang="en-US" sz="2800" u="sng" dirty="0"/>
              <a:t>Data Needed: </a:t>
            </a:r>
            <a:r>
              <a:rPr lang="en-US" sz="2800" dirty="0"/>
              <a:t>Combination of 1,7,and 30 days of shared articles.</a:t>
            </a:r>
          </a:p>
          <a:p>
            <a:endParaRPr lang="en-US" sz="2800" dirty="0"/>
          </a:p>
          <a:p>
            <a:r>
              <a:rPr lang="en-US" sz="2800" u="sng" dirty="0"/>
              <a:t>Cleanup Process:</a:t>
            </a:r>
            <a:r>
              <a:rPr lang="en-US" sz="2800" dirty="0"/>
              <a:t> Extracting relevant data points such as the article count, per section, over the given time period.</a:t>
            </a:r>
          </a:p>
          <a:p>
            <a:endParaRPr lang="en-US" sz="2800" dirty="0"/>
          </a:p>
        </p:txBody>
      </p:sp>
      <p:pic>
        <p:nvPicPr>
          <p:cNvPr id="13314" name="Picture 2">
            <a:extLst>
              <a:ext uri="{FF2B5EF4-FFF2-40B4-BE49-F238E27FC236}">
                <a16:creationId xmlns:a16="http://schemas.microsoft.com/office/drawing/2014/main" id="{69485EFD-B52F-4C8F-8956-736995DDAEE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5902" b="590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083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0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5C6C-9B45-4102-B44F-7247EB31B623}"/>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1F42F083-BE05-41F7-AA96-11DC2F4FCD29}"/>
              </a:ext>
            </a:extLst>
          </p:cNvPr>
          <p:cNvSpPr>
            <a:spLocks noGrp="1"/>
          </p:cNvSpPr>
          <p:nvPr>
            <p:ph type="body" sz="half" idx="2"/>
          </p:nvPr>
        </p:nvSpPr>
        <p:spPr/>
        <p:txBody>
          <a:bodyPr/>
          <a:lstStyle/>
          <a:p>
            <a:r>
              <a:rPr lang="en-US" sz="2800" u="sng" dirty="0"/>
              <a:t>Data Needed:</a:t>
            </a:r>
            <a:r>
              <a:rPr lang="en-US" sz="2800" dirty="0"/>
              <a:t> 1 day</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9220" name="Picture 4">
            <a:extLst>
              <a:ext uri="{FF2B5EF4-FFF2-40B4-BE49-F238E27FC236}">
                <a16:creationId xmlns:a16="http://schemas.microsoft.com/office/drawing/2014/main" id="{DE7E0D0F-5B2C-4DCC-9068-E50AE0E1519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023" b="302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5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C601-1585-45D1-8BAA-F89578D49EF7}"/>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EF6A1683-8A58-47D4-AEEB-3B8740F4236D}"/>
              </a:ext>
            </a:extLst>
          </p:cNvPr>
          <p:cNvSpPr>
            <a:spLocks noGrp="1"/>
          </p:cNvSpPr>
          <p:nvPr>
            <p:ph type="body" sz="half" idx="2"/>
          </p:nvPr>
        </p:nvSpPr>
        <p:spPr/>
        <p:txBody>
          <a:bodyPr/>
          <a:lstStyle/>
          <a:p>
            <a:r>
              <a:rPr lang="en-US" sz="2800" u="sng" dirty="0"/>
              <a:t>Data Needed:</a:t>
            </a:r>
            <a:r>
              <a:rPr lang="en-US" sz="2800" dirty="0"/>
              <a:t> 7 days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0242" name="Picture 2">
            <a:extLst>
              <a:ext uri="{FF2B5EF4-FFF2-40B4-BE49-F238E27FC236}">
                <a16:creationId xmlns:a16="http://schemas.microsoft.com/office/drawing/2014/main" id="{B850A8B9-24BB-425A-8E92-A9290DEC1DB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74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B11-BAB5-4E20-8C6D-EBBB147BEB7E}"/>
              </a:ext>
            </a:extLst>
          </p:cNvPr>
          <p:cNvSpPr>
            <a:spLocks noGrp="1"/>
          </p:cNvSpPr>
          <p:nvPr>
            <p:ph type="title"/>
          </p:nvPr>
        </p:nvSpPr>
        <p:spPr/>
        <p:txBody>
          <a:bodyPr/>
          <a:lstStyle/>
          <a:p>
            <a:pPr algn="ctr"/>
            <a:r>
              <a:rPr lang="en-US" dirty="0"/>
              <a:t>Most Viewed:</a:t>
            </a:r>
          </a:p>
        </p:txBody>
      </p:sp>
      <p:sp>
        <p:nvSpPr>
          <p:cNvPr id="4" name="Text Placeholder 3">
            <a:extLst>
              <a:ext uri="{FF2B5EF4-FFF2-40B4-BE49-F238E27FC236}">
                <a16:creationId xmlns:a16="http://schemas.microsoft.com/office/drawing/2014/main" id="{B311A5B3-E1A0-4A4C-8EE0-C92A635F67C9}"/>
              </a:ext>
            </a:extLst>
          </p:cNvPr>
          <p:cNvSpPr>
            <a:spLocks noGrp="1"/>
          </p:cNvSpPr>
          <p:nvPr>
            <p:ph type="body" sz="half" idx="2"/>
          </p:nvPr>
        </p:nvSpPr>
        <p:spPr/>
        <p:txBody>
          <a:bodyPr/>
          <a:lstStyle/>
          <a:p>
            <a:r>
              <a:rPr lang="en-US" sz="2800" u="sng" dirty="0"/>
              <a:t>Data Needed:</a:t>
            </a:r>
            <a:r>
              <a:rPr lang="en-US" sz="2800" dirty="0"/>
              <a:t> 30 days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1266" name="Picture 2">
            <a:extLst>
              <a:ext uri="{FF2B5EF4-FFF2-40B4-BE49-F238E27FC236}">
                <a16:creationId xmlns:a16="http://schemas.microsoft.com/office/drawing/2014/main" id="{8C1C77A3-B2B3-4BE1-868C-2BC0330C1A9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287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05F-61F8-47AB-B216-5CB42189F447}"/>
              </a:ext>
            </a:extLst>
          </p:cNvPr>
          <p:cNvSpPr>
            <a:spLocks noGrp="1"/>
          </p:cNvSpPr>
          <p:nvPr>
            <p:ph type="title"/>
          </p:nvPr>
        </p:nvSpPr>
        <p:spPr/>
        <p:txBody>
          <a:bodyPr/>
          <a:lstStyle/>
          <a:p>
            <a:pPr algn="ctr"/>
            <a:r>
              <a:rPr lang="en-US" dirty="0"/>
              <a:t>Most Viewed Total:</a:t>
            </a:r>
          </a:p>
        </p:txBody>
      </p:sp>
      <p:sp>
        <p:nvSpPr>
          <p:cNvPr id="4" name="Text Placeholder 3">
            <a:extLst>
              <a:ext uri="{FF2B5EF4-FFF2-40B4-BE49-F238E27FC236}">
                <a16:creationId xmlns:a16="http://schemas.microsoft.com/office/drawing/2014/main" id="{AD6C8C73-53E0-498E-BCCD-BCBD71CF0D38}"/>
              </a:ext>
            </a:extLst>
          </p:cNvPr>
          <p:cNvSpPr>
            <a:spLocks noGrp="1"/>
          </p:cNvSpPr>
          <p:nvPr>
            <p:ph type="body" sz="half" idx="2"/>
          </p:nvPr>
        </p:nvSpPr>
        <p:spPr/>
        <p:txBody>
          <a:bodyPr/>
          <a:lstStyle/>
          <a:p>
            <a:r>
              <a:rPr lang="en-US" sz="2800" u="sng" dirty="0"/>
              <a:t>Data Needed:</a:t>
            </a:r>
            <a:r>
              <a:rPr lang="en-US" sz="2800" dirty="0"/>
              <a:t> Combination of 1, 7, and 30 days of articles.</a:t>
            </a:r>
          </a:p>
          <a:p>
            <a:endParaRPr lang="en-US" sz="2800"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12294" name="Picture 6">
            <a:extLst>
              <a:ext uri="{FF2B5EF4-FFF2-40B4-BE49-F238E27FC236}">
                <a16:creationId xmlns:a16="http://schemas.microsoft.com/office/drawing/2014/main" id="{77201A3F-5E45-4ED0-9F6C-536EC49278A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285" b="628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0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1B29-3D60-4B86-B925-3B5588905940}"/>
              </a:ext>
            </a:extLst>
          </p:cNvPr>
          <p:cNvSpPr>
            <a:spLocks noGrp="1"/>
          </p:cNvSpPr>
          <p:nvPr>
            <p:ph type="title"/>
          </p:nvPr>
        </p:nvSpPr>
        <p:spPr/>
        <p:txBody>
          <a:bodyPr/>
          <a:lstStyle/>
          <a:p>
            <a:pPr algn="ctr"/>
            <a:r>
              <a:rPr lang="en-US" dirty="0"/>
              <a:t>Most popular over all time periods.</a:t>
            </a:r>
          </a:p>
        </p:txBody>
      </p:sp>
      <p:sp>
        <p:nvSpPr>
          <p:cNvPr id="4" name="Text Placeholder 3">
            <a:extLst>
              <a:ext uri="{FF2B5EF4-FFF2-40B4-BE49-F238E27FC236}">
                <a16:creationId xmlns:a16="http://schemas.microsoft.com/office/drawing/2014/main" id="{B57AAFBE-035F-4EC4-9183-E2F035A44A71}"/>
              </a:ext>
            </a:extLst>
          </p:cNvPr>
          <p:cNvSpPr>
            <a:spLocks noGrp="1"/>
          </p:cNvSpPr>
          <p:nvPr>
            <p:ph type="body" sz="half" idx="2"/>
          </p:nvPr>
        </p:nvSpPr>
        <p:spPr/>
        <p:txBody>
          <a:bodyPr>
            <a:normAutofit fontScale="85000" lnSpcReduction="20000"/>
          </a:bodyPr>
          <a:lstStyle/>
          <a:p>
            <a:r>
              <a:rPr lang="en-US" sz="2800" u="sng" dirty="0"/>
              <a:t>Data Needed:</a:t>
            </a:r>
            <a:r>
              <a:rPr lang="en-US" sz="2800" dirty="0"/>
              <a:t> Combination of all data. This has 1, 7, and 30 days of articles including all three primary types most viewed, most emailed, and most shared.</a:t>
            </a:r>
          </a:p>
          <a:p>
            <a:endParaRPr lang="en-US" sz="2800" dirty="0"/>
          </a:p>
          <a:p>
            <a:r>
              <a:rPr lang="en-US" sz="2800" u="sng" dirty="0"/>
              <a:t>Cleanup Process:</a:t>
            </a:r>
            <a:r>
              <a:rPr lang="en-US" sz="2800" dirty="0"/>
              <a:t> Extracting relevant data points such as the article count, per section, over the given time periods and combining in one graph.</a:t>
            </a:r>
          </a:p>
          <a:p>
            <a:endParaRPr lang="en-US" dirty="0"/>
          </a:p>
        </p:txBody>
      </p:sp>
      <p:pic>
        <p:nvPicPr>
          <p:cNvPr id="15362" name="Picture 2">
            <a:extLst>
              <a:ext uri="{FF2B5EF4-FFF2-40B4-BE49-F238E27FC236}">
                <a16:creationId xmlns:a16="http://schemas.microsoft.com/office/drawing/2014/main" id="{42E8DF88-8455-4AFF-AF97-E74AC8EB1F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392300"/>
            <a:ext cx="6172200" cy="406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3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7AE4-8F62-41B3-99E4-724A1523D72B}"/>
              </a:ext>
            </a:extLst>
          </p:cNvPr>
          <p:cNvSpPr>
            <a:spLocks noGrp="1"/>
          </p:cNvSpPr>
          <p:nvPr>
            <p:ph type="title"/>
          </p:nvPr>
        </p:nvSpPr>
        <p:spPr>
          <a:xfrm>
            <a:off x="598503" y="443882"/>
            <a:ext cx="10515600" cy="3657601"/>
          </a:xfrm>
        </p:spPr>
        <p:txBody>
          <a:bodyPr/>
          <a:lstStyle/>
          <a:p>
            <a:pPr algn="ctr"/>
            <a:r>
              <a:rPr lang="en-US" dirty="0"/>
              <a:t>Summary:</a:t>
            </a:r>
          </a:p>
        </p:txBody>
      </p:sp>
    </p:spTree>
    <p:extLst>
      <p:ext uri="{BB962C8B-B14F-4D97-AF65-F5344CB8AC3E}">
        <p14:creationId xmlns:p14="http://schemas.microsoft.com/office/powerpoint/2010/main" val="57083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F8070B-76E8-44E7-BE5D-1F1D438876BA}"/>
              </a:ext>
            </a:extLst>
          </p:cNvPr>
          <p:cNvSpPr/>
          <p:nvPr/>
        </p:nvSpPr>
        <p:spPr>
          <a:xfrm>
            <a:off x="900545" y="720436"/>
            <a:ext cx="9761537" cy="4801314"/>
          </a:xfrm>
          <a:prstGeom prst="rect">
            <a:avLst/>
          </a:prstGeom>
        </p:spPr>
        <p:txBody>
          <a:bodyPr wrap="square">
            <a:spAutoFit/>
          </a:bodyPr>
          <a:lstStyle/>
          <a:p>
            <a:pPr algn="ctr"/>
            <a:r>
              <a:rPr lang="en-US" dirty="0">
                <a:effectLst/>
                <a:latin typeface="Arial" panose="020B0604020202020204" pitchFamily="34" charset="0"/>
              </a:rPr>
              <a:t>Motivation &amp; Summary Slide</a:t>
            </a:r>
          </a:p>
          <a:p>
            <a:br>
              <a:rPr lang="en-US"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1) </a:t>
            </a:r>
            <a:r>
              <a:rPr lang="en-US" b="1" dirty="0"/>
              <a:t>Define the core message or hypothesis of your project.</a:t>
            </a:r>
          </a:p>
          <a:p>
            <a:endParaRPr lang="en-US" dirty="0"/>
          </a:p>
          <a:p>
            <a:r>
              <a:rPr lang="en-US" dirty="0"/>
              <a:t>	A:US news will be the most popular genre.</a:t>
            </a:r>
          </a:p>
          <a:p>
            <a:br>
              <a:rPr lang="en-US" b="1" dirty="0"/>
            </a:br>
            <a:r>
              <a:rPr lang="en-US" b="1" dirty="0"/>
              <a:t>2) Describe the questions you asked, and why you asked them.</a:t>
            </a:r>
          </a:p>
          <a:p>
            <a:endParaRPr lang="en-US" dirty="0"/>
          </a:p>
          <a:p>
            <a:r>
              <a:rPr lang="en-US" dirty="0"/>
              <a:t>	A: what is the most popular type of article, does that change over different timeframes, finally does that change by most emailed/shared/viewed</a:t>
            </a:r>
          </a:p>
          <a:p>
            <a:br>
              <a:rPr lang="en-US" b="1" dirty="0"/>
            </a:br>
            <a:r>
              <a:rPr lang="en-US" b="1" dirty="0"/>
              <a:t>3) Describe whether you were able to answer these questions to your satisfaction, and briefly summarize your findings.</a:t>
            </a:r>
          </a:p>
          <a:p>
            <a:endParaRPr lang="en-US" dirty="0"/>
          </a:p>
          <a:p>
            <a:r>
              <a:rPr lang="en-US" dirty="0"/>
              <a:t>	A: When viewing the charts and interpreting the data the charts answered our questions, they showed that the most viewed is the US articles but over time the most shared are opinion articles.</a:t>
            </a:r>
          </a:p>
          <a:p>
            <a:endParaRPr lang="en-US" dirty="0"/>
          </a:p>
        </p:txBody>
      </p:sp>
    </p:spTree>
    <p:extLst>
      <p:ext uri="{BB962C8B-B14F-4D97-AF65-F5344CB8AC3E}">
        <p14:creationId xmlns:p14="http://schemas.microsoft.com/office/powerpoint/2010/main" val="84423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8EB7-3425-476B-8744-6F45FF7F54D0}"/>
              </a:ext>
            </a:extLst>
          </p:cNvPr>
          <p:cNvSpPr>
            <a:spLocks noGrp="1"/>
          </p:cNvSpPr>
          <p:nvPr>
            <p:ph type="title"/>
          </p:nvPr>
        </p:nvSpPr>
        <p:spPr/>
        <p:txBody>
          <a:bodyPr/>
          <a:lstStyle/>
          <a:p>
            <a:pPr algn="ctr"/>
            <a:r>
              <a:rPr lang="en-US" dirty="0"/>
              <a:t>Emailed</a:t>
            </a:r>
            <a:br>
              <a:rPr lang="en-US" dirty="0"/>
            </a:br>
            <a:endParaRPr lang="en-US" dirty="0"/>
          </a:p>
        </p:txBody>
      </p:sp>
      <p:sp>
        <p:nvSpPr>
          <p:cNvPr id="4" name="Text Placeholder 3">
            <a:extLst>
              <a:ext uri="{FF2B5EF4-FFF2-40B4-BE49-F238E27FC236}">
                <a16:creationId xmlns:a16="http://schemas.microsoft.com/office/drawing/2014/main" id="{FF769E7B-3969-41AF-9512-B285F866A523}"/>
              </a:ext>
            </a:extLst>
          </p:cNvPr>
          <p:cNvSpPr>
            <a:spLocks noGrp="1"/>
          </p:cNvSpPr>
          <p:nvPr>
            <p:ph type="body" sz="half" idx="2"/>
          </p:nvPr>
        </p:nvSpPr>
        <p:spPr/>
        <p:txBody>
          <a:bodyPr>
            <a:normAutofit/>
          </a:bodyPr>
          <a:lstStyle/>
          <a:p>
            <a:r>
              <a:rPr lang="en-US" sz="2800" u="sng" dirty="0"/>
              <a:t>Data Needed: </a:t>
            </a:r>
            <a:r>
              <a:rPr lang="en-US" sz="2800" dirty="0"/>
              <a:t>1 days of emailed articles.</a:t>
            </a:r>
          </a:p>
          <a:p>
            <a:r>
              <a:rPr lang="en-US" sz="2800" u="sng" dirty="0"/>
              <a:t>Cleanup Process:</a:t>
            </a:r>
            <a:r>
              <a:rPr lang="en-US" sz="2800" dirty="0"/>
              <a:t> Extracting relevant data points such as the article count, per section, over the given time period.</a:t>
            </a:r>
          </a:p>
        </p:txBody>
      </p:sp>
      <p:pic>
        <p:nvPicPr>
          <p:cNvPr id="2054" name="Picture 6">
            <a:extLst>
              <a:ext uri="{FF2B5EF4-FFF2-40B4-BE49-F238E27FC236}">
                <a16:creationId xmlns:a16="http://schemas.microsoft.com/office/drawing/2014/main" id="{F54FFB28-81B0-4D2A-A2AE-9857196DE18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8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7E56-D590-4824-9279-B502BDC8621A}"/>
              </a:ext>
            </a:extLst>
          </p:cNvPr>
          <p:cNvSpPr>
            <a:spLocks noGrp="1"/>
          </p:cNvSpPr>
          <p:nvPr>
            <p:ph type="title"/>
          </p:nvPr>
        </p:nvSpPr>
        <p:spPr/>
        <p:txBody>
          <a:bodyPr/>
          <a:lstStyle/>
          <a:p>
            <a:pPr algn="ctr"/>
            <a:r>
              <a:rPr lang="en-US" dirty="0"/>
              <a:t>Emailed </a:t>
            </a:r>
            <a:br>
              <a:rPr lang="en-US" dirty="0"/>
            </a:br>
            <a:endParaRPr lang="en-US" dirty="0"/>
          </a:p>
        </p:txBody>
      </p:sp>
      <p:sp>
        <p:nvSpPr>
          <p:cNvPr id="4" name="Text Placeholder 3">
            <a:extLst>
              <a:ext uri="{FF2B5EF4-FFF2-40B4-BE49-F238E27FC236}">
                <a16:creationId xmlns:a16="http://schemas.microsoft.com/office/drawing/2014/main" id="{BF515E05-42AF-4045-A04B-793956DC5654}"/>
              </a:ext>
            </a:extLst>
          </p:cNvPr>
          <p:cNvSpPr>
            <a:spLocks noGrp="1"/>
          </p:cNvSpPr>
          <p:nvPr>
            <p:ph type="body" sz="half" idx="2"/>
          </p:nvPr>
        </p:nvSpPr>
        <p:spPr/>
        <p:txBody>
          <a:bodyPr/>
          <a:lstStyle/>
          <a:p>
            <a:r>
              <a:rPr lang="en-US" sz="2800" u="sng" dirty="0"/>
              <a:t>Data Needed</a:t>
            </a:r>
            <a:r>
              <a:rPr lang="en-US" sz="2800" dirty="0"/>
              <a:t>: 7 days of emailed articles.</a:t>
            </a:r>
          </a:p>
          <a:p>
            <a:r>
              <a:rPr lang="en-US" sz="2800" u="sng" dirty="0"/>
              <a:t>Cleanup Process: </a:t>
            </a:r>
            <a:r>
              <a:rPr lang="en-US" sz="2800" dirty="0"/>
              <a:t>Extracting relevant data points such as the article count, per section, over the given time period.</a:t>
            </a:r>
          </a:p>
          <a:p>
            <a:endParaRPr lang="en-US" dirty="0"/>
          </a:p>
        </p:txBody>
      </p:sp>
      <p:pic>
        <p:nvPicPr>
          <p:cNvPr id="4100" name="Picture 4">
            <a:extLst>
              <a:ext uri="{FF2B5EF4-FFF2-40B4-BE49-F238E27FC236}">
                <a16:creationId xmlns:a16="http://schemas.microsoft.com/office/drawing/2014/main" id="{75E3E760-FE87-4163-9751-A712DC1EADD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81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3EFF-43BB-4431-8360-4177963B5342}"/>
              </a:ext>
            </a:extLst>
          </p:cNvPr>
          <p:cNvSpPr>
            <a:spLocks noGrp="1"/>
          </p:cNvSpPr>
          <p:nvPr>
            <p:ph type="title"/>
          </p:nvPr>
        </p:nvSpPr>
        <p:spPr/>
        <p:txBody>
          <a:bodyPr/>
          <a:lstStyle/>
          <a:p>
            <a:pPr algn="ctr"/>
            <a:r>
              <a:rPr lang="en-US" dirty="0"/>
              <a:t>Emailed</a:t>
            </a:r>
            <a:br>
              <a:rPr lang="en-US" dirty="0"/>
            </a:br>
            <a:endParaRPr lang="en-US" dirty="0"/>
          </a:p>
        </p:txBody>
      </p:sp>
      <p:sp>
        <p:nvSpPr>
          <p:cNvPr id="4" name="Text Placeholder 3">
            <a:extLst>
              <a:ext uri="{FF2B5EF4-FFF2-40B4-BE49-F238E27FC236}">
                <a16:creationId xmlns:a16="http://schemas.microsoft.com/office/drawing/2014/main" id="{5FBF0C59-244B-466D-9F58-7172DC142161}"/>
              </a:ext>
            </a:extLst>
          </p:cNvPr>
          <p:cNvSpPr>
            <a:spLocks noGrp="1"/>
          </p:cNvSpPr>
          <p:nvPr>
            <p:ph type="body" sz="half" idx="2"/>
          </p:nvPr>
        </p:nvSpPr>
        <p:spPr/>
        <p:txBody>
          <a:bodyPr/>
          <a:lstStyle/>
          <a:p>
            <a:r>
              <a:rPr lang="en-US" sz="2800" u="sng" dirty="0"/>
              <a:t>Data Needed: </a:t>
            </a:r>
            <a:r>
              <a:rPr lang="en-US" sz="2800" dirty="0"/>
              <a:t>30 days of emailed articles.</a:t>
            </a:r>
          </a:p>
          <a:p>
            <a:r>
              <a:rPr lang="en-US" sz="2800" u="sng" dirty="0"/>
              <a:t>Cleanup Process:</a:t>
            </a:r>
            <a:r>
              <a:rPr lang="en-US" sz="2800" dirty="0"/>
              <a:t> Extracting relevant data points such as the article count, per section, over the given time period.</a:t>
            </a:r>
          </a:p>
          <a:p>
            <a:endParaRPr lang="en-US" dirty="0"/>
          </a:p>
          <a:p>
            <a:endParaRPr lang="en-US" dirty="0"/>
          </a:p>
        </p:txBody>
      </p:sp>
      <p:pic>
        <p:nvPicPr>
          <p:cNvPr id="3076" name="Picture 4">
            <a:extLst>
              <a:ext uri="{FF2B5EF4-FFF2-40B4-BE49-F238E27FC236}">
                <a16:creationId xmlns:a16="http://schemas.microsoft.com/office/drawing/2014/main" id="{66832DFE-B675-41D2-9122-31921869222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58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31B6-A4F4-4A07-AA8F-29EED3C0A618}"/>
              </a:ext>
            </a:extLst>
          </p:cNvPr>
          <p:cNvSpPr>
            <a:spLocks noGrp="1"/>
          </p:cNvSpPr>
          <p:nvPr>
            <p:ph type="title"/>
          </p:nvPr>
        </p:nvSpPr>
        <p:spPr/>
        <p:txBody>
          <a:bodyPr/>
          <a:lstStyle/>
          <a:p>
            <a:pPr algn="ctr"/>
            <a:r>
              <a:rPr lang="en-US" dirty="0"/>
              <a:t>EMAILED TOTAL:</a:t>
            </a:r>
            <a:br>
              <a:rPr lang="en-US" dirty="0"/>
            </a:br>
            <a:endParaRPr lang="en-US" dirty="0"/>
          </a:p>
        </p:txBody>
      </p:sp>
      <p:sp>
        <p:nvSpPr>
          <p:cNvPr id="4" name="Text Placeholder 3">
            <a:extLst>
              <a:ext uri="{FF2B5EF4-FFF2-40B4-BE49-F238E27FC236}">
                <a16:creationId xmlns:a16="http://schemas.microsoft.com/office/drawing/2014/main" id="{A592E080-5AB6-4B33-B396-50685FC3EC23}"/>
              </a:ext>
            </a:extLst>
          </p:cNvPr>
          <p:cNvSpPr>
            <a:spLocks noGrp="1"/>
          </p:cNvSpPr>
          <p:nvPr>
            <p:ph type="body" sz="half" idx="2"/>
          </p:nvPr>
        </p:nvSpPr>
        <p:spPr/>
        <p:txBody>
          <a:bodyPr>
            <a:normAutofit/>
          </a:bodyPr>
          <a:lstStyle/>
          <a:p>
            <a:r>
              <a:rPr lang="en-US" sz="2800" u="sng" dirty="0"/>
              <a:t>Data Needed: </a:t>
            </a:r>
            <a:r>
              <a:rPr lang="en-US" sz="2800" dirty="0"/>
              <a:t>Combination of 1,7,and 30 days of emailed articles.</a:t>
            </a:r>
          </a:p>
          <a:p>
            <a:r>
              <a:rPr lang="en-US" sz="2800" u="sng" dirty="0"/>
              <a:t>Cleanup Process:</a:t>
            </a:r>
            <a:r>
              <a:rPr lang="en-US" sz="2800" dirty="0"/>
              <a:t> Extracting relevant data points such as the article count, per section, over the given time period.</a:t>
            </a:r>
          </a:p>
          <a:p>
            <a:endParaRPr lang="en-US" dirty="0"/>
          </a:p>
        </p:txBody>
      </p:sp>
      <p:pic>
        <p:nvPicPr>
          <p:cNvPr id="5124" name="Picture 4">
            <a:extLst>
              <a:ext uri="{FF2B5EF4-FFF2-40B4-BE49-F238E27FC236}">
                <a16:creationId xmlns:a16="http://schemas.microsoft.com/office/drawing/2014/main" id="{302F11F0-1083-4D80-B0D3-1A95958104A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72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E795-4076-4BF1-8B78-8E227494DD22}"/>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65404715-E3D4-4E7A-9460-7A0A1AC8E2A3}"/>
              </a:ext>
            </a:extLst>
          </p:cNvPr>
          <p:cNvSpPr>
            <a:spLocks noGrp="1"/>
          </p:cNvSpPr>
          <p:nvPr>
            <p:ph type="body" sz="half" idx="2"/>
          </p:nvPr>
        </p:nvSpPr>
        <p:spPr/>
        <p:txBody>
          <a:bodyPr>
            <a:normAutofit/>
          </a:bodyPr>
          <a:lstStyle/>
          <a:p>
            <a:r>
              <a:rPr lang="en-US" sz="2800" u="sng" dirty="0"/>
              <a:t>Data Needed:</a:t>
            </a:r>
            <a:r>
              <a:rPr lang="en-US" sz="2800" dirty="0"/>
              <a:t>  1 day</a:t>
            </a:r>
          </a:p>
          <a:p>
            <a:endParaRPr lang="en-US" sz="2800" u="sng" dirty="0"/>
          </a:p>
          <a:p>
            <a:r>
              <a:rPr lang="en-US" sz="2800" u="sng" dirty="0"/>
              <a:t>Cleanup Process:</a:t>
            </a:r>
            <a:r>
              <a:rPr lang="en-US" sz="2800" dirty="0"/>
              <a:t> Extracting relevant data points such as the article count, per section, over the given time period.</a:t>
            </a:r>
          </a:p>
          <a:p>
            <a:endParaRPr lang="en-US" dirty="0"/>
          </a:p>
        </p:txBody>
      </p:sp>
      <p:pic>
        <p:nvPicPr>
          <p:cNvPr id="6148" name="Picture 4">
            <a:extLst>
              <a:ext uri="{FF2B5EF4-FFF2-40B4-BE49-F238E27FC236}">
                <a16:creationId xmlns:a16="http://schemas.microsoft.com/office/drawing/2014/main" id="{1373879E-7A10-426D-BF65-37C943B71A9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595" b="65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4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1AAB-3C75-4082-BD55-05A328538399}"/>
              </a:ext>
            </a:extLst>
          </p:cNvPr>
          <p:cNvSpPr>
            <a:spLocks noGrp="1"/>
          </p:cNvSpPr>
          <p:nvPr>
            <p:ph type="title"/>
          </p:nvPr>
        </p:nvSpPr>
        <p:spPr/>
        <p:txBody>
          <a:bodyPr/>
          <a:lstStyle/>
          <a:p>
            <a:pPr algn="ctr"/>
            <a:r>
              <a:rPr lang="en-US" dirty="0"/>
              <a:t>Shared</a:t>
            </a:r>
            <a:br>
              <a:rPr lang="en-US" dirty="0"/>
            </a:br>
            <a:endParaRPr lang="en-US" dirty="0"/>
          </a:p>
        </p:txBody>
      </p:sp>
      <p:sp>
        <p:nvSpPr>
          <p:cNvPr id="4" name="Text Placeholder 3">
            <a:extLst>
              <a:ext uri="{FF2B5EF4-FFF2-40B4-BE49-F238E27FC236}">
                <a16:creationId xmlns:a16="http://schemas.microsoft.com/office/drawing/2014/main" id="{7491051B-1BC4-4EE8-B645-0E10754DF8A6}"/>
              </a:ext>
            </a:extLst>
          </p:cNvPr>
          <p:cNvSpPr>
            <a:spLocks noGrp="1"/>
          </p:cNvSpPr>
          <p:nvPr>
            <p:ph type="body" sz="half" idx="2"/>
          </p:nvPr>
        </p:nvSpPr>
        <p:spPr/>
        <p:txBody>
          <a:bodyPr>
            <a:normAutofit/>
          </a:bodyPr>
          <a:lstStyle/>
          <a:p>
            <a:r>
              <a:rPr lang="en-US" sz="2800" u="sng" dirty="0"/>
              <a:t>Data Needed:</a:t>
            </a:r>
            <a:r>
              <a:rPr lang="en-US" sz="2800" dirty="0"/>
              <a:t>  7 days</a:t>
            </a:r>
          </a:p>
          <a:p>
            <a:endParaRPr lang="en-US" sz="2800" u="sng" dirty="0"/>
          </a:p>
          <a:p>
            <a:r>
              <a:rPr lang="en-US" sz="2800" u="sng" dirty="0"/>
              <a:t>Cleanup Process:</a:t>
            </a:r>
            <a:r>
              <a:rPr lang="en-US" sz="3000" dirty="0"/>
              <a:t> </a:t>
            </a:r>
            <a:r>
              <a:rPr lang="en-US" sz="2800" dirty="0"/>
              <a:t>Extracting relevant data points such as the article count, per section, over the given time period.</a:t>
            </a:r>
          </a:p>
          <a:p>
            <a:endParaRPr lang="en-US" dirty="0"/>
          </a:p>
        </p:txBody>
      </p:sp>
      <p:pic>
        <p:nvPicPr>
          <p:cNvPr id="7172" name="Picture 4">
            <a:extLst>
              <a:ext uri="{FF2B5EF4-FFF2-40B4-BE49-F238E27FC236}">
                <a16:creationId xmlns:a16="http://schemas.microsoft.com/office/drawing/2014/main" id="{9261648A-4F53-48FE-B8C5-937CEF6010F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738" b="3738"/>
          <a:stretch>
            <a:fillRect/>
          </a:stretch>
        </p:blipFill>
        <p:spPr bwMode="auto">
          <a:xfrm>
            <a:off x="5183188" y="1288473"/>
            <a:ext cx="6172200" cy="457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3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483</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Group 5 Project 1  We believe United States articles will be the most popular with the New York Times.</vt:lpstr>
      <vt:lpstr>PowerPoint Presentation</vt:lpstr>
      <vt:lpstr>Emailed </vt:lpstr>
      <vt:lpstr>Emailed  </vt:lpstr>
      <vt:lpstr>Emailed </vt:lpstr>
      <vt:lpstr>EMAILED TOTAL: </vt:lpstr>
      <vt:lpstr>PowerPoint Presentation</vt:lpstr>
      <vt:lpstr>Shared </vt:lpstr>
      <vt:lpstr>Shared </vt:lpstr>
      <vt:lpstr>Shared </vt:lpstr>
      <vt:lpstr>Shared Total: </vt:lpstr>
      <vt:lpstr>PowerPoint Presentation</vt:lpstr>
      <vt:lpstr>Most Viewed:</vt:lpstr>
      <vt:lpstr>Most Viewed:</vt:lpstr>
      <vt:lpstr>Most Viewed:</vt:lpstr>
      <vt:lpstr>Most Viewed Total:</vt:lpstr>
      <vt:lpstr>Most popular over all time periods.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McGuire</dc:creator>
  <cp:lastModifiedBy>George McGuire</cp:lastModifiedBy>
  <cp:revision>19</cp:revision>
  <dcterms:created xsi:type="dcterms:W3CDTF">2019-10-07T23:49:24Z</dcterms:created>
  <dcterms:modified xsi:type="dcterms:W3CDTF">2019-10-08T01:03:40Z</dcterms:modified>
</cp:coreProperties>
</file>