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9"/>
  </p:notesMasterIdLst>
  <p:sldIdLst>
    <p:sldId id="306" r:id="rId3"/>
    <p:sldId id="258" r:id="rId4"/>
    <p:sldId id="307" r:id="rId5"/>
    <p:sldId id="271" r:id="rId6"/>
    <p:sldId id="270" r:id="rId7"/>
    <p:sldId id="308" r:id="rId8"/>
    <p:sldId id="305" r:id="rId9"/>
    <p:sldId id="302" r:id="rId10"/>
    <p:sldId id="272" r:id="rId11"/>
    <p:sldId id="309" r:id="rId12"/>
    <p:sldId id="276" r:id="rId13"/>
    <p:sldId id="304" r:id="rId14"/>
    <p:sldId id="311" r:id="rId15"/>
    <p:sldId id="285" r:id="rId16"/>
    <p:sldId id="286" r:id="rId17"/>
    <p:sldId id="3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25">
          <p15:clr>
            <a:srgbClr val="A4A3A4"/>
          </p15:clr>
        </p15:guide>
        <p15:guide id="3" pos="7355">
          <p15:clr>
            <a:srgbClr val="A4A3A4"/>
          </p15:clr>
        </p15:guide>
        <p15:guide id="4" orient="horz" pos="368" userDrawn="1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518">
          <p15:clr>
            <a:srgbClr val="A4A3A4"/>
          </p15:clr>
        </p15:guide>
        <p15:guide id="8" orient="horz" pos="3773">
          <p15:clr>
            <a:srgbClr val="A4A3A4"/>
          </p15:clr>
        </p15:guide>
        <p15:guide id="9" pos="3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16294C"/>
    <a:srgbClr val="FFFFFF"/>
    <a:srgbClr val="70839E"/>
    <a:srgbClr val="ADB9CA"/>
    <a:srgbClr val="F13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5296" autoAdjust="0"/>
  </p:normalViewPr>
  <p:slideViewPr>
    <p:cSldViewPr snapToGrid="0" showGuides="1">
      <p:cViewPr>
        <p:scale>
          <a:sx n="115" d="100"/>
          <a:sy n="115" d="100"/>
        </p:scale>
        <p:origin x="328" y="696"/>
      </p:cViewPr>
      <p:guideLst>
        <p:guide orient="horz" pos="2092"/>
        <p:guide pos="325"/>
        <p:guide pos="7355"/>
        <p:guide orient="horz" pos="368"/>
        <p:guide orient="horz" pos="3974"/>
        <p:guide pos="3840"/>
        <p:guide orient="horz" pos="518"/>
        <p:guide orient="horz" pos="3773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pPr/>
              <a:t>2019/4/21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9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5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双索引表式存储结构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9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0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8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1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4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9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8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7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0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8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2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1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母板空白（中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DB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DB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EE-56D5-4BA9-AC75-184C9A67A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937" y="56693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5937" y="1142289"/>
            <a:ext cx="4820068" cy="2074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500" b="1" dirty="0">
                <a:solidFill>
                  <a:srgbClr val="FFFFFF"/>
                </a:solidFill>
                <a:latin typeface="Panton Narrow Light Caps" panose="00000306000000000000" pitchFamily="50" charset="0"/>
              </a:rPr>
              <a:t>True</a:t>
            </a:r>
            <a:endParaRPr lang="zh-CN" altLang="en-US" sz="11500" dirty="0">
              <a:solidFill>
                <a:schemeClr val="bg2"/>
              </a:solidFill>
              <a:latin typeface="Panton Narrow Black Caps" panose="00000406000000000000" pitchFamily="5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4087" y="4583161"/>
            <a:ext cx="7459106" cy="1052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bg2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Bring </a:t>
            </a: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Trust </a:t>
            </a:r>
            <a:r>
              <a:rPr lang="en-US" altLang="zh-CN" sz="3600" dirty="0">
                <a:solidFill>
                  <a:schemeClr val="bg2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to Ads.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bg2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A </a:t>
            </a:r>
            <a:r>
              <a:rPr lang="en-US" altLang="zh-CN" sz="1600" dirty="0" err="1">
                <a:solidFill>
                  <a:schemeClr val="bg2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blockchain</a:t>
            </a:r>
            <a:r>
              <a:rPr lang="en-US" altLang="zh-CN" sz="1600" dirty="0">
                <a:solidFill>
                  <a:schemeClr val="bg2"/>
                </a:solidFill>
                <a:latin typeface="Panton Narrow Light Caps" panose="00000306000000000000" pitchFamily="50" charset="0"/>
                <a:ea typeface="文悦新青年体 (非商用) W8" pitchFamily="50" charset="-122"/>
              </a:rPr>
              <a:t>-based credential advertising analytics</a:t>
            </a:r>
            <a:endParaRPr lang="zh-CN" altLang="en-US" sz="1600" dirty="0">
              <a:solidFill>
                <a:schemeClr val="bg2"/>
              </a:solidFill>
              <a:latin typeface="Panton Narrow Light Caps" panose="00000306000000000000" pitchFamily="50" charset="0"/>
              <a:ea typeface="文悦新青年体 (非商用) W8" pitchFamily="5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5E51B7-498A-F04E-A1FD-93C9490ACD50}"/>
              </a:ext>
            </a:extLst>
          </p:cNvPr>
          <p:cNvSpPr txBox="1"/>
          <p:nvPr/>
        </p:nvSpPr>
        <p:spPr>
          <a:xfrm>
            <a:off x="5293853" y="2003862"/>
            <a:ext cx="3850148" cy="17400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600" b="1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楚道</a:t>
            </a:r>
            <a:endParaRPr lang="zh-CN" altLang="en-US" sz="9600" dirty="0">
              <a:solidFill>
                <a:schemeClr val="bg2"/>
              </a:solidFill>
              <a:latin typeface="Panton Narrow Black Caps" panose="00000406000000000000" pitchFamily="50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1C050-9E5E-3D42-ABDE-C4B7B6B48196}"/>
              </a:ext>
            </a:extLst>
          </p:cNvPr>
          <p:cNvSpPr/>
          <p:nvPr/>
        </p:nvSpPr>
        <p:spPr>
          <a:xfrm>
            <a:off x="2925971" y="2855325"/>
            <a:ext cx="3275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chemeClr val="bg2"/>
                </a:solidFill>
                <a:latin typeface="Panton Narrow Black Caps" panose="00000406000000000000" pitchFamily="50" charset="0"/>
              </a:rPr>
              <a:t>DAU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205046" y="1197392"/>
            <a:ext cx="604073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DEMO DISPLAY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FURTHER APPLICATIONS</a:t>
            </a: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Panton Narrow Light Caps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9118" y="2460625"/>
            <a:ext cx="3190699" cy="2647950"/>
            <a:chOff x="1019351" y="2460625"/>
            <a:chExt cx="3190699" cy="2647950"/>
          </a:xfrm>
        </p:grpSpPr>
        <p:sp>
          <p:nvSpPr>
            <p:cNvPr id="3" name="任意多边形 33"/>
            <p:cNvSpPr>
              <a:spLocks noChangeAspect="1" noChangeArrowheads="1"/>
            </p:cNvSpPr>
            <p:nvPr/>
          </p:nvSpPr>
          <p:spPr bwMode="auto">
            <a:xfrm rot="10800000">
              <a:off x="1762125" y="2460625"/>
              <a:ext cx="2447925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sz="1600" dirty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文本框 36"/>
            <p:cNvSpPr>
              <a:spLocks noChangeArrowheads="1"/>
            </p:cNvSpPr>
            <p:nvPr/>
          </p:nvSpPr>
          <p:spPr bwMode="auto">
            <a:xfrm>
              <a:off x="3554413" y="3486150"/>
              <a:ext cx="6206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5" name="TextBox 24"/>
            <p:cNvSpPr txBox="1"/>
            <p:nvPr/>
          </p:nvSpPr>
          <p:spPr>
            <a:xfrm>
              <a:off x="1019351" y="3123486"/>
              <a:ext cx="1659429" cy="121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处理用户</a:t>
              </a:r>
              <a:endParaRPr lang="en-US" altLang="zh-CN" sz="2800" b="1" dirty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访问数据</a:t>
              </a:r>
              <a:endParaRPr lang="en-GB" sz="2800" b="1" dirty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73378" y="2460625"/>
            <a:ext cx="3959335" cy="2647950"/>
            <a:chOff x="3773378" y="2460625"/>
            <a:chExt cx="3959335" cy="2647950"/>
          </a:xfrm>
        </p:grpSpPr>
        <p:sp>
          <p:nvSpPr>
            <p:cNvPr id="8" name="任意多边形 34"/>
            <p:cNvSpPr>
              <a:spLocks noChangeAspect="1" noChangeArrowheads="1"/>
            </p:cNvSpPr>
            <p:nvPr/>
          </p:nvSpPr>
          <p:spPr bwMode="auto">
            <a:xfrm rot="10800000">
              <a:off x="5283200" y="2460625"/>
              <a:ext cx="2449513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文本框 37"/>
            <p:cNvSpPr>
              <a:spLocks noChangeArrowheads="1"/>
            </p:cNvSpPr>
            <p:nvPr/>
          </p:nvSpPr>
          <p:spPr bwMode="auto">
            <a:xfrm>
              <a:off x="7054850" y="3486150"/>
              <a:ext cx="6206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3773378" y="3178279"/>
              <a:ext cx="3052074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编写智能合约</a:t>
              </a:r>
              <a:endParaRPr lang="en-US" altLang="zh-CN" sz="2800" b="1" dirty="0">
                <a:solidFill>
                  <a:schemeClr val="accent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上传与调取数据</a:t>
              </a:r>
              <a:endParaRPr lang="en-GB" sz="2800" b="1" dirty="0">
                <a:solidFill>
                  <a:schemeClr val="accent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40768" y="2460625"/>
            <a:ext cx="3832263" cy="2647950"/>
            <a:chOff x="7423112" y="2460625"/>
            <a:chExt cx="3832263" cy="2647950"/>
          </a:xfrm>
        </p:grpSpPr>
        <p:sp>
          <p:nvSpPr>
            <p:cNvPr id="13" name="任意多边形 35"/>
            <p:cNvSpPr>
              <a:spLocks noChangeAspect="1" noChangeArrowheads="1"/>
            </p:cNvSpPr>
            <p:nvPr/>
          </p:nvSpPr>
          <p:spPr bwMode="auto">
            <a:xfrm rot="10800000">
              <a:off x="8805863" y="2460625"/>
              <a:ext cx="2449512" cy="2647950"/>
            </a:xfrm>
            <a:custGeom>
              <a:avLst/>
              <a:gdLst>
                <a:gd name="T0" fmla="*/ 2682494 w 2836097"/>
                <a:gd name="T1" fmla="*/ 3067706 h 3067706"/>
                <a:gd name="T2" fmla="*/ 876045 w 2836097"/>
                <a:gd name="T3" fmla="*/ 3067706 h 3067706"/>
                <a:gd name="T4" fmla="*/ 0 w 2836097"/>
                <a:gd name="T5" fmla="*/ 1533853 h 3067706"/>
                <a:gd name="T6" fmla="*/ 876045 w 2836097"/>
                <a:gd name="T7" fmla="*/ 0 h 3067706"/>
                <a:gd name="T8" fmla="*/ 2682494 w 2836097"/>
                <a:gd name="T9" fmla="*/ 0 h 3067706"/>
                <a:gd name="T10" fmla="*/ 2836097 w 2836097"/>
                <a:gd name="T11" fmla="*/ 268941 h 3067706"/>
                <a:gd name="T12" fmla="*/ 1473384 w 2836097"/>
                <a:gd name="T13" fmla="*/ 268941 h 3067706"/>
                <a:gd name="T14" fmla="*/ 747356 w 2836097"/>
                <a:gd name="T15" fmla="*/ 1540132 h 3067706"/>
                <a:gd name="T16" fmla="*/ 1473384 w 2836097"/>
                <a:gd name="T17" fmla="*/ 2811322 h 3067706"/>
                <a:gd name="T18" fmla="*/ 2828925 w 2836097"/>
                <a:gd name="T19" fmla="*/ 2811322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文本框 38"/>
            <p:cNvSpPr>
              <a:spLocks noChangeArrowheads="1"/>
            </p:cNvSpPr>
            <p:nvPr/>
          </p:nvSpPr>
          <p:spPr bwMode="auto">
            <a:xfrm>
              <a:off x="10588625" y="3502025"/>
              <a:ext cx="6206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7423112" y="3141440"/>
              <a:ext cx="2765501" cy="121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3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构建</a:t>
              </a:r>
              <a:r>
                <a:rPr lang="en-US" altLang="zh-CN" sz="2800" b="1" dirty="0">
                  <a:solidFill>
                    <a:schemeClr val="accent3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UI</a:t>
              </a:r>
              <a:r>
                <a:rPr lang="zh-CN" altLang="en-US" sz="2800" b="1" dirty="0">
                  <a:solidFill>
                    <a:schemeClr val="accent3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界面</a:t>
              </a:r>
              <a:endParaRPr lang="en-US" altLang="zh-CN" sz="2800" b="1" dirty="0">
                <a:solidFill>
                  <a:schemeClr val="accent3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solidFill>
                    <a:schemeClr val="accent3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rPr>
                <a:t>处理与呈现数据</a:t>
              </a:r>
              <a:endParaRPr lang="en-GB" sz="2800" b="1" dirty="0">
                <a:solidFill>
                  <a:schemeClr val="accent3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20" name="TextBox 24"/>
          <p:cNvSpPr txBox="1"/>
          <p:nvPr/>
        </p:nvSpPr>
        <p:spPr>
          <a:xfrm>
            <a:off x="4452643" y="620586"/>
            <a:ext cx="3968608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accent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任务模块划分</a:t>
            </a:r>
            <a:endParaRPr lang="en-GB" sz="4400" b="1" dirty="0">
              <a:solidFill>
                <a:schemeClr val="accent1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191"/>
          <p:cNvSpPr/>
          <p:nvPr/>
        </p:nvSpPr>
        <p:spPr bwMode="auto">
          <a:xfrm rot="10800000">
            <a:off x="7199121" y="5416203"/>
            <a:ext cx="3162328" cy="706733"/>
          </a:xfrm>
          <a:custGeom>
            <a:avLst/>
            <a:gdLst>
              <a:gd name="T0" fmla="*/ 0 w 298"/>
              <a:gd name="T1" fmla="*/ 35 h 71"/>
              <a:gd name="T2" fmla="*/ 43 w 298"/>
              <a:gd name="T3" fmla="*/ 0 h 71"/>
              <a:gd name="T4" fmla="*/ 298 w 298"/>
              <a:gd name="T5" fmla="*/ 0 h 71"/>
              <a:gd name="T6" fmla="*/ 298 w 298"/>
              <a:gd name="T7" fmla="*/ 71 h 71"/>
              <a:gd name="T8" fmla="*/ 43 w 298"/>
              <a:gd name="T9" fmla="*/ 71 h 71"/>
              <a:gd name="T10" fmla="*/ 0 w 298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71">
                <a:moveTo>
                  <a:pt x="0" y="35"/>
                </a:moveTo>
                <a:lnTo>
                  <a:pt x="43" y="0"/>
                </a:lnTo>
                <a:lnTo>
                  <a:pt x="298" y="0"/>
                </a:lnTo>
                <a:lnTo>
                  <a:pt x="298" y="71"/>
                </a:lnTo>
                <a:lnTo>
                  <a:pt x="43" y="71"/>
                </a:lnTo>
                <a:lnTo>
                  <a:pt x="0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3" name="Freeform 191"/>
          <p:cNvSpPr/>
          <p:nvPr/>
        </p:nvSpPr>
        <p:spPr bwMode="auto">
          <a:xfrm>
            <a:off x="6726294" y="5427367"/>
            <a:ext cx="3162328" cy="706733"/>
          </a:xfrm>
          <a:custGeom>
            <a:avLst/>
            <a:gdLst>
              <a:gd name="T0" fmla="*/ 0 w 298"/>
              <a:gd name="T1" fmla="*/ 35 h 71"/>
              <a:gd name="T2" fmla="*/ 43 w 298"/>
              <a:gd name="T3" fmla="*/ 0 h 71"/>
              <a:gd name="T4" fmla="*/ 298 w 298"/>
              <a:gd name="T5" fmla="*/ 0 h 71"/>
              <a:gd name="T6" fmla="*/ 298 w 298"/>
              <a:gd name="T7" fmla="*/ 71 h 71"/>
              <a:gd name="T8" fmla="*/ 43 w 298"/>
              <a:gd name="T9" fmla="*/ 71 h 71"/>
              <a:gd name="T10" fmla="*/ 0 w 298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71">
                <a:moveTo>
                  <a:pt x="0" y="35"/>
                </a:moveTo>
                <a:lnTo>
                  <a:pt x="43" y="0"/>
                </a:lnTo>
                <a:lnTo>
                  <a:pt x="298" y="0"/>
                </a:lnTo>
                <a:lnTo>
                  <a:pt x="298" y="71"/>
                </a:lnTo>
                <a:lnTo>
                  <a:pt x="43" y="71"/>
                </a:lnTo>
                <a:lnTo>
                  <a:pt x="0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7732713" y="5519557"/>
            <a:ext cx="1585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交互</a:t>
            </a:r>
          </a:p>
        </p:txBody>
      </p:sp>
      <p:sp>
        <p:nvSpPr>
          <p:cNvPr id="30" name="Freeform 191"/>
          <p:cNvSpPr/>
          <p:nvPr/>
        </p:nvSpPr>
        <p:spPr bwMode="auto">
          <a:xfrm rot="10800000">
            <a:off x="2993852" y="5415895"/>
            <a:ext cx="3162328" cy="706733"/>
          </a:xfrm>
          <a:custGeom>
            <a:avLst/>
            <a:gdLst>
              <a:gd name="T0" fmla="*/ 0 w 298"/>
              <a:gd name="T1" fmla="*/ 35 h 71"/>
              <a:gd name="T2" fmla="*/ 43 w 298"/>
              <a:gd name="T3" fmla="*/ 0 h 71"/>
              <a:gd name="T4" fmla="*/ 298 w 298"/>
              <a:gd name="T5" fmla="*/ 0 h 71"/>
              <a:gd name="T6" fmla="*/ 298 w 298"/>
              <a:gd name="T7" fmla="*/ 71 h 71"/>
              <a:gd name="T8" fmla="*/ 43 w 298"/>
              <a:gd name="T9" fmla="*/ 71 h 71"/>
              <a:gd name="T10" fmla="*/ 0 w 298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71">
                <a:moveTo>
                  <a:pt x="0" y="35"/>
                </a:moveTo>
                <a:lnTo>
                  <a:pt x="43" y="0"/>
                </a:lnTo>
                <a:lnTo>
                  <a:pt x="298" y="0"/>
                </a:lnTo>
                <a:lnTo>
                  <a:pt x="298" y="71"/>
                </a:lnTo>
                <a:lnTo>
                  <a:pt x="43" y="71"/>
                </a:lnTo>
                <a:lnTo>
                  <a:pt x="0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1" name="Freeform 191"/>
          <p:cNvSpPr/>
          <p:nvPr/>
        </p:nvSpPr>
        <p:spPr bwMode="auto">
          <a:xfrm>
            <a:off x="2521025" y="5427059"/>
            <a:ext cx="3162328" cy="706733"/>
          </a:xfrm>
          <a:custGeom>
            <a:avLst/>
            <a:gdLst>
              <a:gd name="T0" fmla="*/ 0 w 298"/>
              <a:gd name="T1" fmla="*/ 35 h 71"/>
              <a:gd name="T2" fmla="*/ 43 w 298"/>
              <a:gd name="T3" fmla="*/ 0 h 71"/>
              <a:gd name="T4" fmla="*/ 298 w 298"/>
              <a:gd name="T5" fmla="*/ 0 h 71"/>
              <a:gd name="T6" fmla="*/ 298 w 298"/>
              <a:gd name="T7" fmla="*/ 71 h 71"/>
              <a:gd name="T8" fmla="*/ 43 w 298"/>
              <a:gd name="T9" fmla="*/ 71 h 71"/>
              <a:gd name="T10" fmla="*/ 0 w 298"/>
              <a:gd name="T1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71">
                <a:moveTo>
                  <a:pt x="0" y="35"/>
                </a:moveTo>
                <a:lnTo>
                  <a:pt x="43" y="0"/>
                </a:lnTo>
                <a:lnTo>
                  <a:pt x="298" y="0"/>
                </a:lnTo>
                <a:lnTo>
                  <a:pt x="298" y="71"/>
                </a:lnTo>
                <a:lnTo>
                  <a:pt x="43" y="71"/>
                </a:lnTo>
                <a:lnTo>
                  <a:pt x="0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3527444" y="5519249"/>
            <a:ext cx="1585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交互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2" grpId="0" animBg="1"/>
          <p:bldP spid="23" grpId="0" animBg="1"/>
          <p:bldP spid="26" grpId="0"/>
          <p:bldP spid="30" grpId="0" animBg="1"/>
          <p:bldP spid="31" grpId="0" animBg="1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2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22" grpId="0" animBg="1"/>
          <p:bldP spid="23" grpId="0" animBg="1"/>
          <p:bldP spid="26" grpId="0"/>
          <p:bldP spid="30" grpId="0" animBg="1"/>
          <p:bldP spid="31" grpId="0" animBg="1"/>
          <p:bldP spid="3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1147114"/>
            <a:ext cx="4562475" cy="9429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 rot="1800000">
            <a:off x="898488" y="3711033"/>
            <a:ext cx="1337959" cy="13379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Panton Narrow Black Caps" panose="00000406000000000000" pitchFamily="50" charset="0"/>
            </a:endParaRPr>
          </a:p>
        </p:txBody>
      </p:sp>
      <p:sp>
        <p:nvSpPr>
          <p:cNvPr id="12" name="椭圆 11"/>
          <p:cNvSpPr/>
          <p:nvPr/>
        </p:nvSpPr>
        <p:spPr>
          <a:xfrm rot="19800000" flipH="1">
            <a:off x="4031796" y="3711032"/>
            <a:ext cx="1337959" cy="13379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bg1"/>
              </a:solidFill>
              <a:latin typeface="Panton Narrow Black Caps" panose="00000406000000000000" pitchFamily="50" charset="0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894290" y="3987926"/>
            <a:ext cx="4479668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应用层</a:t>
            </a:r>
            <a:r>
              <a:rPr lang="zh-CN" altLang="en-US" sz="2800" dirty="0"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           </a:t>
            </a:r>
            <a:r>
              <a:rPr lang="en-US" altLang="zh-CN" sz="3600" dirty="0"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           </a:t>
            </a:r>
            <a:r>
              <a:rPr lang="zh-CN" altLang="en-US" sz="28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合约层</a:t>
            </a:r>
          </a:p>
        </p:txBody>
      </p:sp>
      <p:sp>
        <p:nvSpPr>
          <p:cNvPr id="13" name="Rounded Rectangle 2"/>
          <p:cNvSpPr/>
          <p:nvPr/>
        </p:nvSpPr>
        <p:spPr bwMode="auto">
          <a:xfrm>
            <a:off x="5745156" y="1147114"/>
            <a:ext cx="3845025" cy="96717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35" tIns="45718" rIns="91435" bIns="45718" numCol="1" rtlCol="0" anchor="t" anchorCtr="0" compatLnSpc="1"/>
          <a:lstStyle/>
          <a:p>
            <a:pPr algn="ctr"/>
            <a:endParaRPr lang="en-US" b="1">
              <a:solidFill>
                <a:schemeClr val="bg1"/>
              </a:solidFill>
              <a:latin typeface="Panton Narrow Black Caps" panose="00000406000000000000" pitchFamily="50" charset="0"/>
              <a:sym typeface="Arial" panose="020B0604020202020204" pitchFamily="34" charset="0"/>
            </a:endParaRPr>
          </a:p>
        </p:txBody>
      </p:sp>
      <p:sp>
        <p:nvSpPr>
          <p:cNvPr id="14" name="Rounded Rectangle 2"/>
          <p:cNvSpPr/>
          <p:nvPr/>
        </p:nvSpPr>
        <p:spPr bwMode="auto">
          <a:xfrm>
            <a:off x="7204679" y="3959052"/>
            <a:ext cx="3845025" cy="96717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35" tIns="45718" rIns="91435" bIns="45718" numCol="1" rtlCol="0" anchor="t" anchorCtr="0" compatLnSpc="1"/>
          <a:lstStyle/>
          <a:p>
            <a:pPr algn="ctr"/>
            <a:endParaRPr lang="en-US" b="1">
              <a:solidFill>
                <a:schemeClr val="bg1"/>
              </a:solidFill>
              <a:latin typeface="Panton Narrow Black Caps" panose="00000406000000000000" pitchFamily="50" charset="0"/>
              <a:sym typeface="Arial" panose="020B0604020202020204" pitchFamily="34" charset="0"/>
            </a:endParaRPr>
          </a:p>
        </p:txBody>
      </p:sp>
      <p:sp>
        <p:nvSpPr>
          <p:cNvPr id="15" name="Rounded Rectangle 8"/>
          <p:cNvSpPr/>
          <p:nvPr/>
        </p:nvSpPr>
        <p:spPr bwMode="auto">
          <a:xfrm flipH="1">
            <a:off x="6269485" y="2553083"/>
            <a:ext cx="3845025" cy="967172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35" tIns="45718" rIns="91435" bIns="45718" numCol="1" rtlCol="0" anchor="t" anchorCtr="0" compatLnSpc="1"/>
          <a:lstStyle/>
          <a:p>
            <a:pPr algn="ctr"/>
            <a:endParaRPr lang="en-US" b="1">
              <a:solidFill>
                <a:schemeClr val="bg1"/>
              </a:solidFill>
              <a:latin typeface="Panton Narrow Black Caps" panose="00000406000000000000" pitchFamily="50" charset="0"/>
              <a:sym typeface="Arial" panose="020B0604020202020204" pitchFamily="34" charset="0"/>
            </a:endParaRPr>
          </a:p>
        </p:txBody>
      </p:sp>
      <p:sp>
        <p:nvSpPr>
          <p:cNvPr id="16" name="Rounded Rectangle 8"/>
          <p:cNvSpPr/>
          <p:nvPr/>
        </p:nvSpPr>
        <p:spPr bwMode="auto">
          <a:xfrm flipH="1">
            <a:off x="8096203" y="5402243"/>
            <a:ext cx="3845025" cy="967172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35" tIns="45718" rIns="91435" bIns="45718" numCol="1" rtlCol="0" anchor="t" anchorCtr="0" compatLnSpc="1"/>
          <a:lstStyle/>
          <a:p>
            <a:pPr algn="ctr"/>
            <a:endParaRPr lang="en-US" b="1">
              <a:solidFill>
                <a:schemeClr val="bg1"/>
              </a:solidFill>
              <a:latin typeface="Panton Narrow Black Caps" panose="00000406000000000000" pitchFamily="50" charset="0"/>
              <a:sym typeface="Arial" panose="020B0604020202020204" pitchFamily="34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6768746" y="1322944"/>
            <a:ext cx="1797844" cy="61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Panton Narrow Black Caps" panose="000004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zh-CN" altLang="en-US" sz="3200" dirty="0">
              <a:solidFill>
                <a:schemeClr val="bg1"/>
              </a:solidFill>
              <a:latin typeface="Panton Narrow Black Caps" panose="00000406000000000000" pitchFamily="50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730099" y="2728913"/>
            <a:ext cx="996342" cy="61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Panton Narrow Black Caps" panose="000004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Cpp</a:t>
            </a:r>
            <a:endParaRPr lang="zh-CN" altLang="en-US" sz="3200" dirty="0">
              <a:solidFill>
                <a:schemeClr val="bg1"/>
              </a:solidFill>
              <a:latin typeface="Panton Narrow Black Caps" panose="00000406000000000000" pitchFamily="50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557117" y="4134882"/>
            <a:ext cx="1316942" cy="61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Panton Narrow Black Caps" panose="000004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Html</a:t>
            </a:r>
            <a:endParaRPr lang="zh-CN" altLang="en-US" sz="3200" dirty="0">
              <a:solidFill>
                <a:schemeClr val="bg1"/>
              </a:solidFill>
              <a:latin typeface="Panton Narrow Black Caps" panose="00000406000000000000" pitchFamily="50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8784951" y="5578073"/>
            <a:ext cx="2651090" cy="61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Panton Narrow Black Caps" panose="000004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JavaScript</a:t>
            </a:r>
            <a:endParaRPr lang="zh-CN" altLang="en-US" sz="3200" dirty="0">
              <a:solidFill>
                <a:schemeClr val="bg1"/>
              </a:solidFill>
              <a:latin typeface="Panton Narrow Black Caps" panose="00000406000000000000" pitchFamily="50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13" grpId="0" animBg="1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205046" y="1240320"/>
            <a:ext cx="6040734" cy="4161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FURTHER APPLICATIONS</a:t>
            </a:r>
            <a:endParaRPr lang="en-US" altLang="zh-CN" sz="3600" dirty="0">
              <a:solidFill>
                <a:schemeClr val="accent6">
                  <a:lumMod val="60000"/>
                  <a:lumOff val="40000"/>
                </a:schemeClr>
              </a:solidFill>
              <a:latin typeface="Panton Narrow Light Caps" panose="00000306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DEMO DISPLAY</a:t>
            </a:r>
          </a:p>
        </p:txBody>
      </p:sp>
    </p:spTree>
    <p:extLst>
      <p:ext uri="{BB962C8B-B14F-4D97-AF65-F5344CB8AC3E}">
        <p14:creationId xmlns:p14="http://schemas.microsoft.com/office/powerpoint/2010/main" val="7943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5"/>
          <p:cNvSpPr/>
          <p:nvPr/>
        </p:nvSpPr>
        <p:spPr>
          <a:xfrm rot="4500000">
            <a:off x="4568797" y="2623221"/>
            <a:ext cx="443035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任意多边形 6"/>
          <p:cNvSpPr/>
          <p:nvPr/>
        </p:nvSpPr>
        <p:spPr>
          <a:xfrm rot="17100000" flipH="1">
            <a:off x="7188547" y="2623219"/>
            <a:ext cx="443035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任意多边形 7"/>
          <p:cNvSpPr/>
          <p:nvPr/>
        </p:nvSpPr>
        <p:spPr>
          <a:xfrm rot="17100000" flipV="1">
            <a:off x="4568795" y="4725629"/>
            <a:ext cx="443036" cy="443036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任意多边形 8"/>
          <p:cNvSpPr/>
          <p:nvPr/>
        </p:nvSpPr>
        <p:spPr>
          <a:xfrm rot="4500000" flipH="1" flipV="1">
            <a:off x="7188543" y="4725628"/>
            <a:ext cx="443036" cy="443035"/>
          </a:xfrm>
          <a:custGeom>
            <a:avLst/>
            <a:gdLst>
              <a:gd name="connsiteX0" fmla="*/ 0 w 304899"/>
              <a:gd name="connsiteY0" fmla="*/ 0 h 304899"/>
              <a:gd name="connsiteX1" fmla="*/ 3059 w 304899"/>
              <a:gd name="connsiteY1" fmla="*/ 10322 h 304899"/>
              <a:gd name="connsiteX2" fmla="*/ 119391 w 304899"/>
              <a:gd name="connsiteY2" fmla="*/ 185508 h 304899"/>
              <a:gd name="connsiteX3" fmla="*/ 294577 w 304899"/>
              <a:gd name="connsiteY3" fmla="*/ 301840 h 304899"/>
              <a:gd name="connsiteX4" fmla="*/ 304899 w 304899"/>
              <a:gd name="connsiteY4" fmla="*/ 304899 h 304899"/>
              <a:gd name="connsiteX5" fmla="*/ 0 w 304899"/>
              <a:gd name="connsiteY5" fmla="*/ 304899 h 30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99" h="304899">
                <a:moveTo>
                  <a:pt x="0" y="0"/>
                </a:moveTo>
                <a:lnTo>
                  <a:pt x="3059" y="10322"/>
                </a:lnTo>
                <a:cubicBezTo>
                  <a:pt x="28910" y="74072"/>
                  <a:pt x="67688" y="133805"/>
                  <a:pt x="119391" y="185508"/>
                </a:cubicBezTo>
                <a:cubicBezTo>
                  <a:pt x="171094" y="237211"/>
                  <a:pt x="230827" y="275989"/>
                  <a:pt x="294577" y="301840"/>
                </a:cubicBezTo>
                <a:lnTo>
                  <a:pt x="304899" y="304899"/>
                </a:lnTo>
                <a:lnTo>
                  <a:pt x="0" y="3048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 rot="1800000">
            <a:off x="4728913" y="2526543"/>
            <a:ext cx="1337959" cy="13379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 rot="19800000" flipH="1">
            <a:off x="6142732" y="2526543"/>
            <a:ext cx="1337959" cy="13379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椭圆 12"/>
          <p:cNvSpPr/>
          <p:nvPr/>
        </p:nvSpPr>
        <p:spPr>
          <a:xfrm rot="19800000" flipV="1">
            <a:off x="4728910" y="3927384"/>
            <a:ext cx="1337959" cy="13379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 rot="1800000" flipH="1" flipV="1">
            <a:off x="6133509" y="3927385"/>
            <a:ext cx="1337956" cy="133795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29"/>
          <p:cNvSpPr txBox="1"/>
          <p:nvPr/>
        </p:nvSpPr>
        <p:spPr>
          <a:xfrm>
            <a:off x="865055" y="2423497"/>
            <a:ext cx="3312368" cy="754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将业务拓展至搜索引擎等其他平台，致力于互联网行业用户数据收集透明化。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865055" y="2068401"/>
            <a:ext cx="18628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关注隐私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1086855" y="5066328"/>
            <a:ext cx="3312368" cy="1010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将广告受众引入广告行业的体系中，通过公开透明的数据共享使广告带有个性化推送功用，提高广告的接受效率和受众体验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1086855" y="4773698"/>
            <a:ext cx="18628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+mn-ea"/>
              </a:rPr>
              <a:t>三方互联</a:t>
            </a:r>
          </a:p>
        </p:txBody>
      </p:sp>
      <p:sp>
        <p:nvSpPr>
          <p:cNvPr id="22" name="TextBox 29"/>
          <p:cNvSpPr txBox="1"/>
          <p:nvPr/>
        </p:nvSpPr>
        <p:spPr>
          <a:xfrm>
            <a:off x="7974696" y="1990378"/>
            <a:ext cx="3312368" cy="754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建立合法公开透明的数据交易平台，利用区块链的交易特性避免当前数据交易的各种弊端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7974696" y="1653172"/>
            <a:ext cx="18628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数据交易</a:t>
            </a:r>
          </a:p>
        </p:txBody>
      </p:sp>
      <p:sp>
        <p:nvSpPr>
          <p:cNvPr id="24" name="TextBox 29"/>
          <p:cNvSpPr txBox="1"/>
          <p:nvPr/>
        </p:nvSpPr>
        <p:spPr>
          <a:xfrm>
            <a:off x="8096154" y="5098713"/>
            <a:ext cx="3312368" cy="754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利用更精密的算法筛选有效的浏览活跃数据，使数据可信度更高，避免恶意刷量，保证市场的良性竞争。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8096154" y="4712232"/>
            <a:ext cx="18628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</a:rPr>
              <a:t>数据筛选</a:t>
            </a:r>
          </a:p>
        </p:txBody>
      </p:sp>
      <p:sp>
        <p:nvSpPr>
          <p:cNvPr id="70" name="五边形 69"/>
          <p:cNvSpPr/>
          <p:nvPr/>
        </p:nvSpPr>
        <p:spPr>
          <a:xfrm>
            <a:off x="0" y="260648"/>
            <a:ext cx="353251" cy="588701"/>
          </a:xfrm>
          <a:prstGeom prst="homePlate">
            <a:avLst>
              <a:gd name="adj" fmla="val 484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29" name="TextBox 49"/>
          <p:cNvSpPr txBox="1"/>
          <p:nvPr/>
        </p:nvSpPr>
        <p:spPr>
          <a:xfrm>
            <a:off x="440996" y="2907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erif SC Heavy" panose="02020400000000000000" pitchFamily="18" charset="-128"/>
                <a:ea typeface="Source Han Serif SC Heavy" panose="02020400000000000000" pitchFamily="18" charset="-128"/>
              </a:rPr>
              <a:t>应用展望</a:t>
            </a:r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9479BC4B-FB66-488C-93C1-9BF212EC566F}"/>
              </a:ext>
            </a:extLst>
          </p:cNvPr>
          <p:cNvGrpSpPr/>
          <p:nvPr/>
        </p:nvGrpSpPr>
        <p:grpSpPr>
          <a:xfrm>
            <a:off x="6393047" y="2809595"/>
            <a:ext cx="837327" cy="731766"/>
            <a:chOff x="6470216" y="2512392"/>
            <a:chExt cx="1398268" cy="1205404"/>
          </a:xfrm>
        </p:grpSpPr>
        <p:sp>
          <p:nvSpPr>
            <p:cNvPr id="31" name="Hexagon 16">
              <a:extLst>
                <a:ext uri="{FF2B5EF4-FFF2-40B4-BE49-F238E27FC236}">
                  <a16:creationId xmlns:a16="http://schemas.microsoft.com/office/drawing/2014/main" id="{3F8A7910-0DBF-4A17-AE42-B13744255E2F}"/>
                </a:ext>
              </a:extLst>
            </p:cNvPr>
            <p:cNvSpPr/>
            <p:nvPr/>
          </p:nvSpPr>
          <p:spPr bwMode="auto">
            <a:xfrm flipH="1">
              <a:off x="6470216" y="2512392"/>
              <a:ext cx="1398268" cy="1205404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round/>
            </a:ln>
          </p:spPr>
          <p:txBody>
            <a:bodyPr vert="horz" wrap="square" lIns="91435" tIns="45718" rIns="91435" bIns="45718" numCol="1" rtlCol="0" anchor="ctr" anchorCtr="0" compatLnSpc="1"/>
            <a:lstStyle/>
            <a:p>
              <a:pPr algn="ctr"/>
              <a:endParaRPr lang="en-US" sz="1200" b="1">
                <a:solidFill>
                  <a:schemeClr val="bg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grpSp>
          <p:nvGrpSpPr>
            <p:cNvPr id="32" name="Group 27">
              <a:extLst>
                <a:ext uri="{FF2B5EF4-FFF2-40B4-BE49-F238E27FC236}">
                  <a16:creationId xmlns:a16="http://schemas.microsoft.com/office/drawing/2014/main" id="{78158113-1E4B-4D79-A7EE-6B7DDD87CCF3}"/>
                </a:ext>
              </a:extLst>
            </p:cNvPr>
            <p:cNvGrpSpPr/>
            <p:nvPr/>
          </p:nvGrpSpPr>
          <p:grpSpPr bwMode="auto">
            <a:xfrm>
              <a:off x="6792295" y="2888404"/>
              <a:ext cx="680729" cy="511751"/>
              <a:chOff x="0" y="0"/>
              <a:chExt cx="772" cy="579"/>
            </a:xfrm>
            <a:solidFill>
              <a:srgbClr val="16A086"/>
            </a:solidFill>
          </p:grpSpPr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42FD8B67-A1F6-4946-AA5A-02DF23605E11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772" cy="344"/>
              </a:xfrm>
              <a:custGeom>
                <a:avLst/>
                <a:gdLst>
                  <a:gd name="T0" fmla="*/ 653 w 21279"/>
                  <a:gd name="T1" fmla="*/ 344 h 21600"/>
                  <a:gd name="T2" fmla="*/ 707 w 21279"/>
                  <a:gd name="T3" fmla="*/ 301 h 21600"/>
                  <a:gd name="T4" fmla="*/ 771 w 21279"/>
                  <a:gd name="T5" fmla="*/ 43 h 21600"/>
                  <a:gd name="T6" fmla="*/ 739 w 21279"/>
                  <a:gd name="T7" fmla="*/ 0 h 21600"/>
                  <a:gd name="T8" fmla="*/ 30 w 21279"/>
                  <a:gd name="T9" fmla="*/ 0 h 21600"/>
                  <a:gd name="T10" fmla="*/ 3 w 21279"/>
                  <a:gd name="T11" fmla="*/ 27 h 21600"/>
                  <a:gd name="T12" fmla="*/ 57 w 21279"/>
                  <a:gd name="T13" fmla="*/ 54 h 21600"/>
                  <a:gd name="T14" fmla="*/ 159 w 21279"/>
                  <a:gd name="T15" fmla="*/ 65 h 21600"/>
                  <a:gd name="T16" fmla="*/ 213 w 21279"/>
                  <a:gd name="T17" fmla="*/ 108 h 21600"/>
                  <a:gd name="T18" fmla="*/ 256 w 21279"/>
                  <a:gd name="T19" fmla="*/ 301 h 21600"/>
                  <a:gd name="T20" fmla="*/ 309 w 21279"/>
                  <a:gd name="T21" fmla="*/ 344 h 21600"/>
                  <a:gd name="T22" fmla="*/ 653 w 21279"/>
                  <a:gd name="T23" fmla="*/ 344 h 21600"/>
                  <a:gd name="T24" fmla="*/ 653 w 21279"/>
                  <a:gd name="T25" fmla="*/ 344 h 216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279" h="21600">
                    <a:moveTo>
                      <a:pt x="17995" y="21600"/>
                    </a:moveTo>
                    <a:cubicBezTo>
                      <a:pt x="18587" y="21600"/>
                      <a:pt x="19327" y="20588"/>
                      <a:pt x="19475" y="18900"/>
                    </a:cubicBezTo>
                    <a:cubicBezTo>
                      <a:pt x="21250" y="2700"/>
                      <a:pt x="21250" y="2700"/>
                      <a:pt x="21250" y="2700"/>
                    </a:cubicBezTo>
                    <a:cubicBezTo>
                      <a:pt x="21398" y="1350"/>
                      <a:pt x="20954" y="0"/>
                      <a:pt x="20362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242" y="0"/>
                      <a:pt x="-202" y="675"/>
                      <a:pt x="94" y="1688"/>
                    </a:cubicBezTo>
                    <a:cubicBezTo>
                      <a:pt x="242" y="2362"/>
                      <a:pt x="982" y="3375"/>
                      <a:pt x="1573" y="3375"/>
                    </a:cubicBezTo>
                    <a:cubicBezTo>
                      <a:pt x="4384" y="4050"/>
                      <a:pt x="4384" y="4050"/>
                      <a:pt x="4384" y="4050"/>
                    </a:cubicBezTo>
                    <a:cubicBezTo>
                      <a:pt x="4976" y="4050"/>
                      <a:pt x="5716" y="5400"/>
                      <a:pt x="5864" y="6750"/>
                    </a:cubicBezTo>
                    <a:cubicBezTo>
                      <a:pt x="7047" y="18900"/>
                      <a:pt x="7047" y="18900"/>
                      <a:pt x="7047" y="18900"/>
                    </a:cubicBezTo>
                    <a:cubicBezTo>
                      <a:pt x="7195" y="20588"/>
                      <a:pt x="7935" y="21600"/>
                      <a:pt x="8527" y="21600"/>
                    </a:cubicBezTo>
                    <a:lnTo>
                      <a:pt x="17995" y="21600"/>
                    </a:lnTo>
                    <a:close/>
                    <a:moveTo>
                      <a:pt x="17995" y="21600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 b="1">
                  <a:solidFill>
                    <a:schemeClr val="bg1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Oval 24">
                <a:extLst>
                  <a:ext uri="{FF2B5EF4-FFF2-40B4-BE49-F238E27FC236}">
                    <a16:creationId xmlns:a16="http://schemas.microsoft.com/office/drawing/2014/main" id="{6FE51AD7-96D4-415E-BBF8-248AB9A73843}"/>
                  </a:ext>
                </a:extLst>
              </p:cNvPr>
              <p:cNvSpPr/>
              <p:nvPr/>
            </p:nvSpPr>
            <p:spPr bwMode="auto">
              <a:xfrm>
                <a:off x="304" y="461"/>
                <a:ext cx="122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 b="1">
                  <a:solidFill>
                    <a:schemeClr val="bg1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Oval 25">
                <a:extLst>
                  <a:ext uri="{FF2B5EF4-FFF2-40B4-BE49-F238E27FC236}">
                    <a16:creationId xmlns:a16="http://schemas.microsoft.com/office/drawing/2014/main" id="{DDF153DD-4555-4951-A084-3BA09BEABE94}"/>
                  </a:ext>
                </a:extLst>
              </p:cNvPr>
              <p:cNvSpPr/>
              <p:nvPr/>
            </p:nvSpPr>
            <p:spPr bwMode="auto">
              <a:xfrm>
                <a:off x="520" y="461"/>
                <a:ext cx="122" cy="1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1705" b="1">
                  <a:solidFill>
                    <a:schemeClr val="bg1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99BF24E0-EE1F-419B-B35B-841C9B0B80FD}"/>
                  </a:ext>
                </a:extLst>
              </p:cNvPr>
              <p:cNvSpPr/>
              <p:nvPr/>
            </p:nvSpPr>
            <p:spPr bwMode="auto">
              <a:xfrm>
                <a:off x="247" y="302"/>
                <a:ext cx="432" cy="127"/>
              </a:xfrm>
              <a:custGeom>
                <a:avLst/>
                <a:gdLst>
                  <a:gd name="T0" fmla="*/ 36 w 21275"/>
                  <a:gd name="T1" fmla="*/ 0 h 21600"/>
                  <a:gd name="T2" fmla="*/ 4 w 21275"/>
                  <a:gd name="T3" fmla="*/ 85 h 21600"/>
                  <a:gd name="T4" fmla="*/ 31 w 21275"/>
                  <a:gd name="T5" fmla="*/ 127 h 21600"/>
                  <a:gd name="T6" fmla="*/ 432 w 21275"/>
                  <a:gd name="T7" fmla="*/ 12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75" h="21600">
                    <a:moveTo>
                      <a:pt x="1782" y="0"/>
                    </a:moveTo>
                    <a:cubicBezTo>
                      <a:pt x="202" y="14400"/>
                      <a:pt x="202" y="14400"/>
                      <a:pt x="202" y="14400"/>
                    </a:cubicBezTo>
                    <a:cubicBezTo>
                      <a:pt x="-325" y="18000"/>
                      <a:pt x="202" y="21600"/>
                      <a:pt x="1519" y="21600"/>
                    </a:cubicBezTo>
                    <a:cubicBezTo>
                      <a:pt x="21275" y="21600"/>
                      <a:pt x="21275" y="21600"/>
                      <a:pt x="21275" y="21600"/>
                    </a:cubicBezTo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705" b="1">
                  <a:solidFill>
                    <a:schemeClr val="bg1"/>
                  </a:solidFill>
                  <a:latin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4" name="Freeform 74">
            <a:extLst>
              <a:ext uri="{FF2B5EF4-FFF2-40B4-BE49-F238E27FC236}">
                <a16:creationId xmlns:a16="http://schemas.microsoft.com/office/drawing/2014/main" id="{8526E828-ACE1-4F4B-A454-374D0BE3A382}"/>
              </a:ext>
            </a:extLst>
          </p:cNvPr>
          <p:cNvSpPr>
            <a:spLocks noEditPoints="1"/>
          </p:cNvSpPr>
          <p:nvPr/>
        </p:nvSpPr>
        <p:spPr bwMode="auto">
          <a:xfrm>
            <a:off x="5032020" y="2891243"/>
            <a:ext cx="731737" cy="542606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45" name="Freeform 135">
            <a:extLst>
              <a:ext uri="{FF2B5EF4-FFF2-40B4-BE49-F238E27FC236}">
                <a16:creationId xmlns:a16="http://schemas.microsoft.com/office/drawing/2014/main" id="{F5360DF2-5A41-417F-9B2B-3877894475B3}"/>
              </a:ext>
            </a:extLst>
          </p:cNvPr>
          <p:cNvSpPr>
            <a:spLocks noEditPoints="1"/>
          </p:cNvSpPr>
          <p:nvPr/>
        </p:nvSpPr>
        <p:spPr bwMode="auto">
          <a:xfrm>
            <a:off x="5032020" y="4358034"/>
            <a:ext cx="689383" cy="54260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46" name="Freeform 86">
            <a:extLst>
              <a:ext uri="{FF2B5EF4-FFF2-40B4-BE49-F238E27FC236}">
                <a16:creationId xmlns:a16="http://schemas.microsoft.com/office/drawing/2014/main" id="{9BB835B3-4994-477F-9299-F39BE8550437}"/>
              </a:ext>
            </a:extLst>
          </p:cNvPr>
          <p:cNvSpPr>
            <a:spLocks noEditPoints="1"/>
          </p:cNvSpPr>
          <p:nvPr/>
        </p:nvSpPr>
        <p:spPr bwMode="auto">
          <a:xfrm>
            <a:off x="6516638" y="4188462"/>
            <a:ext cx="588443" cy="815804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7AF1CB-FC1B-F548-B120-6EBCB318FC9F}"/>
              </a:ext>
            </a:extLst>
          </p:cNvPr>
          <p:cNvSpPr txBox="1"/>
          <p:nvPr/>
        </p:nvSpPr>
        <p:spPr>
          <a:xfrm>
            <a:off x="6140918" y="29357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5104 0.05417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05091 0.05417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5195 -0.05371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4726 -0.05371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220445" y="2931970"/>
            <a:ext cx="64427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altLang="en-US" sz="4400" b="1" dirty="0">
                <a:solidFill>
                  <a:schemeClr val="accent1"/>
                </a:solidFill>
                <a:latin typeface="Source Han Serif SC" panose="02020400000000000000" pitchFamily="18" charset="-128"/>
                <a:ea typeface="Source Han Serif SC" panose="02020400000000000000" pitchFamily="18" charset="-128"/>
                <a:cs typeface="Arial" panose="020B0604020202020204" pitchFamily="34" charset="0"/>
              </a:rPr>
              <a:t>感谢各位倾听与指导！</a:t>
            </a: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311351" y="3609078"/>
            <a:ext cx="75692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9600" b="1" cap="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9600" b="1" cap="al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9600" b="1" cap="all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r>
              <a:rPr lang="en-US" altLang="zh-CN" sz="9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zh-CN" altLang="en-US" sz="9600" b="1" cap="all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568633" y="1823720"/>
            <a:ext cx="1054735" cy="982980"/>
            <a:chOff x="1164" y="687"/>
            <a:chExt cx="3219" cy="2998"/>
          </a:xfrm>
          <a:solidFill>
            <a:schemeClr val="accent5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8D8FED9-F499-5C4A-8599-F0B9C60247EF}"/>
              </a:ext>
            </a:extLst>
          </p:cNvPr>
          <p:cNvSpPr/>
          <p:nvPr/>
        </p:nvSpPr>
        <p:spPr>
          <a:xfrm>
            <a:off x="3016669" y="5233036"/>
            <a:ext cx="6158662" cy="131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accent4"/>
                </a:solidFill>
                <a:latin typeface="Panton Narrow Light Caps" panose="00000306000000000000" pitchFamily="50" charset="0"/>
              </a:rPr>
              <a:t>Hairtail</a:t>
            </a:r>
            <a:r>
              <a:rPr lang="zh-CN" altLang="en-US" sz="2800" dirty="0">
                <a:solidFill>
                  <a:schemeClr val="accent4"/>
                </a:solidFill>
                <a:latin typeface="Panton Narrow Light Caps" panose="00000306000000000000" pitchFamily="50" charset="0"/>
              </a:rPr>
              <a:t> </a:t>
            </a:r>
            <a:r>
              <a:rPr lang="en-US" altLang="zh-CN" sz="2800" dirty="0">
                <a:solidFill>
                  <a:schemeClr val="accent4"/>
                </a:solidFill>
                <a:latin typeface="Panton Narrow Light Caps" panose="00000306000000000000" pitchFamily="50" charset="0"/>
              </a:rPr>
              <a:t>2019</a:t>
            </a:r>
            <a:r>
              <a:rPr lang="en-US" altLang="zh-CN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 @</a:t>
            </a:r>
            <a:r>
              <a:rPr lang="en-US" altLang="zh-CN" sz="2800" dirty="0" err="1">
                <a:solidFill>
                  <a:srgbClr val="16294C"/>
                </a:solidFill>
                <a:latin typeface="Panton Narrow Light Caps" panose="00000306000000000000" pitchFamily="50" charset="0"/>
              </a:rPr>
              <a:t>ShanghaiTech</a:t>
            </a:r>
            <a:r>
              <a:rPr lang="zh-CN" altLang="en-US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 </a:t>
            </a:r>
            <a:r>
              <a:rPr lang="en-US" altLang="zh-CN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All</a:t>
            </a:r>
            <a:r>
              <a:rPr lang="zh-CN" altLang="en-US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 </a:t>
            </a:r>
            <a:r>
              <a:rPr lang="en-US" altLang="zh-CN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rights</a:t>
            </a:r>
            <a:r>
              <a:rPr lang="zh-CN" altLang="en-US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 </a:t>
            </a:r>
            <a:r>
              <a:rPr lang="en-US" altLang="zh-CN" sz="2800" dirty="0">
                <a:solidFill>
                  <a:srgbClr val="16294C"/>
                </a:solidFill>
                <a:latin typeface="Panton Narrow Light Caps" panose="00000306000000000000" pitchFamily="50" charset="0"/>
              </a:rPr>
              <a:t>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D019D-4CC1-4196-B1A1-E8947F0302F3}"/>
              </a:ext>
            </a:extLst>
          </p:cNvPr>
          <p:cNvSpPr txBox="1"/>
          <p:nvPr/>
        </p:nvSpPr>
        <p:spPr>
          <a:xfrm>
            <a:off x="6096000" y="1131276"/>
            <a:ext cx="6040734" cy="4161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FURTHER APPLICATIONS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DEMO DISPLAY</a:t>
            </a:r>
          </a:p>
        </p:txBody>
      </p:sp>
    </p:spTree>
    <p:extLst>
      <p:ext uri="{BB962C8B-B14F-4D97-AF65-F5344CB8AC3E}">
        <p14:creationId xmlns:p14="http://schemas.microsoft.com/office/powerpoint/2010/main" val="19723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205046" y="1197392"/>
            <a:ext cx="604073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Panton Narrow Light Caps" panose="00000306000000000000" pitchFamily="50" charset="0"/>
              </a:rPr>
              <a:t>DEMO DISPLAY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Panton Narrow Light Caps" panose="00000306000000000000" pitchFamily="50" charset="0"/>
              </a:rPr>
              <a:t>FURTHER APPLICATIONS</a:t>
            </a:r>
            <a:endParaRPr lang="zh-CN" altLang="en-US" sz="3600" dirty="0">
              <a:solidFill>
                <a:schemeClr val="bg1"/>
              </a:solidFill>
              <a:latin typeface="Panton Narrow Light Caps" panose="00000306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205046" y="1197392"/>
            <a:ext cx="604073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DEMO DISPLAY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FURTHER APPLICATIONS</a:t>
            </a: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Panton Narrow Light Caps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03838" y="584200"/>
            <a:ext cx="6372225" cy="5724525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0" name="TextBox 18"/>
          <p:cNvSpPr txBox="1"/>
          <p:nvPr/>
        </p:nvSpPr>
        <p:spPr>
          <a:xfrm>
            <a:off x="6854955" y="1524034"/>
            <a:ext cx="3705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广告投放者</a:t>
            </a:r>
            <a:endParaRPr lang="en-US" altLang="zh-CN" sz="2000" b="1" dirty="0">
              <a:solidFill>
                <a:schemeClr val="bg2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通过平台所提供的日浏览量与日活跃用户选择平台进行投放</a:t>
            </a:r>
            <a:endParaRPr lang="en-US" altLang="zh-CN" dirty="0">
              <a:solidFill>
                <a:schemeClr val="bg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9"/>
          <p:cNvSpPr txBox="1"/>
          <p:nvPr/>
        </p:nvSpPr>
        <p:spPr>
          <a:xfrm>
            <a:off x="6854955" y="3051815"/>
            <a:ext cx="3705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广告平台</a:t>
            </a:r>
            <a:endParaRPr lang="en-US" altLang="zh-CN" sz="2000" b="1" dirty="0">
              <a:solidFill>
                <a:schemeClr val="bg2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统计日活跃用户量及其偏好将广告精准投放，利益与数据挂钩</a:t>
            </a:r>
            <a:endParaRPr lang="en-US" altLang="zh-CN" dirty="0">
              <a:solidFill>
                <a:schemeClr val="bg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6854955" y="4616029"/>
            <a:ext cx="37054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用户</a:t>
            </a:r>
            <a:endParaRPr lang="en-US" altLang="zh-CN" sz="2000" b="1" dirty="0">
              <a:solidFill>
                <a:schemeClr val="bg2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浏览平台，贡献点击量与偏好信息</a:t>
            </a:r>
            <a:endParaRPr lang="en-US" altLang="zh-CN" dirty="0">
              <a:solidFill>
                <a:schemeClr val="bg2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946020" y="2934061"/>
            <a:ext cx="4424421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cxnSp>
        <p:nvCxnSpPr>
          <p:cNvPr id="54" name="直接连接符 53"/>
          <p:cNvCxnSpPr/>
          <p:nvPr/>
        </p:nvCxnSpPr>
        <p:spPr>
          <a:xfrm>
            <a:off x="5945206" y="4473242"/>
            <a:ext cx="442523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5890285" y="1847820"/>
            <a:ext cx="799056" cy="799056"/>
            <a:chOff x="4499992" y="267494"/>
            <a:chExt cx="599448" cy="599448"/>
          </a:xfrm>
        </p:grpSpPr>
        <p:grpSp>
          <p:nvGrpSpPr>
            <p:cNvPr id="56" name="组合 55"/>
            <p:cNvGrpSpPr/>
            <p:nvPr/>
          </p:nvGrpSpPr>
          <p:grpSpPr>
            <a:xfrm>
              <a:off x="4499992" y="267494"/>
              <a:ext cx="599448" cy="599448"/>
              <a:chOff x="4131160" y="713581"/>
              <a:chExt cx="881684" cy="881684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7" name="Freeform 70"/>
            <p:cNvSpPr>
              <a:spLocks noEditPoints="1"/>
            </p:cNvSpPr>
            <p:nvPr/>
          </p:nvSpPr>
          <p:spPr bwMode="auto">
            <a:xfrm>
              <a:off x="4679089" y="422857"/>
              <a:ext cx="241254" cy="288722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910853" y="3255244"/>
            <a:ext cx="799056" cy="799056"/>
            <a:chOff x="5418452" y="307702"/>
            <a:chExt cx="599448" cy="599448"/>
          </a:xfrm>
        </p:grpSpPr>
        <p:grpSp>
          <p:nvGrpSpPr>
            <p:cNvPr id="61" name="组合 60"/>
            <p:cNvGrpSpPr/>
            <p:nvPr/>
          </p:nvGrpSpPr>
          <p:grpSpPr>
            <a:xfrm>
              <a:off x="5418452" y="307702"/>
              <a:ext cx="599448" cy="599448"/>
              <a:chOff x="4131160" y="713581"/>
              <a:chExt cx="881684" cy="88168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2" name="Freeform 72"/>
            <p:cNvSpPr>
              <a:spLocks noEditPoints="1"/>
            </p:cNvSpPr>
            <p:nvPr/>
          </p:nvSpPr>
          <p:spPr bwMode="auto">
            <a:xfrm>
              <a:off x="5580112" y="455050"/>
              <a:ext cx="297176" cy="297712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10853" y="4747976"/>
            <a:ext cx="799056" cy="799056"/>
            <a:chOff x="6516216" y="334289"/>
            <a:chExt cx="599448" cy="599448"/>
          </a:xfrm>
        </p:grpSpPr>
        <p:grpSp>
          <p:nvGrpSpPr>
            <p:cNvPr id="66" name="组合 65"/>
            <p:cNvGrpSpPr/>
            <p:nvPr/>
          </p:nvGrpSpPr>
          <p:grpSpPr>
            <a:xfrm>
              <a:off x="6516216" y="334289"/>
              <a:ext cx="599448" cy="599448"/>
              <a:chOff x="4131160" y="713581"/>
              <a:chExt cx="881684" cy="88168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4131160" y="713581"/>
                <a:ext cx="881684" cy="881684"/>
              </a:xfrm>
              <a:prstGeom prst="ellipse">
                <a:avLst/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237176" y="819597"/>
                <a:ext cx="669652" cy="6696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bg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Freeform 13"/>
            <p:cNvSpPr>
              <a:spLocks noEditPoints="1"/>
            </p:cNvSpPr>
            <p:nvPr/>
          </p:nvSpPr>
          <p:spPr bwMode="auto">
            <a:xfrm>
              <a:off x="6723586" y="474407"/>
              <a:ext cx="184708" cy="34046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04" tIns="45703" rIns="91404" bIns="45703" numCol="1" anchor="t" anchorCtr="0" compatLnSpc="1"/>
            <a:lstStyle/>
            <a:p>
              <a:endParaRPr lang="en-US" sz="4800">
                <a:solidFill>
                  <a:schemeClr val="bg2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1" y="1368299"/>
            <a:ext cx="4269832" cy="3793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C00A1-E633-A049-B5F8-489A08965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3583">
            <a:off x="2781252" y="2542458"/>
            <a:ext cx="1449781" cy="139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002089" y="2238903"/>
            <a:ext cx="2981798" cy="5256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日活数据的真实性</a:t>
            </a:r>
            <a:endParaRPr lang="en-US" sz="2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74447" y="2044398"/>
            <a:ext cx="3331041" cy="4160840"/>
            <a:chOff x="4395641" y="1893534"/>
            <a:chExt cx="3331041" cy="4160840"/>
          </a:xfrm>
        </p:grpSpPr>
        <p:grpSp>
          <p:nvGrpSpPr>
            <p:cNvPr id="4" name="组合 3"/>
            <p:cNvGrpSpPr/>
            <p:nvPr/>
          </p:nvGrpSpPr>
          <p:grpSpPr>
            <a:xfrm>
              <a:off x="4395641" y="1893534"/>
              <a:ext cx="3331041" cy="4160840"/>
              <a:chOff x="4395641" y="1893534"/>
              <a:chExt cx="3331041" cy="416084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720586" y="5616224"/>
                <a:ext cx="2552727" cy="4381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bg1"/>
                  </a:solidFill>
                  <a:latin typeface="+mn-ea"/>
                </a:endParaRPr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4395641" y="1893534"/>
                <a:ext cx="3331041" cy="3941767"/>
                <a:chOff x="3670460" y="-10437816"/>
                <a:chExt cx="498314" cy="628651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9" name="Rectangle 192"/>
                <p:cNvSpPr>
                  <a:spLocks noChangeArrowheads="1"/>
                </p:cNvSpPr>
                <p:nvPr/>
              </p:nvSpPr>
              <p:spPr bwMode="auto">
                <a:xfrm>
                  <a:off x="3887787" y="-10437816"/>
                  <a:ext cx="44450" cy="20161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887787" y="-10213978"/>
                  <a:ext cx="44450" cy="180975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1" name="Rectangle 194"/>
                <p:cNvSpPr>
                  <a:spLocks noChangeArrowheads="1"/>
                </p:cNvSpPr>
                <p:nvPr/>
              </p:nvSpPr>
              <p:spPr bwMode="auto">
                <a:xfrm>
                  <a:off x="3887787" y="-10010778"/>
                  <a:ext cx="44450" cy="201613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" name="Freeform 191"/>
                <p:cNvSpPr/>
                <p:nvPr/>
              </p:nvSpPr>
              <p:spPr bwMode="auto">
                <a:xfrm>
                  <a:off x="3670460" y="-10350894"/>
                  <a:ext cx="473075" cy="112713"/>
                </a:xfrm>
                <a:custGeom>
                  <a:avLst/>
                  <a:gdLst>
                    <a:gd name="T0" fmla="*/ 0 w 298"/>
                    <a:gd name="T1" fmla="*/ 35 h 71"/>
                    <a:gd name="T2" fmla="*/ 43 w 298"/>
                    <a:gd name="T3" fmla="*/ 0 h 71"/>
                    <a:gd name="T4" fmla="*/ 298 w 298"/>
                    <a:gd name="T5" fmla="*/ 0 h 71"/>
                    <a:gd name="T6" fmla="*/ 298 w 298"/>
                    <a:gd name="T7" fmla="*/ 71 h 71"/>
                    <a:gd name="T8" fmla="*/ 43 w 298"/>
                    <a:gd name="T9" fmla="*/ 71 h 71"/>
                    <a:gd name="T10" fmla="*/ 0 w 298"/>
                    <a:gd name="T11" fmla="*/ 3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" h="71">
                      <a:moveTo>
                        <a:pt x="0" y="35"/>
                      </a:moveTo>
                      <a:lnTo>
                        <a:pt x="43" y="0"/>
                      </a:lnTo>
                      <a:lnTo>
                        <a:pt x="298" y="0"/>
                      </a:lnTo>
                      <a:lnTo>
                        <a:pt x="298" y="71"/>
                      </a:lnTo>
                      <a:lnTo>
                        <a:pt x="43" y="71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3" name="Freeform 190"/>
                <p:cNvSpPr/>
                <p:nvPr/>
              </p:nvSpPr>
              <p:spPr bwMode="auto">
                <a:xfrm>
                  <a:off x="3695699" y="-10137817"/>
                  <a:ext cx="473075" cy="112713"/>
                </a:xfrm>
                <a:custGeom>
                  <a:avLst/>
                  <a:gdLst>
                    <a:gd name="T0" fmla="*/ 298 w 298"/>
                    <a:gd name="T1" fmla="*/ 36 h 71"/>
                    <a:gd name="T2" fmla="*/ 256 w 298"/>
                    <a:gd name="T3" fmla="*/ 71 h 71"/>
                    <a:gd name="T4" fmla="*/ 0 w 298"/>
                    <a:gd name="T5" fmla="*/ 71 h 71"/>
                    <a:gd name="T6" fmla="*/ 0 w 298"/>
                    <a:gd name="T7" fmla="*/ 0 h 71"/>
                    <a:gd name="T8" fmla="*/ 256 w 298"/>
                    <a:gd name="T9" fmla="*/ 0 h 71"/>
                    <a:gd name="T10" fmla="*/ 298 w 298"/>
                    <a:gd name="T11" fmla="*/ 3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" h="71">
                      <a:moveTo>
                        <a:pt x="298" y="36"/>
                      </a:moveTo>
                      <a:lnTo>
                        <a:pt x="256" y="71"/>
                      </a:lnTo>
                      <a:lnTo>
                        <a:pt x="0" y="71"/>
                      </a:lnTo>
                      <a:lnTo>
                        <a:pt x="0" y="0"/>
                      </a:lnTo>
                      <a:lnTo>
                        <a:pt x="256" y="0"/>
                      </a:lnTo>
                      <a:lnTo>
                        <a:pt x="298" y="3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 flipH="1">
              <a:off x="5114269" y="2562026"/>
              <a:ext cx="14552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bg1"/>
                  </a:solidFill>
                  <a:latin typeface="思源黑體 Heavy" panose="020B0A00000000000000" pitchFamily="34" charset="-128"/>
                  <a:ea typeface="思源黑體 Heavy" panose="020B0A00000000000000" pitchFamily="34" charset="-128"/>
                </a:rPr>
                <a:t>风险一</a:t>
              </a:r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5422806" y="3910103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chemeClr val="bg1"/>
                  </a:solidFill>
                  <a:latin typeface="思源黑體 Heavy" panose="020B0A00000000000000" pitchFamily="34" charset="-128"/>
                  <a:ea typeface="思源黑體 Heavy" panose="020B0A00000000000000" pitchFamily="34" charset="-128"/>
                </a:rPr>
                <a:t>风险二</a:t>
              </a:r>
            </a:p>
          </p:txBody>
        </p:sp>
      </p:grpSp>
      <p:sp>
        <p:nvSpPr>
          <p:cNvPr id="16" name="Rectangle 25"/>
          <p:cNvSpPr/>
          <p:nvPr/>
        </p:nvSpPr>
        <p:spPr>
          <a:xfrm>
            <a:off x="1002089" y="3340103"/>
            <a:ext cx="2918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广告平台可能</a:t>
            </a:r>
            <a:r>
              <a:rPr lang="zh-CN" altLang="en-US" sz="2000" dirty="0">
                <a:solidFill>
                  <a:srgbClr val="F1342F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恶意篡改</a:t>
            </a:r>
            <a:r>
              <a:rPr lang="zh-CN" altLang="en-US" sz="2000" dirty="0"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日活跃用户数据以牟取更高利益</a:t>
            </a:r>
            <a:endParaRPr lang="en-GB" sz="2000" dirty="0">
              <a:latin typeface="思源黑体 ExtraLight" panose="020B0200000000000000" pitchFamily="34" charset="-122"/>
              <a:ea typeface="思源黑体 ExtraLight" panose="020B02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317690" y="2238903"/>
            <a:ext cx="2981798" cy="5256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用户信息的隐私性</a:t>
            </a:r>
            <a:endParaRPr lang="en-US" sz="2400" b="1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8381126" y="3342407"/>
            <a:ext cx="29183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用户信息可能不知情地被广告平台记录并利用，有泄露</a:t>
            </a:r>
            <a:r>
              <a:rPr lang="zh-CN" altLang="en-US" dirty="0">
                <a:solidFill>
                  <a:srgbClr val="F1342F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个人隐私</a:t>
            </a:r>
            <a:r>
              <a:rPr lang="zh-CN" altLang="en-US" dirty="0">
                <a:latin typeface="思源黑体 ExtraLight" panose="020B0200000000000000" pitchFamily="34" charset="-122"/>
                <a:ea typeface="思源黑体 ExtraLight" panose="020B0200000000000000" pitchFamily="34" charset="-122"/>
                <a:sym typeface="Arial" panose="020B0604020202020204" pitchFamily="34" charset="0"/>
              </a:rPr>
              <a:t>的风险</a:t>
            </a:r>
            <a:endParaRPr lang="en-GB" dirty="0">
              <a:latin typeface="思源黑体 ExtraLight" panose="020B0200000000000000" pitchFamily="34" charset="-122"/>
              <a:ea typeface="思源黑体 ExtraLight" panose="020B02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7" grpId="0" animBg="1"/>
      <p:bldP spid="17" grpId="1" animBg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5938" y="547688"/>
            <a:ext cx="11160126" cy="57610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5205046" y="1197392"/>
            <a:ext cx="604073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8497B0"/>
                </a:solidFill>
                <a:latin typeface="Panton Narrow Light Caps" panose="00000306000000000000" pitchFamily="50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92D050"/>
                </a:solidFill>
                <a:latin typeface="Panton Narrow Light Caps" panose="00000306000000000000" pitchFamily="50" charset="0"/>
              </a:rPr>
              <a:t>PRODUCT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R&amp;D PROCESS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DEMO DISPLAY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nton Narrow Light Caps" panose="00000306000000000000" pitchFamily="50" charset="0"/>
              </a:rPr>
              <a:t>FURTHER APPLICATIONS</a:t>
            </a: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Panton Narrow Light Caps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5220768" y="3967632"/>
            <a:ext cx="1837509" cy="1849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375023" y="4141410"/>
            <a:ext cx="1528998" cy="1458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5657381" y="4369523"/>
            <a:ext cx="964282" cy="9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广告</a:t>
            </a:r>
            <a:endParaRPr lang="en-US" altLang="zh-CN" sz="2800" dirty="0">
              <a:solidFill>
                <a:srgbClr val="F8F8F8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平台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9664040" y="3967632"/>
            <a:ext cx="1837509" cy="1849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9832777" y="4149057"/>
            <a:ext cx="1528998" cy="1458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0125013" y="4627969"/>
            <a:ext cx="964282" cy="55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用户</a:t>
            </a: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777496" y="3967632"/>
            <a:ext cx="1837509" cy="1849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931751" y="4153999"/>
            <a:ext cx="1528998" cy="14589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121878" tIns="60939" rIns="121878" bIns="6093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1034573" y="4382084"/>
            <a:ext cx="1323354" cy="9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广告</a:t>
            </a:r>
            <a:endParaRPr lang="en-US" altLang="zh-CN" sz="2800" dirty="0">
              <a:solidFill>
                <a:srgbClr val="F8F8F8"/>
              </a:solidFill>
              <a:latin typeface="思源黑体 Heavy" panose="020B0A00000000000000" pitchFamily="34" charset="-122"/>
              <a:ea typeface="思源黑体 Heavy" panose="020B0A00000000000000" pitchFamily="34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>
                <a:solidFill>
                  <a:srgbClr val="F8F8F8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sym typeface="Arial" panose="020B0604020202020204" pitchFamily="34" charset="0"/>
              </a:rPr>
              <a:t>投放者</a:t>
            </a:r>
          </a:p>
        </p:txBody>
      </p:sp>
      <p:sp>
        <p:nvSpPr>
          <p:cNvPr id="21" name="左右箭头 20"/>
          <p:cNvSpPr/>
          <p:nvPr/>
        </p:nvSpPr>
        <p:spPr>
          <a:xfrm>
            <a:off x="3061435" y="4532554"/>
            <a:ext cx="1722719" cy="6530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7504707" y="4627969"/>
            <a:ext cx="1722719" cy="6530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ounded Rectangle 2"/>
          <p:cNvSpPr/>
          <p:nvPr/>
        </p:nvSpPr>
        <p:spPr bwMode="auto">
          <a:xfrm>
            <a:off x="1327633" y="1495621"/>
            <a:ext cx="9389538" cy="96717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35" tIns="45718" rIns="91435" bIns="45718" numCol="1" rtlCol="0" anchor="t" anchorCtr="0" compatLnSpc="1"/>
          <a:lstStyle/>
          <a:p>
            <a:pPr algn="ctr"/>
            <a:endParaRPr lang="en-US" b="1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583269" y="1579119"/>
            <a:ext cx="2878267" cy="8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bg1"/>
                </a:solidFill>
                <a:latin typeface="Panton Narrow Light Caps" panose="000003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en-US" altLang="zh-CN" sz="44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Panton Narrow Black Caps" panose="00000406000000000000" pitchFamily="50" charset="0"/>
                <a:ea typeface="微软雅黑" panose="020B0503020204020204" pitchFamily="34" charset="-122"/>
                <a:sym typeface="Arial" panose="020B0604020202020204" pitchFamily="34" charset="0"/>
              </a:rPr>
              <a:t>DAU</a:t>
            </a:r>
            <a:endParaRPr lang="zh-CN" altLang="en-US" sz="4400" dirty="0">
              <a:solidFill>
                <a:schemeClr val="bg1"/>
              </a:solidFill>
              <a:latin typeface="Panton Narrow Black Caps" panose="00000406000000000000" pitchFamily="50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上箭头 24"/>
          <p:cNvSpPr/>
          <p:nvPr/>
        </p:nvSpPr>
        <p:spPr>
          <a:xfrm>
            <a:off x="5754097" y="2528065"/>
            <a:ext cx="778588" cy="135607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561891">
            <a:off x="1810117" y="2537178"/>
            <a:ext cx="836366" cy="135607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9834247">
            <a:off x="9656609" y="2528065"/>
            <a:ext cx="836366" cy="135607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utoUpdateAnimBg="0"/>
      <p:bldP spid="10" grpId="0" animBg="1" autoUpdateAnimBg="0"/>
      <p:bldP spid="11" grpId="0" animBg="1" autoUpdateAnimBg="0"/>
      <p:bldP spid="12" grpId="0" autoUpdateAnimBg="0"/>
      <p:bldP spid="18" grpId="0" animBg="1" autoUpdateAnimBg="0"/>
      <p:bldP spid="19" grpId="0" animBg="1" autoUpdateAnimBg="0"/>
      <p:bldP spid="20" grpId="0" autoUpdateAnimBg="0"/>
      <p:bldP spid="21" grpId="0" animBg="1"/>
      <p:bldP spid="22" grpId="0" animBg="1"/>
      <p:bldP spid="24" grpId="0" animBg="1"/>
      <p:bldP spid="23" grpId="0" autoUpdateAnimBg="0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"/>
          <p:cNvSpPr/>
          <p:nvPr/>
        </p:nvSpPr>
        <p:spPr bwMode="auto">
          <a:xfrm>
            <a:off x="4944534" y="1339851"/>
            <a:ext cx="1159933" cy="973667"/>
          </a:xfrm>
          <a:custGeom>
            <a:avLst/>
            <a:gdLst>
              <a:gd name="T0" fmla="*/ 210 w 1040"/>
              <a:gd name="T1" fmla="*/ 0 h 874"/>
              <a:gd name="T2" fmla="*/ 0 w 1040"/>
              <a:gd name="T3" fmla="*/ 634 h 874"/>
              <a:gd name="T4" fmla="*/ 624 w 1040"/>
              <a:gd name="T5" fmla="*/ 874 h 874"/>
              <a:gd name="T6" fmla="*/ 1040 w 1040"/>
              <a:gd name="T7" fmla="*/ 0 h 874"/>
              <a:gd name="T8" fmla="*/ 210 w 1040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0" h="874">
                <a:moveTo>
                  <a:pt x="210" y="0"/>
                </a:moveTo>
                <a:lnTo>
                  <a:pt x="0" y="634"/>
                </a:lnTo>
                <a:lnTo>
                  <a:pt x="624" y="874"/>
                </a:lnTo>
                <a:lnTo>
                  <a:pt x="1040" y="0"/>
                </a:lnTo>
                <a:lnTo>
                  <a:pt x="2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840818" y="1670051"/>
            <a:ext cx="2482849" cy="2652183"/>
            <a:chOff x="3558425" y="1091119"/>
            <a:chExt cx="1862563" cy="1989688"/>
          </a:xfrm>
        </p:grpSpPr>
        <p:grpSp>
          <p:nvGrpSpPr>
            <p:cNvPr id="4" name="组合 13"/>
            <p:cNvGrpSpPr/>
            <p:nvPr/>
          </p:nvGrpSpPr>
          <p:grpSpPr bwMode="auto">
            <a:xfrm>
              <a:off x="3558425" y="1091119"/>
              <a:ext cx="1862563" cy="1989688"/>
              <a:chOff x="3836713" y="1091119"/>
              <a:chExt cx="1862563" cy="1989688"/>
            </a:xfrm>
          </p:grpSpPr>
          <p:sp>
            <p:nvSpPr>
              <p:cNvPr id="6" name="Freeform 17"/>
              <p:cNvSpPr/>
              <p:nvPr/>
            </p:nvSpPr>
            <p:spPr bwMode="auto">
              <a:xfrm>
                <a:off x="3836713" y="1091119"/>
                <a:ext cx="1862563" cy="1989688"/>
              </a:xfrm>
              <a:custGeom>
                <a:avLst/>
                <a:gdLst>
                  <a:gd name="T0" fmla="*/ 441 w 943"/>
                  <a:gd name="T1" fmla="*/ 1007 h 1007"/>
                  <a:gd name="T2" fmla="*/ 943 w 943"/>
                  <a:gd name="T3" fmla="*/ 596 h 1007"/>
                  <a:gd name="T4" fmla="*/ 309 w 943"/>
                  <a:gd name="T5" fmla="*/ 63 h 1007"/>
                  <a:gd name="T6" fmla="*/ 208 w 943"/>
                  <a:gd name="T7" fmla="*/ 14 h 1007"/>
                  <a:gd name="T8" fmla="*/ 5 w 943"/>
                  <a:gd name="T9" fmla="*/ 167 h 1007"/>
                  <a:gd name="T10" fmla="*/ 23 w 943"/>
                  <a:gd name="T11" fmla="*/ 275 h 1007"/>
                  <a:gd name="T12" fmla="*/ 23 w 943"/>
                  <a:gd name="T13" fmla="*/ 275 h 1007"/>
                  <a:gd name="T14" fmla="*/ 441 w 943"/>
                  <a:gd name="T15" fmla="*/ 1007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3" h="1007">
                    <a:moveTo>
                      <a:pt x="441" y="1007"/>
                    </a:moveTo>
                    <a:cubicBezTo>
                      <a:pt x="943" y="596"/>
                      <a:pt x="943" y="596"/>
                      <a:pt x="943" y="596"/>
                    </a:cubicBezTo>
                    <a:cubicBezTo>
                      <a:pt x="309" y="63"/>
                      <a:pt x="309" y="63"/>
                      <a:pt x="309" y="63"/>
                    </a:cubicBezTo>
                    <a:cubicBezTo>
                      <a:pt x="283" y="37"/>
                      <a:pt x="248" y="19"/>
                      <a:pt x="208" y="14"/>
                    </a:cubicBezTo>
                    <a:cubicBezTo>
                      <a:pt x="110" y="0"/>
                      <a:pt x="19" y="69"/>
                      <a:pt x="5" y="167"/>
                    </a:cubicBezTo>
                    <a:cubicBezTo>
                      <a:pt x="0" y="206"/>
                      <a:pt x="7" y="243"/>
                      <a:pt x="23" y="275"/>
                    </a:cubicBezTo>
                    <a:cubicBezTo>
                      <a:pt x="23" y="275"/>
                      <a:pt x="23" y="275"/>
                      <a:pt x="23" y="275"/>
                    </a:cubicBezTo>
                    <a:lnTo>
                      <a:pt x="441" y="10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" name="Freeform 19"/>
              <p:cNvSpPr/>
              <p:nvPr/>
            </p:nvSpPr>
            <p:spPr bwMode="auto">
              <a:xfrm>
                <a:off x="3870058" y="1129230"/>
                <a:ext cx="635145" cy="635176"/>
              </a:xfrm>
              <a:custGeom>
                <a:avLst/>
                <a:gdLst>
                  <a:gd name="T0" fmla="*/ 216 w 322"/>
                  <a:gd name="T1" fmla="*/ 31 h 322"/>
                  <a:gd name="T2" fmla="*/ 291 w 322"/>
                  <a:gd name="T3" fmla="*/ 216 h 322"/>
                  <a:gd name="T4" fmla="*/ 106 w 322"/>
                  <a:gd name="T5" fmla="*/ 291 h 322"/>
                  <a:gd name="T6" fmla="*/ 31 w 322"/>
                  <a:gd name="T7" fmla="*/ 106 h 322"/>
                  <a:gd name="T8" fmla="*/ 216 w 322"/>
                  <a:gd name="T9" fmla="*/ 3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322">
                    <a:moveTo>
                      <a:pt x="216" y="31"/>
                    </a:moveTo>
                    <a:cubicBezTo>
                      <a:pt x="288" y="61"/>
                      <a:pt x="322" y="144"/>
                      <a:pt x="291" y="216"/>
                    </a:cubicBezTo>
                    <a:cubicBezTo>
                      <a:pt x="261" y="288"/>
                      <a:pt x="178" y="322"/>
                      <a:pt x="106" y="291"/>
                    </a:cubicBezTo>
                    <a:cubicBezTo>
                      <a:pt x="34" y="261"/>
                      <a:pt x="0" y="178"/>
                      <a:pt x="31" y="106"/>
                    </a:cubicBezTo>
                    <a:cubicBezTo>
                      <a:pt x="61" y="34"/>
                      <a:pt x="144" y="0"/>
                      <a:pt x="216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30"/>
              <p:cNvSpPr>
                <a:spLocks noEditPoints="1"/>
              </p:cNvSpPr>
              <p:nvPr/>
            </p:nvSpPr>
            <p:spPr bwMode="auto">
              <a:xfrm>
                <a:off x="3989148" y="1295963"/>
                <a:ext cx="398553" cy="301709"/>
              </a:xfrm>
              <a:custGeom>
                <a:avLst/>
                <a:gdLst>
                  <a:gd name="T0" fmla="*/ 36 w 113"/>
                  <a:gd name="T1" fmla="*/ 11 h 86"/>
                  <a:gd name="T2" fmla="*/ 106 w 113"/>
                  <a:gd name="T3" fmla="*/ 32 h 86"/>
                  <a:gd name="T4" fmla="*/ 102 w 113"/>
                  <a:gd name="T5" fmla="*/ 35 h 86"/>
                  <a:gd name="T6" fmla="*/ 99 w 113"/>
                  <a:gd name="T7" fmla="*/ 39 h 86"/>
                  <a:gd name="T8" fmla="*/ 95 w 113"/>
                  <a:gd name="T9" fmla="*/ 43 h 86"/>
                  <a:gd name="T10" fmla="*/ 91 w 113"/>
                  <a:gd name="T11" fmla="*/ 86 h 86"/>
                  <a:gd name="T12" fmla="*/ 91 w 113"/>
                  <a:gd name="T13" fmla="*/ 47 h 86"/>
                  <a:gd name="T14" fmla="*/ 81 w 113"/>
                  <a:gd name="T15" fmla="*/ 86 h 86"/>
                  <a:gd name="T16" fmla="*/ 77 w 113"/>
                  <a:gd name="T17" fmla="*/ 59 h 86"/>
                  <a:gd name="T18" fmla="*/ 74 w 113"/>
                  <a:gd name="T19" fmla="*/ 56 h 86"/>
                  <a:gd name="T20" fmla="*/ 70 w 113"/>
                  <a:gd name="T21" fmla="*/ 86 h 86"/>
                  <a:gd name="T22" fmla="*/ 70 w 113"/>
                  <a:gd name="T23" fmla="*/ 54 h 86"/>
                  <a:gd name="T24" fmla="*/ 59 w 113"/>
                  <a:gd name="T25" fmla="*/ 86 h 86"/>
                  <a:gd name="T26" fmla="*/ 56 w 113"/>
                  <a:gd name="T27" fmla="*/ 65 h 86"/>
                  <a:gd name="T28" fmla="*/ 52 w 113"/>
                  <a:gd name="T29" fmla="*/ 68 h 86"/>
                  <a:gd name="T30" fmla="*/ 48 w 113"/>
                  <a:gd name="T31" fmla="*/ 86 h 86"/>
                  <a:gd name="T32" fmla="*/ 48 w 113"/>
                  <a:gd name="T33" fmla="*/ 71 h 86"/>
                  <a:gd name="T34" fmla="*/ 38 w 113"/>
                  <a:gd name="T35" fmla="*/ 86 h 86"/>
                  <a:gd name="T36" fmla="*/ 34 w 113"/>
                  <a:gd name="T37" fmla="*/ 70 h 86"/>
                  <a:gd name="T38" fmla="*/ 31 w 113"/>
                  <a:gd name="T39" fmla="*/ 67 h 86"/>
                  <a:gd name="T40" fmla="*/ 27 w 113"/>
                  <a:gd name="T41" fmla="*/ 86 h 86"/>
                  <a:gd name="T42" fmla="*/ 27 w 113"/>
                  <a:gd name="T43" fmla="*/ 67 h 86"/>
                  <a:gd name="T44" fmla="*/ 16 w 113"/>
                  <a:gd name="T45" fmla="*/ 86 h 86"/>
                  <a:gd name="T46" fmla="*/ 5 w 113"/>
                  <a:gd name="T47" fmla="*/ 79 h 86"/>
                  <a:gd name="T48" fmla="*/ 2 w 113"/>
                  <a:gd name="T49" fmla="*/ 76 h 86"/>
                  <a:gd name="T50" fmla="*/ 0 w 113"/>
                  <a:gd name="T51" fmla="*/ 58 h 86"/>
                  <a:gd name="T52" fmla="*/ 38 w 113"/>
                  <a:gd name="T53" fmla="*/ 64 h 86"/>
                  <a:gd name="T54" fmla="*/ 70 w 113"/>
                  <a:gd name="T55" fmla="*/ 45 h 86"/>
                  <a:gd name="T56" fmla="*/ 82 w 113"/>
                  <a:gd name="T57" fmla="*/ 46 h 86"/>
                  <a:gd name="T58" fmla="*/ 111 w 113"/>
                  <a:gd name="T59" fmla="*/ 13 h 86"/>
                  <a:gd name="T60" fmla="*/ 89 w 113"/>
                  <a:gd name="T61" fmla="*/ 10 h 86"/>
                  <a:gd name="T62" fmla="*/ 74 w 113"/>
                  <a:gd name="T63" fmla="*/ 31 h 86"/>
                  <a:gd name="T64" fmla="*/ 42 w 113"/>
                  <a:gd name="T65" fmla="*/ 49 h 86"/>
                  <a:gd name="T66" fmla="*/ 25 w 113"/>
                  <a:gd name="T67" fmla="*/ 43 h 86"/>
                  <a:gd name="T68" fmla="*/ 13 w 113"/>
                  <a:gd name="T69" fmla="*/ 86 h 86"/>
                  <a:gd name="T70" fmla="*/ 13 w 113"/>
                  <a:gd name="T71" fmla="*/ 75 h 86"/>
                  <a:gd name="T72" fmla="*/ 31 w 113"/>
                  <a:gd name="T73" fmla="*/ 12 h 86"/>
                  <a:gd name="T74" fmla="*/ 49 w 113"/>
                  <a:gd name="T75" fmla="*/ 19 h 86"/>
                  <a:gd name="T76" fmla="*/ 39 w 113"/>
                  <a:gd name="T77" fmla="*/ 19 h 86"/>
                  <a:gd name="T78" fmla="*/ 43 w 113"/>
                  <a:gd name="T79" fmla="*/ 44 h 86"/>
                  <a:gd name="T80" fmla="*/ 34 w 113"/>
                  <a:gd name="T81" fmla="*/ 31 h 86"/>
                  <a:gd name="T82" fmla="*/ 20 w 113"/>
                  <a:gd name="T83" fmla="*/ 38 h 86"/>
                  <a:gd name="T84" fmla="*/ 30 w 113"/>
                  <a:gd name="T85" fmla="*/ 17 h 86"/>
                  <a:gd name="T86" fmla="*/ 21 w 113"/>
                  <a:gd name="T87" fmla="*/ 2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3" h="86">
                    <a:moveTo>
                      <a:pt x="36" y="2"/>
                    </a:moveTo>
                    <a:cubicBezTo>
                      <a:pt x="39" y="2"/>
                      <a:pt x="41" y="4"/>
                      <a:pt x="41" y="6"/>
                    </a:cubicBezTo>
                    <a:cubicBezTo>
                      <a:pt x="41" y="9"/>
                      <a:pt x="39" y="11"/>
                      <a:pt x="36" y="11"/>
                    </a:cubicBezTo>
                    <a:cubicBezTo>
                      <a:pt x="34" y="11"/>
                      <a:pt x="32" y="9"/>
                      <a:pt x="32" y="6"/>
                    </a:cubicBezTo>
                    <a:cubicBezTo>
                      <a:pt x="32" y="4"/>
                      <a:pt x="34" y="2"/>
                      <a:pt x="36" y="2"/>
                    </a:cubicBezTo>
                    <a:close/>
                    <a:moveTo>
                      <a:pt x="106" y="32"/>
                    </a:moveTo>
                    <a:cubicBezTo>
                      <a:pt x="106" y="86"/>
                      <a:pt x="106" y="86"/>
                      <a:pt x="106" y="86"/>
                    </a:cubicBezTo>
                    <a:cubicBezTo>
                      <a:pt x="102" y="86"/>
                      <a:pt x="102" y="86"/>
                      <a:pt x="102" y="8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6" y="32"/>
                      <a:pt x="106" y="32"/>
                      <a:pt x="106" y="32"/>
                    </a:cubicBezTo>
                    <a:close/>
                    <a:moveTo>
                      <a:pt x="99" y="39"/>
                    </a:moveTo>
                    <a:cubicBezTo>
                      <a:pt x="99" y="86"/>
                      <a:pt x="99" y="86"/>
                      <a:pt x="99" y="86"/>
                    </a:cubicBezTo>
                    <a:cubicBezTo>
                      <a:pt x="97" y="86"/>
                      <a:pt x="96" y="86"/>
                      <a:pt x="95" y="86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9" y="39"/>
                      <a:pt x="99" y="39"/>
                      <a:pt x="99" y="39"/>
                    </a:cubicBezTo>
                    <a:close/>
                    <a:moveTo>
                      <a:pt x="91" y="47"/>
                    </a:moveTo>
                    <a:cubicBezTo>
                      <a:pt x="91" y="86"/>
                      <a:pt x="91" y="86"/>
                      <a:pt x="91" y="86"/>
                    </a:cubicBezTo>
                    <a:cubicBezTo>
                      <a:pt x="90" y="86"/>
                      <a:pt x="89" y="86"/>
                      <a:pt x="88" y="8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1" y="47"/>
                      <a:pt x="91" y="47"/>
                      <a:pt x="91" y="47"/>
                    </a:cubicBezTo>
                    <a:close/>
                    <a:moveTo>
                      <a:pt x="84" y="55"/>
                    </a:moveTo>
                    <a:cubicBezTo>
                      <a:pt x="84" y="86"/>
                      <a:pt x="84" y="86"/>
                      <a:pt x="84" y="86"/>
                    </a:cubicBezTo>
                    <a:cubicBezTo>
                      <a:pt x="83" y="86"/>
                      <a:pt x="82" y="86"/>
                      <a:pt x="81" y="86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4" y="55"/>
                      <a:pt x="84" y="55"/>
                      <a:pt x="84" y="55"/>
                    </a:cubicBezTo>
                    <a:close/>
                    <a:moveTo>
                      <a:pt x="77" y="59"/>
                    </a:moveTo>
                    <a:cubicBezTo>
                      <a:pt x="77" y="86"/>
                      <a:pt x="77" y="86"/>
                      <a:pt x="77" y="86"/>
                    </a:cubicBezTo>
                    <a:cubicBezTo>
                      <a:pt x="76" y="86"/>
                      <a:pt x="75" y="86"/>
                      <a:pt x="74" y="8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70" y="54"/>
                    </a:move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8" y="86"/>
                      <a:pt x="66" y="8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70" y="54"/>
                      <a:pt x="70" y="54"/>
                      <a:pt x="70" y="54"/>
                    </a:cubicBezTo>
                    <a:close/>
                    <a:moveTo>
                      <a:pt x="63" y="59"/>
                    </a:moveTo>
                    <a:cubicBezTo>
                      <a:pt x="63" y="86"/>
                      <a:pt x="63" y="86"/>
                      <a:pt x="63" y="86"/>
                    </a:cubicBezTo>
                    <a:cubicBezTo>
                      <a:pt x="62" y="86"/>
                      <a:pt x="60" y="86"/>
                      <a:pt x="59" y="86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3" y="59"/>
                      <a:pt x="63" y="59"/>
                      <a:pt x="63" y="59"/>
                    </a:cubicBezTo>
                    <a:close/>
                    <a:moveTo>
                      <a:pt x="56" y="65"/>
                    </a:moveTo>
                    <a:cubicBezTo>
                      <a:pt x="56" y="86"/>
                      <a:pt x="56" y="86"/>
                      <a:pt x="56" y="86"/>
                    </a:cubicBezTo>
                    <a:cubicBezTo>
                      <a:pt x="54" y="86"/>
                      <a:pt x="53" y="86"/>
                      <a:pt x="52" y="86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6" y="65"/>
                      <a:pt x="56" y="65"/>
                      <a:pt x="56" y="65"/>
                    </a:cubicBezTo>
                    <a:close/>
                    <a:moveTo>
                      <a:pt x="48" y="71"/>
                    </a:moveTo>
                    <a:cubicBezTo>
                      <a:pt x="48" y="86"/>
                      <a:pt x="48" y="86"/>
                      <a:pt x="48" y="86"/>
                    </a:cubicBezTo>
                    <a:cubicBezTo>
                      <a:pt x="47" y="86"/>
                      <a:pt x="46" y="86"/>
                      <a:pt x="45" y="86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8" y="71"/>
                      <a:pt x="48" y="71"/>
                      <a:pt x="48" y="71"/>
                    </a:cubicBezTo>
                    <a:close/>
                    <a:moveTo>
                      <a:pt x="41" y="75"/>
                    </a:moveTo>
                    <a:cubicBezTo>
                      <a:pt x="41" y="86"/>
                      <a:pt x="41" y="86"/>
                      <a:pt x="41" y="86"/>
                    </a:cubicBezTo>
                    <a:cubicBezTo>
                      <a:pt x="40" y="86"/>
                      <a:pt x="39" y="86"/>
                      <a:pt x="38" y="86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41" y="75"/>
                      <a:pt x="41" y="75"/>
                      <a:pt x="41" y="75"/>
                    </a:cubicBezTo>
                    <a:close/>
                    <a:moveTo>
                      <a:pt x="34" y="70"/>
                    </a:move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86"/>
                      <a:pt x="32" y="86"/>
                      <a:pt x="31" y="86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4" y="70"/>
                      <a:pt x="34" y="70"/>
                      <a:pt x="34" y="70"/>
                    </a:cubicBezTo>
                    <a:close/>
                    <a:moveTo>
                      <a:pt x="27" y="67"/>
                    </a:moveTo>
                    <a:cubicBezTo>
                      <a:pt x="27" y="86"/>
                      <a:pt x="27" y="86"/>
                      <a:pt x="27" y="86"/>
                    </a:cubicBezTo>
                    <a:cubicBezTo>
                      <a:pt x="26" y="86"/>
                      <a:pt x="25" y="86"/>
                      <a:pt x="23" y="86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27" y="67"/>
                      <a:pt x="27" y="67"/>
                    </a:cubicBezTo>
                    <a:close/>
                    <a:moveTo>
                      <a:pt x="20" y="71"/>
                    </a:move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86"/>
                      <a:pt x="17" y="86"/>
                      <a:pt x="16" y="86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20" y="71"/>
                      <a:pt x="20" y="71"/>
                      <a:pt x="20" y="71"/>
                    </a:cubicBezTo>
                    <a:close/>
                    <a:moveTo>
                      <a:pt x="5" y="79"/>
                    </a:moveTo>
                    <a:cubicBezTo>
                      <a:pt x="5" y="86"/>
                      <a:pt x="5" y="86"/>
                      <a:pt x="5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5" y="79"/>
                      <a:pt x="5" y="79"/>
                      <a:pt x="5" y="79"/>
                    </a:cubicBezTo>
                    <a:close/>
                    <a:moveTo>
                      <a:pt x="0" y="58"/>
                    </a:moveTo>
                    <a:cubicBezTo>
                      <a:pt x="7" y="70"/>
                      <a:pt x="7" y="70"/>
                      <a:pt x="7" y="70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42" y="66"/>
                      <a:pt x="42" y="66"/>
                      <a:pt x="42" y="66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3" y="47"/>
                      <a:pt x="73" y="47"/>
                      <a:pt x="73" y="47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9" y="26"/>
                      <a:pt x="109" y="26"/>
                      <a:pt x="109" y="26"/>
                    </a:cubicBezTo>
                    <a:cubicBezTo>
                      <a:pt x="111" y="13"/>
                      <a:pt x="111" y="13"/>
                      <a:pt x="111" y="13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0" y="58"/>
                      <a:pt x="0" y="58"/>
                      <a:pt x="0" y="58"/>
                    </a:cubicBezTo>
                    <a:close/>
                    <a:moveTo>
                      <a:pt x="13" y="75"/>
                    </a:moveTo>
                    <a:cubicBezTo>
                      <a:pt x="13" y="86"/>
                      <a:pt x="13" y="86"/>
                      <a:pt x="13" y="86"/>
                    </a:cubicBezTo>
                    <a:cubicBezTo>
                      <a:pt x="11" y="86"/>
                      <a:pt x="10" y="86"/>
                      <a:pt x="9" y="8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3" y="75"/>
                      <a:pt x="13" y="75"/>
                      <a:pt x="13" y="75"/>
                    </a:cubicBezTo>
                    <a:close/>
                    <a:moveTo>
                      <a:pt x="21" y="22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3"/>
                      <a:pt x="31" y="38"/>
                      <a:pt x="31" y="38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1" y="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" name="TextBox 14"/>
            <p:cNvSpPr txBox="1"/>
            <p:nvPr/>
          </p:nvSpPr>
          <p:spPr>
            <a:xfrm>
              <a:off x="4050663" y="1704064"/>
              <a:ext cx="457201" cy="4387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kern="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3200" kern="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974167" y="2954867"/>
            <a:ext cx="2650067" cy="2334684"/>
            <a:chOff x="3658788" y="2055436"/>
            <a:chExt cx="1988016" cy="1750491"/>
          </a:xfrm>
        </p:grpSpPr>
        <p:grpSp>
          <p:nvGrpSpPr>
            <p:cNvPr id="10" name="组合 19"/>
            <p:cNvGrpSpPr/>
            <p:nvPr/>
          </p:nvGrpSpPr>
          <p:grpSpPr bwMode="auto">
            <a:xfrm>
              <a:off x="3658788" y="2055436"/>
              <a:ext cx="1988016" cy="1750491"/>
              <a:chOff x="3658788" y="2055436"/>
              <a:chExt cx="1988016" cy="1750491"/>
            </a:xfrm>
          </p:grpSpPr>
          <p:grpSp>
            <p:nvGrpSpPr>
              <p:cNvPr id="12" name="组合 21"/>
              <p:cNvGrpSpPr/>
              <p:nvPr/>
            </p:nvGrpSpPr>
            <p:grpSpPr bwMode="auto">
              <a:xfrm>
                <a:off x="3658788" y="2055436"/>
                <a:ext cx="1988016" cy="1750491"/>
                <a:chOff x="3937076" y="2055436"/>
                <a:chExt cx="1988016" cy="1750491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3937076" y="2055436"/>
                  <a:ext cx="1988016" cy="1750491"/>
                </a:xfrm>
                <a:custGeom>
                  <a:avLst/>
                  <a:gdLst>
                    <a:gd name="T0" fmla="*/ 802 w 1006"/>
                    <a:gd name="T1" fmla="*/ 624 h 886"/>
                    <a:gd name="T2" fmla="*/ 802 w 1006"/>
                    <a:gd name="T3" fmla="*/ 624 h 886"/>
                    <a:gd name="T4" fmla="*/ 982 w 1006"/>
                    <a:gd name="T5" fmla="*/ 378 h 886"/>
                    <a:gd name="T6" fmla="*/ 707 w 1006"/>
                    <a:gd name="T7" fmla="*/ 14 h 886"/>
                    <a:gd name="T8" fmla="*/ 431 w 1006"/>
                    <a:gd name="T9" fmla="*/ 110 h 886"/>
                    <a:gd name="T10" fmla="*/ 0 w 1006"/>
                    <a:gd name="T11" fmla="*/ 620 h 886"/>
                    <a:gd name="T12" fmla="*/ 225 w 1006"/>
                    <a:gd name="T13" fmla="*/ 886 h 886"/>
                    <a:gd name="T14" fmla="*/ 802 w 1006"/>
                    <a:gd name="T15" fmla="*/ 624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06" h="886">
                      <a:moveTo>
                        <a:pt x="802" y="624"/>
                      </a:moveTo>
                      <a:cubicBezTo>
                        <a:pt x="802" y="624"/>
                        <a:pt x="802" y="624"/>
                        <a:pt x="802" y="624"/>
                      </a:cubicBezTo>
                      <a:cubicBezTo>
                        <a:pt x="896" y="579"/>
                        <a:pt x="967" y="489"/>
                        <a:pt x="982" y="378"/>
                      </a:cubicBezTo>
                      <a:cubicBezTo>
                        <a:pt x="1006" y="201"/>
                        <a:pt x="883" y="39"/>
                        <a:pt x="707" y="14"/>
                      </a:cubicBezTo>
                      <a:cubicBezTo>
                        <a:pt x="601" y="0"/>
                        <a:pt x="500" y="38"/>
                        <a:pt x="431" y="110"/>
                      </a:cubicBezTo>
                      <a:cubicBezTo>
                        <a:pt x="0" y="620"/>
                        <a:pt x="0" y="620"/>
                        <a:pt x="0" y="620"/>
                      </a:cubicBezTo>
                      <a:cubicBezTo>
                        <a:pt x="225" y="886"/>
                        <a:pt x="225" y="886"/>
                        <a:pt x="225" y="886"/>
                      </a:cubicBezTo>
                      <a:lnTo>
                        <a:pt x="802" y="6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4726249" y="2166528"/>
                  <a:ext cx="1065462" cy="1066482"/>
                </a:xfrm>
                <a:custGeom>
                  <a:avLst/>
                  <a:gdLst>
                    <a:gd name="T0" fmla="*/ 236 w 540"/>
                    <a:gd name="T1" fmla="*/ 521 h 540"/>
                    <a:gd name="T2" fmla="*/ 20 w 540"/>
                    <a:gd name="T3" fmla="*/ 235 h 540"/>
                    <a:gd name="T4" fmla="*/ 305 w 540"/>
                    <a:gd name="T5" fmla="*/ 19 h 540"/>
                    <a:gd name="T6" fmla="*/ 521 w 540"/>
                    <a:gd name="T7" fmla="*/ 305 h 540"/>
                    <a:gd name="T8" fmla="*/ 236 w 540"/>
                    <a:gd name="T9" fmla="*/ 521 h 5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0" h="540">
                      <a:moveTo>
                        <a:pt x="236" y="521"/>
                      </a:moveTo>
                      <a:cubicBezTo>
                        <a:pt x="97" y="502"/>
                        <a:pt x="0" y="374"/>
                        <a:pt x="20" y="235"/>
                      </a:cubicBezTo>
                      <a:cubicBezTo>
                        <a:pt x="39" y="97"/>
                        <a:pt x="166" y="0"/>
                        <a:pt x="305" y="19"/>
                      </a:cubicBezTo>
                      <a:cubicBezTo>
                        <a:pt x="444" y="38"/>
                        <a:pt x="540" y="166"/>
                        <a:pt x="521" y="305"/>
                      </a:cubicBezTo>
                      <a:cubicBezTo>
                        <a:pt x="502" y="443"/>
                        <a:pt x="374" y="540"/>
                        <a:pt x="236" y="5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3" name="TextBox 22"/>
              <p:cNvSpPr txBox="1"/>
              <p:nvPr/>
            </p:nvSpPr>
            <p:spPr>
              <a:xfrm>
                <a:off x="4124035" y="2896560"/>
                <a:ext cx="411507" cy="3769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665" kern="0" dirty="0">
                    <a:solidFill>
                      <a:schemeClr val="bg1"/>
                    </a:solidFill>
                    <a:latin typeface="+mj-lt"/>
                  </a:rPr>
                  <a:t>03</a:t>
                </a:r>
                <a:endParaRPr lang="zh-CN" altLang="en-US" sz="2665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" name="Freeform 45"/>
            <p:cNvSpPr>
              <a:spLocks noEditPoints="1"/>
            </p:cNvSpPr>
            <p:nvPr/>
          </p:nvSpPr>
          <p:spPr bwMode="auto">
            <a:xfrm>
              <a:off x="4762360" y="2374429"/>
              <a:ext cx="498592" cy="557046"/>
            </a:xfrm>
            <a:custGeom>
              <a:avLst/>
              <a:gdLst>
                <a:gd name="T0" fmla="*/ 0 w 86"/>
                <a:gd name="T1" fmla="*/ 41 h 96"/>
                <a:gd name="T2" fmla="*/ 13 w 86"/>
                <a:gd name="T3" fmla="*/ 62 h 96"/>
                <a:gd name="T4" fmla="*/ 27 w 86"/>
                <a:gd name="T5" fmla="*/ 51 h 96"/>
                <a:gd name="T6" fmla="*/ 27 w 86"/>
                <a:gd name="T7" fmla="*/ 51 h 96"/>
                <a:gd name="T8" fmla="*/ 27 w 86"/>
                <a:gd name="T9" fmla="*/ 51 h 96"/>
                <a:gd name="T10" fmla="*/ 27 w 86"/>
                <a:gd name="T11" fmla="*/ 51 h 96"/>
                <a:gd name="T12" fmla="*/ 27 w 86"/>
                <a:gd name="T13" fmla="*/ 51 h 96"/>
                <a:gd name="T14" fmla="*/ 27 w 86"/>
                <a:gd name="T15" fmla="*/ 51 h 96"/>
                <a:gd name="T16" fmla="*/ 27 w 86"/>
                <a:gd name="T17" fmla="*/ 51 h 96"/>
                <a:gd name="T18" fmla="*/ 27 w 86"/>
                <a:gd name="T19" fmla="*/ 51 h 96"/>
                <a:gd name="T20" fmla="*/ 27 w 86"/>
                <a:gd name="T21" fmla="*/ 51 h 96"/>
                <a:gd name="T22" fmla="*/ 27 w 86"/>
                <a:gd name="T23" fmla="*/ 50 h 96"/>
                <a:gd name="T24" fmla="*/ 27 w 86"/>
                <a:gd name="T25" fmla="*/ 50 h 96"/>
                <a:gd name="T26" fmla="*/ 27 w 86"/>
                <a:gd name="T27" fmla="*/ 50 h 96"/>
                <a:gd name="T28" fmla="*/ 28 w 86"/>
                <a:gd name="T29" fmla="*/ 50 h 96"/>
                <a:gd name="T30" fmla="*/ 28 w 86"/>
                <a:gd name="T31" fmla="*/ 50 h 96"/>
                <a:gd name="T32" fmla="*/ 28 w 86"/>
                <a:gd name="T33" fmla="*/ 50 h 96"/>
                <a:gd name="T34" fmla="*/ 28 w 86"/>
                <a:gd name="T35" fmla="*/ 50 h 96"/>
                <a:gd name="T36" fmla="*/ 28 w 86"/>
                <a:gd name="T37" fmla="*/ 50 h 96"/>
                <a:gd name="T38" fmla="*/ 28 w 86"/>
                <a:gd name="T39" fmla="*/ 50 h 96"/>
                <a:gd name="T40" fmla="*/ 28 w 86"/>
                <a:gd name="T41" fmla="*/ 50 h 96"/>
                <a:gd name="T42" fmla="*/ 28 w 86"/>
                <a:gd name="T43" fmla="*/ 50 h 96"/>
                <a:gd name="T44" fmla="*/ 28 w 86"/>
                <a:gd name="T45" fmla="*/ 50 h 96"/>
                <a:gd name="T46" fmla="*/ 28 w 86"/>
                <a:gd name="T47" fmla="*/ 50 h 96"/>
                <a:gd name="T48" fmla="*/ 29 w 86"/>
                <a:gd name="T49" fmla="*/ 50 h 96"/>
                <a:gd name="T50" fmla="*/ 36 w 86"/>
                <a:gd name="T51" fmla="*/ 32 h 96"/>
                <a:gd name="T52" fmla="*/ 75 w 86"/>
                <a:gd name="T53" fmla="*/ 50 h 96"/>
                <a:gd name="T54" fmla="*/ 82 w 86"/>
                <a:gd name="T55" fmla="*/ 30 h 96"/>
                <a:gd name="T56" fmla="*/ 53 w 86"/>
                <a:gd name="T57" fmla="*/ 13 h 96"/>
                <a:gd name="T58" fmla="*/ 35 w 86"/>
                <a:gd name="T59" fmla="*/ 3 h 96"/>
                <a:gd name="T60" fmla="*/ 2 w 86"/>
                <a:gd name="T61" fmla="*/ 0 h 96"/>
                <a:gd name="T62" fmla="*/ 9 w 86"/>
                <a:gd name="T63" fmla="*/ 30 h 96"/>
                <a:gd name="T64" fmla="*/ 23 w 86"/>
                <a:gd name="T65" fmla="*/ 36 h 96"/>
                <a:gd name="T66" fmla="*/ 72 w 86"/>
                <a:gd name="T67" fmla="*/ 45 h 96"/>
                <a:gd name="T68" fmla="*/ 41 w 86"/>
                <a:gd name="T69" fmla="*/ 36 h 96"/>
                <a:gd name="T70" fmla="*/ 41 w 86"/>
                <a:gd name="T71" fmla="*/ 39 h 96"/>
                <a:gd name="T72" fmla="*/ 50 w 86"/>
                <a:gd name="T73" fmla="*/ 26 h 96"/>
                <a:gd name="T74" fmla="*/ 31 w 86"/>
                <a:gd name="T75" fmla="*/ 26 h 96"/>
                <a:gd name="T76" fmla="*/ 50 w 86"/>
                <a:gd name="T77" fmla="*/ 23 h 96"/>
                <a:gd name="T78" fmla="*/ 30 w 86"/>
                <a:gd name="T79" fmla="*/ 18 h 96"/>
                <a:gd name="T80" fmla="*/ 30 w 86"/>
                <a:gd name="T81" fmla="*/ 20 h 96"/>
                <a:gd name="T82" fmla="*/ 6 w 86"/>
                <a:gd name="T83" fmla="*/ 96 h 96"/>
                <a:gd name="T84" fmla="*/ 28 w 86"/>
                <a:gd name="T85" fmla="*/ 55 h 96"/>
                <a:gd name="T86" fmla="*/ 86 w 86"/>
                <a:gd name="T87" fmla="*/ 57 h 96"/>
                <a:gd name="T88" fmla="*/ 74 w 86"/>
                <a:gd name="T89" fmla="*/ 96 h 96"/>
                <a:gd name="T90" fmla="*/ 27 w 86"/>
                <a:gd name="T91" fmla="*/ 29 h 96"/>
                <a:gd name="T92" fmla="*/ 54 w 86"/>
                <a:gd name="T93" fmla="*/ 29 h 96"/>
                <a:gd name="T94" fmla="*/ 33 w 86"/>
                <a:gd name="T95" fmla="*/ 31 h 96"/>
                <a:gd name="T96" fmla="*/ 12 w 86"/>
                <a:gd name="T97" fmla="*/ 29 h 96"/>
                <a:gd name="T98" fmla="*/ 30 w 86"/>
                <a:gd name="T99" fmla="*/ 3 h 96"/>
                <a:gd name="T100" fmla="*/ 23 w 86"/>
                <a:gd name="T101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96">
                  <a:moveTo>
                    <a:pt x="23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8"/>
                    <a:pt x="0" y="4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8"/>
                    <a:pt x="1" y="90"/>
                    <a:pt x="3" y="9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59"/>
                    <a:pt x="16" y="56"/>
                    <a:pt x="19" y="54"/>
                  </a:cubicBezTo>
                  <a:cubicBezTo>
                    <a:pt x="21" y="52"/>
                    <a:pt x="24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8"/>
                    <a:pt x="34" y="45"/>
                    <a:pt x="35" y="43"/>
                  </a:cubicBezTo>
                  <a:cubicBezTo>
                    <a:pt x="36" y="39"/>
                    <a:pt x="37" y="36"/>
                    <a:pt x="36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9" y="36"/>
                    <a:pt x="79" y="40"/>
                    <a:pt x="78" y="43"/>
                  </a:cubicBezTo>
                  <a:cubicBezTo>
                    <a:pt x="77" y="46"/>
                    <a:pt x="76" y="48"/>
                    <a:pt x="75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80" y="48"/>
                    <a:pt x="80" y="46"/>
                    <a:pt x="81" y="44"/>
                  </a:cubicBezTo>
                  <a:cubicBezTo>
                    <a:pt x="82" y="40"/>
                    <a:pt x="82" y="35"/>
                    <a:pt x="82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4"/>
                    <a:pt x="57" y="18"/>
                    <a:pt x="53" y="13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8"/>
                    <a:pt x="38" y="5"/>
                    <a:pt x="35" y="3"/>
                  </a:cubicBezTo>
                  <a:cubicBezTo>
                    <a:pt x="34" y="2"/>
                    <a:pt x="32" y="1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6"/>
                    <a:pt x="8" y="10"/>
                    <a:pt x="10" y="15"/>
                  </a:cubicBezTo>
                  <a:cubicBezTo>
                    <a:pt x="11" y="19"/>
                    <a:pt x="11" y="24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4"/>
                    <a:pt x="23" y="35"/>
                    <a:pt x="23" y="36"/>
                  </a:cubicBezTo>
                  <a:close/>
                  <a:moveTo>
                    <a:pt x="40" y="42"/>
                  </a:moveTo>
                  <a:cubicBezTo>
                    <a:pt x="73" y="42"/>
                    <a:pt x="73" y="42"/>
                    <a:pt x="73" y="42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41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1" y="26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22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lose/>
                  <a:moveTo>
                    <a:pt x="30" y="18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0" y="18"/>
                    <a:pt x="30" y="18"/>
                  </a:cubicBezTo>
                  <a:close/>
                  <a:moveTo>
                    <a:pt x="7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8" y="61"/>
                    <a:pt x="20" y="59"/>
                    <a:pt x="22" y="58"/>
                  </a:cubicBezTo>
                  <a:cubicBezTo>
                    <a:pt x="24" y="56"/>
                    <a:pt x="26" y="55"/>
                    <a:pt x="28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2" y="55"/>
                    <a:pt x="83" y="55"/>
                    <a:pt x="84" y="56"/>
                  </a:cubicBezTo>
                  <a:cubicBezTo>
                    <a:pt x="85" y="56"/>
                    <a:pt x="85" y="56"/>
                    <a:pt x="86" y="57"/>
                  </a:cubicBezTo>
                  <a:cubicBezTo>
                    <a:pt x="86" y="58"/>
                    <a:pt x="86" y="59"/>
                    <a:pt x="86" y="60"/>
                  </a:cubicBezTo>
                  <a:cubicBezTo>
                    <a:pt x="86" y="60"/>
                    <a:pt x="86" y="61"/>
                    <a:pt x="86" y="62"/>
                  </a:cubicBezTo>
                  <a:cubicBezTo>
                    <a:pt x="74" y="96"/>
                    <a:pt x="74" y="96"/>
                    <a:pt x="74" y="96"/>
                  </a:cubicBezTo>
                  <a:close/>
                  <a:moveTo>
                    <a:pt x="32" y="41"/>
                  </a:moveTo>
                  <a:cubicBezTo>
                    <a:pt x="24" y="41"/>
                    <a:pt x="24" y="41"/>
                    <a:pt x="24" y="41"/>
                  </a:cubicBezTo>
                  <a:cubicBezTo>
                    <a:pt x="26" y="38"/>
                    <a:pt x="27" y="34"/>
                    <a:pt x="27" y="29"/>
                  </a:cubicBezTo>
                  <a:cubicBezTo>
                    <a:pt x="27" y="25"/>
                    <a:pt x="27" y="20"/>
                    <a:pt x="25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4" y="20"/>
                    <a:pt x="55" y="24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5"/>
                    <a:pt x="33" y="38"/>
                    <a:pt x="32" y="41"/>
                  </a:cubicBezTo>
                  <a:close/>
                  <a:moveTo>
                    <a:pt x="24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5" y="23"/>
                    <a:pt x="15" y="18"/>
                    <a:pt x="13" y="14"/>
                  </a:cubicBezTo>
                  <a:cubicBezTo>
                    <a:pt x="11" y="10"/>
                    <a:pt x="9" y="6"/>
                    <a:pt x="6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2" y="5"/>
                    <a:pt x="33" y="5"/>
                  </a:cubicBezTo>
                  <a:cubicBezTo>
                    <a:pt x="36" y="7"/>
                    <a:pt x="38" y="9"/>
                    <a:pt x="39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9"/>
                    <a:pt x="24" y="24"/>
                    <a:pt x="24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859868" y="4351867"/>
            <a:ext cx="1919817" cy="1682751"/>
            <a:chOff x="3573479" y="3102553"/>
            <a:chExt cx="1438531" cy="1262060"/>
          </a:xfrm>
        </p:grpSpPr>
        <p:grpSp>
          <p:nvGrpSpPr>
            <p:cNvPr id="17" name="组合 26"/>
            <p:cNvGrpSpPr/>
            <p:nvPr/>
          </p:nvGrpSpPr>
          <p:grpSpPr bwMode="auto">
            <a:xfrm>
              <a:off x="3573479" y="3102553"/>
              <a:ext cx="1438531" cy="1262060"/>
              <a:chOff x="3851767" y="3102553"/>
              <a:chExt cx="1438531" cy="1262060"/>
            </a:xfrm>
          </p:grpSpPr>
          <p:sp>
            <p:nvSpPr>
              <p:cNvPr id="19" name="Freeform 22"/>
              <p:cNvSpPr/>
              <p:nvPr/>
            </p:nvSpPr>
            <p:spPr bwMode="auto">
              <a:xfrm>
                <a:off x="3851767" y="3102553"/>
                <a:ext cx="1438531" cy="1262060"/>
              </a:xfrm>
              <a:custGeom>
                <a:avLst/>
                <a:gdLst>
                  <a:gd name="T0" fmla="*/ 570 w 728"/>
                  <a:gd name="T1" fmla="*/ 639 h 639"/>
                  <a:gd name="T2" fmla="*/ 728 w 728"/>
                  <a:gd name="T3" fmla="*/ 422 h 639"/>
                  <a:gd name="T4" fmla="*/ 297 w 728"/>
                  <a:gd name="T5" fmla="*/ 46 h 639"/>
                  <a:gd name="T6" fmla="*/ 216 w 728"/>
                  <a:gd name="T7" fmla="*/ 14 h 639"/>
                  <a:gd name="T8" fmla="*/ 11 w 728"/>
                  <a:gd name="T9" fmla="*/ 169 h 639"/>
                  <a:gd name="T10" fmla="*/ 122 w 728"/>
                  <a:gd name="T11" fmla="*/ 368 h 639"/>
                  <a:gd name="T12" fmla="*/ 570 w 728"/>
                  <a:gd name="T1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8" h="639">
                    <a:moveTo>
                      <a:pt x="570" y="639"/>
                    </a:moveTo>
                    <a:cubicBezTo>
                      <a:pt x="728" y="422"/>
                      <a:pt x="728" y="422"/>
                      <a:pt x="728" y="422"/>
                    </a:cubicBezTo>
                    <a:cubicBezTo>
                      <a:pt x="297" y="46"/>
                      <a:pt x="297" y="46"/>
                      <a:pt x="297" y="46"/>
                    </a:cubicBezTo>
                    <a:cubicBezTo>
                      <a:pt x="274" y="29"/>
                      <a:pt x="247" y="18"/>
                      <a:pt x="216" y="14"/>
                    </a:cubicBezTo>
                    <a:cubicBezTo>
                      <a:pt x="117" y="0"/>
                      <a:pt x="25" y="69"/>
                      <a:pt x="11" y="169"/>
                    </a:cubicBezTo>
                    <a:cubicBezTo>
                      <a:pt x="0" y="254"/>
                      <a:pt x="50" y="325"/>
                      <a:pt x="122" y="368"/>
                    </a:cubicBezTo>
                    <a:lnTo>
                      <a:pt x="570" y="6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0" name="Freeform 23"/>
              <p:cNvSpPr/>
              <p:nvPr/>
            </p:nvSpPr>
            <p:spPr bwMode="auto">
              <a:xfrm>
                <a:off x="3916795" y="3178753"/>
                <a:ext cx="642342" cy="642936"/>
              </a:xfrm>
              <a:custGeom>
                <a:avLst/>
                <a:gdLst>
                  <a:gd name="T0" fmla="*/ 141 w 325"/>
                  <a:gd name="T1" fmla="*/ 314 h 325"/>
                  <a:gd name="T2" fmla="*/ 11 w 325"/>
                  <a:gd name="T3" fmla="*/ 142 h 325"/>
                  <a:gd name="T4" fmla="*/ 183 w 325"/>
                  <a:gd name="T5" fmla="*/ 12 h 325"/>
                  <a:gd name="T6" fmla="*/ 313 w 325"/>
                  <a:gd name="T7" fmla="*/ 184 h 325"/>
                  <a:gd name="T8" fmla="*/ 141 w 325"/>
                  <a:gd name="T9" fmla="*/ 31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5">
                    <a:moveTo>
                      <a:pt x="141" y="314"/>
                    </a:moveTo>
                    <a:cubicBezTo>
                      <a:pt x="58" y="302"/>
                      <a:pt x="0" y="225"/>
                      <a:pt x="11" y="142"/>
                    </a:cubicBezTo>
                    <a:cubicBezTo>
                      <a:pt x="23" y="58"/>
                      <a:pt x="100" y="0"/>
                      <a:pt x="183" y="12"/>
                    </a:cubicBezTo>
                    <a:cubicBezTo>
                      <a:pt x="267" y="23"/>
                      <a:pt x="325" y="100"/>
                      <a:pt x="313" y="184"/>
                    </a:cubicBezTo>
                    <a:cubicBezTo>
                      <a:pt x="302" y="267"/>
                      <a:pt x="225" y="325"/>
                      <a:pt x="141" y="3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4007198" y="3307341"/>
                <a:ext cx="390164" cy="385761"/>
              </a:xfrm>
              <a:custGeom>
                <a:avLst/>
                <a:gdLst>
                  <a:gd name="T0" fmla="*/ 41 w 96"/>
                  <a:gd name="T1" fmla="*/ 67 h 95"/>
                  <a:gd name="T2" fmla="*/ 49 w 96"/>
                  <a:gd name="T3" fmla="*/ 80 h 95"/>
                  <a:gd name="T4" fmla="*/ 43 w 96"/>
                  <a:gd name="T5" fmla="*/ 91 h 95"/>
                  <a:gd name="T6" fmla="*/ 5 w 96"/>
                  <a:gd name="T7" fmla="*/ 91 h 95"/>
                  <a:gd name="T8" fmla="*/ 9 w 96"/>
                  <a:gd name="T9" fmla="*/ 78 h 95"/>
                  <a:gd name="T10" fmla="*/ 1 w 96"/>
                  <a:gd name="T11" fmla="*/ 68 h 95"/>
                  <a:gd name="T12" fmla="*/ 9 w 96"/>
                  <a:gd name="T13" fmla="*/ 55 h 95"/>
                  <a:gd name="T14" fmla="*/ 7 w 96"/>
                  <a:gd name="T15" fmla="*/ 43 h 95"/>
                  <a:gd name="T16" fmla="*/ 1 w 96"/>
                  <a:gd name="T17" fmla="*/ 29 h 95"/>
                  <a:gd name="T18" fmla="*/ 39 w 96"/>
                  <a:gd name="T19" fmla="*/ 29 h 95"/>
                  <a:gd name="T20" fmla="*/ 41 w 96"/>
                  <a:gd name="T21" fmla="*/ 41 h 95"/>
                  <a:gd name="T22" fmla="*/ 47 w 96"/>
                  <a:gd name="T23" fmla="*/ 56 h 95"/>
                  <a:gd name="T24" fmla="*/ 60 w 96"/>
                  <a:gd name="T25" fmla="*/ 1 h 95"/>
                  <a:gd name="T26" fmla="*/ 54 w 96"/>
                  <a:gd name="T27" fmla="*/ 15 h 95"/>
                  <a:gd name="T28" fmla="*/ 47 w 96"/>
                  <a:gd name="T29" fmla="*/ 20 h 95"/>
                  <a:gd name="T30" fmla="*/ 55 w 96"/>
                  <a:gd name="T31" fmla="*/ 33 h 95"/>
                  <a:gd name="T32" fmla="*/ 54 w 96"/>
                  <a:gd name="T33" fmla="*/ 45 h 95"/>
                  <a:gd name="T34" fmla="*/ 54 w 96"/>
                  <a:gd name="T35" fmla="*/ 58 h 95"/>
                  <a:gd name="T36" fmla="*/ 57 w 96"/>
                  <a:gd name="T37" fmla="*/ 64 h 95"/>
                  <a:gd name="T38" fmla="*/ 55 w 96"/>
                  <a:gd name="T39" fmla="*/ 77 h 95"/>
                  <a:gd name="T40" fmla="*/ 61 w 96"/>
                  <a:gd name="T41" fmla="*/ 92 h 95"/>
                  <a:gd name="T42" fmla="*/ 94 w 96"/>
                  <a:gd name="T43" fmla="*/ 88 h 95"/>
                  <a:gd name="T44" fmla="*/ 95 w 96"/>
                  <a:gd name="T45" fmla="*/ 75 h 95"/>
                  <a:gd name="T46" fmla="*/ 91 w 96"/>
                  <a:gd name="T47" fmla="*/ 61 h 95"/>
                  <a:gd name="T48" fmla="*/ 93 w 96"/>
                  <a:gd name="T49" fmla="*/ 48 h 95"/>
                  <a:gd name="T50" fmla="*/ 93 w 96"/>
                  <a:gd name="T51" fmla="*/ 35 h 95"/>
                  <a:gd name="T52" fmla="*/ 86 w 96"/>
                  <a:gd name="T53" fmla="*/ 30 h 95"/>
                  <a:gd name="T54" fmla="*/ 85 w 96"/>
                  <a:gd name="T55" fmla="*/ 18 h 95"/>
                  <a:gd name="T56" fmla="*/ 93 w 96"/>
                  <a:gd name="T57" fmla="*/ 5 h 95"/>
                  <a:gd name="T58" fmla="*/ 78 w 96"/>
                  <a:gd name="T59" fmla="*/ 18 h 95"/>
                  <a:gd name="T60" fmla="*/ 67 w 96"/>
                  <a:gd name="T61" fmla="*/ 21 h 95"/>
                  <a:gd name="T62" fmla="*/ 63 w 96"/>
                  <a:gd name="T63" fmla="*/ 18 h 95"/>
                  <a:gd name="T64" fmla="*/ 88 w 96"/>
                  <a:gd name="T65" fmla="*/ 5 h 95"/>
                  <a:gd name="T66" fmla="*/ 58 w 96"/>
                  <a:gd name="T67" fmla="*/ 5 h 95"/>
                  <a:gd name="T68" fmla="*/ 78 w 96"/>
                  <a:gd name="T69" fmla="*/ 33 h 95"/>
                  <a:gd name="T70" fmla="*/ 73 w 96"/>
                  <a:gd name="T71" fmla="*/ 36 h 95"/>
                  <a:gd name="T72" fmla="*/ 63 w 96"/>
                  <a:gd name="T73" fmla="*/ 33 h 95"/>
                  <a:gd name="T74" fmla="*/ 86 w 96"/>
                  <a:gd name="T75" fmla="*/ 48 h 95"/>
                  <a:gd name="T76" fmla="*/ 62 w 96"/>
                  <a:gd name="T77" fmla="*/ 50 h 95"/>
                  <a:gd name="T78" fmla="*/ 73 w 96"/>
                  <a:gd name="T79" fmla="*/ 48 h 95"/>
                  <a:gd name="T80" fmla="*/ 92 w 96"/>
                  <a:gd name="T81" fmla="*/ 64 h 95"/>
                  <a:gd name="T82" fmla="*/ 62 w 96"/>
                  <a:gd name="T83" fmla="*/ 64 h 95"/>
                  <a:gd name="T84" fmla="*/ 83 w 96"/>
                  <a:gd name="T85" fmla="*/ 63 h 95"/>
                  <a:gd name="T86" fmla="*/ 86 w 96"/>
                  <a:gd name="T87" fmla="*/ 79 h 95"/>
                  <a:gd name="T88" fmla="*/ 62 w 96"/>
                  <a:gd name="T89" fmla="*/ 78 h 95"/>
                  <a:gd name="T90" fmla="*/ 9 w 96"/>
                  <a:gd name="T91" fmla="*/ 81 h 95"/>
                  <a:gd name="T92" fmla="*/ 40 w 96"/>
                  <a:gd name="T93" fmla="*/ 70 h 95"/>
                  <a:gd name="T94" fmla="*/ 41 w 96"/>
                  <a:gd name="T95" fmla="*/ 71 h 95"/>
                  <a:gd name="T96" fmla="*/ 33 w 96"/>
                  <a:gd name="T97" fmla="*/ 43 h 95"/>
                  <a:gd name="T98" fmla="*/ 13 w 96"/>
                  <a:gd name="T99" fmla="*/ 45 h 95"/>
                  <a:gd name="T100" fmla="*/ 43 w 96"/>
                  <a:gd name="T101" fmla="*/ 45 h 95"/>
                  <a:gd name="T102" fmla="*/ 20 w 96"/>
                  <a:gd name="T103" fmla="*/ 29 h 95"/>
                  <a:gd name="T104" fmla="*/ 20 w 96"/>
                  <a:gd name="T105" fmla="*/ 32 h 95"/>
                  <a:gd name="T106" fmla="*/ 34 w 96"/>
                  <a:gd name="T107" fmla="*/ 59 h 95"/>
                  <a:gd name="T108" fmla="*/ 9 w 96"/>
                  <a:gd name="T109" fmla="*/ 58 h 95"/>
                  <a:gd name="T110" fmla="*/ 33 w 96"/>
                  <a:gd name="T111" fmla="*/ 6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6" h="95"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9"/>
                      <a:pt x="41" y="59"/>
                      <a:pt x="41" y="60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2" y="67"/>
                    </a:cubicBezTo>
                    <a:cubicBezTo>
                      <a:pt x="45" y="68"/>
                      <a:pt x="47" y="69"/>
                      <a:pt x="48" y="70"/>
                    </a:cubicBezTo>
                    <a:cubicBezTo>
                      <a:pt x="48" y="70"/>
                      <a:pt x="49" y="71"/>
                      <a:pt x="49" y="71"/>
                    </a:cubicBezTo>
                    <a:cubicBezTo>
                      <a:pt x="49" y="74"/>
                      <a:pt x="49" y="77"/>
                      <a:pt x="49" y="80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7" y="82"/>
                      <a:pt x="46" y="83"/>
                      <a:pt x="44" y="83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1"/>
                      <a:pt x="44" y="91"/>
                      <a:pt x="43" y="91"/>
                    </a:cubicBezTo>
                    <a:cubicBezTo>
                      <a:pt x="42" y="92"/>
                      <a:pt x="40" y="93"/>
                      <a:pt x="37" y="94"/>
                    </a:cubicBezTo>
                    <a:cubicBezTo>
                      <a:pt x="34" y="94"/>
                      <a:pt x="29" y="95"/>
                      <a:pt x="24" y="95"/>
                    </a:cubicBezTo>
                    <a:cubicBezTo>
                      <a:pt x="19" y="95"/>
                      <a:pt x="15" y="94"/>
                      <a:pt x="11" y="94"/>
                    </a:cubicBezTo>
                    <a:cubicBezTo>
                      <a:pt x="8" y="93"/>
                      <a:pt x="6" y="92"/>
                      <a:pt x="5" y="91"/>
                    </a:cubicBezTo>
                    <a:cubicBezTo>
                      <a:pt x="5" y="91"/>
                      <a:pt x="4" y="91"/>
                      <a:pt x="4" y="90"/>
                    </a:cubicBezTo>
                    <a:cubicBezTo>
                      <a:pt x="4" y="87"/>
                      <a:pt x="4" y="84"/>
                      <a:pt x="4" y="81"/>
                    </a:cubicBezTo>
                    <a:cubicBezTo>
                      <a:pt x="4" y="81"/>
                      <a:pt x="4" y="80"/>
                      <a:pt x="5" y="80"/>
                    </a:cubicBezTo>
                    <a:cubicBezTo>
                      <a:pt x="6" y="79"/>
                      <a:pt x="7" y="78"/>
                      <a:pt x="9" y="78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2"/>
                      <a:pt x="8" y="72"/>
                      <a:pt x="8" y="72"/>
                    </a:cubicBezTo>
                    <a:cubicBezTo>
                      <a:pt x="5" y="72"/>
                      <a:pt x="3" y="71"/>
                      <a:pt x="2" y="70"/>
                    </a:cubicBezTo>
                    <a:cubicBezTo>
                      <a:pt x="1" y="69"/>
                      <a:pt x="1" y="69"/>
                      <a:pt x="1" y="68"/>
                    </a:cubicBezTo>
                    <a:cubicBezTo>
                      <a:pt x="1" y="65"/>
                      <a:pt x="1" y="62"/>
                      <a:pt x="1" y="60"/>
                    </a:cubicBezTo>
                    <a:cubicBezTo>
                      <a:pt x="1" y="59"/>
                      <a:pt x="1" y="59"/>
                      <a:pt x="2" y="58"/>
                    </a:cubicBezTo>
                    <a:cubicBezTo>
                      <a:pt x="3" y="57"/>
                      <a:pt x="5" y="56"/>
                      <a:pt x="8" y="56"/>
                    </a:cubicBezTo>
                    <a:cubicBezTo>
                      <a:pt x="8" y="56"/>
                      <a:pt x="9" y="56"/>
                      <a:pt x="9" y="55"/>
                    </a:cubicBezTo>
                    <a:cubicBezTo>
                      <a:pt x="9" y="55"/>
                      <a:pt x="8" y="55"/>
                      <a:pt x="8" y="54"/>
                    </a:cubicBezTo>
                    <a:cubicBezTo>
                      <a:pt x="8" y="51"/>
                      <a:pt x="8" y="48"/>
                      <a:pt x="8" y="45"/>
                    </a:cubicBezTo>
                    <a:cubicBezTo>
                      <a:pt x="8" y="45"/>
                      <a:pt x="9" y="44"/>
                      <a:pt x="9" y="44"/>
                    </a:cubicBezTo>
                    <a:cubicBezTo>
                      <a:pt x="8" y="44"/>
                      <a:pt x="8" y="44"/>
                      <a:pt x="7" y="43"/>
                    </a:cubicBezTo>
                    <a:cubicBezTo>
                      <a:pt x="4" y="43"/>
                      <a:pt x="2" y="42"/>
                      <a:pt x="1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0" y="37"/>
                      <a:pt x="0" y="34"/>
                      <a:pt x="0" y="31"/>
                    </a:cubicBezTo>
                    <a:cubicBezTo>
                      <a:pt x="0" y="30"/>
                      <a:pt x="0" y="30"/>
                      <a:pt x="1" y="29"/>
                    </a:cubicBezTo>
                    <a:cubicBezTo>
                      <a:pt x="2" y="28"/>
                      <a:pt x="4" y="27"/>
                      <a:pt x="7" y="27"/>
                    </a:cubicBezTo>
                    <a:cubicBezTo>
                      <a:pt x="10" y="26"/>
                      <a:pt x="15" y="26"/>
                      <a:pt x="20" y="26"/>
                    </a:cubicBezTo>
                    <a:cubicBezTo>
                      <a:pt x="25" y="26"/>
                      <a:pt x="29" y="26"/>
                      <a:pt x="33" y="27"/>
                    </a:cubicBezTo>
                    <a:cubicBezTo>
                      <a:pt x="36" y="27"/>
                      <a:pt x="38" y="28"/>
                      <a:pt x="39" y="29"/>
                    </a:cubicBezTo>
                    <a:cubicBezTo>
                      <a:pt x="39" y="30"/>
                      <a:pt x="40" y="30"/>
                      <a:pt x="40" y="31"/>
                    </a:cubicBezTo>
                    <a:cubicBezTo>
                      <a:pt x="40" y="34"/>
                      <a:pt x="40" y="37"/>
                      <a:pt x="40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40" y="41"/>
                      <a:pt x="40" y="41"/>
                      <a:pt x="41" y="41"/>
                    </a:cubicBezTo>
                    <a:cubicBezTo>
                      <a:pt x="44" y="42"/>
                      <a:pt x="46" y="43"/>
                      <a:pt x="47" y="44"/>
                    </a:cubicBezTo>
                    <a:cubicBezTo>
                      <a:pt x="48" y="44"/>
                      <a:pt x="48" y="45"/>
                      <a:pt x="48" y="45"/>
                    </a:cubicBezTo>
                    <a:cubicBezTo>
                      <a:pt x="48" y="48"/>
                      <a:pt x="48" y="51"/>
                      <a:pt x="48" y="54"/>
                    </a:cubicBezTo>
                    <a:cubicBezTo>
                      <a:pt x="48" y="55"/>
                      <a:pt x="48" y="55"/>
                      <a:pt x="47" y="56"/>
                    </a:cubicBezTo>
                    <a:cubicBezTo>
                      <a:pt x="46" y="56"/>
                      <a:pt x="44" y="57"/>
                      <a:pt x="41" y="58"/>
                    </a:cubicBezTo>
                    <a:cubicBezTo>
                      <a:pt x="41" y="58"/>
                      <a:pt x="40" y="58"/>
                      <a:pt x="40" y="58"/>
                    </a:cubicBezTo>
                    <a:close/>
                    <a:moveTo>
                      <a:pt x="73" y="0"/>
                    </a:moveTo>
                    <a:cubicBezTo>
                      <a:pt x="68" y="0"/>
                      <a:pt x="64" y="1"/>
                      <a:pt x="60" y="1"/>
                    </a:cubicBezTo>
                    <a:cubicBezTo>
                      <a:pt x="58" y="2"/>
                      <a:pt x="55" y="3"/>
                      <a:pt x="54" y="4"/>
                    </a:cubicBezTo>
                    <a:cubicBezTo>
                      <a:pt x="54" y="4"/>
                      <a:pt x="54" y="4"/>
                      <a:pt x="54" y="5"/>
                    </a:cubicBezTo>
                    <a:cubicBezTo>
                      <a:pt x="54" y="8"/>
                      <a:pt x="54" y="11"/>
                      <a:pt x="54" y="14"/>
                    </a:cubicBezTo>
                    <a:cubicBezTo>
                      <a:pt x="54" y="14"/>
                      <a:pt x="54" y="15"/>
                      <a:pt x="54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4" y="16"/>
                    </a:cubicBezTo>
                    <a:cubicBezTo>
                      <a:pt x="51" y="17"/>
                      <a:pt x="49" y="17"/>
                      <a:pt x="48" y="18"/>
                    </a:cubicBezTo>
                    <a:cubicBezTo>
                      <a:pt x="48" y="19"/>
                      <a:pt x="47" y="19"/>
                      <a:pt x="47" y="20"/>
                    </a:cubicBezTo>
                    <a:cubicBezTo>
                      <a:pt x="47" y="23"/>
                      <a:pt x="47" y="26"/>
                      <a:pt x="47" y="28"/>
                    </a:cubicBezTo>
                    <a:cubicBezTo>
                      <a:pt x="47" y="29"/>
                      <a:pt x="48" y="30"/>
                      <a:pt x="48" y="30"/>
                    </a:cubicBezTo>
                    <a:cubicBezTo>
                      <a:pt x="49" y="31"/>
                      <a:pt x="51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3" y="34"/>
                      <a:pt x="53" y="34"/>
                      <a:pt x="53" y="35"/>
                    </a:cubicBezTo>
                    <a:cubicBezTo>
                      <a:pt x="53" y="38"/>
                      <a:pt x="53" y="41"/>
                      <a:pt x="53" y="43"/>
                    </a:cubicBezTo>
                    <a:cubicBezTo>
                      <a:pt x="53" y="44"/>
                      <a:pt x="53" y="44"/>
                      <a:pt x="54" y="45"/>
                    </a:cubicBezTo>
                    <a:cubicBezTo>
                      <a:pt x="55" y="46"/>
                      <a:pt x="56" y="46"/>
                      <a:pt x="57" y="47"/>
                    </a:cubicBezTo>
                    <a:cubicBezTo>
                      <a:pt x="56" y="47"/>
                      <a:pt x="55" y="48"/>
                      <a:pt x="55" y="48"/>
                    </a:cubicBezTo>
                    <a:cubicBezTo>
                      <a:pt x="54" y="49"/>
                      <a:pt x="54" y="49"/>
                      <a:pt x="54" y="50"/>
                    </a:cubicBezTo>
                    <a:cubicBezTo>
                      <a:pt x="54" y="52"/>
                      <a:pt x="54" y="55"/>
                      <a:pt x="54" y="58"/>
                    </a:cubicBezTo>
                    <a:cubicBezTo>
                      <a:pt x="54" y="59"/>
                      <a:pt x="54" y="59"/>
                      <a:pt x="55" y="60"/>
                    </a:cubicBezTo>
                    <a:cubicBezTo>
                      <a:pt x="56" y="61"/>
                      <a:pt x="57" y="61"/>
                      <a:pt x="59" y="62"/>
                    </a:cubicBezTo>
                    <a:cubicBezTo>
                      <a:pt x="59" y="62"/>
                      <a:pt x="58" y="62"/>
                      <a:pt x="58" y="63"/>
                    </a:cubicBezTo>
                    <a:cubicBezTo>
                      <a:pt x="57" y="63"/>
                      <a:pt x="57" y="64"/>
                      <a:pt x="57" y="64"/>
                    </a:cubicBezTo>
                    <a:cubicBezTo>
                      <a:pt x="57" y="67"/>
                      <a:pt x="57" y="70"/>
                      <a:pt x="57" y="73"/>
                    </a:cubicBezTo>
                    <a:cubicBezTo>
                      <a:pt x="57" y="74"/>
                      <a:pt x="57" y="74"/>
                      <a:pt x="58" y="75"/>
                    </a:cubicBezTo>
                    <a:cubicBezTo>
                      <a:pt x="58" y="75"/>
                      <a:pt x="58" y="75"/>
                      <a:pt x="59" y="76"/>
                    </a:cubicBezTo>
                    <a:cubicBezTo>
                      <a:pt x="57" y="76"/>
                      <a:pt x="56" y="77"/>
                      <a:pt x="55" y="77"/>
                    </a:cubicBezTo>
                    <a:cubicBezTo>
                      <a:pt x="54" y="78"/>
                      <a:pt x="54" y="78"/>
                      <a:pt x="54" y="79"/>
                    </a:cubicBezTo>
                    <a:cubicBezTo>
                      <a:pt x="54" y="82"/>
                      <a:pt x="54" y="85"/>
                      <a:pt x="54" y="88"/>
                    </a:cubicBezTo>
                    <a:cubicBezTo>
                      <a:pt x="54" y="88"/>
                      <a:pt x="54" y="89"/>
                      <a:pt x="55" y="89"/>
                    </a:cubicBezTo>
                    <a:cubicBezTo>
                      <a:pt x="56" y="90"/>
                      <a:pt x="58" y="91"/>
                      <a:pt x="61" y="92"/>
                    </a:cubicBezTo>
                    <a:cubicBezTo>
                      <a:pt x="64" y="92"/>
                      <a:pt x="69" y="92"/>
                      <a:pt x="74" y="92"/>
                    </a:cubicBezTo>
                    <a:cubicBezTo>
                      <a:pt x="79" y="92"/>
                      <a:pt x="84" y="92"/>
                      <a:pt x="87" y="92"/>
                    </a:cubicBezTo>
                    <a:cubicBezTo>
                      <a:pt x="90" y="91"/>
                      <a:pt x="92" y="90"/>
                      <a:pt x="93" y="89"/>
                    </a:cubicBezTo>
                    <a:cubicBezTo>
                      <a:pt x="93" y="89"/>
                      <a:pt x="94" y="89"/>
                      <a:pt x="94" y="88"/>
                    </a:cubicBezTo>
                    <a:cubicBezTo>
                      <a:pt x="94" y="85"/>
                      <a:pt x="94" y="82"/>
                      <a:pt x="94" y="79"/>
                    </a:cubicBezTo>
                    <a:cubicBezTo>
                      <a:pt x="94" y="78"/>
                      <a:pt x="94" y="78"/>
                      <a:pt x="93" y="77"/>
                    </a:cubicBezTo>
                    <a:cubicBezTo>
                      <a:pt x="93" y="77"/>
                      <a:pt x="92" y="77"/>
                      <a:pt x="92" y="76"/>
                    </a:cubicBezTo>
                    <a:cubicBezTo>
                      <a:pt x="93" y="76"/>
                      <a:pt x="95" y="75"/>
                      <a:pt x="95" y="75"/>
                    </a:cubicBezTo>
                    <a:cubicBezTo>
                      <a:pt x="96" y="74"/>
                      <a:pt x="96" y="74"/>
                      <a:pt x="96" y="73"/>
                    </a:cubicBezTo>
                    <a:cubicBezTo>
                      <a:pt x="96" y="70"/>
                      <a:pt x="96" y="67"/>
                      <a:pt x="96" y="64"/>
                    </a:cubicBezTo>
                    <a:cubicBezTo>
                      <a:pt x="96" y="64"/>
                      <a:pt x="96" y="63"/>
                      <a:pt x="96" y="63"/>
                    </a:cubicBezTo>
                    <a:cubicBezTo>
                      <a:pt x="95" y="62"/>
                      <a:pt x="93" y="61"/>
                      <a:pt x="91" y="61"/>
                    </a:cubicBezTo>
                    <a:cubicBezTo>
                      <a:pt x="92" y="61"/>
                      <a:pt x="92" y="60"/>
                      <a:pt x="93" y="60"/>
                    </a:cubicBezTo>
                    <a:cubicBezTo>
                      <a:pt x="93" y="59"/>
                      <a:pt x="94" y="59"/>
                      <a:pt x="94" y="58"/>
                    </a:cubicBezTo>
                    <a:cubicBezTo>
                      <a:pt x="94" y="55"/>
                      <a:pt x="94" y="52"/>
                      <a:pt x="94" y="50"/>
                    </a:cubicBezTo>
                    <a:cubicBezTo>
                      <a:pt x="94" y="49"/>
                      <a:pt x="94" y="49"/>
                      <a:pt x="93" y="48"/>
                    </a:cubicBezTo>
                    <a:cubicBezTo>
                      <a:pt x="92" y="47"/>
                      <a:pt x="91" y="47"/>
                      <a:pt x="90" y="46"/>
                    </a:cubicBezTo>
                    <a:cubicBezTo>
                      <a:pt x="91" y="46"/>
                      <a:pt x="91" y="46"/>
                      <a:pt x="92" y="45"/>
                    </a:cubicBezTo>
                    <a:cubicBezTo>
                      <a:pt x="92" y="45"/>
                      <a:pt x="93" y="44"/>
                      <a:pt x="93" y="43"/>
                    </a:cubicBezTo>
                    <a:cubicBezTo>
                      <a:pt x="93" y="41"/>
                      <a:pt x="93" y="38"/>
                      <a:pt x="93" y="35"/>
                    </a:cubicBezTo>
                    <a:cubicBezTo>
                      <a:pt x="93" y="34"/>
                      <a:pt x="92" y="34"/>
                      <a:pt x="92" y="33"/>
                    </a:cubicBezTo>
                    <a:cubicBezTo>
                      <a:pt x="91" y="32"/>
                      <a:pt x="89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6" y="31"/>
                      <a:pt x="86" y="30"/>
                      <a:pt x="86" y="30"/>
                    </a:cubicBezTo>
                    <a:cubicBezTo>
                      <a:pt x="87" y="30"/>
                      <a:pt x="87" y="29"/>
                      <a:pt x="87" y="28"/>
                    </a:cubicBezTo>
                    <a:cubicBezTo>
                      <a:pt x="87" y="26"/>
                      <a:pt x="87" y="23"/>
                      <a:pt x="87" y="20"/>
                    </a:cubicBezTo>
                    <a:cubicBezTo>
                      <a:pt x="87" y="19"/>
                      <a:pt x="87" y="19"/>
                      <a:pt x="86" y="18"/>
                    </a:cubicBezTo>
                    <a:cubicBezTo>
                      <a:pt x="86" y="18"/>
                      <a:pt x="86" y="18"/>
                      <a:pt x="85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9" y="17"/>
                      <a:pt x="91" y="16"/>
                      <a:pt x="92" y="15"/>
                    </a:cubicBezTo>
                    <a:cubicBezTo>
                      <a:pt x="93" y="15"/>
                      <a:pt x="93" y="15"/>
                      <a:pt x="93" y="14"/>
                    </a:cubicBezTo>
                    <a:cubicBezTo>
                      <a:pt x="93" y="11"/>
                      <a:pt x="93" y="8"/>
                      <a:pt x="93" y="5"/>
                    </a:cubicBezTo>
                    <a:cubicBezTo>
                      <a:pt x="93" y="5"/>
                      <a:pt x="93" y="4"/>
                      <a:pt x="92" y="3"/>
                    </a:cubicBezTo>
                    <a:cubicBezTo>
                      <a:pt x="91" y="2"/>
                      <a:pt x="89" y="2"/>
                      <a:pt x="86" y="1"/>
                    </a:cubicBezTo>
                    <a:cubicBezTo>
                      <a:pt x="83" y="1"/>
                      <a:pt x="78" y="0"/>
                      <a:pt x="73" y="0"/>
                    </a:cubicBezTo>
                    <a:close/>
                    <a:moveTo>
                      <a:pt x="78" y="18"/>
                    </a:moveTo>
                    <a:cubicBezTo>
                      <a:pt x="78" y="19"/>
                      <a:pt x="79" y="19"/>
                      <a:pt x="79" y="19"/>
                    </a:cubicBezTo>
                    <a:cubicBezTo>
                      <a:pt x="81" y="19"/>
                      <a:pt x="82" y="19"/>
                      <a:pt x="82" y="19"/>
                    </a:cubicBezTo>
                    <a:cubicBezTo>
                      <a:pt x="82" y="20"/>
                      <a:pt x="81" y="20"/>
                      <a:pt x="79" y="20"/>
                    </a:cubicBezTo>
                    <a:cubicBezTo>
                      <a:pt x="76" y="21"/>
                      <a:pt x="72" y="21"/>
                      <a:pt x="67" y="21"/>
                    </a:cubicBezTo>
                    <a:cubicBezTo>
                      <a:pt x="62" y="21"/>
                      <a:pt x="58" y="21"/>
                      <a:pt x="55" y="20"/>
                    </a:cubicBezTo>
                    <a:cubicBezTo>
                      <a:pt x="53" y="20"/>
                      <a:pt x="52" y="20"/>
                      <a:pt x="52" y="19"/>
                    </a:cubicBezTo>
                    <a:cubicBezTo>
                      <a:pt x="52" y="19"/>
                      <a:pt x="53" y="19"/>
                      <a:pt x="55" y="19"/>
                    </a:cubicBezTo>
                    <a:cubicBezTo>
                      <a:pt x="57" y="18"/>
                      <a:pt x="60" y="18"/>
                      <a:pt x="63" y="18"/>
                    </a:cubicBezTo>
                    <a:cubicBezTo>
                      <a:pt x="66" y="18"/>
                      <a:pt x="69" y="19"/>
                      <a:pt x="73" y="19"/>
                    </a:cubicBezTo>
                    <a:cubicBezTo>
                      <a:pt x="75" y="19"/>
                      <a:pt x="76" y="19"/>
                      <a:pt x="78" y="18"/>
                    </a:cubicBezTo>
                    <a:close/>
                    <a:moveTo>
                      <a:pt x="85" y="4"/>
                    </a:moveTo>
                    <a:cubicBezTo>
                      <a:pt x="87" y="4"/>
                      <a:pt x="88" y="4"/>
                      <a:pt x="88" y="5"/>
                    </a:cubicBezTo>
                    <a:cubicBezTo>
                      <a:pt x="88" y="5"/>
                      <a:pt x="87" y="5"/>
                      <a:pt x="85" y="5"/>
                    </a:cubicBezTo>
                    <a:cubicBezTo>
                      <a:pt x="82" y="6"/>
                      <a:pt x="78" y="6"/>
                      <a:pt x="73" y="6"/>
                    </a:cubicBezTo>
                    <a:cubicBezTo>
                      <a:pt x="69" y="6"/>
                      <a:pt x="64" y="6"/>
                      <a:pt x="61" y="5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8" y="4"/>
                      <a:pt x="59" y="4"/>
                      <a:pt x="61" y="4"/>
                    </a:cubicBezTo>
                    <a:cubicBezTo>
                      <a:pt x="64" y="3"/>
                      <a:pt x="69" y="3"/>
                      <a:pt x="73" y="3"/>
                    </a:cubicBezTo>
                    <a:cubicBezTo>
                      <a:pt x="78" y="3"/>
                      <a:pt x="82" y="3"/>
                      <a:pt x="85" y="4"/>
                    </a:cubicBezTo>
                    <a:close/>
                    <a:moveTo>
                      <a:pt x="78" y="33"/>
                    </a:moveTo>
                    <a:cubicBezTo>
                      <a:pt x="80" y="33"/>
                      <a:pt x="83" y="33"/>
                      <a:pt x="85" y="34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5"/>
                      <a:pt x="87" y="35"/>
                      <a:pt x="85" y="35"/>
                    </a:cubicBezTo>
                    <a:cubicBezTo>
                      <a:pt x="82" y="36"/>
                      <a:pt x="78" y="36"/>
                      <a:pt x="73" y="36"/>
                    </a:cubicBezTo>
                    <a:cubicBezTo>
                      <a:pt x="68" y="36"/>
                      <a:pt x="64" y="36"/>
                      <a:pt x="61" y="35"/>
                    </a:cubicBezTo>
                    <a:cubicBezTo>
                      <a:pt x="59" y="35"/>
                      <a:pt x="58" y="35"/>
                      <a:pt x="58" y="34"/>
                    </a:cubicBezTo>
                    <a:cubicBezTo>
                      <a:pt x="58" y="34"/>
                      <a:pt x="59" y="34"/>
                      <a:pt x="61" y="34"/>
                    </a:cubicBezTo>
                    <a:cubicBezTo>
                      <a:pt x="61" y="33"/>
                      <a:pt x="62" y="33"/>
                      <a:pt x="63" y="33"/>
                    </a:cubicBezTo>
                    <a:cubicBezTo>
                      <a:pt x="64" y="33"/>
                      <a:pt x="66" y="33"/>
                      <a:pt x="67" y="33"/>
                    </a:cubicBezTo>
                    <a:cubicBezTo>
                      <a:pt x="71" y="33"/>
                      <a:pt x="75" y="33"/>
                      <a:pt x="78" y="33"/>
                    </a:cubicBezTo>
                    <a:close/>
                    <a:moveTo>
                      <a:pt x="82" y="48"/>
                    </a:moveTo>
                    <a:cubicBezTo>
                      <a:pt x="83" y="48"/>
                      <a:pt x="85" y="48"/>
                      <a:pt x="86" y="48"/>
                    </a:cubicBezTo>
                    <a:cubicBezTo>
                      <a:pt x="88" y="49"/>
                      <a:pt x="89" y="49"/>
                      <a:pt x="89" y="49"/>
                    </a:cubicBezTo>
                    <a:cubicBezTo>
                      <a:pt x="89" y="49"/>
                      <a:pt x="88" y="50"/>
                      <a:pt x="86" y="50"/>
                    </a:cubicBezTo>
                    <a:cubicBezTo>
                      <a:pt x="83" y="50"/>
                      <a:pt x="79" y="51"/>
                      <a:pt x="74" y="51"/>
                    </a:cubicBezTo>
                    <a:cubicBezTo>
                      <a:pt x="69" y="51"/>
                      <a:pt x="65" y="50"/>
                      <a:pt x="62" y="50"/>
                    </a:cubicBezTo>
                    <a:cubicBezTo>
                      <a:pt x="60" y="50"/>
                      <a:pt x="59" y="49"/>
                      <a:pt x="59" y="49"/>
                    </a:cubicBezTo>
                    <a:cubicBezTo>
                      <a:pt x="59" y="49"/>
                      <a:pt x="60" y="49"/>
                      <a:pt x="62" y="48"/>
                    </a:cubicBezTo>
                    <a:cubicBezTo>
                      <a:pt x="63" y="48"/>
                      <a:pt x="64" y="48"/>
                      <a:pt x="65" y="48"/>
                    </a:cubicBezTo>
                    <a:cubicBezTo>
                      <a:pt x="68" y="48"/>
                      <a:pt x="70" y="48"/>
                      <a:pt x="73" y="48"/>
                    </a:cubicBezTo>
                    <a:cubicBezTo>
                      <a:pt x="76" y="48"/>
                      <a:pt x="79" y="48"/>
                      <a:pt x="82" y="48"/>
                    </a:cubicBezTo>
                    <a:close/>
                    <a:moveTo>
                      <a:pt x="83" y="63"/>
                    </a:moveTo>
                    <a:cubicBezTo>
                      <a:pt x="85" y="63"/>
                      <a:pt x="87" y="63"/>
                      <a:pt x="89" y="63"/>
                    </a:cubicBezTo>
                    <a:cubicBezTo>
                      <a:pt x="91" y="64"/>
                      <a:pt x="92" y="64"/>
                      <a:pt x="92" y="64"/>
                    </a:cubicBezTo>
                    <a:cubicBezTo>
                      <a:pt x="92" y="64"/>
                      <a:pt x="91" y="64"/>
                      <a:pt x="89" y="65"/>
                    </a:cubicBezTo>
                    <a:cubicBezTo>
                      <a:pt x="86" y="65"/>
                      <a:pt x="81" y="66"/>
                      <a:pt x="77" y="66"/>
                    </a:cubicBezTo>
                    <a:cubicBezTo>
                      <a:pt x="72" y="66"/>
                      <a:pt x="68" y="65"/>
                      <a:pt x="65" y="65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5" y="63"/>
                    </a:cubicBezTo>
                    <a:cubicBezTo>
                      <a:pt x="65" y="63"/>
                      <a:pt x="66" y="63"/>
                      <a:pt x="67" y="63"/>
                    </a:cubicBezTo>
                    <a:cubicBezTo>
                      <a:pt x="69" y="63"/>
                      <a:pt x="72" y="63"/>
                      <a:pt x="74" y="63"/>
                    </a:cubicBezTo>
                    <a:cubicBezTo>
                      <a:pt x="77" y="63"/>
                      <a:pt x="81" y="63"/>
                      <a:pt x="83" y="63"/>
                    </a:cubicBezTo>
                    <a:close/>
                    <a:moveTo>
                      <a:pt x="84" y="78"/>
                    </a:moveTo>
                    <a:cubicBezTo>
                      <a:pt x="85" y="78"/>
                      <a:pt x="85" y="78"/>
                      <a:pt x="86" y="78"/>
                    </a:cubicBezTo>
                    <a:cubicBezTo>
                      <a:pt x="88" y="78"/>
                      <a:pt x="89" y="78"/>
                      <a:pt x="89" y="79"/>
                    </a:cubicBezTo>
                    <a:cubicBezTo>
                      <a:pt x="89" y="79"/>
                      <a:pt x="88" y="79"/>
                      <a:pt x="86" y="79"/>
                    </a:cubicBezTo>
                    <a:cubicBezTo>
                      <a:pt x="83" y="80"/>
                      <a:pt x="79" y="80"/>
                      <a:pt x="74" y="80"/>
                    </a:cubicBezTo>
                    <a:cubicBezTo>
                      <a:pt x="69" y="80"/>
                      <a:pt x="65" y="80"/>
                      <a:pt x="62" y="79"/>
                    </a:cubicBezTo>
                    <a:cubicBezTo>
                      <a:pt x="60" y="79"/>
                      <a:pt x="59" y="79"/>
                      <a:pt x="59" y="79"/>
                    </a:cubicBezTo>
                    <a:cubicBezTo>
                      <a:pt x="59" y="78"/>
                      <a:pt x="60" y="78"/>
                      <a:pt x="62" y="78"/>
                    </a:cubicBezTo>
                    <a:cubicBezTo>
                      <a:pt x="63" y="78"/>
                      <a:pt x="65" y="77"/>
                      <a:pt x="66" y="77"/>
                    </a:cubicBezTo>
                    <a:cubicBezTo>
                      <a:pt x="69" y="78"/>
                      <a:pt x="73" y="78"/>
                      <a:pt x="77" y="78"/>
                    </a:cubicBezTo>
                    <a:cubicBezTo>
                      <a:pt x="79" y="78"/>
                      <a:pt x="82" y="78"/>
                      <a:pt x="84" y="78"/>
                    </a:cubicBezTo>
                    <a:close/>
                    <a:moveTo>
                      <a:pt x="9" y="81"/>
                    </a:move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lose/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1"/>
                      <a:pt x="37" y="72"/>
                      <a:pt x="34" y="72"/>
                    </a:cubicBezTo>
                    <a:cubicBezTo>
                      <a:pt x="34" y="72"/>
                      <a:pt x="33" y="72"/>
                      <a:pt x="33" y="72"/>
                    </a:cubicBezTo>
                    <a:cubicBezTo>
                      <a:pt x="36" y="72"/>
                      <a:pt x="39" y="72"/>
                      <a:pt x="41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4" y="71"/>
                      <a:pt x="43" y="70"/>
                      <a:pt x="41" y="70"/>
                    </a:cubicBezTo>
                    <a:cubicBezTo>
                      <a:pt x="41" y="70"/>
                      <a:pt x="40" y="70"/>
                      <a:pt x="40" y="70"/>
                    </a:cubicBezTo>
                    <a:close/>
                    <a:moveTo>
                      <a:pt x="33" y="43"/>
                    </a:moveTo>
                    <a:cubicBezTo>
                      <a:pt x="33" y="43"/>
                      <a:pt x="33" y="43"/>
                      <a:pt x="33" y="43"/>
                    </a:cubicBezTo>
                    <a:cubicBezTo>
                      <a:pt x="29" y="44"/>
                      <a:pt x="25" y="44"/>
                      <a:pt x="20" y="44"/>
                    </a:cubicBezTo>
                    <a:cubicBezTo>
                      <a:pt x="18" y="44"/>
                      <a:pt x="17" y="44"/>
                      <a:pt x="15" y="44"/>
                    </a:cubicBezTo>
                    <a:cubicBezTo>
                      <a:pt x="14" y="44"/>
                      <a:pt x="13" y="45"/>
                      <a:pt x="13" y="45"/>
                    </a:cubicBezTo>
                    <a:cubicBezTo>
                      <a:pt x="13" y="45"/>
                      <a:pt x="14" y="45"/>
                      <a:pt x="16" y="46"/>
                    </a:cubicBezTo>
                    <a:cubicBezTo>
                      <a:pt x="19" y="46"/>
                      <a:pt x="23" y="46"/>
                      <a:pt x="28" y="46"/>
                    </a:cubicBezTo>
                    <a:cubicBezTo>
                      <a:pt x="33" y="46"/>
                      <a:pt x="37" y="46"/>
                      <a:pt x="40" y="46"/>
                    </a:cubicBezTo>
                    <a:cubicBezTo>
                      <a:pt x="42" y="45"/>
                      <a:pt x="43" y="45"/>
                      <a:pt x="43" y="45"/>
                    </a:cubicBezTo>
                    <a:cubicBezTo>
                      <a:pt x="43" y="45"/>
                      <a:pt x="42" y="44"/>
                      <a:pt x="40" y="44"/>
                    </a:cubicBezTo>
                    <a:cubicBezTo>
                      <a:pt x="38" y="44"/>
                      <a:pt x="36" y="43"/>
                      <a:pt x="33" y="43"/>
                    </a:cubicBezTo>
                    <a:close/>
                    <a:moveTo>
                      <a:pt x="32" y="30"/>
                    </a:moveTo>
                    <a:cubicBezTo>
                      <a:pt x="29" y="29"/>
                      <a:pt x="25" y="29"/>
                      <a:pt x="20" y="29"/>
                    </a:cubicBezTo>
                    <a:cubicBezTo>
                      <a:pt x="15" y="29"/>
                      <a:pt x="11" y="29"/>
                      <a:pt x="8" y="30"/>
                    </a:cubicBezTo>
                    <a:cubicBezTo>
                      <a:pt x="6" y="30"/>
                      <a:pt x="5" y="30"/>
                      <a:pt x="5" y="30"/>
                    </a:cubicBezTo>
                    <a:cubicBezTo>
                      <a:pt x="5" y="31"/>
                      <a:pt x="6" y="31"/>
                      <a:pt x="8" y="31"/>
                    </a:cubicBezTo>
                    <a:cubicBezTo>
                      <a:pt x="11" y="32"/>
                      <a:pt x="15" y="32"/>
                      <a:pt x="20" y="32"/>
                    </a:cubicBezTo>
                    <a:cubicBezTo>
                      <a:pt x="25" y="32"/>
                      <a:pt x="29" y="32"/>
                      <a:pt x="32" y="31"/>
                    </a:cubicBezTo>
                    <a:cubicBezTo>
                      <a:pt x="34" y="31"/>
                      <a:pt x="35" y="31"/>
                      <a:pt x="35" y="30"/>
                    </a:cubicBezTo>
                    <a:cubicBezTo>
                      <a:pt x="35" y="30"/>
                      <a:pt x="34" y="30"/>
                      <a:pt x="32" y="30"/>
                    </a:cubicBezTo>
                    <a:close/>
                    <a:moveTo>
                      <a:pt x="34" y="59"/>
                    </a:moveTo>
                    <a:cubicBezTo>
                      <a:pt x="32" y="59"/>
                      <a:pt x="30" y="59"/>
                      <a:pt x="28" y="59"/>
                    </a:cubicBezTo>
                    <a:cubicBezTo>
                      <a:pt x="23" y="59"/>
                      <a:pt x="19" y="58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3" y="58"/>
                      <a:pt x="11" y="58"/>
                      <a:pt x="9" y="58"/>
                    </a:cubicBezTo>
                    <a:cubicBezTo>
                      <a:pt x="7" y="59"/>
                      <a:pt x="6" y="59"/>
                      <a:pt x="6" y="59"/>
                    </a:cubicBezTo>
                    <a:cubicBezTo>
                      <a:pt x="6" y="59"/>
                      <a:pt x="7" y="60"/>
                      <a:pt x="9" y="60"/>
                    </a:cubicBezTo>
                    <a:cubicBezTo>
                      <a:pt x="12" y="60"/>
                      <a:pt x="16" y="61"/>
                      <a:pt x="21" y="61"/>
                    </a:cubicBezTo>
                    <a:cubicBezTo>
                      <a:pt x="26" y="61"/>
                      <a:pt x="30" y="60"/>
                      <a:pt x="33" y="60"/>
                    </a:cubicBezTo>
                    <a:cubicBezTo>
                      <a:pt x="35" y="60"/>
                      <a:pt x="36" y="59"/>
                      <a:pt x="36" y="59"/>
                    </a:cubicBezTo>
                    <a:cubicBezTo>
                      <a:pt x="36" y="59"/>
                      <a:pt x="35" y="59"/>
                      <a:pt x="34" y="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8" name="TextBox 27"/>
            <p:cNvSpPr txBox="1"/>
            <p:nvPr/>
          </p:nvSpPr>
          <p:spPr>
            <a:xfrm>
              <a:off x="4174585" y="3621665"/>
              <a:ext cx="377399" cy="3462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kern="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2400" kern="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731934" y="5336113"/>
            <a:ext cx="1185333" cy="1054099"/>
            <a:chOff x="4227509" y="3840178"/>
            <a:chExt cx="887791" cy="790774"/>
          </a:xfrm>
        </p:grpSpPr>
        <p:grpSp>
          <p:nvGrpSpPr>
            <p:cNvPr id="23" name="组合 32"/>
            <p:cNvGrpSpPr/>
            <p:nvPr/>
          </p:nvGrpSpPr>
          <p:grpSpPr bwMode="auto">
            <a:xfrm>
              <a:off x="4227509" y="3840178"/>
              <a:ext cx="887791" cy="790774"/>
              <a:chOff x="4505797" y="3840178"/>
              <a:chExt cx="887791" cy="790774"/>
            </a:xfrm>
          </p:grpSpPr>
          <p:sp>
            <p:nvSpPr>
              <p:cNvPr id="25" name="Freeform 13"/>
              <p:cNvSpPr/>
              <p:nvPr/>
            </p:nvSpPr>
            <p:spPr bwMode="auto">
              <a:xfrm>
                <a:off x="4824451" y="3840178"/>
                <a:ext cx="569137" cy="571644"/>
              </a:xfrm>
              <a:custGeom>
                <a:avLst/>
                <a:gdLst>
                  <a:gd name="T0" fmla="*/ 125 w 288"/>
                  <a:gd name="T1" fmla="*/ 279 h 289"/>
                  <a:gd name="T2" fmla="*/ 10 w 288"/>
                  <a:gd name="T3" fmla="*/ 126 h 289"/>
                  <a:gd name="T4" fmla="*/ 162 w 288"/>
                  <a:gd name="T5" fmla="*/ 11 h 289"/>
                  <a:gd name="T6" fmla="*/ 278 w 288"/>
                  <a:gd name="T7" fmla="*/ 163 h 289"/>
                  <a:gd name="T8" fmla="*/ 125 w 288"/>
                  <a:gd name="T9" fmla="*/ 27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89">
                    <a:moveTo>
                      <a:pt x="125" y="279"/>
                    </a:moveTo>
                    <a:cubicBezTo>
                      <a:pt x="51" y="268"/>
                      <a:pt x="0" y="200"/>
                      <a:pt x="10" y="126"/>
                    </a:cubicBezTo>
                    <a:cubicBezTo>
                      <a:pt x="20" y="52"/>
                      <a:pt x="88" y="0"/>
                      <a:pt x="162" y="11"/>
                    </a:cubicBezTo>
                    <a:cubicBezTo>
                      <a:pt x="236" y="21"/>
                      <a:pt x="288" y="89"/>
                      <a:pt x="278" y="163"/>
                    </a:cubicBezTo>
                    <a:cubicBezTo>
                      <a:pt x="268" y="237"/>
                      <a:pt x="199" y="289"/>
                      <a:pt x="125" y="2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4505797" y="3991028"/>
                <a:ext cx="864011" cy="639924"/>
              </a:xfrm>
              <a:custGeom>
                <a:avLst/>
                <a:gdLst>
                  <a:gd name="T0" fmla="*/ 901 w 1033"/>
                  <a:gd name="T1" fmla="*/ 766 h 766"/>
                  <a:gd name="T2" fmla="*/ 1033 w 1033"/>
                  <a:gd name="T3" fmla="*/ 213 h 766"/>
                  <a:gd name="T4" fmla="*/ 440 w 1033"/>
                  <a:gd name="T5" fmla="*/ 0 h 766"/>
                  <a:gd name="T6" fmla="*/ 0 w 1033"/>
                  <a:gd name="T7" fmla="*/ 766 h 766"/>
                  <a:gd name="T8" fmla="*/ 901 w 1033"/>
                  <a:gd name="T9" fmla="*/ 766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766">
                    <a:moveTo>
                      <a:pt x="901" y="766"/>
                    </a:moveTo>
                    <a:lnTo>
                      <a:pt x="1033" y="213"/>
                    </a:lnTo>
                    <a:lnTo>
                      <a:pt x="440" y="0"/>
                    </a:lnTo>
                    <a:lnTo>
                      <a:pt x="0" y="766"/>
                    </a:lnTo>
                    <a:lnTo>
                      <a:pt x="901" y="7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4886279" y="3902106"/>
                <a:ext cx="445481" cy="447788"/>
              </a:xfrm>
              <a:custGeom>
                <a:avLst/>
                <a:gdLst>
                  <a:gd name="T0" fmla="*/ 98 w 226"/>
                  <a:gd name="T1" fmla="*/ 219 h 227"/>
                  <a:gd name="T2" fmla="*/ 8 w 226"/>
                  <a:gd name="T3" fmla="*/ 99 h 227"/>
                  <a:gd name="T4" fmla="*/ 127 w 226"/>
                  <a:gd name="T5" fmla="*/ 8 h 227"/>
                  <a:gd name="T6" fmla="*/ 218 w 226"/>
                  <a:gd name="T7" fmla="*/ 128 h 227"/>
                  <a:gd name="T8" fmla="*/ 98 w 226"/>
                  <a:gd name="T9" fmla="*/ 219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7">
                    <a:moveTo>
                      <a:pt x="98" y="219"/>
                    </a:moveTo>
                    <a:cubicBezTo>
                      <a:pt x="40" y="211"/>
                      <a:pt x="0" y="157"/>
                      <a:pt x="8" y="99"/>
                    </a:cubicBezTo>
                    <a:cubicBezTo>
                      <a:pt x="16" y="41"/>
                      <a:pt x="69" y="0"/>
                      <a:pt x="127" y="8"/>
                    </a:cubicBezTo>
                    <a:cubicBezTo>
                      <a:pt x="186" y="16"/>
                      <a:pt x="226" y="70"/>
                      <a:pt x="218" y="128"/>
                    </a:cubicBezTo>
                    <a:cubicBezTo>
                      <a:pt x="210" y="186"/>
                      <a:pt x="157" y="227"/>
                      <a:pt x="98" y="2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Freeform 40"/>
              <p:cNvSpPr>
                <a:spLocks noEditPoints="1"/>
              </p:cNvSpPr>
              <p:nvPr/>
            </p:nvSpPr>
            <p:spPr bwMode="auto">
              <a:xfrm>
                <a:off x="4971887" y="3971973"/>
                <a:ext cx="286947" cy="284235"/>
              </a:xfrm>
              <a:custGeom>
                <a:avLst/>
                <a:gdLst>
                  <a:gd name="T0" fmla="*/ 23 w 257"/>
                  <a:gd name="T1" fmla="*/ 11 h 255"/>
                  <a:gd name="T2" fmla="*/ 0 w 257"/>
                  <a:gd name="T3" fmla="*/ 238 h 255"/>
                  <a:gd name="T4" fmla="*/ 0 w 257"/>
                  <a:gd name="T5" fmla="*/ 255 h 255"/>
                  <a:gd name="T6" fmla="*/ 170 w 257"/>
                  <a:gd name="T7" fmla="*/ 42 h 255"/>
                  <a:gd name="T8" fmla="*/ 170 w 257"/>
                  <a:gd name="T9" fmla="*/ 42 h 255"/>
                  <a:gd name="T10" fmla="*/ 170 w 257"/>
                  <a:gd name="T11" fmla="*/ 82 h 255"/>
                  <a:gd name="T12" fmla="*/ 229 w 257"/>
                  <a:gd name="T13" fmla="*/ 56 h 255"/>
                  <a:gd name="T14" fmla="*/ 229 w 257"/>
                  <a:gd name="T15" fmla="*/ 113 h 255"/>
                  <a:gd name="T16" fmla="*/ 229 w 257"/>
                  <a:gd name="T17" fmla="*/ 96 h 255"/>
                  <a:gd name="T18" fmla="*/ 170 w 257"/>
                  <a:gd name="T19" fmla="*/ 160 h 255"/>
                  <a:gd name="T20" fmla="*/ 229 w 257"/>
                  <a:gd name="T21" fmla="*/ 134 h 255"/>
                  <a:gd name="T22" fmla="*/ 229 w 257"/>
                  <a:gd name="T23" fmla="*/ 193 h 255"/>
                  <a:gd name="T24" fmla="*/ 229 w 257"/>
                  <a:gd name="T25" fmla="*/ 174 h 255"/>
                  <a:gd name="T26" fmla="*/ 191 w 257"/>
                  <a:gd name="T27" fmla="*/ 229 h 255"/>
                  <a:gd name="T28" fmla="*/ 229 w 257"/>
                  <a:gd name="T29" fmla="*/ 212 h 255"/>
                  <a:gd name="T30" fmla="*/ 158 w 257"/>
                  <a:gd name="T31" fmla="*/ 229 h 255"/>
                  <a:gd name="T32" fmla="*/ 96 w 257"/>
                  <a:gd name="T33" fmla="*/ 85 h 255"/>
                  <a:gd name="T34" fmla="*/ 23 w 257"/>
                  <a:gd name="T35" fmla="*/ 28 h 255"/>
                  <a:gd name="T36" fmla="*/ 66 w 257"/>
                  <a:gd name="T37" fmla="*/ 0 h 255"/>
                  <a:gd name="T38" fmla="*/ 23 w 257"/>
                  <a:gd name="T39" fmla="*/ 35 h 255"/>
                  <a:gd name="T40" fmla="*/ 85 w 257"/>
                  <a:gd name="T41" fmla="*/ 11 h 255"/>
                  <a:gd name="T42" fmla="*/ 85 w 257"/>
                  <a:gd name="T43" fmla="*/ 37 h 255"/>
                  <a:gd name="T44" fmla="*/ 85 w 257"/>
                  <a:gd name="T45" fmla="*/ 28 h 255"/>
                  <a:gd name="T46" fmla="*/ 85 w 257"/>
                  <a:gd name="T47" fmla="*/ 56 h 255"/>
                  <a:gd name="T48" fmla="*/ 85 w 257"/>
                  <a:gd name="T49" fmla="*/ 47 h 255"/>
                  <a:gd name="T50" fmla="*/ 23 w 257"/>
                  <a:gd name="T51" fmla="*/ 89 h 255"/>
                  <a:gd name="T52" fmla="*/ 85 w 257"/>
                  <a:gd name="T53" fmla="*/ 63 h 255"/>
                  <a:gd name="T54" fmla="*/ 23 w 257"/>
                  <a:gd name="T55" fmla="*/ 108 h 255"/>
                  <a:gd name="T56" fmla="*/ 85 w 257"/>
                  <a:gd name="T57" fmla="*/ 82 h 255"/>
                  <a:gd name="T58" fmla="*/ 85 w 257"/>
                  <a:gd name="T59" fmla="*/ 108 h 255"/>
                  <a:gd name="T60" fmla="*/ 85 w 257"/>
                  <a:gd name="T61" fmla="*/ 99 h 255"/>
                  <a:gd name="T62" fmla="*/ 85 w 257"/>
                  <a:gd name="T63" fmla="*/ 127 h 255"/>
                  <a:gd name="T64" fmla="*/ 85 w 257"/>
                  <a:gd name="T65" fmla="*/ 118 h 255"/>
                  <a:gd name="T66" fmla="*/ 23 w 257"/>
                  <a:gd name="T67" fmla="*/ 160 h 255"/>
                  <a:gd name="T68" fmla="*/ 85 w 257"/>
                  <a:gd name="T69" fmla="*/ 134 h 255"/>
                  <a:gd name="T70" fmla="*/ 23 w 257"/>
                  <a:gd name="T71" fmla="*/ 179 h 255"/>
                  <a:gd name="T72" fmla="*/ 85 w 257"/>
                  <a:gd name="T73" fmla="*/ 153 h 255"/>
                  <a:gd name="T74" fmla="*/ 85 w 257"/>
                  <a:gd name="T75" fmla="*/ 181 h 255"/>
                  <a:gd name="T76" fmla="*/ 85 w 257"/>
                  <a:gd name="T77" fmla="*/ 170 h 255"/>
                  <a:gd name="T78" fmla="*/ 85 w 257"/>
                  <a:gd name="T79" fmla="*/ 198 h 255"/>
                  <a:gd name="T80" fmla="*/ 85 w 257"/>
                  <a:gd name="T81" fmla="*/ 189 h 255"/>
                  <a:gd name="T82" fmla="*/ 30 w 257"/>
                  <a:gd name="T83" fmla="*/ 229 h 255"/>
                  <a:gd name="T84" fmla="*/ 85 w 257"/>
                  <a:gd name="T85" fmla="*/ 205 h 255"/>
                  <a:gd name="T86" fmla="*/ 71 w 257"/>
                  <a:gd name="T87" fmla="*/ 22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7" h="255">
                    <a:moveTo>
                      <a:pt x="23" y="0"/>
                    </a:moveTo>
                    <a:lnTo>
                      <a:pt x="49" y="0"/>
                    </a:lnTo>
                    <a:lnTo>
                      <a:pt x="23" y="11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  <a:moveTo>
                      <a:pt x="0" y="238"/>
                    </a:moveTo>
                    <a:lnTo>
                      <a:pt x="257" y="238"/>
                    </a:lnTo>
                    <a:lnTo>
                      <a:pt x="257" y="255"/>
                    </a:lnTo>
                    <a:lnTo>
                      <a:pt x="0" y="255"/>
                    </a:lnTo>
                    <a:lnTo>
                      <a:pt x="0" y="238"/>
                    </a:lnTo>
                    <a:lnTo>
                      <a:pt x="0" y="238"/>
                    </a:lnTo>
                    <a:close/>
                    <a:moveTo>
                      <a:pt x="170" y="42"/>
                    </a:moveTo>
                    <a:lnTo>
                      <a:pt x="215" y="42"/>
                    </a:lnTo>
                    <a:lnTo>
                      <a:pt x="170" y="61"/>
                    </a:lnTo>
                    <a:lnTo>
                      <a:pt x="170" y="42"/>
                    </a:lnTo>
                    <a:lnTo>
                      <a:pt x="170" y="42"/>
                    </a:lnTo>
                    <a:close/>
                    <a:moveTo>
                      <a:pt x="229" y="56"/>
                    </a:moveTo>
                    <a:lnTo>
                      <a:pt x="170" y="82"/>
                    </a:lnTo>
                    <a:lnTo>
                      <a:pt x="170" y="101"/>
                    </a:lnTo>
                    <a:lnTo>
                      <a:pt x="229" y="75"/>
                    </a:lnTo>
                    <a:lnTo>
                      <a:pt x="229" y="56"/>
                    </a:lnTo>
                    <a:lnTo>
                      <a:pt x="229" y="56"/>
                    </a:lnTo>
                    <a:close/>
                    <a:moveTo>
                      <a:pt x="229" y="96"/>
                    </a:moveTo>
                    <a:lnTo>
                      <a:pt x="229" y="113"/>
                    </a:lnTo>
                    <a:lnTo>
                      <a:pt x="170" y="139"/>
                    </a:lnTo>
                    <a:lnTo>
                      <a:pt x="170" y="122"/>
                    </a:lnTo>
                    <a:lnTo>
                      <a:pt x="229" y="96"/>
                    </a:lnTo>
                    <a:lnTo>
                      <a:pt x="229" y="96"/>
                    </a:lnTo>
                    <a:close/>
                    <a:moveTo>
                      <a:pt x="229" y="134"/>
                    </a:moveTo>
                    <a:lnTo>
                      <a:pt x="170" y="160"/>
                    </a:lnTo>
                    <a:lnTo>
                      <a:pt x="170" y="179"/>
                    </a:lnTo>
                    <a:lnTo>
                      <a:pt x="229" y="153"/>
                    </a:lnTo>
                    <a:lnTo>
                      <a:pt x="229" y="134"/>
                    </a:lnTo>
                    <a:lnTo>
                      <a:pt x="229" y="134"/>
                    </a:lnTo>
                    <a:close/>
                    <a:moveTo>
                      <a:pt x="229" y="174"/>
                    </a:moveTo>
                    <a:lnTo>
                      <a:pt x="229" y="193"/>
                    </a:lnTo>
                    <a:lnTo>
                      <a:pt x="170" y="219"/>
                    </a:lnTo>
                    <a:lnTo>
                      <a:pt x="170" y="200"/>
                    </a:lnTo>
                    <a:lnTo>
                      <a:pt x="229" y="174"/>
                    </a:lnTo>
                    <a:lnTo>
                      <a:pt x="229" y="174"/>
                    </a:lnTo>
                    <a:close/>
                    <a:moveTo>
                      <a:pt x="229" y="212"/>
                    </a:moveTo>
                    <a:lnTo>
                      <a:pt x="191" y="229"/>
                    </a:lnTo>
                    <a:lnTo>
                      <a:pt x="229" y="229"/>
                    </a:lnTo>
                    <a:lnTo>
                      <a:pt x="229" y="212"/>
                    </a:lnTo>
                    <a:lnTo>
                      <a:pt x="229" y="212"/>
                    </a:lnTo>
                    <a:close/>
                    <a:moveTo>
                      <a:pt x="96" y="85"/>
                    </a:moveTo>
                    <a:lnTo>
                      <a:pt x="158" y="85"/>
                    </a:lnTo>
                    <a:lnTo>
                      <a:pt x="158" y="229"/>
                    </a:lnTo>
                    <a:lnTo>
                      <a:pt x="96" y="229"/>
                    </a:lnTo>
                    <a:lnTo>
                      <a:pt x="96" y="85"/>
                    </a:lnTo>
                    <a:lnTo>
                      <a:pt x="96" y="85"/>
                    </a:lnTo>
                    <a:close/>
                    <a:moveTo>
                      <a:pt x="66" y="0"/>
                    </a:moveTo>
                    <a:lnTo>
                      <a:pt x="23" y="19"/>
                    </a:lnTo>
                    <a:lnTo>
                      <a:pt x="23" y="28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  <a:moveTo>
                      <a:pt x="85" y="11"/>
                    </a:moveTo>
                    <a:lnTo>
                      <a:pt x="23" y="35"/>
                    </a:lnTo>
                    <a:lnTo>
                      <a:pt x="23" y="47"/>
                    </a:lnTo>
                    <a:lnTo>
                      <a:pt x="85" y="21"/>
                    </a:lnTo>
                    <a:lnTo>
                      <a:pt x="85" y="11"/>
                    </a:lnTo>
                    <a:lnTo>
                      <a:pt x="85" y="11"/>
                    </a:lnTo>
                    <a:close/>
                    <a:moveTo>
                      <a:pt x="85" y="28"/>
                    </a:moveTo>
                    <a:lnTo>
                      <a:pt x="85" y="37"/>
                    </a:lnTo>
                    <a:lnTo>
                      <a:pt x="23" y="63"/>
                    </a:lnTo>
                    <a:lnTo>
                      <a:pt x="23" y="54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  <a:moveTo>
                      <a:pt x="85" y="47"/>
                    </a:moveTo>
                    <a:lnTo>
                      <a:pt x="85" y="56"/>
                    </a:lnTo>
                    <a:lnTo>
                      <a:pt x="23" y="82"/>
                    </a:lnTo>
                    <a:lnTo>
                      <a:pt x="23" y="70"/>
                    </a:lnTo>
                    <a:lnTo>
                      <a:pt x="85" y="47"/>
                    </a:lnTo>
                    <a:lnTo>
                      <a:pt x="85" y="47"/>
                    </a:lnTo>
                    <a:close/>
                    <a:moveTo>
                      <a:pt x="85" y="63"/>
                    </a:moveTo>
                    <a:lnTo>
                      <a:pt x="23" y="89"/>
                    </a:lnTo>
                    <a:lnTo>
                      <a:pt x="23" y="99"/>
                    </a:lnTo>
                    <a:lnTo>
                      <a:pt x="85" y="73"/>
                    </a:lnTo>
                    <a:lnTo>
                      <a:pt x="85" y="63"/>
                    </a:lnTo>
                    <a:lnTo>
                      <a:pt x="85" y="63"/>
                    </a:lnTo>
                    <a:close/>
                    <a:moveTo>
                      <a:pt x="85" y="82"/>
                    </a:moveTo>
                    <a:lnTo>
                      <a:pt x="23" y="108"/>
                    </a:lnTo>
                    <a:lnTo>
                      <a:pt x="23" y="118"/>
                    </a:lnTo>
                    <a:lnTo>
                      <a:pt x="85" y="92"/>
                    </a:lnTo>
                    <a:lnTo>
                      <a:pt x="85" y="82"/>
                    </a:lnTo>
                    <a:lnTo>
                      <a:pt x="85" y="82"/>
                    </a:lnTo>
                    <a:close/>
                    <a:moveTo>
                      <a:pt x="85" y="99"/>
                    </a:moveTo>
                    <a:lnTo>
                      <a:pt x="85" y="108"/>
                    </a:lnTo>
                    <a:lnTo>
                      <a:pt x="23" y="134"/>
                    </a:lnTo>
                    <a:lnTo>
                      <a:pt x="23" y="125"/>
                    </a:lnTo>
                    <a:lnTo>
                      <a:pt x="85" y="99"/>
                    </a:lnTo>
                    <a:lnTo>
                      <a:pt x="85" y="99"/>
                    </a:lnTo>
                    <a:close/>
                    <a:moveTo>
                      <a:pt x="85" y="118"/>
                    </a:moveTo>
                    <a:lnTo>
                      <a:pt x="85" y="127"/>
                    </a:lnTo>
                    <a:lnTo>
                      <a:pt x="23" y="153"/>
                    </a:lnTo>
                    <a:lnTo>
                      <a:pt x="23" y="144"/>
                    </a:lnTo>
                    <a:lnTo>
                      <a:pt x="85" y="118"/>
                    </a:lnTo>
                    <a:lnTo>
                      <a:pt x="85" y="118"/>
                    </a:lnTo>
                    <a:close/>
                    <a:moveTo>
                      <a:pt x="85" y="134"/>
                    </a:moveTo>
                    <a:lnTo>
                      <a:pt x="23" y="160"/>
                    </a:lnTo>
                    <a:lnTo>
                      <a:pt x="23" y="170"/>
                    </a:lnTo>
                    <a:lnTo>
                      <a:pt x="85" y="144"/>
                    </a:lnTo>
                    <a:lnTo>
                      <a:pt x="85" y="134"/>
                    </a:lnTo>
                    <a:lnTo>
                      <a:pt x="85" y="134"/>
                    </a:lnTo>
                    <a:close/>
                    <a:moveTo>
                      <a:pt x="85" y="153"/>
                    </a:moveTo>
                    <a:lnTo>
                      <a:pt x="23" y="179"/>
                    </a:lnTo>
                    <a:lnTo>
                      <a:pt x="23" y="189"/>
                    </a:lnTo>
                    <a:lnTo>
                      <a:pt x="85" y="163"/>
                    </a:lnTo>
                    <a:lnTo>
                      <a:pt x="85" y="153"/>
                    </a:lnTo>
                    <a:lnTo>
                      <a:pt x="85" y="153"/>
                    </a:lnTo>
                    <a:close/>
                    <a:moveTo>
                      <a:pt x="85" y="170"/>
                    </a:moveTo>
                    <a:lnTo>
                      <a:pt x="85" y="181"/>
                    </a:lnTo>
                    <a:lnTo>
                      <a:pt x="23" y="205"/>
                    </a:lnTo>
                    <a:lnTo>
                      <a:pt x="23" y="196"/>
                    </a:lnTo>
                    <a:lnTo>
                      <a:pt x="85" y="170"/>
                    </a:lnTo>
                    <a:lnTo>
                      <a:pt x="85" y="170"/>
                    </a:lnTo>
                    <a:close/>
                    <a:moveTo>
                      <a:pt x="85" y="189"/>
                    </a:moveTo>
                    <a:lnTo>
                      <a:pt x="85" y="198"/>
                    </a:lnTo>
                    <a:lnTo>
                      <a:pt x="23" y="224"/>
                    </a:lnTo>
                    <a:lnTo>
                      <a:pt x="23" y="214"/>
                    </a:lnTo>
                    <a:lnTo>
                      <a:pt x="85" y="189"/>
                    </a:lnTo>
                    <a:lnTo>
                      <a:pt x="85" y="189"/>
                    </a:lnTo>
                    <a:close/>
                    <a:moveTo>
                      <a:pt x="85" y="205"/>
                    </a:moveTo>
                    <a:lnTo>
                      <a:pt x="30" y="229"/>
                    </a:lnTo>
                    <a:lnTo>
                      <a:pt x="52" y="229"/>
                    </a:lnTo>
                    <a:lnTo>
                      <a:pt x="85" y="217"/>
                    </a:lnTo>
                    <a:lnTo>
                      <a:pt x="85" y="205"/>
                    </a:lnTo>
                    <a:lnTo>
                      <a:pt x="85" y="205"/>
                    </a:lnTo>
                    <a:close/>
                    <a:moveTo>
                      <a:pt x="85" y="224"/>
                    </a:moveTo>
                    <a:lnTo>
                      <a:pt x="71" y="229"/>
                    </a:lnTo>
                    <a:lnTo>
                      <a:pt x="85" y="229"/>
                    </a:lnTo>
                    <a:lnTo>
                      <a:pt x="85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4" name="TextBox 33"/>
            <p:cNvSpPr txBox="1"/>
            <p:nvPr/>
          </p:nvSpPr>
          <p:spPr>
            <a:xfrm>
              <a:off x="4458969" y="4280026"/>
              <a:ext cx="325607" cy="3155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135" kern="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2135" kern="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854951" y="5263123"/>
            <a:ext cx="268816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+mn-ea"/>
                <a:sym typeface="Calibri" panose="020F0502020204030204" charset="0"/>
              </a:rPr>
              <a:t>用户访问广告平台，贡献活跃度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621366" y="4269946"/>
            <a:ext cx="268816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+mn-ea"/>
                <a:sym typeface="Calibri" panose="020F0502020204030204" charset="0"/>
              </a:rPr>
              <a:t>通过访问网络日志统计日平台人气与日真实活跃用户量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  <a:cs typeface="+mn-ea"/>
              <a:sym typeface="Calibri" panose="020F0502020204030204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7874002" y="2939974"/>
            <a:ext cx="2688167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+mn-ea"/>
                <a:sym typeface="Calibri" panose="020F0502020204030204" charset="0"/>
              </a:rPr>
              <a:t>通过编写智能合约，每日定时将当日数据传输至区块链储存，保证数据的公开透明</a:t>
            </a:r>
          </a:p>
        </p:txBody>
      </p:sp>
      <p:sp>
        <p:nvSpPr>
          <p:cNvPr id="33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621366" y="1517345"/>
            <a:ext cx="2688167" cy="12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+mn-ea"/>
                <a:sym typeface="Calibri" panose="020F0502020204030204" charset="0"/>
              </a:rPr>
              <a:t>确定访问地址与始末时间，获取相应区块链上数据并处理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Heavy" panose="020B0A00000000000000" pitchFamily="34" charset="-122"/>
              <a:ea typeface="思源黑体 Heavy" panose="020B0A00000000000000" pitchFamily="34" charset="-122"/>
              <a:cs typeface="+mn-ea"/>
              <a:sym typeface="Calibri" panose="020F0502020204030204" charset="0"/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9123205" y="312732"/>
            <a:ext cx="2552858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16294C"/>
                </a:solidFill>
                <a:latin typeface="Panton Narrow Light Caps" panose="000003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True</a:t>
            </a:r>
            <a:r>
              <a:rPr lang="en-US" altLang="zh-CN" sz="3600" dirty="0">
                <a:solidFill>
                  <a:srgbClr val="16294C"/>
                </a:solidFill>
                <a:latin typeface="Panton Narrow Black Caps" panose="000004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 DAU </a:t>
            </a:r>
            <a:r>
              <a:rPr lang="en-US" altLang="zh-CN" sz="3600" dirty="0">
                <a:solidFill>
                  <a:srgbClr val="16294C"/>
                </a:solidFill>
                <a:latin typeface="Panton Narrow Light Caps" panose="000003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|</a:t>
            </a:r>
            <a:endParaRPr lang="zh-CN" altLang="en-US" sz="3600" dirty="0">
              <a:solidFill>
                <a:srgbClr val="16294C"/>
              </a:solidFill>
              <a:latin typeface="Panton Narrow Light Caps" panose="00000306000000000000" pitchFamily="50" charset="0"/>
              <a:ea typeface="思源黑体 Heavy" panose="020B0A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30" grpId="0"/>
      <p:bldP spid="31" grpId="0"/>
      <p:bldP spid="36" grpId="0"/>
      <p:bldP spid="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9749" y="2328926"/>
            <a:ext cx="3414186" cy="3649844"/>
            <a:chOff x="2902247" y="1238250"/>
            <a:chExt cx="3045243" cy="2858068"/>
          </a:xfrm>
        </p:grpSpPr>
        <p:sp>
          <p:nvSpPr>
            <p:cNvPr id="3" name="剪去对角的矩形 16"/>
            <p:cNvSpPr/>
            <p:nvPr/>
          </p:nvSpPr>
          <p:spPr>
            <a:xfrm>
              <a:off x="4537288" y="1238250"/>
              <a:ext cx="1410202" cy="806573"/>
            </a:xfrm>
            <a:prstGeom prst="snip2Diag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" name="剪去同侧角的矩形 17"/>
            <p:cNvSpPr/>
            <p:nvPr/>
          </p:nvSpPr>
          <p:spPr>
            <a:xfrm rot="16200000" flipH="1">
              <a:off x="3204062" y="1979567"/>
              <a:ext cx="806573" cy="1410203"/>
            </a:xfrm>
            <a:prstGeom prst="snip2SameRect">
              <a:avLst>
                <a:gd name="adj1" fmla="val 17818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" name="剪去对角的矩形 18"/>
            <p:cNvSpPr/>
            <p:nvPr/>
          </p:nvSpPr>
          <p:spPr>
            <a:xfrm flipH="1">
              <a:off x="4537288" y="3289745"/>
              <a:ext cx="1410202" cy="806573"/>
            </a:xfrm>
            <a:prstGeom prst="snip2Diag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" name="燕尾形 19"/>
            <p:cNvSpPr/>
            <p:nvPr/>
          </p:nvSpPr>
          <p:spPr>
            <a:xfrm>
              <a:off x="4858060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燕尾形 20"/>
            <p:cNvSpPr/>
            <p:nvPr/>
          </p:nvSpPr>
          <p:spPr>
            <a:xfrm>
              <a:off x="5145628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" name="燕尾形 21"/>
            <p:cNvSpPr/>
            <p:nvPr/>
          </p:nvSpPr>
          <p:spPr>
            <a:xfrm>
              <a:off x="5417653" y="14301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燕尾形 22"/>
            <p:cNvSpPr/>
            <p:nvPr/>
          </p:nvSpPr>
          <p:spPr>
            <a:xfrm flipH="1">
              <a:off x="4763628" y="3495334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" name="燕尾形 23"/>
            <p:cNvSpPr/>
            <p:nvPr/>
          </p:nvSpPr>
          <p:spPr>
            <a:xfrm flipH="1">
              <a:off x="5109600" y="3487113"/>
              <a:ext cx="157331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" name="燕尾形 24"/>
            <p:cNvSpPr/>
            <p:nvPr/>
          </p:nvSpPr>
          <p:spPr>
            <a:xfrm flipH="1">
              <a:off x="5391938" y="3487113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燕尾形 25"/>
            <p:cNvSpPr/>
            <p:nvPr/>
          </p:nvSpPr>
          <p:spPr>
            <a:xfrm>
              <a:off x="3534182" y="2452043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燕尾形 26"/>
            <p:cNvSpPr/>
            <p:nvPr/>
          </p:nvSpPr>
          <p:spPr>
            <a:xfrm>
              <a:off x="3854203" y="2443611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燕尾形 27"/>
            <p:cNvSpPr/>
            <p:nvPr/>
          </p:nvSpPr>
          <p:spPr>
            <a:xfrm>
              <a:off x="3208194" y="2452043"/>
              <a:ext cx="188863" cy="422803"/>
            </a:xfrm>
            <a:prstGeom prst="chevron">
              <a:avLst>
                <a:gd name="adj" fmla="val 758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52920">
              <a:off x="4080952" y="2041591"/>
              <a:ext cx="718922" cy="201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647080" flipH="1">
              <a:off x="4029806" y="3087976"/>
              <a:ext cx="718922" cy="201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46040" y="2458119"/>
            <a:ext cx="292057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可自主选择统计活跃用户的起止时间、自由选择网络地址，得到图表与数据双重呈现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055584" y="1897917"/>
            <a:ext cx="2825306" cy="541000"/>
            <a:chOff x="6007544" y="1079206"/>
            <a:chExt cx="2825306" cy="438210"/>
          </a:xfrm>
        </p:grpSpPr>
        <p:sp>
          <p:nvSpPr>
            <p:cNvPr id="20" name="TextBox 19"/>
            <p:cNvSpPr txBox="1"/>
            <p:nvPr/>
          </p:nvSpPr>
          <p:spPr>
            <a:xfrm>
              <a:off x="6007544" y="1079206"/>
              <a:ext cx="1210588" cy="32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sz="2000" dirty="0">
                  <a:solidFill>
                    <a:schemeClr val="accent2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客户体验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102794" y="1517416"/>
              <a:ext cx="2730056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055584" y="5088296"/>
            <a:ext cx="2920576" cy="62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及时统计用户访问数据，通过筛选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IP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地址确定真实日活跃用户量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065128" y="4528094"/>
            <a:ext cx="2825306" cy="541000"/>
            <a:chOff x="6007544" y="2882932"/>
            <a:chExt cx="2825306" cy="438210"/>
          </a:xfrm>
        </p:grpSpPr>
        <p:sp>
          <p:nvSpPr>
            <p:cNvPr id="24" name="TextBox 23"/>
            <p:cNvSpPr txBox="1"/>
            <p:nvPr/>
          </p:nvSpPr>
          <p:spPr>
            <a:xfrm>
              <a:off x="6007544" y="2882932"/>
              <a:ext cx="1723549" cy="32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sz="2000" dirty="0">
                  <a:solidFill>
                    <a:schemeClr val="accent3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用户访问数据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6102794" y="3321142"/>
              <a:ext cx="2730056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31371" y="3898179"/>
            <a:ext cx="292057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通过智能合约上传数据，利用区块链存储数据的不可篡改性，增加数据的可信度，减少数据的可操纵性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6165" y="3337978"/>
            <a:ext cx="2806256" cy="541000"/>
            <a:chOff x="387569" y="2019332"/>
            <a:chExt cx="2806256" cy="438210"/>
          </a:xfrm>
        </p:grpSpPr>
        <p:sp>
          <p:nvSpPr>
            <p:cNvPr id="28" name="TextBox 27"/>
            <p:cNvSpPr txBox="1"/>
            <p:nvPr/>
          </p:nvSpPr>
          <p:spPr>
            <a:xfrm>
              <a:off x="1726757" y="2019332"/>
              <a:ext cx="1467068" cy="324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r"/>
              <a:r>
                <a:rPr lang="zh-CN" altLang="en-US" sz="2000" dirty="0">
                  <a:solidFill>
                    <a:schemeClr val="accent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区块链储存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387569" y="2457542"/>
              <a:ext cx="273005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5"/>
          <p:cNvSpPr/>
          <p:nvPr/>
        </p:nvSpPr>
        <p:spPr>
          <a:xfrm>
            <a:off x="0" y="6710364"/>
            <a:ext cx="12192000" cy="147637"/>
          </a:xfrm>
          <a:prstGeom prst="rect">
            <a:avLst/>
          </a:prstGeom>
          <a:solidFill>
            <a:srgbClr val="16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2" tIns="45719" rIns="91372" bIns="45719" anchor="ctr"/>
          <a:lstStyle/>
          <a:p>
            <a:pPr algn="ctr">
              <a:defRPr/>
            </a:pPr>
            <a:endParaRPr lang="en-US" sz="3200"/>
          </a:p>
        </p:txBody>
      </p:sp>
      <p:grpSp>
        <p:nvGrpSpPr>
          <p:cNvPr id="35" name="组合 34"/>
          <p:cNvGrpSpPr/>
          <p:nvPr/>
        </p:nvGrpSpPr>
        <p:grpSpPr>
          <a:xfrm>
            <a:off x="9515862" y="1210715"/>
            <a:ext cx="1167072" cy="1118211"/>
            <a:chOff x="8742363" y="4948238"/>
            <a:chExt cx="500063" cy="501650"/>
          </a:xfrm>
          <a:solidFill>
            <a:schemeClr val="tx1"/>
          </a:solidFill>
        </p:grpSpPr>
        <p:sp>
          <p:nvSpPr>
            <p:cNvPr id="36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2" name="Freeform 748"/>
          <p:cNvSpPr>
            <a:spLocks noEditPoints="1"/>
          </p:cNvSpPr>
          <p:nvPr/>
        </p:nvSpPr>
        <p:spPr bwMode="auto">
          <a:xfrm>
            <a:off x="10049379" y="4232115"/>
            <a:ext cx="729919" cy="673273"/>
          </a:xfrm>
          <a:custGeom>
            <a:avLst/>
            <a:gdLst>
              <a:gd name="T0" fmla="*/ 38 w 60"/>
              <a:gd name="T1" fmla="*/ 8 h 61"/>
              <a:gd name="T2" fmla="*/ 22 w 60"/>
              <a:gd name="T3" fmla="*/ 8 h 61"/>
              <a:gd name="T4" fmla="*/ 45 w 60"/>
              <a:gd name="T5" fmla="*/ 41 h 61"/>
              <a:gd name="T6" fmla="*/ 50 w 60"/>
              <a:gd name="T7" fmla="*/ 58 h 61"/>
              <a:gd name="T8" fmla="*/ 51 w 60"/>
              <a:gd name="T9" fmla="*/ 44 h 61"/>
              <a:gd name="T10" fmla="*/ 55 w 60"/>
              <a:gd name="T11" fmla="*/ 58 h 61"/>
              <a:gd name="T12" fmla="*/ 55 w 60"/>
              <a:gd name="T13" fmla="*/ 38 h 61"/>
              <a:gd name="T14" fmla="*/ 56 w 60"/>
              <a:gd name="T15" fmla="*/ 29 h 61"/>
              <a:gd name="T16" fmla="*/ 60 w 60"/>
              <a:gd name="T17" fmla="*/ 38 h 61"/>
              <a:gd name="T18" fmla="*/ 56 w 60"/>
              <a:gd name="T19" fmla="*/ 21 h 61"/>
              <a:gd name="T20" fmla="*/ 47 w 60"/>
              <a:gd name="T21" fmla="*/ 23 h 61"/>
              <a:gd name="T22" fmla="*/ 45 w 60"/>
              <a:gd name="T23" fmla="*/ 41 h 61"/>
              <a:gd name="T24" fmla="*/ 37 w 60"/>
              <a:gd name="T25" fmla="*/ 26 h 61"/>
              <a:gd name="T26" fmla="*/ 36 w 60"/>
              <a:gd name="T27" fmla="*/ 37 h 61"/>
              <a:gd name="T28" fmla="*/ 36 w 60"/>
              <a:gd name="T29" fmla="*/ 61 h 61"/>
              <a:gd name="T30" fmla="*/ 31 w 60"/>
              <a:gd name="T31" fmla="*/ 44 h 61"/>
              <a:gd name="T32" fmla="*/ 30 w 60"/>
              <a:gd name="T33" fmla="*/ 61 h 61"/>
              <a:gd name="T34" fmla="*/ 24 w 60"/>
              <a:gd name="T35" fmla="*/ 40 h 61"/>
              <a:gd name="T36" fmla="*/ 24 w 60"/>
              <a:gd name="T37" fmla="*/ 26 h 61"/>
              <a:gd name="T38" fmla="*/ 23 w 60"/>
              <a:gd name="T39" fmla="*/ 37 h 61"/>
              <a:gd name="T40" fmla="*/ 18 w 60"/>
              <a:gd name="T41" fmla="*/ 22 h 61"/>
              <a:gd name="T42" fmla="*/ 37 w 60"/>
              <a:gd name="T43" fmla="*/ 17 h 61"/>
              <a:gd name="T44" fmla="*/ 43 w 60"/>
              <a:gd name="T45" fmla="*/ 37 h 61"/>
              <a:gd name="T46" fmla="*/ 15 w 60"/>
              <a:gd name="T47" fmla="*/ 41 h 61"/>
              <a:gd name="T48" fmla="*/ 10 w 60"/>
              <a:gd name="T49" fmla="*/ 58 h 61"/>
              <a:gd name="T50" fmla="*/ 9 w 60"/>
              <a:gd name="T51" fmla="*/ 44 h 61"/>
              <a:gd name="T52" fmla="*/ 5 w 60"/>
              <a:gd name="T53" fmla="*/ 58 h 61"/>
              <a:gd name="T54" fmla="*/ 5 w 60"/>
              <a:gd name="T55" fmla="*/ 38 h 61"/>
              <a:gd name="T56" fmla="*/ 4 w 60"/>
              <a:gd name="T57" fmla="*/ 29 h 61"/>
              <a:gd name="T58" fmla="*/ 0 w 60"/>
              <a:gd name="T59" fmla="*/ 38 h 61"/>
              <a:gd name="T60" fmla="*/ 4 w 60"/>
              <a:gd name="T61" fmla="*/ 21 h 61"/>
              <a:gd name="T62" fmla="*/ 13 w 60"/>
              <a:gd name="T63" fmla="*/ 23 h 61"/>
              <a:gd name="T64" fmla="*/ 15 w 60"/>
              <a:gd name="T65" fmla="*/ 41 h 61"/>
              <a:gd name="T66" fmla="*/ 16 w 60"/>
              <a:gd name="T67" fmla="*/ 14 h 61"/>
              <a:gd name="T68" fmla="*/ 15 w 60"/>
              <a:gd name="T69" fmla="*/ 18 h 61"/>
              <a:gd name="T70" fmla="*/ 3 w 60"/>
              <a:gd name="T71" fmla="*/ 14 h 61"/>
              <a:gd name="T72" fmla="*/ 50 w 60"/>
              <a:gd name="T73" fmla="*/ 7 h 61"/>
              <a:gd name="T74" fmla="*/ 45 w 60"/>
              <a:gd name="T75" fmla="*/ 18 h 61"/>
              <a:gd name="T76" fmla="*/ 50 w 60"/>
              <a:gd name="T77" fmla="*/ 20 h 61"/>
              <a:gd name="T78" fmla="*/ 50 w 60"/>
              <a:gd name="T79" fmla="*/ 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35" y="0"/>
                  <a:pt x="38" y="3"/>
                  <a:pt x="38" y="8"/>
                </a:cubicBezTo>
                <a:cubicBezTo>
                  <a:pt x="38" y="12"/>
                  <a:pt x="35" y="16"/>
                  <a:pt x="30" y="16"/>
                </a:cubicBezTo>
                <a:cubicBezTo>
                  <a:pt x="26" y="16"/>
                  <a:pt x="22" y="12"/>
                  <a:pt x="22" y="8"/>
                </a:cubicBezTo>
                <a:cubicBezTo>
                  <a:pt x="22" y="3"/>
                  <a:pt x="26" y="0"/>
                  <a:pt x="30" y="0"/>
                </a:cubicBezTo>
                <a:close/>
                <a:moveTo>
                  <a:pt x="45" y="41"/>
                </a:moveTo>
                <a:cubicBezTo>
                  <a:pt x="45" y="58"/>
                  <a:pt x="45" y="58"/>
                  <a:pt x="45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0" y="44"/>
                  <a:pt x="50" y="44"/>
                  <a:pt x="50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58"/>
                  <a:pt x="51" y="58"/>
                  <a:pt x="5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38"/>
                  <a:pt x="56" y="38"/>
                  <a:pt x="56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3"/>
                  <a:pt x="58" y="21"/>
                  <a:pt x="56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3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37" y="37"/>
                </a:move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61"/>
                  <a:pt x="36" y="61"/>
                  <a:pt x="36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26"/>
                  <a:pt x="24" y="26"/>
                  <a:pt x="24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9"/>
                  <a:pt x="20" y="17"/>
                  <a:pt x="23" y="17"/>
                </a:cubicBezTo>
                <a:cubicBezTo>
                  <a:pt x="38" y="17"/>
                  <a:pt x="22" y="17"/>
                  <a:pt x="37" y="17"/>
                </a:cubicBezTo>
                <a:cubicBezTo>
                  <a:pt x="40" y="17"/>
                  <a:pt x="43" y="19"/>
                  <a:pt x="43" y="22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0" y="37"/>
                  <a:pt x="37" y="37"/>
                </a:cubicBezTo>
                <a:close/>
                <a:moveTo>
                  <a:pt x="15" y="41"/>
                </a:moveTo>
                <a:cubicBezTo>
                  <a:pt x="15" y="58"/>
                  <a:pt x="15" y="58"/>
                  <a:pt x="1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4"/>
                  <a:pt x="10" y="44"/>
                  <a:pt x="10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58"/>
                  <a:pt x="9" y="58"/>
                  <a:pt x="9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29"/>
                  <a:pt x="5" y="29"/>
                  <a:pt x="5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4" y="38"/>
                  <a:pt x="4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3"/>
                </a:cubicBezTo>
                <a:cubicBezTo>
                  <a:pt x="13" y="41"/>
                  <a:pt x="13" y="41"/>
                  <a:pt x="13" y="41"/>
                </a:cubicBezTo>
                <a:cubicBezTo>
                  <a:pt x="15" y="41"/>
                  <a:pt x="15" y="41"/>
                  <a:pt x="15" y="41"/>
                </a:cubicBezTo>
                <a:close/>
                <a:moveTo>
                  <a:pt x="10" y="7"/>
                </a:moveTo>
                <a:cubicBezTo>
                  <a:pt x="14" y="7"/>
                  <a:pt x="16" y="10"/>
                  <a:pt x="16" y="14"/>
                </a:cubicBezTo>
                <a:cubicBezTo>
                  <a:pt x="16" y="15"/>
                  <a:pt x="16" y="16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9"/>
                  <a:pt x="12" y="20"/>
                  <a:pt x="10" y="20"/>
                </a:cubicBezTo>
                <a:cubicBezTo>
                  <a:pt x="6" y="20"/>
                  <a:pt x="3" y="17"/>
                  <a:pt x="3" y="14"/>
                </a:cubicBezTo>
                <a:cubicBezTo>
                  <a:pt x="3" y="10"/>
                  <a:pt x="6" y="7"/>
                  <a:pt x="10" y="7"/>
                </a:cubicBezTo>
                <a:close/>
                <a:moveTo>
                  <a:pt x="50" y="7"/>
                </a:moveTo>
                <a:cubicBezTo>
                  <a:pt x="46" y="7"/>
                  <a:pt x="43" y="10"/>
                  <a:pt x="43" y="14"/>
                </a:cubicBezTo>
                <a:cubicBezTo>
                  <a:pt x="43" y="15"/>
                  <a:pt x="44" y="16"/>
                  <a:pt x="45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7" y="19"/>
                  <a:pt x="48" y="20"/>
                  <a:pt x="50" y="20"/>
                </a:cubicBezTo>
                <a:cubicBezTo>
                  <a:pt x="54" y="20"/>
                  <a:pt x="57" y="17"/>
                  <a:pt x="57" y="14"/>
                </a:cubicBezTo>
                <a:cubicBezTo>
                  <a:pt x="57" y="10"/>
                  <a:pt x="54" y="7"/>
                  <a:pt x="50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35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10931" y="2966503"/>
            <a:ext cx="664634" cy="742949"/>
          </a:xfrm>
          <a:custGeom>
            <a:avLst/>
            <a:gdLst>
              <a:gd name="T0" fmla="*/ 0 w 86"/>
              <a:gd name="T1" fmla="*/ 41 h 96"/>
              <a:gd name="T2" fmla="*/ 13 w 86"/>
              <a:gd name="T3" fmla="*/ 62 h 96"/>
              <a:gd name="T4" fmla="*/ 27 w 86"/>
              <a:gd name="T5" fmla="*/ 51 h 96"/>
              <a:gd name="T6" fmla="*/ 27 w 86"/>
              <a:gd name="T7" fmla="*/ 51 h 96"/>
              <a:gd name="T8" fmla="*/ 27 w 86"/>
              <a:gd name="T9" fmla="*/ 51 h 96"/>
              <a:gd name="T10" fmla="*/ 27 w 86"/>
              <a:gd name="T11" fmla="*/ 51 h 96"/>
              <a:gd name="T12" fmla="*/ 27 w 86"/>
              <a:gd name="T13" fmla="*/ 51 h 96"/>
              <a:gd name="T14" fmla="*/ 27 w 86"/>
              <a:gd name="T15" fmla="*/ 51 h 96"/>
              <a:gd name="T16" fmla="*/ 27 w 86"/>
              <a:gd name="T17" fmla="*/ 51 h 96"/>
              <a:gd name="T18" fmla="*/ 27 w 86"/>
              <a:gd name="T19" fmla="*/ 51 h 96"/>
              <a:gd name="T20" fmla="*/ 27 w 86"/>
              <a:gd name="T21" fmla="*/ 51 h 96"/>
              <a:gd name="T22" fmla="*/ 27 w 86"/>
              <a:gd name="T23" fmla="*/ 50 h 96"/>
              <a:gd name="T24" fmla="*/ 27 w 86"/>
              <a:gd name="T25" fmla="*/ 50 h 96"/>
              <a:gd name="T26" fmla="*/ 27 w 86"/>
              <a:gd name="T27" fmla="*/ 50 h 96"/>
              <a:gd name="T28" fmla="*/ 28 w 86"/>
              <a:gd name="T29" fmla="*/ 50 h 96"/>
              <a:gd name="T30" fmla="*/ 28 w 86"/>
              <a:gd name="T31" fmla="*/ 50 h 96"/>
              <a:gd name="T32" fmla="*/ 28 w 86"/>
              <a:gd name="T33" fmla="*/ 50 h 96"/>
              <a:gd name="T34" fmla="*/ 28 w 86"/>
              <a:gd name="T35" fmla="*/ 50 h 96"/>
              <a:gd name="T36" fmla="*/ 28 w 86"/>
              <a:gd name="T37" fmla="*/ 50 h 96"/>
              <a:gd name="T38" fmla="*/ 28 w 86"/>
              <a:gd name="T39" fmla="*/ 50 h 96"/>
              <a:gd name="T40" fmla="*/ 28 w 86"/>
              <a:gd name="T41" fmla="*/ 50 h 96"/>
              <a:gd name="T42" fmla="*/ 28 w 86"/>
              <a:gd name="T43" fmla="*/ 50 h 96"/>
              <a:gd name="T44" fmla="*/ 28 w 86"/>
              <a:gd name="T45" fmla="*/ 50 h 96"/>
              <a:gd name="T46" fmla="*/ 28 w 86"/>
              <a:gd name="T47" fmla="*/ 50 h 96"/>
              <a:gd name="T48" fmla="*/ 29 w 86"/>
              <a:gd name="T49" fmla="*/ 50 h 96"/>
              <a:gd name="T50" fmla="*/ 36 w 86"/>
              <a:gd name="T51" fmla="*/ 32 h 96"/>
              <a:gd name="T52" fmla="*/ 75 w 86"/>
              <a:gd name="T53" fmla="*/ 50 h 96"/>
              <a:gd name="T54" fmla="*/ 82 w 86"/>
              <a:gd name="T55" fmla="*/ 30 h 96"/>
              <a:gd name="T56" fmla="*/ 53 w 86"/>
              <a:gd name="T57" fmla="*/ 13 h 96"/>
              <a:gd name="T58" fmla="*/ 35 w 86"/>
              <a:gd name="T59" fmla="*/ 3 h 96"/>
              <a:gd name="T60" fmla="*/ 2 w 86"/>
              <a:gd name="T61" fmla="*/ 0 h 96"/>
              <a:gd name="T62" fmla="*/ 9 w 86"/>
              <a:gd name="T63" fmla="*/ 30 h 96"/>
              <a:gd name="T64" fmla="*/ 23 w 86"/>
              <a:gd name="T65" fmla="*/ 36 h 96"/>
              <a:gd name="T66" fmla="*/ 72 w 86"/>
              <a:gd name="T67" fmla="*/ 45 h 96"/>
              <a:gd name="T68" fmla="*/ 41 w 86"/>
              <a:gd name="T69" fmla="*/ 36 h 96"/>
              <a:gd name="T70" fmla="*/ 41 w 86"/>
              <a:gd name="T71" fmla="*/ 39 h 96"/>
              <a:gd name="T72" fmla="*/ 50 w 86"/>
              <a:gd name="T73" fmla="*/ 26 h 96"/>
              <a:gd name="T74" fmla="*/ 31 w 86"/>
              <a:gd name="T75" fmla="*/ 26 h 96"/>
              <a:gd name="T76" fmla="*/ 50 w 86"/>
              <a:gd name="T77" fmla="*/ 23 h 96"/>
              <a:gd name="T78" fmla="*/ 30 w 86"/>
              <a:gd name="T79" fmla="*/ 18 h 96"/>
              <a:gd name="T80" fmla="*/ 30 w 86"/>
              <a:gd name="T81" fmla="*/ 20 h 96"/>
              <a:gd name="T82" fmla="*/ 6 w 86"/>
              <a:gd name="T83" fmla="*/ 96 h 96"/>
              <a:gd name="T84" fmla="*/ 28 w 86"/>
              <a:gd name="T85" fmla="*/ 55 h 96"/>
              <a:gd name="T86" fmla="*/ 86 w 86"/>
              <a:gd name="T87" fmla="*/ 57 h 96"/>
              <a:gd name="T88" fmla="*/ 74 w 86"/>
              <a:gd name="T89" fmla="*/ 96 h 96"/>
              <a:gd name="T90" fmla="*/ 27 w 86"/>
              <a:gd name="T91" fmla="*/ 29 h 96"/>
              <a:gd name="T92" fmla="*/ 54 w 86"/>
              <a:gd name="T93" fmla="*/ 29 h 96"/>
              <a:gd name="T94" fmla="*/ 33 w 86"/>
              <a:gd name="T95" fmla="*/ 31 h 96"/>
              <a:gd name="T96" fmla="*/ 12 w 86"/>
              <a:gd name="T97" fmla="*/ 29 h 96"/>
              <a:gd name="T98" fmla="*/ 30 w 86"/>
              <a:gd name="T99" fmla="*/ 3 h 96"/>
              <a:gd name="T100" fmla="*/ 23 w 86"/>
              <a:gd name="T101" fmla="*/ 1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" h="96">
                <a:moveTo>
                  <a:pt x="23" y="36"/>
                </a:move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8"/>
                  <a:pt x="0" y="4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1" y="90"/>
                  <a:pt x="3" y="91"/>
                </a:cubicBezTo>
                <a:cubicBezTo>
                  <a:pt x="13" y="62"/>
                  <a:pt x="13" y="62"/>
                  <a:pt x="13" y="62"/>
                </a:cubicBezTo>
                <a:cubicBezTo>
                  <a:pt x="14" y="59"/>
                  <a:pt x="16" y="56"/>
                  <a:pt x="19" y="54"/>
                </a:cubicBezTo>
                <a:cubicBezTo>
                  <a:pt x="21" y="52"/>
                  <a:pt x="24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8"/>
                  <a:pt x="34" y="45"/>
                  <a:pt x="35" y="43"/>
                </a:cubicBezTo>
                <a:cubicBezTo>
                  <a:pt x="36" y="39"/>
                  <a:pt x="37" y="36"/>
                  <a:pt x="36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9" y="36"/>
                  <a:pt x="79" y="40"/>
                  <a:pt x="78" y="43"/>
                </a:cubicBezTo>
                <a:cubicBezTo>
                  <a:pt x="77" y="46"/>
                  <a:pt x="76" y="48"/>
                  <a:pt x="75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48"/>
                  <a:pt x="80" y="46"/>
                  <a:pt x="81" y="44"/>
                </a:cubicBezTo>
                <a:cubicBezTo>
                  <a:pt x="82" y="40"/>
                  <a:pt x="82" y="35"/>
                  <a:pt x="82" y="30"/>
                </a:cubicBezTo>
                <a:cubicBezTo>
                  <a:pt x="80" y="29"/>
                  <a:pt x="80" y="29"/>
                  <a:pt x="8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24"/>
                  <a:pt x="57" y="18"/>
                  <a:pt x="53" y="13"/>
                </a:cubicBezTo>
                <a:cubicBezTo>
                  <a:pt x="52" y="12"/>
                  <a:pt x="52" y="12"/>
                  <a:pt x="52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8"/>
                  <a:pt x="38" y="5"/>
                  <a:pt x="35" y="3"/>
                </a:cubicBezTo>
                <a:cubicBezTo>
                  <a:pt x="34" y="2"/>
                  <a:pt x="32" y="1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3"/>
                  <a:pt x="1" y="3"/>
                  <a:pt x="1" y="3"/>
                </a:cubicBezTo>
                <a:cubicBezTo>
                  <a:pt x="4" y="6"/>
                  <a:pt x="8" y="10"/>
                  <a:pt x="10" y="15"/>
                </a:cubicBezTo>
                <a:cubicBezTo>
                  <a:pt x="11" y="19"/>
                  <a:pt x="11" y="24"/>
                  <a:pt x="9" y="30"/>
                </a:cubicBezTo>
                <a:cubicBezTo>
                  <a:pt x="10" y="32"/>
                  <a:pt x="10" y="32"/>
                  <a:pt x="1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4"/>
                  <a:pt x="23" y="35"/>
                  <a:pt x="23" y="36"/>
                </a:cubicBezTo>
                <a:close/>
                <a:moveTo>
                  <a:pt x="40" y="42"/>
                </a:moveTo>
                <a:cubicBezTo>
                  <a:pt x="73" y="42"/>
                  <a:pt x="73" y="42"/>
                  <a:pt x="73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1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4" y="39"/>
                  <a:pt x="74" y="39"/>
                  <a:pt x="74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1" y="26"/>
                </a:moveTo>
                <a:cubicBezTo>
                  <a:pt x="50" y="26"/>
                  <a:pt x="50" y="26"/>
                  <a:pt x="50" y="26"/>
                </a:cubicBezTo>
                <a:cubicBezTo>
                  <a:pt x="50" y="27"/>
                  <a:pt x="50" y="27"/>
                  <a:pt x="5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1" y="26"/>
                  <a:pt x="31" y="26"/>
                  <a:pt x="31" y="26"/>
                </a:cubicBezTo>
                <a:close/>
                <a:moveTo>
                  <a:pt x="31" y="22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2"/>
                  <a:pt x="31" y="22"/>
                  <a:pt x="31" y="22"/>
                </a:cubicBezTo>
                <a:close/>
                <a:moveTo>
                  <a:pt x="30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20"/>
                  <a:pt x="50" y="20"/>
                  <a:pt x="5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8"/>
                  <a:pt x="30" y="18"/>
                  <a:pt x="30" y="18"/>
                </a:cubicBezTo>
                <a:close/>
                <a:moveTo>
                  <a:pt x="74" y="96"/>
                </a:moveTo>
                <a:cubicBezTo>
                  <a:pt x="6" y="96"/>
                  <a:pt x="6" y="96"/>
                  <a:pt x="6" y="96"/>
                </a:cubicBezTo>
                <a:cubicBezTo>
                  <a:pt x="17" y="63"/>
                  <a:pt x="17" y="63"/>
                  <a:pt x="17" y="63"/>
                </a:cubicBezTo>
                <a:cubicBezTo>
                  <a:pt x="18" y="61"/>
                  <a:pt x="20" y="59"/>
                  <a:pt x="22" y="58"/>
                </a:cubicBezTo>
                <a:cubicBezTo>
                  <a:pt x="24" y="56"/>
                  <a:pt x="26" y="55"/>
                  <a:pt x="28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3" y="55"/>
                  <a:pt x="84" y="56"/>
                </a:cubicBezTo>
                <a:cubicBezTo>
                  <a:pt x="85" y="56"/>
                  <a:pt x="85" y="56"/>
                  <a:pt x="86" y="57"/>
                </a:cubicBezTo>
                <a:cubicBezTo>
                  <a:pt x="86" y="58"/>
                  <a:pt x="86" y="59"/>
                  <a:pt x="86" y="60"/>
                </a:cubicBezTo>
                <a:cubicBezTo>
                  <a:pt x="86" y="60"/>
                  <a:pt x="86" y="61"/>
                  <a:pt x="86" y="62"/>
                </a:cubicBezTo>
                <a:cubicBezTo>
                  <a:pt x="74" y="96"/>
                  <a:pt x="74" y="96"/>
                  <a:pt x="74" y="96"/>
                </a:cubicBezTo>
                <a:close/>
                <a:moveTo>
                  <a:pt x="32" y="41"/>
                </a:moveTo>
                <a:cubicBezTo>
                  <a:pt x="24" y="41"/>
                  <a:pt x="24" y="41"/>
                  <a:pt x="24" y="41"/>
                </a:cubicBezTo>
                <a:cubicBezTo>
                  <a:pt x="26" y="38"/>
                  <a:pt x="27" y="34"/>
                  <a:pt x="27" y="29"/>
                </a:cubicBezTo>
                <a:cubicBezTo>
                  <a:pt x="27" y="25"/>
                  <a:pt x="27" y="20"/>
                  <a:pt x="25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4" y="20"/>
                  <a:pt x="55" y="24"/>
                  <a:pt x="54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5"/>
                  <a:pt x="33" y="38"/>
                  <a:pt x="32" y="41"/>
                </a:cubicBezTo>
                <a:close/>
                <a:moveTo>
                  <a:pt x="24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5" y="23"/>
                  <a:pt x="15" y="18"/>
                  <a:pt x="13" y="14"/>
                </a:cubicBezTo>
                <a:cubicBezTo>
                  <a:pt x="11" y="10"/>
                  <a:pt x="9" y="6"/>
                  <a:pt x="6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4"/>
                  <a:pt x="32" y="5"/>
                  <a:pt x="33" y="5"/>
                </a:cubicBezTo>
                <a:cubicBezTo>
                  <a:pt x="36" y="7"/>
                  <a:pt x="38" y="9"/>
                  <a:pt x="39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9"/>
                  <a:pt x="24" y="24"/>
                  <a:pt x="24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9123205" y="312732"/>
            <a:ext cx="2552858" cy="67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78" tIns="60939" rIns="121878" bIns="609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3600" dirty="0">
                <a:solidFill>
                  <a:srgbClr val="16294C"/>
                </a:solidFill>
                <a:latin typeface="Panton Narrow Light Caps" panose="000003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True</a:t>
            </a:r>
            <a:r>
              <a:rPr lang="en-US" altLang="zh-CN" sz="3600" dirty="0">
                <a:solidFill>
                  <a:srgbClr val="16294C"/>
                </a:solidFill>
                <a:latin typeface="Panton Narrow Black Caps" panose="000004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 DAU </a:t>
            </a:r>
            <a:r>
              <a:rPr lang="en-US" altLang="zh-CN" sz="3600" dirty="0">
                <a:solidFill>
                  <a:srgbClr val="16294C"/>
                </a:solidFill>
                <a:latin typeface="Panton Narrow Light Caps" panose="00000306000000000000" pitchFamily="50" charset="0"/>
                <a:ea typeface="思源黑体 Heavy" panose="020B0A00000000000000" pitchFamily="34" charset="-122"/>
                <a:sym typeface="Arial" panose="020B0604020202020204" pitchFamily="34" charset="0"/>
              </a:rPr>
              <a:t>|</a:t>
            </a:r>
            <a:endParaRPr lang="zh-CN" altLang="en-US" sz="3600" dirty="0">
              <a:solidFill>
                <a:srgbClr val="16294C"/>
              </a:solidFill>
              <a:latin typeface="Panton Narrow Light Caps" panose="00000306000000000000" pitchFamily="50" charset="0"/>
              <a:ea typeface="思源黑体 Heavy" panose="020B0A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6" grpId="0"/>
      <p:bldP spid="52" grpId="0" animBg="1"/>
      <p:bldP spid="53" grpId="0" animBg="1"/>
      <p:bldP spid="55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LvyhTools保存的主题色-20170426-1905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94C"/>
      </a:accent1>
      <a:accent2>
        <a:srgbClr val="44546A"/>
      </a:accent2>
      <a:accent3>
        <a:srgbClr val="16294C"/>
      </a:accent3>
      <a:accent4>
        <a:srgbClr val="44546A"/>
      </a:accent4>
      <a:accent5>
        <a:srgbClr val="16294C"/>
      </a:accent5>
      <a:accent6>
        <a:srgbClr val="44546A"/>
      </a:accent6>
      <a:hlink>
        <a:srgbClr val="0563C1"/>
      </a:hlink>
      <a:folHlink>
        <a:srgbClr val="954F72"/>
      </a:folHlink>
    </a:clrScheme>
    <a:fontScheme name="自定义 1">
      <a:majorFont>
        <a:latin typeface="Impact"/>
        <a:ea typeface="华康俪金黑W8(P)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MC-</Template>
  <TotalTime>685</TotalTime>
  <Words>491</Words>
  <Application>Microsoft Macintosh PowerPoint</Application>
  <PresentationFormat>宽屏</PresentationFormat>
  <Paragraphs>115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等线</vt:lpstr>
      <vt:lpstr>思源黑体 ExtraLight</vt:lpstr>
      <vt:lpstr>思源黑体 Heavy</vt:lpstr>
      <vt:lpstr>思源黑體 Heavy</vt:lpstr>
      <vt:lpstr>宋体</vt:lpstr>
      <vt:lpstr>微软雅黑</vt:lpstr>
      <vt:lpstr>文悦新青年体 (非商用) W8</vt:lpstr>
      <vt:lpstr>Panton Narrow Black Caps</vt:lpstr>
      <vt:lpstr>Panton Narrow Light Caps</vt:lpstr>
      <vt:lpstr>Source Han Serif SC</vt:lpstr>
      <vt:lpstr>Source Han Serif SC Heavy</vt:lpstr>
      <vt:lpstr>Arial</vt:lpstr>
      <vt:lpstr>Arial Black</vt:lpstr>
      <vt:lpstr>Calibri</vt:lpstr>
      <vt:lpstr>Impact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4-24-3</dc:title>
  <cp:keywords>MC</cp:keywords>
  <cp:lastModifiedBy>张 晨杨</cp:lastModifiedBy>
  <cp:revision>121</cp:revision>
  <dcterms:created xsi:type="dcterms:W3CDTF">2017-04-26T10:20:00Z</dcterms:created>
  <dcterms:modified xsi:type="dcterms:W3CDTF">2019-04-21T15:52:03Z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