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15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7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0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2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19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03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14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7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17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28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5DA55-CAF6-45D5-9B9E-5BBAC000588C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26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4114800"/>
            <a:ext cx="2133600" cy="2209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vivo:InformationResource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4419600"/>
            <a:ext cx="1981200" cy="1828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bibo:Document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4724400"/>
            <a:ext cx="1828800" cy="685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bibo:Article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5486400"/>
            <a:ext cx="18288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bibo:Book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5867400"/>
            <a:ext cx="18288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bibo:Patent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000" y="5029200"/>
            <a:ext cx="16764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bibo:AcademicArticle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86200" y="1219200"/>
            <a:ext cx="1524000" cy="990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foaf:Agent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62400" y="1485900"/>
            <a:ext cx="1371600" cy="6477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foaf:Person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38600" y="1752600"/>
            <a:ext cx="12192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vivo:FacultyMember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2400" y="2895600"/>
            <a:ext cx="2133600" cy="609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vivo:Relationship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8600" y="3162300"/>
            <a:ext cx="1981200" cy="2667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vivo:Authorship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39000" y="4572000"/>
            <a:ext cx="1752600" cy="1371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foaf:Agent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315200" y="4838700"/>
            <a:ext cx="1600200" cy="10287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foaf:Organization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91400" y="5105400"/>
            <a:ext cx="14478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core:Department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91400" y="5486400"/>
            <a:ext cx="14478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core:Division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239000" y="2895600"/>
            <a:ext cx="1752600" cy="10287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vivo:Position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15200" y="3162300"/>
            <a:ext cx="16002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vivo:FacultyPosition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315200" y="3543300"/>
            <a:ext cx="16002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vivo:NonAcademicPosition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867400" y="4572000"/>
            <a:ext cx="990600" cy="609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event:Event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943600" y="4838700"/>
            <a:ext cx="838200" cy="2667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vivo:Course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953000" y="4572000"/>
            <a:ext cx="762000" cy="2667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0"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vivo:Project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514600" y="4114800"/>
            <a:ext cx="16002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skos:Concept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953000" y="2895600"/>
            <a:ext cx="1905000" cy="10287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vivo:Role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029200" y="3162300"/>
            <a:ext cx="17526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vivo:TeacherRole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029200" y="3543300"/>
            <a:ext cx="17526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vivo:MemberRole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81000" y="1627187"/>
            <a:ext cx="17526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prns:FacultyRank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010400" y="1627187"/>
            <a:ext cx="17526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prns:PersonFilter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2133600" y="1779587"/>
            <a:ext cx="1828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1" idx="1"/>
          </p:cNvCxnSpPr>
          <p:nvPr/>
        </p:nvCxnSpPr>
        <p:spPr>
          <a:xfrm flipH="1">
            <a:off x="5334000" y="1779587"/>
            <a:ext cx="16764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" idx="0"/>
            <a:endCxn id="17" idx="2"/>
          </p:cNvCxnSpPr>
          <p:nvPr/>
        </p:nvCxnSpPr>
        <p:spPr>
          <a:xfrm flipV="1">
            <a:off x="1219200" y="3429000"/>
            <a:ext cx="0" cy="685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20" idx="0"/>
            <a:endCxn id="23" idx="2"/>
          </p:cNvCxnSpPr>
          <p:nvPr/>
        </p:nvCxnSpPr>
        <p:spPr>
          <a:xfrm flipV="1">
            <a:off x="8115300" y="3924300"/>
            <a:ext cx="0" cy="914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38" idx="3"/>
            <a:endCxn id="27" idx="3"/>
          </p:cNvCxnSpPr>
          <p:nvPr/>
        </p:nvCxnSpPr>
        <p:spPr>
          <a:xfrm>
            <a:off x="6781800" y="3314700"/>
            <a:ext cx="12700" cy="1657350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39" idx="1"/>
          </p:cNvCxnSpPr>
          <p:nvPr/>
        </p:nvCxnSpPr>
        <p:spPr>
          <a:xfrm rot="10800000">
            <a:off x="4800600" y="2133600"/>
            <a:ext cx="228600" cy="15621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38" idx="0"/>
          </p:cNvCxnSpPr>
          <p:nvPr/>
        </p:nvCxnSpPr>
        <p:spPr>
          <a:xfrm rot="16200000" flipV="1">
            <a:off x="5322570" y="1916430"/>
            <a:ext cx="1028700" cy="1463040"/>
          </a:xfrm>
          <a:prstGeom prst="bentConnector3">
            <a:avLst>
              <a:gd name="adj1" fmla="val 8271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3" idx="0"/>
          </p:cNvCxnSpPr>
          <p:nvPr/>
        </p:nvCxnSpPr>
        <p:spPr>
          <a:xfrm rot="16200000" flipV="1">
            <a:off x="6305550" y="1085850"/>
            <a:ext cx="838200" cy="27813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7" idx="0"/>
          </p:cNvCxnSpPr>
          <p:nvPr/>
        </p:nvCxnSpPr>
        <p:spPr>
          <a:xfrm rot="5400000" flipH="1" flipV="1">
            <a:off x="2038350" y="1238250"/>
            <a:ext cx="1104900" cy="27432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32" idx="3"/>
          </p:cNvCxnSpPr>
          <p:nvPr/>
        </p:nvCxnSpPr>
        <p:spPr>
          <a:xfrm flipV="1">
            <a:off x="4114800" y="2133600"/>
            <a:ext cx="228600" cy="21336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01" name="TextBox 49"/>
          <p:cNvSpPr txBox="1">
            <a:spLocks noChangeArrowheads="1"/>
          </p:cNvSpPr>
          <p:nvPr/>
        </p:nvSpPr>
        <p:spPr bwMode="auto">
          <a:xfrm>
            <a:off x="2305050" y="1608137"/>
            <a:ext cx="1428750" cy="218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28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smtClean="0">
                <a:latin typeface="Arial Narrow" pitchFamily="34" charset="0"/>
                <a:sym typeface="Wingdings" pitchFamily="2" charset="2"/>
              </a:rPr>
              <a:t></a:t>
            </a:r>
            <a:r>
              <a:rPr lang="en-US" sz="1000" dirty="0" err="1" smtClean="0">
                <a:latin typeface="Arial Narrow" pitchFamily="34" charset="0"/>
                <a:sym typeface="Wingdings" pitchFamily="2" charset="2"/>
              </a:rPr>
              <a:t>prns:hasFacultyRank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3602" name="TextBox 64"/>
          <p:cNvSpPr txBox="1">
            <a:spLocks noChangeArrowheads="1"/>
          </p:cNvSpPr>
          <p:nvPr/>
        </p:nvSpPr>
        <p:spPr bwMode="auto">
          <a:xfrm>
            <a:off x="5505450" y="1608137"/>
            <a:ext cx="1428750" cy="218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28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 smtClean="0">
                <a:latin typeface="Arial Narrow" pitchFamily="34" charset="0"/>
              </a:rPr>
              <a:t>prns:hasPersonFilter</a:t>
            </a:r>
            <a:r>
              <a:rPr lang="en-US" sz="1000" dirty="0" smtClean="0">
                <a:latin typeface="Arial Narrow" pitchFamily="34" charset="0"/>
                <a:sym typeface="Wingdings" pitchFamily="2" charset="2"/>
              </a:rPr>
              <a:t></a:t>
            </a:r>
            <a:endParaRPr lang="en-US" sz="1000" dirty="0">
              <a:latin typeface="Arial Narrow" pitchFamily="34" charset="0"/>
              <a:sym typeface="Wingdings" pitchFamily="2" charset="2"/>
            </a:endParaRPr>
          </a:p>
        </p:txBody>
      </p:sp>
      <p:sp>
        <p:nvSpPr>
          <p:cNvPr id="23603" name="TextBox 66"/>
          <p:cNvSpPr txBox="1">
            <a:spLocks noChangeArrowheads="1"/>
          </p:cNvSpPr>
          <p:nvPr/>
        </p:nvSpPr>
        <p:spPr bwMode="auto">
          <a:xfrm>
            <a:off x="7391400" y="2435423"/>
            <a:ext cx="142875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 smtClean="0">
                <a:latin typeface="Arial Narrow" pitchFamily="34" charset="0"/>
              </a:rPr>
              <a:t>vivo:personInPosition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 smtClean="0">
                <a:latin typeface="Arial Narrow" pitchFamily="34" charset="0"/>
                <a:sym typeface="Wingdings" pitchFamily="2" charset="2"/>
              </a:rPr>
              <a:t>v</a:t>
            </a:r>
            <a:r>
              <a:rPr lang="en-US" sz="1000" dirty="0" err="1" smtClean="0">
                <a:latin typeface="Arial Narrow" pitchFamily="34" charset="0"/>
              </a:rPr>
              <a:t>ivo:positionForPerson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3604" name="TextBox 68"/>
          <p:cNvSpPr txBox="1">
            <a:spLocks noChangeArrowheads="1"/>
          </p:cNvSpPr>
          <p:nvPr/>
        </p:nvSpPr>
        <p:spPr bwMode="auto">
          <a:xfrm>
            <a:off x="533400" y="2435423"/>
            <a:ext cx="142875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 smtClean="0">
                <a:latin typeface="Arial Narrow" pitchFamily="34" charset="0"/>
                <a:sym typeface="Wingdings" pitchFamily="2" charset="2"/>
              </a:rPr>
              <a:t>v</a:t>
            </a:r>
            <a:r>
              <a:rPr lang="en-US" sz="1000" dirty="0" err="1" smtClean="0">
                <a:latin typeface="Arial Narrow" pitchFamily="34" charset="0"/>
              </a:rPr>
              <a:t>ivo:authorInAuthorship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 smtClean="0">
                <a:latin typeface="Arial Narrow" pitchFamily="34" charset="0"/>
              </a:rPr>
              <a:t>vivo:linkedAuthor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3605" name="TextBox 69"/>
          <p:cNvSpPr txBox="1">
            <a:spLocks noChangeArrowheads="1"/>
          </p:cNvSpPr>
          <p:nvPr/>
        </p:nvSpPr>
        <p:spPr bwMode="auto">
          <a:xfrm>
            <a:off x="3505200" y="3505200"/>
            <a:ext cx="114300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vivo:hasResearchArea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vivo:researchAreaOf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3606" name="TextBox 71"/>
          <p:cNvSpPr txBox="1">
            <a:spLocks noChangeArrowheads="1"/>
          </p:cNvSpPr>
          <p:nvPr/>
        </p:nvSpPr>
        <p:spPr bwMode="auto">
          <a:xfrm>
            <a:off x="5867400" y="2435423"/>
            <a:ext cx="1428750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>
                <a:latin typeface="Arial Narrow" pitchFamily="34" charset="0"/>
                <a:sym typeface="Wingdings" pitchFamily="2" charset="2"/>
              </a:rPr>
              <a:t>vivo:hasTeacherRole</a:t>
            </a:r>
            <a:endParaRPr lang="en-US" sz="1000">
              <a:latin typeface="Arial Narrow" pitchFamily="34" charset="0"/>
            </a:endParaRPr>
          </a:p>
          <a:p>
            <a:pPr algn="ctr" eaLnBrk="1" hangingPunct="1"/>
            <a:r>
              <a:rPr lang="en-US" sz="1000">
                <a:latin typeface="Arial Narrow" pitchFamily="34" charset="0"/>
              </a:rPr>
              <a:t>vivo:teacherRoleOf</a:t>
            </a:r>
          </a:p>
        </p:txBody>
      </p:sp>
      <p:sp>
        <p:nvSpPr>
          <p:cNvPr id="23607" name="TextBox 72"/>
          <p:cNvSpPr txBox="1">
            <a:spLocks noChangeArrowheads="1"/>
          </p:cNvSpPr>
          <p:nvPr/>
        </p:nvSpPr>
        <p:spPr bwMode="auto">
          <a:xfrm>
            <a:off x="4419600" y="2435423"/>
            <a:ext cx="121920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vivo:hasMemberRole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vivo:memberRoleOf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3608" name="TextBox 73"/>
          <p:cNvSpPr txBox="1">
            <a:spLocks noChangeArrowheads="1"/>
          </p:cNvSpPr>
          <p:nvPr/>
        </p:nvSpPr>
        <p:spPr bwMode="auto">
          <a:xfrm>
            <a:off x="276225" y="3641725"/>
            <a:ext cx="1933575" cy="320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>
                <a:latin typeface="Arial Narrow" pitchFamily="34" charset="0"/>
                <a:sym typeface="Wingdings" pitchFamily="2" charset="2"/>
              </a:rPr>
              <a:t>vivo:linkedInformationResource</a:t>
            </a:r>
            <a:endParaRPr lang="en-US" sz="1000">
              <a:latin typeface="Arial Narrow" pitchFamily="34" charset="0"/>
            </a:endParaRPr>
          </a:p>
          <a:p>
            <a:pPr algn="ctr" eaLnBrk="1" hangingPunct="1"/>
            <a:r>
              <a:rPr lang="en-US" sz="1000">
                <a:latin typeface="Arial Narrow" pitchFamily="34" charset="0"/>
              </a:rPr>
              <a:t>vivo:informationResourceInAuthorsip</a:t>
            </a:r>
          </a:p>
        </p:txBody>
      </p:sp>
      <p:sp>
        <p:nvSpPr>
          <p:cNvPr id="23609" name="TextBox 74"/>
          <p:cNvSpPr txBox="1">
            <a:spLocks noChangeArrowheads="1"/>
          </p:cNvSpPr>
          <p:nvPr/>
        </p:nvSpPr>
        <p:spPr bwMode="auto">
          <a:xfrm>
            <a:off x="7239000" y="4085456"/>
            <a:ext cx="1752600" cy="320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vivo:positionInOrganization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vivo:organizationForPosition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3610" name="TextBox 75"/>
          <p:cNvSpPr txBox="1">
            <a:spLocks noChangeArrowheads="1"/>
          </p:cNvSpPr>
          <p:nvPr/>
        </p:nvSpPr>
        <p:spPr bwMode="auto">
          <a:xfrm>
            <a:off x="6248400" y="4091905"/>
            <a:ext cx="99060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vivo:roleRealizedIn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vivo:realizedRole</a:t>
            </a:r>
            <a:endParaRPr lang="en-US" sz="1000" dirty="0">
              <a:latin typeface="Arial Narrow" pitchFamily="34" charset="0"/>
            </a:endParaRPr>
          </a:p>
        </p:txBody>
      </p:sp>
      <p:cxnSp>
        <p:nvCxnSpPr>
          <p:cNvPr id="88" name="Elbow Connector 87"/>
          <p:cNvCxnSpPr>
            <a:stCxn id="4" idx="3"/>
            <a:endCxn id="32" idx="2"/>
          </p:cNvCxnSpPr>
          <p:nvPr/>
        </p:nvCxnSpPr>
        <p:spPr>
          <a:xfrm flipV="1">
            <a:off x="2286000" y="4419600"/>
            <a:ext cx="1028700" cy="8001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13" name="TextBox 89"/>
          <p:cNvSpPr txBox="1">
            <a:spLocks noChangeArrowheads="1"/>
          </p:cNvSpPr>
          <p:nvPr/>
        </p:nvSpPr>
        <p:spPr bwMode="auto">
          <a:xfrm>
            <a:off x="2762250" y="4675188"/>
            <a:ext cx="1123950" cy="354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vivo:subjectAreaFor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vivo:hasSubjectArea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048000" y="5389056"/>
            <a:ext cx="3429000" cy="9355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3617" name="TextBox 4"/>
          <p:cNvSpPr txBox="1">
            <a:spLocks noChangeArrowheads="1"/>
          </p:cNvSpPr>
          <p:nvPr/>
        </p:nvSpPr>
        <p:spPr bwMode="auto">
          <a:xfrm>
            <a:off x="2971800" y="5385881"/>
            <a:ext cx="762000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100" dirty="0" smtClean="0">
                <a:latin typeface="Arial Narrow" pitchFamily="34" charset="0"/>
              </a:rPr>
              <a:t>event </a:t>
            </a:r>
            <a:r>
              <a:rPr lang="en-US" sz="1100" dirty="0">
                <a:latin typeface="Arial Narrow" pitchFamily="34" charset="0"/>
              </a:rPr>
              <a:t>=</a:t>
            </a:r>
          </a:p>
          <a:p>
            <a:pPr algn="r" eaLnBrk="1" hangingPunct="1"/>
            <a:r>
              <a:rPr lang="en-US" sz="1100" dirty="0" err="1">
                <a:latin typeface="Arial Narrow" pitchFamily="34" charset="0"/>
              </a:rPr>
              <a:t>foaf</a:t>
            </a:r>
            <a:r>
              <a:rPr lang="en-US" sz="1100" dirty="0">
                <a:latin typeface="Arial Narrow" pitchFamily="34" charset="0"/>
              </a:rPr>
              <a:t> </a:t>
            </a:r>
            <a:r>
              <a:rPr lang="en-US" sz="1100" dirty="0" smtClean="0">
                <a:latin typeface="Arial Narrow" pitchFamily="34" charset="0"/>
              </a:rPr>
              <a:t>=</a:t>
            </a:r>
          </a:p>
          <a:p>
            <a:pPr algn="r" eaLnBrk="1" hangingPunct="1"/>
            <a:r>
              <a:rPr lang="en-US" sz="1100" dirty="0" err="1" smtClean="0">
                <a:latin typeface="Arial Narrow" pitchFamily="34" charset="0"/>
              </a:rPr>
              <a:t>prns</a:t>
            </a:r>
            <a:r>
              <a:rPr lang="en-US" sz="1100" dirty="0" smtClean="0">
                <a:latin typeface="Arial Narrow" pitchFamily="34" charset="0"/>
              </a:rPr>
              <a:t>=</a:t>
            </a:r>
            <a:endParaRPr lang="en-US" sz="1100" dirty="0">
              <a:latin typeface="Arial Narrow" pitchFamily="34" charset="0"/>
            </a:endParaRPr>
          </a:p>
          <a:p>
            <a:pPr algn="r" eaLnBrk="1" hangingPunct="1"/>
            <a:r>
              <a:rPr lang="en-US" sz="1100" dirty="0" err="1" smtClean="0">
                <a:latin typeface="Arial Narrow" pitchFamily="34" charset="0"/>
              </a:rPr>
              <a:t>skos</a:t>
            </a:r>
            <a:r>
              <a:rPr lang="en-US" sz="1100" dirty="0" smtClean="0">
                <a:latin typeface="Arial Narrow" pitchFamily="34" charset="0"/>
              </a:rPr>
              <a:t> </a:t>
            </a:r>
            <a:r>
              <a:rPr lang="en-US" sz="1100" dirty="0">
                <a:latin typeface="Arial Narrow" pitchFamily="34" charset="0"/>
              </a:rPr>
              <a:t>=</a:t>
            </a:r>
          </a:p>
          <a:p>
            <a:pPr algn="r" eaLnBrk="1" hangingPunct="1"/>
            <a:r>
              <a:rPr lang="en-US" sz="1100" dirty="0">
                <a:latin typeface="Arial Narrow" pitchFamily="34" charset="0"/>
              </a:rPr>
              <a:t>vivo =</a:t>
            </a:r>
          </a:p>
        </p:txBody>
      </p:sp>
      <p:sp>
        <p:nvSpPr>
          <p:cNvPr id="23618" name="TextBox 17"/>
          <p:cNvSpPr txBox="1">
            <a:spLocks noChangeArrowheads="1"/>
          </p:cNvSpPr>
          <p:nvPr/>
        </p:nvSpPr>
        <p:spPr bwMode="auto">
          <a:xfrm>
            <a:off x="3581400" y="5385881"/>
            <a:ext cx="2895600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100" dirty="0" smtClean="0">
                <a:latin typeface="Arial Narrow" pitchFamily="34" charset="0"/>
              </a:rPr>
              <a:t>http</a:t>
            </a:r>
            <a:r>
              <a:rPr lang="en-US" sz="1100" dirty="0">
                <a:latin typeface="Arial Narrow" pitchFamily="34" charset="0"/>
              </a:rPr>
              <a:t>://purl.org/NET/c4dm/event.owl#</a:t>
            </a:r>
          </a:p>
          <a:p>
            <a:pPr eaLnBrk="1" hangingPunct="1"/>
            <a:r>
              <a:rPr lang="en-US" sz="1100" dirty="0">
                <a:latin typeface="Arial Narrow" pitchFamily="34" charset="0"/>
              </a:rPr>
              <a:t>http://xmlns.com/foaf/0.1</a:t>
            </a:r>
            <a:r>
              <a:rPr lang="en-US" sz="1100" dirty="0" smtClean="0">
                <a:latin typeface="Arial Narrow" pitchFamily="34" charset="0"/>
              </a:rPr>
              <a:t>/</a:t>
            </a:r>
          </a:p>
          <a:p>
            <a:pPr eaLnBrk="1" hangingPunct="1"/>
            <a:r>
              <a:rPr lang="en-US" sz="1100" dirty="0" smtClean="0">
                <a:latin typeface="Arial Narrow" pitchFamily="34" charset="0"/>
              </a:rPr>
              <a:t>http://profiles.catalyst.harvard.edu/ontology/prns#</a:t>
            </a:r>
            <a:endParaRPr lang="en-US" sz="1100" dirty="0">
              <a:latin typeface="Arial Narrow" pitchFamily="34" charset="0"/>
            </a:endParaRPr>
          </a:p>
          <a:p>
            <a:pPr eaLnBrk="1" hangingPunct="1"/>
            <a:r>
              <a:rPr lang="en-US" sz="1100" dirty="0" smtClean="0">
                <a:latin typeface="Arial Narrow" pitchFamily="34" charset="0"/>
              </a:rPr>
              <a:t>http</a:t>
            </a:r>
            <a:r>
              <a:rPr lang="en-US" sz="1100" dirty="0">
                <a:latin typeface="Arial Narrow" pitchFamily="34" charset="0"/>
              </a:rPr>
              <a:t>://www.w3.org/2008/05/skos#</a:t>
            </a:r>
          </a:p>
          <a:p>
            <a:pPr eaLnBrk="1" hangingPunct="1"/>
            <a:r>
              <a:rPr lang="en-US" sz="1100" dirty="0">
                <a:latin typeface="Arial Narrow" pitchFamily="34" charset="0"/>
              </a:rPr>
              <a:t>http://vivoweb.org/ontology/core#</a:t>
            </a:r>
          </a:p>
        </p:txBody>
      </p:sp>
      <p:sp>
        <p:nvSpPr>
          <p:cNvPr id="23619" name="TextBox 41"/>
          <p:cNvSpPr txBox="1">
            <a:spLocks noChangeArrowheads="1"/>
          </p:cNvSpPr>
          <p:nvPr/>
        </p:nvSpPr>
        <p:spPr bwMode="auto">
          <a:xfrm>
            <a:off x="152400" y="228600"/>
            <a:ext cx="8839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 dirty="0" smtClean="0">
                <a:latin typeface="+mn-lt"/>
              </a:rPr>
              <a:t>VIVO Ontology: Selected Classes </a:t>
            </a:r>
            <a:r>
              <a:rPr lang="en-US" sz="2400" dirty="0">
                <a:latin typeface="+mn-lt"/>
              </a:rPr>
              <a:t>and </a:t>
            </a:r>
            <a:r>
              <a:rPr lang="en-US" sz="2400" dirty="0" smtClean="0">
                <a:latin typeface="+mn-lt"/>
              </a:rPr>
              <a:t>Object </a:t>
            </a:r>
            <a:r>
              <a:rPr lang="en-US" sz="2400" dirty="0">
                <a:latin typeface="+mn-lt"/>
              </a:rPr>
              <a:t>Properties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674688"/>
            <a:ext cx="739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Main classes used by Profiles </a:t>
            </a:r>
            <a:r>
              <a:rPr lang="en-US" sz="1400" smtClean="0"/>
              <a:t>RNS </a:t>
            </a:r>
            <a:r>
              <a:rPr lang="en-US" sz="1400" smtClean="0"/>
              <a:t>2.11.0 </a:t>
            </a:r>
            <a:r>
              <a:rPr lang="en-US" sz="1400" dirty="0" smtClean="0"/>
              <a:t>are highlighted in bold.</a:t>
            </a:r>
            <a:endParaRPr lang="en-US" sz="2000" dirty="0"/>
          </a:p>
        </p:txBody>
      </p:sp>
      <p:sp>
        <p:nvSpPr>
          <p:cNvPr id="61" name="Rectangle 60"/>
          <p:cNvSpPr/>
          <p:nvPr/>
        </p:nvSpPr>
        <p:spPr>
          <a:xfrm>
            <a:off x="381000" y="1169987"/>
            <a:ext cx="17526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vivo:Address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010400" y="1169987"/>
            <a:ext cx="17526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vivo:URLLink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67" name="TextBox 49"/>
          <p:cNvSpPr txBox="1">
            <a:spLocks noChangeArrowheads="1"/>
          </p:cNvSpPr>
          <p:nvPr/>
        </p:nvSpPr>
        <p:spPr bwMode="auto">
          <a:xfrm>
            <a:off x="2305050" y="1150937"/>
            <a:ext cx="1428750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28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>
                <a:latin typeface="Arial Narrow" pitchFamily="34" charset="0"/>
                <a:sym typeface="Wingdings" pitchFamily="2" charset="2"/>
              </a:rPr>
              <a:t></a:t>
            </a:r>
            <a:r>
              <a:rPr lang="en-US" sz="1000" dirty="0" err="1" smtClean="0">
                <a:latin typeface="Arial Narrow" pitchFamily="34" charset="0"/>
                <a:sym typeface="Wingdings" pitchFamily="2" charset="2"/>
              </a:rPr>
              <a:t>v</a:t>
            </a:r>
            <a:r>
              <a:rPr lang="en-US" sz="1000" dirty="0" err="1" smtClean="0">
                <a:latin typeface="Arial Narrow" pitchFamily="34" charset="0"/>
              </a:rPr>
              <a:t>ivo:mailingAddress</a:t>
            </a:r>
          </a:p>
          <a:p>
            <a:pPr algn="ctr" eaLnBrk="1" hangingPunct="1"/>
            <a:r>
              <a:rPr lang="en-US" sz="1000" dirty="0" err="1" smtClean="0">
                <a:latin typeface="Arial Narrow" pitchFamily="34" charset="0"/>
              </a:rPr>
              <a:t>vivo:mailingAddressFor</a:t>
            </a:r>
            <a:r>
              <a:rPr lang="en-US" sz="1000" dirty="0" smtClean="0">
                <a:latin typeface="Arial Narrow" pitchFamily="34" charset="0"/>
                <a:sym typeface="Wingdings" pitchFamily="2" charset="2"/>
              </a:rPr>
              <a:t>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69" name="TextBox 64"/>
          <p:cNvSpPr txBox="1">
            <a:spLocks noChangeArrowheads="1"/>
          </p:cNvSpPr>
          <p:nvPr/>
        </p:nvSpPr>
        <p:spPr bwMode="auto">
          <a:xfrm>
            <a:off x="5505450" y="1150937"/>
            <a:ext cx="1428750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28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vivo:webpage</a:t>
            </a:r>
            <a:r>
              <a:rPr lang="en-US" sz="1000" dirty="0">
                <a:latin typeface="Arial Narrow" pitchFamily="34" charset="0"/>
                <a:sym typeface="Wingdings" pitchFamily="2" charset="2"/>
              </a:rPr>
              <a:t></a:t>
            </a:r>
          </a:p>
          <a:p>
            <a:pPr algn="ctr" eaLnBrk="1" hangingPunct="1"/>
            <a:r>
              <a:rPr lang="en-US" sz="1000" dirty="0">
                <a:latin typeface="Arial Narrow" pitchFamily="34" charset="0"/>
                <a:sym typeface="Wingdings" pitchFamily="2" charset="2"/>
              </a:rPr>
              <a:t></a:t>
            </a:r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</a:t>
            </a:r>
            <a:r>
              <a:rPr lang="en-US" sz="1000" dirty="0" err="1">
                <a:latin typeface="Arial Narrow" pitchFamily="34" charset="0"/>
              </a:rPr>
              <a:t>ivo:webpageOf</a:t>
            </a:r>
            <a:endParaRPr lang="en-US" sz="1000" dirty="0">
              <a:latin typeface="Arial Narrow" pitchFamily="34" charset="0"/>
            </a:endParaRPr>
          </a:p>
        </p:txBody>
      </p:sp>
      <p:cxnSp>
        <p:nvCxnSpPr>
          <p:cNvPr id="73" name="Elbow Connector 72"/>
          <p:cNvCxnSpPr>
            <a:stCxn id="63" idx="1"/>
          </p:cNvCxnSpPr>
          <p:nvPr/>
        </p:nvCxnSpPr>
        <p:spPr>
          <a:xfrm rot="10800000" flipV="1">
            <a:off x="5334000" y="1322386"/>
            <a:ext cx="1676400" cy="201613"/>
          </a:xfrm>
          <a:prstGeom prst="bentConnector3">
            <a:avLst>
              <a:gd name="adj1" fmla="val 8636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61" idx="3"/>
          </p:cNvCxnSpPr>
          <p:nvPr/>
        </p:nvCxnSpPr>
        <p:spPr>
          <a:xfrm>
            <a:off x="2133600" y="1322387"/>
            <a:ext cx="1828800" cy="201613"/>
          </a:xfrm>
          <a:prstGeom prst="bentConnector3">
            <a:avLst>
              <a:gd name="adj1" fmla="val 875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V="1">
            <a:off x="5334000" y="3840480"/>
            <a:ext cx="0" cy="7315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75"/>
          <p:cNvSpPr txBox="1">
            <a:spLocks noChangeArrowheads="1"/>
          </p:cNvSpPr>
          <p:nvPr/>
        </p:nvSpPr>
        <p:spPr bwMode="auto">
          <a:xfrm>
            <a:off x="4876800" y="4091905"/>
            <a:ext cx="99060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vivo:roleRealizedIn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vivo:realizedRole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514600" y="2895600"/>
            <a:ext cx="16002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vivo:AwardReceipt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cxnSp>
        <p:nvCxnSpPr>
          <p:cNvPr id="97" name="Elbow Connector 96"/>
          <p:cNvCxnSpPr/>
          <p:nvPr/>
        </p:nvCxnSpPr>
        <p:spPr>
          <a:xfrm rot="5400000" flipH="1" flipV="1">
            <a:off x="3322320" y="2103120"/>
            <a:ext cx="762000" cy="822960"/>
          </a:xfrm>
          <a:prstGeom prst="bentConnector3">
            <a:avLst>
              <a:gd name="adj1" fmla="val 7583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69"/>
          <p:cNvSpPr txBox="1">
            <a:spLocks noChangeArrowheads="1"/>
          </p:cNvSpPr>
          <p:nvPr/>
        </p:nvSpPr>
        <p:spPr bwMode="auto">
          <a:xfrm>
            <a:off x="2743200" y="2435423"/>
            <a:ext cx="114300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 smtClean="0">
                <a:latin typeface="Arial Narrow" pitchFamily="34" charset="0"/>
                <a:sym typeface="Wingdings" pitchFamily="2" charset="2"/>
              </a:rPr>
              <a:t>vivo:awardOrHonor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 smtClean="0">
                <a:latin typeface="Arial Narrow" pitchFamily="34" charset="0"/>
              </a:rPr>
              <a:t>vivo:awardOrHonorFor</a:t>
            </a:r>
            <a:endParaRPr lang="en-US" sz="10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7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114</Words>
  <Application>Microsoft Office PowerPoint</Application>
  <PresentationFormat>On-screen Show (4:3)</PresentationFormat>
  <Paragraphs>70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Wingdings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Weber, Griffin M</dc:creator>
  <cp:lastModifiedBy>Brown, Nicholas William</cp:lastModifiedBy>
  <cp:revision>27</cp:revision>
  <dcterms:created xsi:type="dcterms:W3CDTF">2013-03-10T21:44:27Z</dcterms:created>
  <dcterms:modified xsi:type="dcterms:W3CDTF">2018-01-15T19:18:54Z</dcterms:modified>
</cp:coreProperties>
</file>