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4" r:id="rId3"/>
    <p:sldId id="262" r:id="rId4"/>
    <p:sldId id="258" r:id="rId5"/>
    <p:sldId id="263" r:id="rId6"/>
    <p:sldId id="260" r:id="rId7"/>
    <p:sldId id="256" r:id="rId8"/>
    <p:sldId id="257" r:id="rId9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nr0tgYATAihCOE268sFz9Hbs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27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38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22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01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97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0f7406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0f7406fe_0_1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b0f7406fe_0_1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849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0f7406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0f7406fe_0_1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b0f7406fe_0_1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87650" lvl="1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731474" lvl="2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697050" y="-812811"/>
            <a:ext cx="58515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87650" lvl="1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731474" lvl="2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56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423672"/>
            <a:ext cx="10972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28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09600" y="1255776"/>
            <a:ext cx="10972800" cy="4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80"/>
            </a:lvl1pPr>
            <a:lvl2pPr marL="487650" lvl="1" indent="-196414" algn="l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1173"/>
            </a:lvl2pPr>
            <a:lvl3pPr marL="731474" lvl="2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21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43825" lvl="0" indent="-121912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067">
                <a:solidFill>
                  <a:srgbClr val="888888"/>
                </a:solidFill>
              </a:defRPr>
            </a:lvl1pPr>
            <a:lvl2pPr marL="487650" lvl="1" indent="-121912" algn="l">
              <a:spcBef>
                <a:spcPts val="19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960">
                <a:solidFill>
                  <a:srgbClr val="888888"/>
                </a:solidFill>
              </a:defRPr>
            </a:lvl2pPr>
            <a:lvl3pPr marL="731474" lvl="2" indent="-121912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853">
                <a:solidFill>
                  <a:srgbClr val="888888"/>
                </a:solidFill>
              </a:defRPr>
            </a:lvl3pPr>
            <a:lvl4pPr marL="975299" lvl="3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4pPr>
            <a:lvl5pPr marL="1219124" lvl="4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5pPr>
            <a:lvl6pPr marL="1462949" lvl="5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6pPr>
            <a:lvl7pPr marL="1706773" lvl="6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7pPr>
            <a:lvl8pPr marL="1950598" lvl="7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8pPr>
            <a:lvl9pPr marL="2194423" lvl="8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16733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493"/>
            </a:lvl1pPr>
            <a:lvl2pPr marL="487650" lvl="1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280"/>
            </a:lvl2pPr>
            <a:lvl3pPr marL="731474" lvl="2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960"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960"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16733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493"/>
            </a:lvl1pPr>
            <a:lvl2pPr marL="487650" lvl="1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280"/>
            </a:lvl2pPr>
            <a:lvl3pPr marL="731474" lvl="2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960"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960"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04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43825" lvl="0" indent="-121912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80" b="1"/>
            </a:lvl1pPr>
            <a:lvl2pPr marL="487650" lvl="1" indent="-121912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67" b="1"/>
            </a:lvl2pPr>
            <a:lvl3pPr marL="731474" lvl="2" indent="-121912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60" b="1"/>
            </a:lvl3pPr>
            <a:lvl4pPr marL="975299" lvl="3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4pPr>
            <a:lvl5pPr marL="1219124" lvl="4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5pPr>
            <a:lvl6pPr marL="1462949" lvl="5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6pPr>
            <a:lvl7pPr marL="1706773" lvl="6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7pPr>
            <a:lvl8pPr marL="1950598" lvl="7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8pPr>
            <a:lvl9pPr marL="2194423" lvl="8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4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80"/>
            </a:lvl1pPr>
            <a:lvl2pPr marL="487650" lvl="1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67"/>
            </a:lvl2pPr>
            <a:lvl3pPr marL="731474" lvl="2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3pPr>
            <a:lvl4pPr marL="975299" lvl="3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853"/>
            </a:lvl4pPr>
            <a:lvl5pPr marL="1219124" lvl="4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853"/>
            </a:lvl5pPr>
            <a:lvl6pPr marL="1462949" lvl="5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6pPr>
            <a:lvl7pPr marL="1706773" lvl="6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7pPr>
            <a:lvl8pPr marL="1950598" lvl="7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8pPr>
            <a:lvl9pPr marL="2194423" lvl="8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6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43825" lvl="0" indent="-121912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80" b="1"/>
            </a:lvl1pPr>
            <a:lvl2pPr marL="487650" lvl="1" indent="-121912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67" b="1"/>
            </a:lvl2pPr>
            <a:lvl3pPr marL="731474" lvl="2" indent="-121912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60" b="1"/>
            </a:lvl3pPr>
            <a:lvl4pPr marL="975299" lvl="3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4pPr>
            <a:lvl5pPr marL="1219124" lvl="4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5pPr>
            <a:lvl6pPr marL="1462949" lvl="5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6pPr>
            <a:lvl7pPr marL="1706773" lvl="6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7pPr>
            <a:lvl8pPr marL="1950598" lvl="7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8pPr>
            <a:lvl9pPr marL="2194423" lvl="8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6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80"/>
            </a:lvl1pPr>
            <a:lvl2pPr marL="487650" lvl="1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67"/>
            </a:lvl2pPr>
            <a:lvl3pPr marL="731474" lvl="2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3pPr>
            <a:lvl4pPr marL="975299" lvl="3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853"/>
            </a:lvl4pPr>
            <a:lvl5pPr marL="1219124" lvl="4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853"/>
            </a:lvl5pPr>
            <a:lvl6pPr marL="1462949" lvl="5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6pPr>
            <a:lvl7pPr marL="1706773" lvl="6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7pPr>
            <a:lvl8pPr marL="1950598" lvl="7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8pPr>
            <a:lvl9pPr marL="2194423" lvl="8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4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8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30279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707"/>
            </a:lvl1pPr>
            <a:lvl2pPr marL="487650" lvl="1" indent="-216733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1493"/>
            </a:lvl2pPr>
            <a:lvl3pPr marL="731474" lvl="2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80"/>
            </a:lvl3pPr>
            <a:lvl4pPr marL="975299" lvl="3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67"/>
            </a:lvl4pPr>
            <a:lvl5pPr marL="1219124" lvl="4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1067"/>
            </a:lvl5pPr>
            <a:lvl6pPr marL="1462949" lvl="5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6pPr>
            <a:lvl7pPr marL="1706773" lvl="6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7pPr>
            <a:lvl8pPr marL="1950598" lvl="7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8pPr>
            <a:lvl9pPr marL="2194423" lvl="8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4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121912" algn="l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47"/>
            </a:lvl1pPr>
            <a:lvl2pPr marL="487650" lvl="1" indent="-121912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40"/>
            </a:lvl2pPr>
            <a:lvl3pPr marL="731474" lvl="2" indent="-121912" algn="l">
              <a:spcBef>
                <a:spcPts val="10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33"/>
            </a:lvl3pPr>
            <a:lvl4pPr marL="975299" lvl="3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4pPr>
            <a:lvl5pPr marL="1219124" lvl="4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5pPr>
            <a:lvl6pPr marL="1462949" lvl="5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6pPr>
            <a:lvl7pPr marL="1706773" lvl="6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7pPr>
            <a:lvl8pPr marL="1950598" lvl="7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8pPr>
            <a:lvl9pPr marL="2194423" lvl="8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7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121912" algn="l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47"/>
            </a:lvl1pPr>
            <a:lvl2pPr marL="487650" lvl="1" indent="-121912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40"/>
            </a:lvl2pPr>
            <a:lvl3pPr marL="731474" lvl="2" indent="-121912" algn="l">
              <a:spcBef>
                <a:spcPts val="10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33"/>
            </a:lvl3pPr>
            <a:lvl4pPr marL="975299" lvl="3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4pPr>
            <a:lvl5pPr marL="1219124" lvl="4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5pPr>
            <a:lvl6pPr marL="1462949" lvl="5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6pPr>
            <a:lvl7pPr marL="1706773" lvl="6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7pPr>
            <a:lvl8pPr marL="1950598" lvl="7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8pPr>
            <a:lvl9pPr marL="2194423" lvl="8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sp>
        <p:nvSpPr>
          <p:cNvPr id="165" name="Google Shape;165;g5b0f7406fe_0_0"/>
          <p:cNvSpPr txBox="1"/>
          <p:nvPr/>
        </p:nvSpPr>
        <p:spPr>
          <a:xfrm>
            <a:off x="8737600" y="5152814"/>
            <a:ext cx="2844800" cy="19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r"/>
            <a:fld id="{00000000-1234-1234-1234-123412341234}" type="slidenum">
              <a:rPr lang="en-US" sz="64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sz="64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39FF23-A41E-4341-8C65-BC65DCDCF9C2}"/>
              </a:ext>
            </a:extLst>
          </p:cNvPr>
          <p:cNvGrpSpPr/>
          <p:nvPr/>
        </p:nvGrpSpPr>
        <p:grpSpPr>
          <a:xfrm>
            <a:off x="539740" y="1134422"/>
            <a:ext cx="5900024" cy="3209431"/>
            <a:chOff x="622867" y="1717214"/>
            <a:chExt cx="5900024" cy="3209431"/>
          </a:xfrm>
        </p:grpSpPr>
        <p:sp>
          <p:nvSpPr>
            <p:cNvPr id="91" name="Google Shape;91;g5b0f7406fe_0_0"/>
            <p:cNvSpPr/>
            <p:nvPr/>
          </p:nvSpPr>
          <p:spPr>
            <a:xfrm>
              <a:off x="857970" y="1717214"/>
              <a:ext cx="5664921" cy="3209431"/>
            </a:xfrm>
            <a:prstGeom prst="roundRect">
              <a:avLst>
                <a:gd name="adj" fmla="val 3008"/>
              </a:avLst>
            </a:prstGeom>
            <a:solidFill>
              <a:srgbClr val="D8D8D8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5b0f7406fe_0_0"/>
            <p:cNvSpPr/>
            <p:nvPr/>
          </p:nvSpPr>
          <p:spPr>
            <a:xfrm>
              <a:off x="1676338" y="1792427"/>
              <a:ext cx="4007680" cy="3027544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Clr>
                  <a:srgbClr val="FFFFFF"/>
                </a:buClr>
                <a:buSzPts val="1800"/>
              </a:pPr>
              <a:endParaRPr sz="96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g5b0f7406fe_0_0"/>
            <p:cNvCxnSpPr>
              <a:stCxn id="94" idx="3"/>
            </p:cNvCxnSpPr>
            <p:nvPr/>
          </p:nvCxnSpPr>
          <p:spPr>
            <a:xfrm>
              <a:off x="5474344" y="2525341"/>
              <a:ext cx="386321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95;g5b0f7406fe_0_0"/>
            <p:cNvSpPr txBox="1"/>
            <p:nvPr/>
          </p:nvSpPr>
          <p:spPr>
            <a:xfrm>
              <a:off x="5797444" y="1906481"/>
              <a:ext cx="535717" cy="31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sz="747"/>
            </a:p>
          </p:txBody>
        </p:sp>
        <p:sp>
          <p:nvSpPr>
            <p:cNvPr id="96" name="Google Shape;96;g5b0f7406fe_0_0"/>
            <p:cNvSpPr/>
            <p:nvPr/>
          </p:nvSpPr>
          <p:spPr>
            <a:xfrm>
              <a:off x="5860620" y="2376694"/>
              <a:ext cx="475607" cy="546473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4 GB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DRAM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7" name="Google Shape;97;g5b0f7406fe_0_0"/>
            <p:cNvSpPr/>
            <p:nvPr/>
          </p:nvSpPr>
          <p:spPr>
            <a:xfrm>
              <a:off x="622877" y="2687049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USB/JTAG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8" name="Google Shape;98;g5b0f7406fe_0_0"/>
            <p:cNvSpPr/>
            <p:nvPr/>
          </p:nvSpPr>
          <p:spPr>
            <a:xfrm>
              <a:off x="622877" y="4445313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USB/UART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9" name="Google Shape;99;g5b0f7406fe_0_0"/>
            <p:cNvSpPr/>
            <p:nvPr/>
          </p:nvSpPr>
          <p:spPr>
            <a:xfrm>
              <a:off x="3529637" y="2292073"/>
              <a:ext cx="749968" cy="13190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 </a:t>
              </a:r>
              <a:endParaRPr lang="en-US"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lang="en-US"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5b0f7406fe_0_0"/>
            <p:cNvSpPr/>
            <p:nvPr/>
          </p:nvSpPr>
          <p:spPr>
            <a:xfrm>
              <a:off x="4121561" y="2863871"/>
              <a:ext cx="160645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5b0f7406fe_0_0"/>
            <p:cNvSpPr/>
            <p:nvPr/>
          </p:nvSpPr>
          <p:spPr>
            <a:xfrm>
              <a:off x="4724376" y="237669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DDR4 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Ctrl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5b0f7406fe_0_0"/>
            <p:cNvSpPr/>
            <p:nvPr/>
          </p:nvSpPr>
          <p:spPr>
            <a:xfrm>
              <a:off x="2358314" y="2395574"/>
              <a:ext cx="749968" cy="49380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48760" rIns="48760" bIns="24373" anchor="ctr" anchorCtr="0">
              <a:noAutofit/>
            </a:bodyPr>
            <a:lstStyle/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P1/P2/P3</a:t>
              </a:r>
              <a:endParaRPr sz="747" dirty="0">
                <a:solidFill>
                  <a:srgbClr val="222222"/>
                </a:solidFill>
              </a:endParaRPr>
            </a:p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processor</a:t>
              </a:r>
              <a:endParaRPr sz="747" dirty="0"/>
            </a:p>
          </p:txBody>
        </p:sp>
        <p:grpSp>
          <p:nvGrpSpPr>
            <p:cNvPr id="102" name="Google Shape;102;g5b0f7406fe_0_0"/>
            <p:cNvGrpSpPr/>
            <p:nvPr/>
          </p:nvGrpSpPr>
          <p:grpSpPr>
            <a:xfrm>
              <a:off x="2896461" y="2390734"/>
              <a:ext cx="850474" cy="202981"/>
              <a:chOff x="5476592" y="1981321"/>
              <a:chExt cx="1451651" cy="374633"/>
            </a:xfrm>
          </p:grpSpPr>
          <p:sp>
            <p:nvSpPr>
              <p:cNvPr id="103" name="Google Shape;103;g5b0f7406fe_0_0"/>
              <p:cNvSpPr/>
              <p:nvPr/>
            </p:nvSpPr>
            <p:spPr>
              <a:xfrm>
                <a:off x="5476592" y="1981321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g5b0f7406fe_0_0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" name="Google Shape;105;g5b0f7406fe_0_0"/>
              <p:cNvCxnSpPr>
                <a:stCxn id="104" idx="1"/>
                <a:endCxn id="103" idx="3"/>
              </p:cNvCxnSpPr>
              <p:nvPr/>
            </p:nvCxnSpPr>
            <p:spPr>
              <a:xfrm flipH="1" flipV="1">
                <a:off x="5842291" y="2164172"/>
                <a:ext cx="720253" cy="893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6" name="Google Shape;106;g5b0f7406fe_0_0"/>
            <p:cNvGrpSpPr/>
            <p:nvPr/>
          </p:nvGrpSpPr>
          <p:grpSpPr>
            <a:xfrm>
              <a:off x="2889823" y="2692834"/>
              <a:ext cx="857111" cy="198141"/>
              <a:chOff x="5465263" y="2538894"/>
              <a:chExt cx="1462980" cy="365700"/>
            </a:xfrm>
          </p:grpSpPr>
          <p:sp>
            <p:nvSpPr>
              <p:cNvPr id="107" name="Google Shape;107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" name="Google Shape;109;g5b0f7406fe_0_0"/>
              <p:cNvCxnSpPr>
                <a:stCxn id="108" idx="1"/>
                <a:endCxn id="107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0" name="Google Shape;110;g5b0f7406fe_0_0"/>
            <p:cNvSpPr/>
            <p:nvPr/>
          </p:nvSpPr>
          <p:spPr>
            <a:xfrm>
              <a:off x="407096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47"/>
            </a:p>
          </p:txBody>
        </p:sp>
        <p:sp>
          <p:nvSpPr>
            <p:cNvPr id="111" name="Google Shape;111;g5b0f7406fe_0_0"/>
            <p:cNvSpPr/>
            <p:nvPr/>
          </p:nvSpPr>
          <p:spPr>
            <a:xfrm>
              <a:off x="471382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g5b0f7406fe_0_0"/>
            <p:cNvCxnSpPr>
              <a:stCxn id="111" idx="1"/>
              <a:endCxn id="110" idx="3"/>
            </p:cNvCxnSpPr>
            <p:nvPr/>
          </p:nvCxnSpPr>
          <p:spPr>
            <a:xfrm rot="10800000">
              <a:off x="4285144" y="2525308"/>
              <a:ext cx="428679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g5b0f7406fe_0_0"/>
            <p:cNvCxnSpPr>
              <a:stCxn id="114" idx="1"/>
              <a:endCxn id="98" idx="3"/>
            </p:cNvCxnSpPr>
            <p:nvPr/>
          </p:nvCxnSpPr>
          <p:spPr>
            <a:xfrm flipH="1" flipV="1">
              <a:off x="1480059" y="4544384"/>
              <a:ext cx="668689" cy="10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g5b0f7406fe_0_0"/>
            <p:cNvSpPr/>
            <p:nvPr/>
          </p:nvSpPr>
          <p:spPr>
            <a:xfrm>
              <a:off x="944307" y="2440310"/>
              <a:ext cx="535717" cy="148565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RESET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18" name="Google Shape;118;g5b0f7406fe_0_0"/>
            <p:cNvCxnSpPr>
              <a:stCxn id="115" idx="3"/>
            </p:cNvCxnSpPr>
            <p:nvPr/>
          </p:nvCxnSpPr>
          <p:spPr>
            <a:xfrm rot="10800000" flipH="1">
              <a:off x="1480023" y="2514430"/>
              <a:ext cx="205815" cy="163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9" name="Google Shape;119;g5b0f7406fe_0_0"/>
            <p:cNvSpPr txBox="1"/>
            <p:nvPr/>
          </p:nvSpPr>
          <p:spPr>
            <a:xfrm>
              <a:off x="4814138" y="1806288"/>
              <a:ext cx="749968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lang="en-US" sz="747" dirty="0"/>
                <a:t> </a:t>
              </a: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sz="747" dirty="0"/>
            </a:p>
          </p:txBody>
        </p:sp>
        <p:cxnSp>
          <p:nvCxnSpPr>
            <p:cNvPr id="120" name="Google Shape;120;g5b0f7406fe_0_0"/>
            <p:cNvCxnSpPr>
              <a:cxnSpLocks/>
              <a:stCxn id="121" idx="1"/>
              <a:endCxn id="97" idx="3"/>
            </p:cNvCxnSpPr>
            <p:nvPr/>
          </p:nvCxnSpPr>
          <p:spPr>
            <a:xfrm rot="10800000">
              <a:off x="1480122" y="2786097"/>
              <a:ext cx="31338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g5b0f7406fe_0_0"/>
            <p:cNvSpPr/>
            <p:nvPr/>
          </p:nvSpPr>
          <p:spPr>
            <a:xfrm>
              <a:off x="4724376" y="2767438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 BootROM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g5b0f7406fe_0_0"/>
            <p:cNvGrpSpPr/>
            <p:nvPr/>
          </p:nvGrpSpPr>
          <p:grpSpPr>
            <a:xfrm>
              <a:off x="4070963" y="2816982"/>
              <a:ext cx="857111" cy="198141"/>
              <a:chOff x="5465263" y="2538894"/>
              <a:chExt cx="1462980" cy="365700"/>
            </a:xfrm>
          </p:grpSpPr>
          <p:sp>
            <p:nvSpPr>
              <p:cNvPr id="124" name="Google Shape;124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25" name="Google Shape;125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" name="Google Shape;126;g5b0f7406fe_0_0"/>
              <p:cNvCxnSpPr>
                <a:stCxn id="125" idx="1"/>
                <a:endCxn id="124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7" name="Google Shape;127;g5b0f7406fe_0_0"/>
            <p:cNvSpPr txBox="1"/>
            <p:nvPr/>
          </p:nvSpPr>
          <p:spPr>
            <a:xfrm>
              <a:off x="4285250" y="2783227"/>
              <a:ext cx="442036" cy="270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28" name="Google Shape;128;g5b0f7406fe_0_0"/>
            <p:cNvSpPr txBox="1"/>
            <p:nvPr/>
          </p:nvSpPr>
          <p:spPr>
            <a:xfrm>
              <a:off x="4284762" y="2361484"/>
              <a:ext cx="442036" cy="152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AXI4 512b </a:t>
              </a:r>
              <a:endParaRPr sz="747" dirty="0"/>
            </a:p>
          </p:txBody>
        </p:sp>
        <p:sp>
          <p:nvSpPr>
            <p:cNvPr id="129" name="Google Shape;129;g5b0f7406fe_0_0"/>
            <p:cNvSpPr txBox="1"/>
            <p:nvPr/>
          </p:nvSpPr>
          <p:spPr>
            <a:xfrm>
              <a:off x="3098779" y="2333125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14" name="Google Shape;114;g5b0f7406fe_0_0"/>
            <p:cNvSpPr/>
            <p:nvPr/>
          </p:nvSpPr>
          <p:spPr>
            <a:xfrm>
              <a:off x="2148748" y="4421573"/>
              <a:ext cx="749968" cy="247717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UART0</a:t>
              </a:r>
              <a:endParaRPr sz="747">
                <a:solidFill>
                  <a:srgbClr val="222222"/>
                </a:solidFill>
              </a:endParaRPr>
            </a:p>
          </p:txBody>
        </p:sp>
        <p:grpSp>
          <p:nvGrpSpPr>
            <p:cNvPr id="130" name="Google Shape;130;g5b0f7406fe_0_0"/>
            <p:cNvGrpSpPr/>
            <p:nvPr/>
          </p:nvGrpSpPr>
          <p:grpSpPr>
            <a:xfrm flipH="1">
              <a:off x="2685054" y="4450473"/>
              <a:ext cx="1061908" cy="198141"/>
              <a:chOff x="5465263" y="2386494"/>
              <a:chExt cx="1812542" cy="365700"/>
            </a:xfrm>
          </p:grpSpPr>
          <p:sp>
            <p:nvSpPr>
              <p:cNvPr id="131" name="Google Shape;13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g5b0f7406fe_0_0"/>
              <p:cNvSpPr/>
              <p:nvPr/>
            </p:nvSpPr>
            <p:spPr>
              <a:xfrm>
                <a:off x="6912106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/>
              </a:p>
            </p:txBody>
          </p:sp>
          <p:cxnSp>
            <p:nvCxnSpPr>
              <p:cNvPr id="133" name="Google Shape;133;g5b0f7406fe_0_0"/>
              <p:cNvCxnSpPr>
                <a:stCxn id="132" idx="1"/>
                <a:endCxn id="131" idx="3"/>
              </p:cNvCxnSpPr>
              <p:nvPr/>
            </p:nvCxnSpPr>
            <p:spPr>
              <a:xfrm>
                <a:off x="5830962" y="2569345"/>
                <a:ext cx="10811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4" name="Google Shape;134;g5b0f7406fe_0_0"/>
            <p:cNvSpPr txBox="1"/>
            <p:nvPr/>
          </p:nvSpPr>
          <p:spPr>
            <a:xfrm>
              <a:off x="3013110" y="4407194"/>
              <a:ext cx="442036" cy="127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21" name="Google Shape;121;g5b0f7406fe_0_0"/>
            <p:cNvSpPr/>
            <p:nvPr/>
          </p:nvSpPr>
          <p:spPr>
            <a:xfrm>
              <a:off x="1793503" y="2691578"/>
              <a:ext cx="429557" cy="18903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0" rIns="48760" bIns="0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JTAG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35" name="Google Shape;135;g5b0f7406fe_0_0"/>
            <p:cNvCxnSpPr/>
            <p:nvPr/>
          </p:nvCxnSpPr>
          <p:spPr>
            <a:xfrm rot="10800000">
              <a:off x="2222979" y="2784811"/>
              <a:ext cx="13533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g5b0f7406fe_0_0"/>
            <p:cNvSpPr/>
            <p:nvPr/>
          </p:nvSpPr>
          <p:spPr>
            <a:xfrm>
              <a:off x="2148748" y="3964531"/>
              <a:ext cx="749968" cy="3516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600"/>
              </a:pPr>
              <a:endParaRPr lang="en-US" sz="853" dirty="0">
                <a:solidFill>
                  <a:srgbClr val="222222"/>
                </a:solidFill>
              </a:endParaRPr>
            </a:p>
            <a:p>
              <a:pPr>
                <a:buSzPts val="1600"/>
              </a:pPr>
              <a:r>
                <a:rPr lang="en-US" sz="747" dirty="0">
                  <a:solidFill>
                    <a:srgbClr val="222222"/>
                  </a:solidFill>
                </a:rPr>
                <a:t>Ethernet</a:t>
              </a:r>
              <a:endParaRPr sz="853" dirty="0">
                <a:solidFill>
                  <a:srgbClr val="222222"/>
                </a:solidFill>
              </a:endParaRPr>
            </a:p>
          </p:txBody>
        </p:sp>
        <p:grpSp>
          <p:nvGrpSpPr>
            <p:cNvPr id="137" name="Google Shape;137;g5b0f7406fe_0_0"/>
            <p:cNvGrpSpPr/>
            <p:nvPr/>
          </p:nvGrpSpPr>
          <p:grpSpPr>
            <a:xfrm flipH="1">
              <a:off x="2685049" y="4097354"/>
              <a:ext cx="1061911" cy="198141"/>
              <a:chOff x="5465263" y="2386494"/>
              <a:chExt cx="1812547" cy="365700"/>
            </a:xfrm>
          </p:grpSpPr>
          <p:sp>
            <p:nvSpPr>
              <p:cNvPr id="138" name="Google Shape;138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39" name="Google Shape;139;g5b0f7406fe_0_0"/>
              <p:cNvSpPr/>
              <p:nvPr/>
            </p:nvSpPr>
            <p:spPr>
              <a:xfrm>
                <a:off x="6912111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Google Shape;140;g5b0f7406fe_0_0"/>
              <p:cNvCxnSpPr>
                <a:stCxn id="139" idx="1"/>
                <a:endCxn id="138" idx="3"/>
              </p:cNvCxnSpPr>
              <p:nvPr/>
            </p:nvCxnSpPr>
            <p:spPr>
              <a:xfrm>
                <a:off x="5830962" y="2569345"/>
                <a:ext cx="108114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1" name="Google Shape;141;g5b0f7406fe_0_0"/>
            <p:cNvSpPr txBox="1"/>
            <p:nvPr/>
          </p:nvSpPr>
          <p:spPr>
            <a:xfrm>
              <a:off x="3013110" y="4063600"/>
              <a:ext cx="442036" cy="132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</a:t>
              </a:r>
              <a:endParaRPr sz="747" dirty="0"/>
            </a:p>
          </p:txBody>
        </p:sp>
        <p:sp>
          <p:nvSpPr>
            <p:cNvPr id="142" name="Google Shape;142;g5b0f7406fe_0_0"/>
            <p:cNvSpPr/>
            <p:nvPr/>
          </p:nvSpPr>
          <p:spPr>
            <a:xfrm>
              <a:off x="2148748" y="3361928"/>
              <a:ext cx="749968" cy="427131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 </a:t>
              </a:r>
            </a:p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DMA</a:t>
              </a:r>
              <a:endParaRPr sz="747" dirty="0">
                <a:solidFill>
                  <a:srgbClr val="222222"/>
                </a:solidFill>
              </a:endParaRPr>
            </a:p>
          </p:txBody>
        </p:sp>
        <p:grpSp>
          <p:nvGrpSpPr>
            <p:cNvPr id="143" name="Google Shape;143;g5b0f7406fe_0_0"/>
            <p:cNvGrpSpPr/>
            <p:nvPr/>
          </p:nvGrpSpPr>
          <p:grpSpPr>
            <a:xfrm flipH="1">
              <a:off x="2504028" y="3367701"/>
              <a:ext cx="1380268" cy="198141"/>
              <a:chOff x="5230862" y="2386494"/>
              <a:chExt cx="2355944" cy="365700"/>
            </a:xfrm>
          </p:grpSpPr>
          <p:sp>
            <p:nvSpPr>
              <p:cNvPr id="144" name="Google Shape;144;g5b0f7406fe_0_0"/>
              <p:cNvSpPr/>
              <p:nvPr/>
            </p:nvSpPr>
            <p:spPr>
              <a:xfrm>
                <a:off x="5230862" y="2386494"/>
                <a:ext cx="600168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sz="747" dirty="0"/>
              </a:p>
            </p:txBody>
          </p:sp>
          <p:sp>
            <p:nvSpPr>
              <p:cNvPr id="145" name="Google Shape;145;g5b0f7406fe_0_0"/>
              <p:cNvSpPr/>
              <p:nvPr/>
            </p:nvSpPr>
            <p:spPr>
              <a:xfrm>
                <a:off x="6912106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sz="747" dirty="0"/>
              </a:p>
            </p:txBody>
          </p:sp>
          <p:cxnSp>
            <p:nvCxnSpPr>
              <p:cNvPr id="146" name="Google Shape;146;g5b0f7406fe_0_0"/>
              <p:cNvCxnSpPr>
                <a:cxnSpLocks/>
                <a:stCxn id="145" idx="1"/>
                <a:endCxn id="144" idx="3"/>
              </p:cNvCxnSpPr>
              <p:nvPr/>
            </p:nvCxnSpPr>
            <p:spPr>
              <a:xfrm flipH="1">
                <a:off x="5831030" y="2569345"/>
                <a:ext cx="108107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8" name="Google Shape;148;g5b0f7406fe_0_0"/>
            <p:cNvSpPr/>
            <p:nvPr/>
          </p:nvSpPr>
          <p:spPr>
            <a:xfrm>
              <a:off x="622877" y="4040832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10/100/1000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49" name="Google Shape;149;g5b0f7406fe_0_0"/>
            <p:cNvCxnSpPr>
              <a:cxnSpLocks/>
              <a:stCxn id="136" idx="1"/>
              <a:endCxn id="148" idx="3"/>
            </p:cNvCxnSpPr>
            <p:nvPr/>
          </p:nvCxnSpPr>
          <p:spPr>
            <a:xfrm flipH="1" flipV="1">
              <a:off x="1480059" y="4139903"/>
              <a:ext cx="668689" cy="4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g5b0f7406fe_0_0"/>
            <p:cNvCxnSpPr>
              <a:cxnSpLocks/>
              <a:stCxn id="136" idx="0"/>
              <a:endCxn id="142" idx="2"/>
            </p:cNvCxnSpPr>
            <p:nvPr/>
          </p:nvCxnSpPr>
          <p:spPr>
            <a:xfrm flipV="1">
              <a:off x="2523732" y="3789059"/>
              <a:ext cx="0" cy="17547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g5b0f7406fe_0_0"/>
            <p:cNvSpPr/>
            <p:nvPr/>
          </p:nvSpPr>
          <p:spPr>
            <a:xfrm>
              <a:off x="4724376" y="3156242"/>
              <a:ext cx="749968" cy="495109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Flash Ctrl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g5b0f7406fe_0_0"/>
            <p:cNvGrpSpPr/>
            <p:nvPr/>
          </p:nvGrpSpPr>
          <p:grpSpPr>
            <a:xfrm>
              <a:off x="4070963" y="3205786"/>
              <a:ext cx="857111" cy="198141"/>
              <a:chOff x="5465263" y="2538894"/>
              <a:chExt cx="1462980" cy="365700"/>
            </a:xfrm>
          </p:grpSpPr>
          <p:sp>
            <p:nvSpPr>
              <p:cNvPr id="153" name="Google Shape;153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cxnSp>
            <p:nvCxnSpPr>
              <p:cNvPr id="155" name="Google Shape;155;g5b0f7406fe_0_0"/>
              <p:cNvCxnSpPr>
                <a:stCxn id="154" idx="1"/>
                <a:endCxn id="153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g5b0f7406fe_0_0"/>
            <p:cNvSpPr txBox="1"/>
            <p:nvPr/>
          </p:nvSpPr>
          <p:spPr>
            <a:xfrm>
              <a:off x="4285250" y="3161692"/>
              <a:ext cx="442036" cy="13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57" name="Google Shape;157;g5b0f7406fe_0_0"/>
            <p:cNvSpPr/>
            <p:nvPr/>
          </p:nvSpPr>
          <p:spPr>
            <a:xfrm>
              <a:off x="5860620" y="3156242"/>
              <a:ext cx="475607" cy="495109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128 MB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Flash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58" name="Google Shape;158;g5b0f7406fe_0_0"/>
            <p:cNvCxnSpPr>
              <a:cxnSpLocks/>
              <a:stCxn id="151" idx="3"/>
              <a:endCxn id="157" idx="1"/>
            </p:cNvCxnSpPr>
            <p:nvPr/>
          </p:nvCxnSpPr>
          <p:spPr>
            <a:xfrm>
              <a:off x="5474344" y="3403797"/>
              <a:ext cx="386276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4BEB0B-6EBA-4D1A-AC37-2B5A8AF94555}"/>
                </a:ext>
              </a:extLst>
            </p:cNvPr>
            <p:cNvGrpSpPr/>
            <p:nvPr/>
          </p:nvGrpSpPr>
          <p:grpSpPr>
            <a:xfrm flipH="1">
              <a:off x="2142982" y="2985068"/>
              <a:ext cx="1737090" cy="297293"/>
              <a:chOff x="7965429" y="3815198"/>
              <a:chExt cx="1737090" cy="297293"/>
            </a:xfrm>
          </p:grpSpPr>
          <p:sp>
            <p:nvSpPr>
              <p:cNvPr id="159" name="Google Shape;159;g5b0f7406fe_0_0"/>
              <p:cNvSpPr/>
              <p:nvPr/>
            </p:nvSpPr>
            <p:spPr>
              <a:xfrm>
                <a:off x="8737600" y="3815198"/>
                <a:ext cx="964919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   PCIe </a:t>
                </a:r>
              </a:p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root complex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160" name="Google Shape;160;g5b0f7406fe_0_0"/>
              <p:cNvGrpSpPr/>
              <p:nvPr/>
            </p:nvGrpSpPr>
            <p:grpSpPr>
              <a:xfrm>
                <a:off x="7965429" y="3864742"/>
                <a:ext cx="1088030" cy="198141"/>
                <a:chOff x="5262560" y="2386494"/>
                <a:chExt cx="1857129" cy="365700"/>
              </a:xfrm>
            </p:grpSpPr>
            <p:sp>
              <p:nvSpPr>
                <p:cNvPr id="161" name="Google Shape;161;g5b0f7406fe_0_0"/>
                <p:cNvSpPr/>
                <p:nvPr/>
              </p:nvSpPr>
              <p:spPr>
                <a:xfrm>
                  <a:off x="5262560" y="2386494"/>
                  <a:ext cx="592794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S+2M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g5b0f7406fe_0_0"/>
                <p:cNvSpPr/>
                <p:nvPr/>
              </p:nvSpPr>
              <p:spPr>
                <a:xfrm>
                  <a:off x="6562547" y="2386494"/>
                  <a:ext cx="557142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SzPts val="1400"/>
                  </a:pPr>
                  <a:r>
                    <a:rPr lang="en-US" sz="750" dirty="0">
                      <a:latin typeface="Calibri"/>
                      <a:ea typeface="Calibri"/>
                      <a:cs typeface="Calibri"/>
                      <a:sym typeface="Calibri"/>
                    </a:rPr>
                    <a:t>M+2S</a:t>
                  </a:r>
                  <a:endParaRPr sz="750" dirty="0"/>
                </a:p>
              </p:txBody>
            </p:sp>
            <p:cxnSp>
              <p:nvCxnSpPr>
                <p:cNvPr id="163" name="Google Shape;163;g5b0f7406fe_0_0"/>
                <p:cNvCxnSpPr>
                  <a:cxnSpLocks/>
                  <a:stCxn id="162" idx="1"/>
                  <a:endCxn id="161" idx="3"/>
                </p:cNvCxnSpPr>
                <p:nvPr/>
              </p:nvCxnSpPr>
              <p:spPr>
                <a:xfrm flipH="1">
                  <a:off x="5855354" y="2569345"/>
                  <a:ext cx="70719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4" name="Google Shape;164;g5b0f7406fe_0_0"/>
              <p:cNvSpPr txBox="1"/>
              <p:nvPr/>
            </p:nvSpPr>
            <p:spPr>
              <a:xfrm>
                <a:off x="8298474" y="3830987"/>
                <a:ext cx="442036" cy="27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 dirty="0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747" dirty="0"/>
              </a:p>
            </p:txBody>
          </p:sp>
        </p:grpSp>
        <p:sp>
          <p:nvSpPr>
            <p:cNvPr id="178" name="Google Shape;178;g5b0f7406fe_0_0"/>
            <p:cNvSpPr txBox="1"/>
            <p:nvPr/>
          </p:nvSpPr>
          <p:spPr>
            <a:xfrm>
              <a:off x="4280249" y="4385011"/>
              <a:ext cx="441760" cy="146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cxnSp>
          <p:nvCxnSpPr>
            <p:cNvPr id="179" name="Google Shape;179;g5b0f7406fe_0_0"/>
            <p:cNvCxnSpPr/>
            <p:nvPr/>
          </p:nvCxnSpPr>
          <p:spPr>
            <a:xfrm rot="10800000">
              <a:off x="4286802" y="4533795"/>
              <a:ext cx="428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3" name="Google Shape;183;g5b0f7406fe_0_0"/>
            <p:cNvSpPr/>
            <p:nvPr/>
          </p:nvSpPr>
          <p:spPr>
            <a:xfrm>
              <a:off x="4066000" y="4024805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5b0f7406fe_0_0"/>
            <p:cNvCxnSpPr/>
            <p:nvPr/>
          </p:nvCxnSpPr>
          <p:spPr>
            <a:xfrm rot="10800000">
              <a:off x="2733286" y="2193690"/>
              <a:ext cx="0" cy="20192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6" name="Google Shape;99;g5b0f7406fe_0_0">
              <a:extLst>
                <a:ext uri="{FF2B5EF4-FFF2-40B4-BE49-F238E27FC236}">
                  <a16:creationId xmlns:a16="http://schemas.microsoft.com/office/drawing/2014/main" id="{503308A1-DA7F-45D5-9160-315984E9AD46}"/>
                </a:ext>
              </a:extLst>
            </p:cNvPr>
            <p:cNvSpPr/>
            <p:nvPr/>
          </p:nvSpPr>
          <p:spPr>
            <a:xfrm>
              <a:off x="3529637" y="3883031"/>
              <a:ext cx="749968" cy="79379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</a:t>
              </a:r>
              <a:endParaRPr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04;g5b0f7406fe_0_0">
              <a:extLst>
                <a:ext uri="{FF2B5EF4-FFF2-40B4-BE49-F238E27FC236}">
                  <a16:creationId xmlns:a16="http://schemas.microsoft.com/office/drawing/2014/main" id="{950F5B1A-DC0D-4FC0-92B3-8A7A644094FB}"/>
                </a:ext>
              </a:extLst>
            </p:cNvPr>
            <p:cNvSpPr/>
            <p:nvPr/>
          </p:nvSpPr>
          <p:spPr>
            <a:xfrm>
              <a:off x="3797496" y="3444907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04;g5b0f7406fe_0_0">
              <a:extLst>
                <a:ext uri="{FF2B5EF4-FFF2-40B4-BE49-F238E27FC236}">
                  <a16:creationId xmlns:a16="http://schemas.microsoft.com/office/drawing/2014/main" id="{96A879BC-EC8C-4078-9A6B-A665FD31D27F}"/>
                </a:ext>
              </a:extLst>
            </p:cNvPr>
            <p:cNvSpPr/>
            <p:nvPr/>
          </p:nvSpPr>
          <p:spPr>
            <a:xfrm>
              <a:off x="3794864" y="396487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" name="Google Shape;150;g5b0f7406fe_0_0">
              <a:extLst>
                <a:ext uri="{FF2B5EF4-FFF2-40B4-BE49-F238E27FC236}">
                  <a16:creationId xmlns:a16="http://schemas.microsoft.com/office/drawing/2014/main" id="{7B19AFB6-B073-4DB5-9B83-4614A28A437D}"/>
                </a:ext>
              </a:extLst>
            </p:cNvPr>
            <p:cNvCxnSpPr>
              <a:cxnSpLocks/>
              <a:stCxn id="206" idx="0"/>
              <a:endCxn id="99" idx="2"/>
            </p:cNvCxnSpPr>
            <p:nvPr/>
          </p:nvCxnSpPr>
          <p:spPr>
            <a:xfrm flipV="1">
              <a:off x="3904621" y="3611113"/>
              <a:ext cx="0" cy="27191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2" name="Google Shape;159;g5b0f7406fe_0_0">
              <a:extLst>
                <a:ext uri="{FF2B5EF4-FFF2-40B4-BE49-F238E27FC236}">
                  <a16:creationId xmlns:a16="http://schemas.microsoft.com/office/drawing/2014/main" id="{BD327564-7BB4-4D67-9341-CB11795B29CA}"/>
                </a:ext>
              </a:extLst>
            </p:cNvPr>
            <p:cNvSpPr/>
            <p:nvPr/>
          </p:nvSpPr>
          <p:spPr>
            <a:xfrm>
              <a:off x="4724376" y="438507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GPIO Reset</a:t>
              </a:r>
              <a:endParaRPr sz="747" dirty="0"/>
            </a:p>
          </p:txBody>
        </p:sp>
        <p:sp>
          <p:nvSpPr>
            <p:cNvPr id="213" name="Google Shape;162;g5b0f7406fe_0_0">
              <a:extLst>
                <a:ext uri="{FF2B5EF4-FFF2-40B4-BE49-F238E27FC236}">
                  <a16:creationId xmlns:a16="http://schemas.microsoft.com/office/drawing/2014/main" id="{B793E2F5-0818-4843-B328-AE49E8CC1D39}"/>
                </a:ext>
              </a:extLst>
            </p:cNvPr>
            <p:cNvSpPr/>
            <p:nvPr/>
          </p:nvSpPr>
          <p:spPr>
            <a:xfrm>
              <a:off x="4713823" y="443461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sp>
          <p:nvSpPr>
            <p:cNvPr id="167" name="Google Shape;203;g5b0f7406fe_0_0">
              <a:extLst>
                <a:ext uri="{FF2B5EF4-FFF2-40B4-BE49-F238E27FC236}">
                  <a16:creationId xmlns:a16="http://schemas.microsoft.com/office/drawing/2014/main" id="{2AE3F284-C103-4A9F-A049-5EC477BD2D76}"/>
                </a:ext>
              </a:extLst>
            </p:cNvPr>
            <p:cNvSpPr/>
            <p:nvPr/>
          </p:nvSpPr>
          <p:spPr>
            <a:xfrm>
              <a:off x="622867" y="3035230"/>
              <a:ext cx="857120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747" dirty="0">
                  <a:solidFill>
                    <a:srgbClr val="222222"/>
                  </a:solidFill>
                </a:rPr>
                <a:t>FMC</a:t>
              </a:r>
              <a:endParaRPr sz="747" dirty="0">
                <a:solidFill>
                  <a:srgbClr val="222222"/>
                </a:solidFill>
              </a:endParaRPr>
            </a:p>
          </p:txBody>
        </p:sp>
        <p:cxnSp>
          <p:nvCxnSpPr>
            <p:cNvPr id="168" name="Google Shape;205;g5b0f7406fe_0_0">
              <a:extLst>
                <a:ext uri="{FF2B5EF4-FFF2-40B4-BE49-F238E27FC236}">
                  <a16:creationId xmlns:a16="http://schemas.microsoft.com/office/drawing/2014/main" id="{C4692A29-18EE-4B0F-B834-31D74B33CC67}"/>
                </a:ext>
              </a:extLst>
            </p:cNvPr>
            <p:cNvCxnSpPr>
              <a:cxnSpLocks/>
              <a:stCxn id="159" idx="3"/>
              <a:endCxn id="167" idx="3"/>
            </p:cNvCxnSpPr>
            <p:nvPr/>
          </p:nvCxnSpPr>
          <p:spPr>
            <a:xfrm flipH="1" flipV="1">
              <a:off x="1479987" y="3132750"/>
              <a:ext cx="662995" cy="96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6" name="Google Shape;186;g5b0f7406fe_0_0"/>
            <p:cNvSpPr/>
            <p:nvPr/>
          </p:nvSpPr>
          <p:spPr>
            <a:xfrm>
              <a:off x="4066000" y="4079983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5b0f7406fe_0_0"/>
            <p:cNvSpPr txBox="1"/>
            <p:nvPr/>
          </p:nvSpPr>
          <p:spPr>
            <a:xfrm>
              <a:off x="4400551" y="4021168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sp>
          <p:nvSpPr>
            <p:cNvPr id="169" name="Google Shape;145;g5b0f7406fe_0_0">
              <a:extLst>
                <a:ext uri="{FF2B5EF4-FFF2-40B4-BE49-F238E27FC236}">
                  <a16:creationId xmlns:a16="http://schemas.microsoft.com/office/drawing/2014/main" id="{8173CE95-7A7B-46E6-AD5E-74B6B65A3E95}"/>
                </a:ext>
              </a:extLst>
            </p:cNvPr>
            <p:cNvSpPr/>
            <p:nvPr/>
          </p:nvSpPr>
          <p:spPr>
            <a:xfrm flipH="1">
              <a:off x="2322660" y="3612061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2S+2M</a:t>
              </a:r>
              <a:endParaRPr sz="747" dirty="0"/>
            </a:p>
          </p:txBody>
        </p:sp>
        <p:sp>
          <p:nvSpPr>
            <p:cNvPr id="170" name="Google Shape;145;g5b0f7406fe_0_0">
              <a:extLst>
                <a:ext uri="{FF2B5EF4-FFF2-40B4-BE49-F238E27FC236}">
                  <a16:creationId xmlns:a16="http://schemas.microsoft.com/office/drawing/2014/main" id="{63389733-7BD9-43A6-BAF2-BF81A84617C5}"/>
                </a:ext>
              </a:extLst>
            </p:cNvPr>
            <p:cNvSpPr/>
            <p:nvPr/>
          </p:nvSpPr>
          <p:spPr>
            <a:xfrm flipH="1">
              <a:off x="2316740" y="3936278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2M+2S</a:t>
              </a:r>
              <a:endParaRPr sz="747" dirty="0"/>
            </a:p>
          </p:txBody>
        </p:sp>
        <p:sp>
          <p:nvSpPr>
            <p:cNvPr id="171" name="Google Shape;129;g5b0f7406fe_0_0">
              <a:extLst>
                <a:ext uri="{FF2B5EF4-FFF2-40B4-BE49-F238E27FC236}">
                  <a16:creationId xmlns:a16="http://schemas.microsoft.com/office/drawing/2014/main" id="{C452C1B6-E63B-4E96-AF15-DAEB9424B528}"/>
                </a:ext>
              </a:extLst>
            </p:cNvPr>
            <p:cNvSpPr txBox="1"/>
            <p:nvPr/>
          </p:nvSpPr>
          <p:spPr>
            <a:xfrm>
              <a:off x="3098779" y="2623699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72" name="Google Shape;154;g5b0f7406fe_0_0">
              <a:extLst>
                <a:ext uri="{FF2B5EF4-FFF2-40B4-BE49-F238E27FC236}">
                  <a16:creationId xmlns:a16="http://schemas.microsoft.com/office/drawing/2014/main" id="{B8B94DD4-B493-4AD5-8B30-94D074A72799}"/>
                </a:ext>
              </a:extLst>
            </p:cNvPr>
            <p:cNvSpPr/>
            <p:nvPr/>
          </p:nvSpPr>
          <p:spPr>
            <a:xfrm>
              <a:off x="4997570" y="3483174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D797CFE-252D-492B-94AB-86C30BD874EF}"/>
                </a:ext>
              </a:extLst>
            </p:cNvPr>
            <p:cNvCxnSpPr>
              <a:cxnSpLocks/>
              <a:stCxn id="186" idx="3"/>
              <a:endCxn id="151" idx="2"/>
            </p:cNvCxnSpPr>
            <p:nvPr/>
          </p:nvCxnSpPr>
          <p:spPr>
            <a:xfrm flipV="1">
              <a:off x="4280240" y="3651351"/>
              <a:ext cx="819120" cy="526152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39;g5b0f7406fe_0_0">
              <a:extLst>
                <a:ext uri="{FF2B5EF4-FFF2-40B4-BE49-F238E27FC236}">
                  <a16:creationId xmlns:a16="http://schemas.microsoft.com/office/drawing/2014/main" id="{BF4BDE99-0AC9-40CE-BCE5-4E5A5B81A468}"/>
                </a:ext>
              </a:extLst>
            </p:cNvPr>
            <p:cNvSpPr/>
            <p:nvPr/>
          </p:nvSpPr>
          <p:spPr>
            <a:xfrm flipH="1">
              <a:off x="2684065" y="3592061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4;g5b0f7406fe_0_0">
              <a:extLst>
                <a:ext uri="{FF2B5EF4-FFF2-40B4-BE49-F238E27FC236}">
                  <a16:creationId xmlns:a16="http://schemas.microsoft.com/office/drawing/2014/main" id="{41DE2DB2-CAEB-424A-8E85-531A5F750AF0}"/>
                </a:ext>
              </a:extLst>
            </p:cNvPr>
            <p:cNvSpPr/>
            <p:nvPr/>
          </p:nvSpPr>
          <p:spPr>
            <a:xfrm>
              <a:off x="3502987" y="409344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4;g5b0f7406fe_0_0">
              <a:extLst>
                <a:ext uri="{FF2B5EF4-FFF2-40B4-BE49-F238E27FC236}">
                  <a16:creationId xmlns:a16="http://schemas.microsoft.com/office/drawing/2014/main" id="{1FBDF828-F57C-4205-9EB8-516DA8F1D76B}"/>
                </a:ext>
              </a:extLst>
            </p:cNvPr>
            <p:cNvSpPr/>
            <p:nvPr/>
          </p:nvSpPr>
          <p:spPr>
            <a:xfrm>
              <a:off x="3506574" y="444984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4;g5b0f7406fe_0_0">
              <a:extLst>
                <a:ext uri="{FF2B5EF4-FFF2-40B4-BE49-F238E27FC236}">
                  <a16:creationId xmlns:a16="http://schemas.microsoft.com/office/drawing/2014/main" id="{09884913-96E3-4746-83A8-572E19A8191C}"/>
                </a:ext>
              </a:extLst>
            </p:cNvPr>
            <p:cNvSpPr/>
            <p:nvPr/>
          </p:nvSpPr>
          <p:spPr>
            <a:xfrm>
              <a:off x="3524678" y="3897056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22A19419-6351-4BA4-8F6C-8DB53096A97D}"/>
                </a:ext>
              </a:extLst>
            </p:cNvPr>
            <p:cNvCxnSpPr>
              <a:cxnSpLocks/>
              <a:stCxn id="173" idx="1"/>
              <a:endCxn id="176" idx="1"/>
            </p:cNvCxnSpPr>
            <p:nvPr/>
          </p:nvCxnSpPr>
          <p:spPr>
            <a:xfrm>
              <a:off x="2898316" y="3691132"/>
              <a:ext cx="626362" cy="304995"/>
            </a:xfrm>
            <a:prstGeom prst="bentConnector3">
              <a:avLst>
                <a:gd name="adj1" fmla="val 78893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6;g5b0f7406fe_0_0">
              <a:extLst>
                <a:ext uri="{FF2B5EF4-FFF2-40B4-BE49-F238E27FC236}">
                  <a16:creationId xmlns:a16="http://schemas.microsoft.com/office/drawing/2014/main" id="{0E1EB44F-8EE1-4841-8733-32A4CA127130}"/>
                </a:ext>
              </a:extLst>
            </p:cNvPr>
            <p:cNvSpPr/>
            <p:nvPr/>
          </p:nvSpPr>
          <p:spPr>
            <a:xfrm>
              <a:off x="4066000" y="4433367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9;g5b0f7406fe_0_0">
              <a:extLst>
                <a:ext uri="{FF2B5EF4-FFF2-40B4-BE49-F238E27FC236}">
                  <a16:creationId xmlns:a16="http://schemas.microsoft.com/office/drawing/2014/main" id="{F9F6683F-6863-4B26-B082-1EC3FB6D8F6E}"/>
                </a:ext>
              </a:extLst>
            </p:cNvPr>
            <p:cNvSpPr txBox="1"/>
            <p:nvPr/>
          </p:nvSpPr>
          <p:spPr>
            <a:xfrm>
              <a:off x="2903729" y="3556379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5D9857AB-31E5-49DD-87FD-76A4D2BEDB81}"/>
                </a:ext>
              </a:extLst>
            </p:cNvPr>
            <p:cNvCxnSpPr>
              <a:cxnSpLocks/>
              <a:endCxn id="184" idx="3"/>
            </p:cNvCxnSpPr>
            <p:nvPr/>
          </p:nvCxnSpPr>
          <p:spPr>
            <a:xfrm rot="16200000" flipV="1">
              <a:off x="5016989" y="2157164"/>
              <a:ext cx="287488" cy="151576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184" name="Google Shape;116;g5b0f7406fe_0_0">
              <a:extLst>
                <a:ext uri="{FF2B5EF4-FFF2-40B4-BE49-F238E27FC236}">
                  <a16:creationId xmlns:a16="http://schemas.microsoft.com/office/drawing/2014/main" id="{0C099237-346C-46D3-9768-2A164F472815}"/>
                </a:ext>
              </a:extLst>
            </p:cNvPr>
            <p:cNvSpPr/>
            <p:nvPr/>
          </p:nvSpPr>
          <p:spPr>
            <a:xfrm>
              <a:off x="3335471" y="1973361"/>
              <a:ext cx="1749474" cy="231693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SoC clock for AXI subsystem - ACLK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AA7302A-75AA-4D5C-A23A-417380F03BDD}"/>
              </a:ext>
            </a:extLst>
          </p:cNvPr>
          <p:cNvSpPr txBox="1"/>
          <p:nvPr/>
        </p:nvSpPr>
        <p:spPr>
          <a:xfrm>
            <a:off x="725863" y="176242"/>
            <a:ext cx="1048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Updated to “P1/P2/P3” for in  GFE_Rel5.0_System_Description.{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 Figure 1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Used in  GFE_Rel4.3_System_Description.{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 Figure 1</a:t>
            </a:r>
          </a:p>
        </p:txBody>
      </p:sp>
      <p:sp>
        <p:nvSpPr>
          <p:cNvPr id="117" name="Google Shape;129;g5b0f7406fe_0_0">
            <a:extLst>
              <a:ext uri="{FF2B5EF4-FFF2-40B4-BE49-F238E27FC236}">
                <a16:creationId xmlns:a16="http://schemas.microsoft.com/office/drawing/2014/main" id="{351F1694-18F4-4E7D-BE88-9A17A4804ACD}"/>
              </a:ext>
            </a:extLst>
          </p:cNvPr>
          <p:cNvSpPr txBox="1"/>
          <p:nvPr/>
        </p:nvSpPr>
        <p:spPr>
          <a:xfrm>
            <a:off x="2435336" y="1459182"/>
            <a:ext cx="442036" cy="1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 dirty="0">
                <a:latin typeface="Calibri"/>
                <a:ea typeface="Calibri"/>
                <a:cs typeface="Calibri"/>
                <a:sym typeface="Calibri"/>
              </a:rPr>
              <a:t>TV</a:t>
            </a:r>
            <a:endParaRPr sz="747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0873F7-92E7-404B-B520-62203728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604" y="1347605"/>
            <a:ext cx="3588416" cy="2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165" name="Google Shape;165;g5b0f7406fe_0_0"/>
          <p:cNvSpPr txBox="1"/>
          <p:nvPr/>
        </p:nvSpPr>
        <p:spPr>
          <a:xfrm>
            <a:off x="8737600" y="5152814"/>
            <a:ext cx="2844800" cy="19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r"/>
            <a:fld id="{00000000-1234-1234-1234-123412341234}" type="slidenum">
              <a:rPr lang="en-US" sz="64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sz="64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39FF23-A41E-4341-8C65-BC65DCDCF9C2}"/>
              </a:ext>
            </a:extLst>
          </p:cNvPr>
          <p:cNvGrpSpPr/>
          <p:nvPr/>
        </p:nvGrpSpPr>
        <p:grpSpPr>
          <a:xfrm>
            <a:off x="539740" y="1134422"/>
            <a:ext cx="5900024" cy="3209431"/>
            <a:chOff x="622867" y="1717214"/>
            <a:chExt cx="5900024" cy="3209431"/>
          </a:xfrm>
        </p:grpSpPr>
        <p:sp>
          <p:nvSpPr>
            <p:cNvPr id="91" name="Google Shape;91;g5b0f7406fe_0_0"/>
            <p:cNvSpPr/>
            <p:nvPr/>
          </p:nvSpPr>
          <p:spPr>
            <a:xfrm>
              <a:off x="857970" y="1717214"/>
              <a:ext cx="5664921" cy="3209431"/>
            </a:xfrm>
            <a:prstGeom prst="roundRect">
              <a:avLst>
                <a:gd name="adj" fmla="val 3008"/>
              </a:avLst>
            </a:prstGeom>
            <a:solidFill>
              <a:srgbClr val="D8D8D8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5b0f7406fe_0_0"/>
            <p:cNvSpPr/>
            <p:nvPr/>
          </p:nvSpPr>
          <p:spPr>
            <a:xfrm>
              <a:off x="1676338" y="1792427"/>
              <a:ext cx="4007680" cy="3027544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Clr>
                  <a:srgbClr val="FFFFFF"/>
                </a:buClr>
                <a:buSzPts val="1800"/>
              </a:pPr>
              <a:endParaRPr sz="96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g5b0f7406fe_0_0"/>
            <p:cNvCxnSpPr>
              <a:stCxn id="94" idx="3"/>
            </p:cNvCxnSpPr>
            <p:nvPr/>
          </p:nvCxnSpPr>
          <p:spPr>
            <a:xfrm>
              <a:off x="5474344" y="2525341"/>
              <a:ext cx="386321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95;g5b0f7406fe_0_0"/>
            <p:cNvSpPr txBox="1"/>
            <p:nvPr/>
          </p:nvSpPr>
          <p:spPr>
            <a:xfrm>
              <a:off x="5797444" y="1906481"/>
              <a:ext cx="535717" cy="31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sz="747"/>
            </a:p>
          </p:txBody>
        </p:sp>
        <p:sp>
          <p:nvSpPr>
            <p:cNvPr id="96" name="Google Shape;96;g5b0f7406fe_0_0"/>
            <p:cNvSpPr/>
            <p:nvPr/>
          </p:nvSpPr>
          <p:spPr>
            <a:xfrm>
              <a:off x="5860620" y="2376694"/>
              <a:ext cx="475607" cy="546473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4 GB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DRAM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7" name="Google Shape;97;g5b0f7406fe_0_0"/>
            <p:cNvSpPr/>
            <p:nvPr/>
          </p:nvSpPr>
          <p:spPr>
            <a:xfrm>
              <a:off x="622877" y="2687049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USB/JTAG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8" name="Google Shape;98;g5b0f7406fe_0_0"/>
            <p:cNvSpPr/>
            <p:nvPr/>
          </p:nvSpPr>
          <p:spPr>
            <a:xfrm>
              <a:off x="622877" y="4445313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USB/UART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9" name="Google Shape;99;g5b0f7406fe_0_0"/>
            <p:cNvSpPr/>
            <p:nvPr/>
          </p:nvSpPr>
          <p:spPr>
            <a:xfrm>
              <a:off x="3529637" y="2292073"/>
              <a:ext cx="749968" cy="13190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 </a:t>
              </a:r>
              <a:endParaRPr lang="en-US"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lang="en-US"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5b0f7406fe_0_0"/>
            <p:cNvSpPr/>
            <p:nvPr/>
          </p:nvSpPr>
          <p:spPr>
            <a:xfrm>
              <a:off x="4121561" y="2863871"/>
              <a:ext cx="160645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5b0f7406fe_0_0"/>
            <p:cNvSpPr/>
            <p:nvPr/>
          </p:nvSpPr>
          <p:spPr>
            <a:xfrm>
              <a:off x="4724376" y="237669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DDR4 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Ctrl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5b0f7406fe_0_0"/>
            <p:cNvSpPr/>
            <p:nvPr/>
          </p:nvSpPr>
          <p:spPr>
            <a:xfrm>
              <a:off x="2358314" y="2395574"/>
              <a:ext cx="749968" cy="49380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48760" rIns="48760" bIns="24373" anchor="ctr" anchorCtr="0">
              <a:noAutofit/>
            </a:bodyPr>
            <a:lstStyle/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P1/P2</a:t>
              </a:r>
              <a:endParaRPr sz="747" dirty="0">
                <a:solidFill>
                  <a:srgbClr val="222222"/>
                </a:solidFill>
              </a:endParaRPr>
            </a:p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processor</a:t>
              </a:r>
              <a:endParaRPr sz="747" dirty="0"/>
            </a:p>
          </p:txBody>
        </p:sp>
        <p:grpSp>
          <p:nvGrpSpPr>
            <p:cNvPr id="102" name="Google Shape;102;g5b0f7406fe_0_0"/>
            <p:cNvGrpSpPr/>
            <p:nvPr/>
          </p:nvGrpSpPr>
          <p:grpSpPr>
            <a:xfrm>
              <a:off x="2896461" y="2390734"/>
              <a:ext cx="850474" cy="202981"/>
              <a:chOff x="5476592" y="1981321"/>
              <a:chExt cx="1451651" cy="374633"/>
            </a:xfrm>
          </p:grpSpPr>
          <p:sp>
            <p:nvSpPr>
              <p:cNvPr id="103" name="Google Shape;103;g5b0f7406fe_0_0"/>
              <p:cNvSpPr/>
              <p:nvPr/>
            </p:nvSpPr>
            <p:spPr>
              <a:xfrm>
                <a:off x="5476592" y="1981321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g5b0f7406fe_0_0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" name="Google Shape;105;g5b0f7406fe_0_0"/>
              <p:cNvCxnSpPr>
                <a:stCxn id="104" idx="1"/>
                <a:endCxn id="103" idx="3"/>
              </p:cNvCxnSpPr>
              <p:nvPr/>
            </p:nvCxnSpPr>
            <p:spPr>
              <a:xfrm flipH="1" flipV="1">
                <a:off x="5842291" y="2164172"/>
                <a:ext cx="720253" cy="893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6" name="Google Shape;106;g5b0f7406fe_0_0"/>
            <p:cNvGrpSpPr/>
            <p:nvPr/>
          </p:nvGrpSpPr>
          <p:grpSpPr>
            <a:xfrm>
              <a:off x="2889823" y="2692834"/>
              <a:ext cx="857111" cy="198141"/>
              <a:chOff x="5465263" y="2538894"/>
              <a:chExt cx="1462980" cy="365700"/>
            </a:xfrm>
          </p:grpSpPr>
          <p:sp>
            <p:nvSpPr>
              <p:cNvPr id="107" name="Google Shape;107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" name="Google Shape;109;g5b0f7406fe_0_0"/>
              <p:cNvCxnSpPr>
                <a:stCxn id="108" idx="1"/>
                <a:endCxn id="107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0" name="Google Shape;110;g5b0f7406fe_0_0"/>
            <p:cNvSpPr/>
            <p:nvPr/>
          </p:nvSpPr>
          <p:spPr>
            <a:xfrm>
              <a:off x="407096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47"/>
            </a:p>
          </p:txBody>
        </p:sp>
        <p:sp>
          <p:nvSpPr>
            <p:cNvPr id="111" name="Google Shape;111;g5b0f7406fe_0_0"/>
            <p:cNvSpPr/>
            <p:nvPr/>
          </p:nvSpPr>
          <p:spPr>
            <a:xfrm>
              <a:off x="471382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g5b0f7406fe_0_0"/>
            <p:cNvCxnSpPr>
              <a:stCxn id="111" idx="1"/>
              <a:endCxn id="110" idx="3"/>
            </p:cNvCxnSpPr>
            <p:nvPr/>
          </p:nvCxnSpPr>
          <p:spPr>
            <a:xfrm rot="10800000">
              <a:off x="4285144" y="2525308"/>
              <a:ext cx="428679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g5b0f7406fe_0_0"/>
            <p:cNvCxnSpPr>
              <a:stCxn id="114" idx="1"/>
              <a:endCxn id="98" idx="3"/>
            </p:cNvCxnSpPr>
            <p:nvPr/>
          </p:nvCxnSpPr>
          <p:spPr>
            <a:xfrm flipH="1" flipV="1">
              <a:off x="1480059" y="4544384"/>
              <a:ext cx="668689" cy="10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g5b0f7406fe_0_0"/>
            <p:cNvSpPr/>
            <p:nvPr/>
          </p:nvSpPr>
          <p:spPr>
            <a:xfrm>
              <a:off x="944307" y="2440310"/>
              <a:ext cx="535717" cy="148565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RESET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18" name="Google Shape;118;g5b0f7406fe_0_0"/>
            <p:cNvCxnSpPr>
              <a:stCxn id="115" idx="3"/>
            </p:cNvCxnSpPr>
            <p:nvPr/>
          </p:nvCxnSpPr>
          <p:spPr>
            <a:xfrm rot="10800000" flipH="1">
              <a:off x="1480023" y="2514430"/>
              <a:ext cx="205815" cy="163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9" name="Google Shape;119;g5b0f7406fe_0_0"/>
            <p:cNvSpPr txBox="1"/>
            <p:nvPr/>
          </p:nvSpPr>
          <p:spPr>
            <a:xfrm>
              <a:off x="4814138" y="1806288"/>
              <a:ext cx="749968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lang="en-US" sz="747" dirty="0"/>
                <a:t> </a:t>
              </a: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sz="747" dirty="0"/>
            </a:p>
          </p:txBody>
        </p:sp>
        <p:cxnSp>
          <p:nvCxnSpPr>
            <p:cNvPr id="120" name="Google Shape;120;g5b0f7406fe_0_0"/>
            <p:cNvCxnSpPr>
              <a:cxnSpLocks/>
              <a:stCxn id="121" idx="1"/>
              <a:endCxn id="97" idx="3"/>
            </p:cNvCxnSpPr>
            <p:nvPr/>
          </p:nvCxnSpPr>
          <p:spPr>
            <a:xfrm rot="10800000">
              <a:off x="1480122" y="2786097"/>
              <a:ext cx="31338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g5b0f7406fe_0_0"/>
            <p:cNvSpPr/>
            <p:nvPr/>
          </p:nvSpPr>
          <p:spPr>
            <a:xfrm>
              <a:off x="4724376" y="2767438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 BootROM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g5b0f7406fe_0_0"/>
            <p:cNvGrpSpPr/>
            <p:nvPr/>
          </p:nvGrpSpPr>
          <p:grpSpPr>
            <a:xfrm>
              <a:off x="4070963" y="2816982"/>
              <a:ext cx="857111" cy="198141"/>
              <a:chOff x="5465263" y="2538894"/>
              <a:chExt cx="1462980" cy="365700"/>
            </a:xfrm>
          </p:grpSpPr>
          <p:sp>
            <p:nvSpPr>
              <p:cNvPr id="124" name="Google Shape;124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25" name="Google Shape;125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" name="Google Shape;126;g5b0f7406fe_0_0"/>
              <p:cNvCxnSpPr>
                <a:stCxn id="125" idx="1"/>
                <a:endCxn id="124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7" name="Google Shape;127;g5b0f7406fe_0_0"/>
            <p:cNvSpPr txBox="1"/>
            <p:nvPr/>
          </p:nvSpPr>
          <p:spPr>
            <a:xfrm>
              <a:off x="4285250" y="2783227"/>
              <a:ext cx="442036" cy="270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28" name="Google Shape;128;g5b0f7406fe_0_0"/>
            <p:cNvSpPr txBox="1"/>
            <p:nvPr/>
          </p:nvSpPr>
          <p:spPr>
            <a:xfrm>
              <a:off x="4284762" y="2361484"/>
              <a:ext cx="442036" cy="152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AXI4 512b </a:t>
              </a:r>
              <a:endParaRPr sz="747" dirty="0"/>
            </a:p>
          </p:txBody>
        </p:sp>
        <p:sp>
          <p:nvSpPr>
            <p:cNvPr id="129" name="Google Shape;129;g5b0f7406fe_0_0"/>
            <p:cNvSpPr txBox="1"/>
            <p:nvPr/>
          </p:nvSpPr>
          <p:spPr>
            <a:xfrm>
              <a:off x="3098779" y="2333125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14" name="Google Shape;114;g5b0f7406fe_0_0"/>
            <p:cNvSpPr/>
            <p:nvPr/>
          </p:nvSpPr>
          <p:spPr>
            <a:xfrm>
              <a:off x="2148748" y="4421573"/>
              <a:ext cx="749968" cy="247717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UART0</a:t>
              </a:r>
              <a:endParaRPr sz="747">
                <a:solidFill>
                  <a:srgbClr val="222222"/>
                </a:solidFill>
              </a:endParaRPr>
            </a:p>
          </p:txBody>
        </p:sp>
        <p:grpSp>
          <p:nvGrpSpPr>
            <p:cNvPr id="130" name="Google Shape;130;g5b0f7406fe_0_0"/>
            <p:cNvGrpSpPr/>
            <p:nvPr/>
          </p:nvGrpSpPr>
          <p:grpSpPr>
            <a:xfrm flipH="1">
              <a:off x="2685054" y="4450473"/>
              <a:ext cx="1061908" cy="198141"/>
              <a:chOff x="5465263" y="2386494"/>
              <a:chExt cx="1812542" cy="365700"/>
            </a:xfrm>
          </p:grpSpPr>
          <p:sp>
            <p:nvSpPr>
              <p:cNvPr id="131" name="Google Shape;13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g5b0f7406fe_0_0"/>
              <p:cNvSpPr/>
              <p:nvPr/>
            </p:nvSpPr>
            <p:spPr>
              <a:xfrm>
                <a:off x="6912106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/>
              </a:p>
            </p:txBody>
          </p:sp>
          <p:cxnSp>
            <p:nvCxnSpPr>
              <p:cNvPr id="133" name="Google Shape;133;g5b0f7406fe_0_0"/>
              <p:cNvCxnSpPr>
                <a:stCxn id="132" idx="1"/>
                <a:endCxn id="131" idx="3"/>
              </p:cNvCxnSpPr>
              <p:nvPr/>
            </p:nvCxnSpPr>
            <p:spPr>
              <a:xfrm>
                <a:off x="5830962" y="2569345"/>
                <a:ext cx="10811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4" name="Google Shape;134;g5b0f7406fe_0_0"/>
            <p:cNvSpPr txBox="1"/>
            <p:nvPr/>
          </p:nvSpPr>
          <p:spPr>
            <a:xfrm>
              <a:off x="3013110" y="4407194"/>
              <a:ext cx="442036" cy="127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21" name="Google Shape;121;g5b0f7406fe_0_0"/>
            <p:cNvSpPr/>
            <p:nvPr/>
          </p:nvSpPr>
          <p:spPr>
            <a:xfrm>
              <a:off x="1793503" y="2691578"/>
              <a:ext cx="429557" cy="18903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0" rIns="48760" bIns="0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JTAG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35" name="Google Shape;135;g5b0f7406fe_0_0"/>
            <p:cNvCxnSpPr/>
            <p:nvPr/>
          </p:nvCxnSpPr>
          <p:spPr>
            <a:xfrm rot="10800000">
              <a:off x="2222979" y="2784811"/>
              <a:ext cx="13533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g5b0f7406fe_0_0"/>
            <p:cNvSpPr/>
            <p:nvPr/>
          </p:nvSpPr>
          <p:spPr>
            <a:xfrm>
              <a:off x="2148748" y="3964531"/>
              <a:ext cx="749968" cy="3516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600"/>
              </a:pPr>
              <a:endParaRPr lang="en-US" sz="853" dirty="0">
                <a:solidFill>
                  <a:srgbClr val="222222"/>
                </a:solidFill>
              </a:endParaRPr>
            </a:p>
            <a:p>
              <a:pPr>
                <a:buSzPts val="1600"/>
              </a:pPr>
              <a:r>
                <a:rPr lang="en-US" sz="747" dirty="0">
                  <a:solidFill>
                    <a:srgbClr val="222222"/>
                  </a:solidFill>
                </a:rPr>
                <a:t>Ethernet</a:t>
              </a:r>
              <a:endParaRPr sz="853" dirty="0">
                <a:solidFill>
                  <a:srgbClr val="222222"/>
                </a:solidFill>
              </a:endParaRPr>
            </a:p>
          </p:txBody>
        </p:sp>
        <p:grpSp>
          <p:nvGrpSpPr>
            <p:cNvPr id="137" name="Google Shape;137;g5b0f7406fe_0_0"/>
            <p:cNvGrpSpPr/>
            <p:nvPr/>
          </p:nvGrpSpPr>
          <p:grpSpPr>
            <a:xfrm flipH="1">
              <a:off x="2685049" y="4097354"/>
              <a:ext cx="1061911" cy="198141"/>
              <a:chOff x="5465263" y="2386494"/>
              <a:chExt cx="1812547" cy="365700"/>
            </a:xfrm>
          </p:grpSpPr>
          <p:sp>
            <p:nvSpPr>
              <p:cNvPr id="138" name="Google Shape;138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39" name="Google Shape;139;g5b0f7406fe_0_0"/>
              <p:cNvSpPr/>
              <p:nvPr/>
            </p:nvSpPr>
            <p:spPr>
              <a:xfrm>
                <a:off x="6912111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Google Shape;140;g5b0f7406fe_0_0"/>
              <p:cNvCxnSpPr>
                <a:stCxn id="139" idx="1"/>
                <a:endCxn id="138" idx="3"/>
              </p:cNvCxnSpPr>
              <p:nvPr/>
            </p:nvCxnSpPr>
            <p:spPr>
              <a:xfrm>
                <a:off x="5830962" y="2569345"/>
                <a:ext cx="108114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1" name="Google Shape;141;g5b0f7406fe_0_0"/>
            <p:cNvSpPr txBox="1"/>
            <p:nvPr/>
          </p:nvSpPr>
          <p:spPr>
            <a:xfrm>
              <a:off x="3013110" y="4063600"/>
              <a:ext cx="442036" cy="132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</a:t>
              </a:r>
              <a:endParaRPr sz="747" dirty="0"/>
            </a:p>
          </p:txBody>
        </p:sp>
        <p:sp>
          <p:nvSpPr>
            <p:cNvPr id="142" name="Google Shape;142;g5b0f7406fe_0_0"/>
            <p:cNvSpPr/>
            <p:nvPr/>
          </p:nvSpPr>
          <p:spPr>
            <a:xfrm>
              <a:off x="2148748" y="3361928"/>
              <a:ext cx="749968" cy="427131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 </a:t>
              </a:r>
            </a:p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DMA</a:t>
              </a:r>
              <a:endParaRPr sz="747" dirty="0">
                <a:solidFill>
                  <a:srgbClr val="222222"/>
                </a:solidFill>
              </a:endParaRPr>
            </a:p>
          </p:txBody>
        </p:sp>
        <p:grpSp>
          <p:nvGrpSpPr>
            <p:cNvPr id="143" name="Google Shape;143;g5b0f7406fe_0_0"/>
            <p:cNvGrpSpPr/>
            <p:nvPr/>
          </p:nvGrpSpPr>
          <p:grpSpPr>
            <a:xfrm flipH="1">
              <a:off x="2504028" y="3367701"/>
              <a:ext cx="1380268" cy="198141"/>
              <a:chOff x="5230862" y="2386494"/>
              <a:chExt cx="2355944" cy="365700"/>
            </a:xfrm>
          </p:grpSpPr>
          <p:sp>
            <p:nvSpPr>
              <p:cNvPr id="144" name="Google Shape;144;g5b0f7406fe_0_0"/>
              <p:cNvSpPr/>
              <p:nvPr/>
            </p:nvSpPr>
            <p:spPr>
              <a:xfrm>
                <a:off x="5230862" y="2386494"/>
                <a:ext cx="600168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sz="747" dirty="0"/>
              </a:p>
            </p:txBody>
          </p:sp>
          <p:sp>
            <p:nvSpPr>
              <p:cNvPr id="145" name="Google Shape;145;g5b0f7406fe_0_0"/>
              <p:cNvSpPr/>
              <p:nvPr/>
            </p:nvSpPr>
            <p:spPr>
              <a:xfrm>
                <a:off x="6912106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sz="747" dirty="0"/>
              </a:p>
            </p:txBody>
          </p:sp>
          <p:cxnSp>
            <p:nvCxnSpPr>
              <p:cNvPr id="146" name="Google Shape;146;g5b0f7406fe_0_0"/>
              <p:cNvCxnSpPr>
                <a:cxnSpLocks/>
                <a:stCxn id="145" idx="1"/>
                <a:endCxn id="144" idx="3"/>
              </p:cNvCxnSpPr>
              <p:nvPr/>
            </p:nvCxnSpPr>
            <p:spPr>
              <a:xfrm flipH="1">
                <a:off x="5831030" y="2569345"/>
                <a:ext cx="108107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8" name="Google Shape;148;g5b0f7406fe_0_0"/>
            <p:cNvSpPr/>
            <p:nvPr/>
          </p:nvSpPr>
          <p:spPr>
            <a:xfrm>
              <a:off x="622877" y="4040832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10/100/1000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49" name="Google Shape;149;g5b0f7406fe_0_0"/>
            <p:cNvCxnSpPr>
              <a:cxnSpLocks/>
              <a:stCxn id="136" idx="1"/>
              <a:endCxn id="148" idx="3"/>
            </p:cNvCxnSpPr>
            <p:nvPr/>
          </p:nvCxnSpPr>
          <p:spPr>
            <a:xfrm flipH="1" flipV="1">
              <a:off x="1480059" y="4139903"/>
              <a:ext cx="668689" cy="4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g5b0f7406fe_0_0"/>
            <p:cNvCxnSpPr>
              <a:cxnSpLocks/>
              <a:stCxn id="136" idx="0"/>
              <a:endCxn id="142" idx="2"/>
            </p:cNvCxnSpPr>
            <p:nvPr/>
          </p:nvCxnSpPr>
          <p:spPr>
            <a:xfrm flipV="1">
              <a:off x="2523732" y="3789059"/>
              <a:ext cx="0" cy="17547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g5b0f7406fe_0_0"/>
            <p:cNvSpPr/>
            <p:nvPr/>
          </p:nvSpPr>
          <p:spPr>
            <a:xfrm>
              <a:off x="4724376" y="3156242"/>
              <a:ext cx="749968" cy="495109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Flash Ctrl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g5b0f7406fe_0_0"/>
            <p:cNvGrpSpPr/>
            <p:nvPr/>
          </p:nvGrpSpPr>
          <p:grpSpPr>
            <a:xfrm>
              <a:off x="4070963" y="3205786"/>
              <a:ext cx="857111" cy="198141"/>
              <a:chOff x="5465263" y="2538894"/>
              <a:chExt cx="1462980" cy="365700"/>
            </a:xfrm>
          </p:grpSpPr>
          <p:sp>
            <p:nvSpPr>
              <p:cNvPr id="153" name="Google Shape;153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cxnSp>
            <p:nvCxnSpPr>
              <p:cNvPr id="155" name="Google Shape;155;g5b0f7406fe_0_0"/>
              <p:cNvCxnSpPr>
                <a:stCxn id="154" idx="1"/>
                <a:endCxn id="153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g5b0f7406fe_0_0"/>
            <p:cNvSpPr txBox="1"/>
            <p:nvPr/>
          </p:nvSpPr>
          <p:spPr>
            <a:xfrm>
              <a:off x="4285250" y="3161692"/>
              <a:ext cx="442036" cy="13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57" name="Google Shape;157;g5b0f7406fe_0_0"/>
            <p:cNvSpPr/>
            <p:nvPr/>
          </p:nvSpPr>
          <p:spPr>
            <a:xfrm>
              <a:off x="5860620" y="3156242"/>
              <a:ext cx="475607" cy="495109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128 MB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Flash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58" name="Google Shape;158;g5b0f7406fe_0_0"/>
            <p:cNvCxnSpPr>
              <a:cxnSpLocks/>
              <a:stCxn id="151" idx="3"/>
              <a:endCxn id="157" idx="1"/>
            </p:cNvCxnSpPr>
            <p:nvPr/>
          </p:nvCxnSpPr>
          <p:spPr>
            <a:xfrm>
              <a:off x="5474344" y="3403797"/>
              <a:ext cx="386276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4BEB0B-6EBA-4D1A-AC37-2B5A8AF94555}"/>
                </a:ext>
              </a:extLst>
            </p:cNvPr>
            <p:cNvGrpSpPr/>
            <p:nvPr/>
          </p:nvGrpSpPr>
          <p:grpSpPr>
            <a:xfrm flipH="1">
              <a:off x="2142982" y="2985068"/>
              <a:ext cx="1737090" cy="297293"/>
              <a:chOff x="7965429" y="3815198"/>
              <a:chExt cx="1737090" cy="297293"/>
            </a:xfrm>
          </p:grpSpPr>
          <p:sp>
            <p:nvSpPr>
              <p:cNvPr id="159" name="Google Shape;159;g5b0f7406fe_0_0"/>
              <p:cNvSpPr/>
              <p:nvPr/>
            </p:nvSpPr>
            <p:spPr>
              <a:xfrm>
                <a:off x="8737600" y="3815198"/>
                <a:ext cx="964919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   PCIe </a:t>
                </a:r>
              </a:p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root complex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160" name="Google Shape;160;g5b0f7406fe_0_0"/>
              <p:cNvGrpSpPr/>
              <p:nvPr/>
            </p:nvGrpSpPr>
            <p:grpSpPr>
              <a:xfrm>
                <a:off x="7965429" y="3864742"/>
                <a:ext cx="1088030" cy="198141"/>
                <a:chOff x="5262560" y="2386494"/>
                <a:chExt cx="1857129" cy="365700"/>
              </a:xfrm>
            </p:grpSpPr>
            <p:sp>
              <p:nvSpPr>
                <p:cNvPr id="161" name="Google Shape;161;g5b0f7406fe_0_0"/>
                <p:cNvSpPr/>
                <p:nvPr/>
              </p:nvSpPr>
              <p:spPr>
                <a:xfrm>
                  <a:off x="5262560" y="2386494"/>
                  <a:ext cx="592794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S+2M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g5b0f7406fe_0_0"/>
                <p:cNvSpPr/>
                <p:nvPr/>
              </p:nvSpPr>
              <p:spPr>
                <a:xfrm>
                  <a:off x="6562547" y="2386494"/>
                  <a:ext cx="557142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SzPts val="1400"/>
                  </a:pPr>
                  <a:r>
                    <a:rPr lang="en-US" sz="750" dirty="0">
                      <a:latin typeface="Calibri"/>
                      <a:ea typeface="Calibri"/>
                      <a:cs typeface="Calibri"/>
                      <a:sym typeface="Calibri"/>
                    </a:rPr>
                    <a:t>M+2S</a:t>
                  </a:r>
                  <a:endParaRPr sz="750" dirty="0"/>
                </a:p>
              </p:txBody>
            </p:sp>
            <p:cxnSp>
              <p:nvCxnSpPr>
                <p:cNvPr id="163" name="Google Shape;163;g5b0f7406fe_0_0"/>
                <p:cNvCxnSpPr>
                  <a:cxnSpLocks/>
                  <a:stCxn id="162" idx="1"/>
                  <a:endCxn id="161" idx="3"/>
                </p:cNvCxnSpPr>
                <p:nvPr/>
              </p:nvCxnSpPr>
              <p:spPr>
                <a:xfrm flipH="1">
                  <a:off x="5855354" y="2569345"/>
                  <a:ext cx="70719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4" name="Google Shape;164;g5b0f7406fe_0_0"/>
              <p:cNvSpPr txBox="1"/>
              <p:nvPr/>
            </p:nvSpPr>
            <p:spPr>
              <a:xfrm>
                <a:off x="8298474" y="3830987"/>
                <a:ext cx="442036" cy="27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 dirty="0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747" dirty="0"/>
              </a:p>
            </p:txBody>
          </p:sp>
        </p:grpSp>
        <p:sp>
          <p:nvSpPr>
            <p:cNvPr id="178" name="Google Shape;178;g5b0f7406fe_0_0"/>
            <p:cNvSpPr txBox="1"/>
            <p:nvPr/>
          </p:nvSpPr>
          <p:spPr>
            <a:xfrm>
              <a:off x="4280249" y="4385011"/>
              <a:ext cx="441760" cy="146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cxnSp>
          <p:nvCxnSpPr>
            <p:cNvPr id="179" name="Google Shape;179;g5b0f7406fe_0_0"/>
            <p:cNvCxnSpPr/>
            <p:nvPr/>
          </p:nvCxnSpPr>
          <p:spPr>
            <a:xfrm rot="10800000">
              <a:off x="4286802" y="4533795"/>
              <a:ext cx="428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3" name="Google Shape;183;g5b0f7406fe_0_0"/>
            <p:cNvSpPr/>
            <p:nvPr/>
          </p:nvSpPr>
          <p:spPr>
            <a:xfrm>
              <a:off x="4066000" y="4024805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5b0f7406fe_0_0"/>
            <p:cNvCxnSpPr/>
            <p:nvPr/>
          </p:nvCxnSpPr>
          <p:spPr>
            <a:xfrm rot="10800000">
              <a:off x="2733286" y="2193690"/>
              <a:ext cx="0" cy="20192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6" name="Google Shape;99;g5b0f7406fe_0_0">
              <a:extLst>
                <a:ext uri="{FF2B5EF4-FFF2-40B4-BE49-F238E27FC236}">
                  <a16:creationId xmlns:a16="http://schemas.microsoft.com/office/drawing/2014/main" id="{503308A1-DA7F-45D5-9160-315984E9AD46}"/>
                </a:ext>
              </a:extLst>
            </p:cNvPr>
            <p:cNvSpPr/>
            <p:nvPr/>
          </p:nvSpPr>
          <p:spPr>
            <a:xfrm>
              <a:off x="3529637" y="3883031"/>
              <a:ext cx="749968" cy="79379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</a:t>
              </a:r>
              <a:endParaRPr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04;g5b0f7406fe_0_0">
              <a:extLst>
                <a:ext uri="{FF2B5EF4-FFF2-40B4-BE49-F238E27FC236}">
                  <a16:creationId xmlns:a16="http://schemas.microsoft.com/office/drawing/2014/main" id="{950F5B1A-DC0D-4FC0-92B3-8A7A644094FB}"/>
                </a:ext>
              </a:extLst>
            </p:cNvPr>
            <p:cNvSpPr/>
            <p:nvPr/>
          </p:nvSpPr>
          <p:spPr>
            <a:xfrm>
              <a:off x="3797496" y="3444907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04;g5b0f7406fe_0_0">
              <a:extLst>
                <a:ext uri="{FF2B5EF4-FFF2-40B4-BE49-F238E27FC236}">
                  <a16:creationId xmlns:a16="http://schemas.microsoft.com/office/drawing/2014/main" id="{96A879BC-EC8C-4078-9A6B-A665FD31D27F}"/>
                </a:ext>
              </a:extLst>
            </p:cNvPr>
            <p:cNvSpPr/>
            <p:nvPr/>
          </p:nvSpPr>
          <p:spPr>
            <a:xfrm>
              <a:off x="3794864" y="396487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" name="Google Shape;150;g5b0f7406fe_0_0">
              <a:extLst>
                <a:ext uri="{FF2B5EF4-FFF2-40B4-BE49-F238E27FC236}">
                  <a16:creationId xmlns:a16="http://schemas.microsoft.com/office/drawing/2014/main" id="{7B19AFB6-B073-4DB5-9B83-4614A28A437D}"/>
                </a:ext>
              </a:extLst>
            </p:cNvPr>
            <p:cNvCxnSpPr>
              <a:cxnSpLocks/>
              <a:stCxn id="206" idx="0"/>
              <a:endCxn id="99" idx="2"/>
            </p:cNvCxnSpPr>
            <p:nvPr/>
          </p:nvCxnSpPr>
          <p:spPr>
            <a:xfrm flipV="1">
              <a:off x="3904621" y="3611113"/>
              <a:ext cx="0" cy="27191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2" name="Google Shape;159;g5b0f7406fe_0_0">
              <a:extLst>
                <a:ext uri="{FF2B5EF4-FFF2-40B4-BE49-F238E27FC236}">
                  <a16:creationId xmlns:a16="http://schemas.microsoft.com/office/drawing/2014/main" id="{BD327564-7BB4-4D67-9341-CB11795B29CA}"/>
                </a:ext>
              </a:extLst>
            </p:cNvPr>
            <p:cNvSpPr/>
            <p:nvPr/>
          </p:nvSpPr>
          <p:spPr>
            <a:xfrm>
              <a:off x="4724376" y="438507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GPIO Reset</a:t>
              </a:r>
              <a:endParaRPr sz="747" dirty="0"/>
            </a:p>
          </p:txBody>
        </p:sp>
        <p:sp>
          <p:nvSpPr>
            <p:cNvPr id="213" name="Google Shape;162;g5b0f7406fe_0_0">
              <a:extLst>
                <a:ext uri="{FF2B5EF4-FFF2-40B4-BE49-F238E27FC236}">
                  <a16:creationId xmlns:a16="http://schemas.microsoft.com/office/drawing/2014/main" id="{B793E2F5-0818-4843-B328-AE49E8CC1D39}"/>
                </a:ext>
              </a:extLst>
            </p:cNvPr>
            <p:cNvSpPr/>
            <p:nvPr/>
          </p:nvSpPr>
          <p:spPr>
            <a:xfrm>
              <a:off x="4713823" y="443461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sp>
          <p:nvSpPr>
            <p:cNvPr id="167" name="Google Shape;203;g5b0f7406fe_0_0">
              <a:extLst>
                <a:ext uri="{FF2B5EF4-FFF2-40B4-BE49-F238E27FC236}">
                  <a16:creationId xmlns:a16="http://schemas.microsoft.com/office/drawing/2014/main" id="{2AE3F284-C103-4A9F-A049-5EC477BD2D76}"/>
                </a:ext>
              </a:extLst>
            </p:cNvPr>
            <p:cNvSpPr/>
            <p:nvPr/>
          </p:nvSpPr>
          <p:spPr>
            <a:xfrm>
              <a:off x="622867" y="3035230"/>
              <a:ext cx="857120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747" dirty="0">
                  <a:solidFill>
                    <a:srgbClr val="222222"/>
                  </a:solidFill>
                </a:rPr>
                <a:t>FMC</a:t>
              </a:r>
              <a:endParaRPr sz="747" dirty="0">
                <a:solidFill>
                  <a:srgbClr val="222222"/>
                </a:solidFill>
              </a:endParaRPr>
            </a:p>
          </p:txBody>
        </p:sp>
        <p:cxnSp>
          <p:nvCxnSpPr>
            <p:cNvPr id="168" name="Google Shape;205;g5b0f7406fe_0_0">
              <a:extLst>
                <a:ext uri="{FF2B5EF4-FFF2-40B4-BE49-F238E27FC236}">
                  <a16:creationId xmlns:a16="http://schemas.microsoft.com/office/drawing/2014/main" id="{C4692A29-18EE-4B0F-B834-31D74B33CC67}"/>
                </a:ext>
              </a:extLst>
            </p:cNvPr>
            <p:cNvCxnSpPr>
              <a:cxnSpLocks/>
              <a:stCxn id="159" idx="3"/>
              <a:endCxn id="167" idx="3"/>
            </p:cNvCxnSpPr>
            <p:nvPr/>
          </p:nvCxnSpPr>
          <p:spPr>
            <a:xfrm flipH="1" flipV="1">
              <a:off x="1479987" y="3132750"/>
              <a:ext cx="662995" cy="96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6" name="Google Shape;186;g5b0f7406fe_0_0"/>
            <p:cNvSpPr/>
            <p:nvPr/>
          </p:nvSpPr>
          <p:spPr>
            <a:xfrm>
              <a:off x="4066000" y="4079983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5b0f7406fe_0_0"/>
            <p:cNvSpPr txBox="1"/>
            <p:nvPr/>
          </p:nvSpPr>
          <p:spPr>
            <a:xfrm>
              <a:off x="4400551" y="4021168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sp>
          <p:nvSpPr>
            <p:cNvPr id="169" name="Google Shape;145;g5b0f7406fe_0_0">
              <a:extLst>
                <a:ext uri="{FF2B5EF4-FFF2-40B4-BE49-F238E27FC236}">
                  <a16:creationId xmlns:a16="http://schemas.microsoft.com/office/drawing/2014/main" id="{8173CE95-7A7B-46E6-AD5E-74B6B65A3E95}"/>
                </a:ext>
              </a:extLst>
            </p:cNvPr>
            <p:cNvSpPr/>
            <p:nvPr/>
          </p:nvSpPr>
          <p:spPr>
            <a:xfrm flipH="1">
              <a:off x="2322660" y="3612061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2S+2M</a:t>
              </a:r>
              <a:endParaRPr sz="747" dirty="0"/>
            </a:p>
          </p:txBody>
        </p:sp>
        <p:sp>
          <p:nvSpPr>
            <p:cNvPr id="170" name="Google Shape;145;g5b0f7406fe_0_0">
              <a:extLst>
                <a:ext uri="{FF2B5EF4-FFF2-40B4-BE49-F238E27FC236}">
                  <a16:creationId xmlns:a16="http://schemas.microsoft.com/office/drawing/2014/main" id="{63389733-7BD9-43A6-BAF2-BF81A84617C5}"/>
                </a:ext>
              </a:extLst>
            </p:cNvPr>
            <p:cNvSpPr/>
            <p:nvPr/>
          </p:nvSpPr>
          <p:spPr>
            <a:xfrm flipH="1">
              <a:off x="2316740" y="3936278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2M+2S</a:t>
              </a:r>
              <a:endParaRPr sz="747" dirty="0"/>
            </a:p>
          </p:txBody>
        </p:sp>
        <p:sp>
          <p:nvSpPr>
            <p:cNvPr id="171" name="Google Shape;129;g5b0f7406fe_0_0">
              <a:extLst>
                <a:ext uri="{FF2B5EF4-FFF2-40B4-BE49-F238E27FC236}">
                  <a16:creationId xmlns:a16="http://schemas.microsoft.com/office/drawing/2014/main" id="{C452C1B6-E63B-4E96-AF15-DAEB9424B528}"/>
                </a:ext>
              </a:extLst>
            </p:cNvPr>
            <p:cNvSpPr txBox="1"/>
            <p:nvPr/>
          </p:nvSpPr>
          <p:spPr>
            <a:xfrm>
              <a:off x="3098779" y="2623699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72" name="Google Shape;154;g5b0f7406fe_0_0">
              <a:extLst>
                <a:ext uri="{FF2B5EF4-FFF2-40B4-BE49-F238E27FC236}">
                  <a16:creationId xmlns:a16="http://schemas.microsoft.com/office/drawing/2014/main" id="{B8B94DD4-B493-4AD5-8B30-94D074A72799}"/>
                </a:ext>
              </a:extLst>
            </p:cNvPr>
            <p:cNvSpPr/>
            <p:nvPr/>
          </p:nvSpPr>
          <p:spPr>
            <a:xfrm>
              <a:off x="4997570" y="3483174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D797CFE-252D-492B-94AB-86C30BD874EF}"/>
                </a:ext>
              </a:extLst>
            </p:cNvPr>
            <p:cNvCxnSpPr>
              <a:cxnSpLocks/>
              <a:stCxn id="186" idx="3"/>
              <a:endCxn id="151" idx="2"/>
            </p:cNvCxnSpPr>
            <p:nvPr/>
          </p:nvCxnSpPr>
          <p:spPr>
            <a:xfrm flipV="1">
              <a:off x="4280240" y="3651351"/>
              <a:ext cx="819120" cy="526152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39;g5b0f7406fe_0_0">
              <a:extLst>
                <a:ext uri="{FF2B5EF4-FFF2-40B4-BE49-F238E27FC236}">
                  <a16:creationId xmlns:a16="http://schemas.microsoft.com/office/drawing/2014/main" id="{BF4BDE99-0AC9-40CE-BCE5-4E5A5B81A468}"/>
                </a:ext>
              </a:extLst>
            </p:cNvPr>
            <p:cNvSpPr/>
            <p:nvPr/>
          </p:nvSpPr>
          <p:spPr>
            <a:xfrm flipH="1">
              <a:off x="2684065" y="3592061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4;g5b0f7406fe_0_0">
              <a:extLst>
                <a:ext uri="{FF2B5EF4-FFF2-40B4-BE49-F238E27FC236}">
                  <a16:creationId xmlns:a16="http://schemas.microsoft.com/office/drawing/2014/main" id="{41DE2DB2-CAEB-424A-8E85-531A5F750AF0}"/>
                </a:ext>
              </a:extLst>
            </p:cNvPr>
            <p:cNvSpPr/>
            <p:nvPr/>
          </p:nvSpPr>
          <p:spPr>
            <a:xfrm>
              <a:off x="3502987" y="409344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4;g5b0f7406fe_0_0">
              <a:extLst>
                <a:ext uri="{FF2B5EF4-FFF2-40B4-BE49-F238E27FC236}">
                  <a16:creationId xmlns:a16="http://schemas.microsoft.com/office/drawing/2014/main" id="{1FBDF828-F57C-4205-9EB8-516DA8F1D76B}"/>
                </a:ext>
              </a:extLst>
            </p:cNvPr>
            <p:cNvSpPr/>
            <p:nvPr/>
          </p:nvSpPr>
          <p:spPr>
            <a:xfrm>
              <a:off x="3506574" y="444984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4;g5b0f7406fe_0_0">
              <a:extLst>
                <a:ext uri="{FF2B5EF4-FFF2-40B4-BE49-F238E27FC236}">
                  <a16:creationId xmlns:a16="http://schemas.microsoft.com/office/drawing/2014/main" id="{09884913-96E3-4746-83A8-572E19A8191C}"/>
                </a:ext>
              </a:extLst>
            </p:cNvPr>
            <p:cNvSpPr/>
            <p:nvPr/>
          </p:nvSpPr>
          <p:spPr>
            <a:xfrm>
              <a:off x="3524678" y="3897056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22A19419-6351-4BA4-8F6C-8DB53096A97D}"/>
                </a:ext>
              </a:extLst>
            </p:cNvPr>
            <p:cNvCxnSpPr>
              <a:cxnSpLocks/>
              <a:stCxn id="173" idx="1"/>
              <a:endCxn id="176" idx="1"/>
            </p:cNvCxnSpPr>
            <p:nvPr/>
          </p:nvCxnSpPr>
          <p:spPr>
            <a:xfrm>
              <a:off x="2898316" y="3691132"/>
              <a:ext cx="626362" cy="304995"/>
            </a:xfrm>
            <a:prstGeom prst="bentConnector3">
              <a:avLst>
                <a:gd name="adj1" fmla="val 78893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6;g5b0f7406fe_0_0">
              <a:extLst>
                <a:ext uri="{FF2B5EF4-FFF2-40B4-BE49-F238E27FC236}">
                  <a16:creationId xmlns:a16="http://schemas.microsoft.com/office/drawing/2014/main" id="{0E1EB44F-8EE1-4841-8733-32A4CA127130}"/>
                </a:ext>
              </a:extLst>
            </p:cNvPr>
            <p:cNvSpPr/>
            <p:nvPr/>
          </p:nvSpPr>
          <p:spPr>
            <a:xfrm>
              <a:off x="4066000" y="4433367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9;g5b0f7406fe_0_0">
              <a:extLst>
                <a:ext uri="{FF2B5EF4-FFF2-40B4-BE49-F238E27FC236}">
                  <a16:creationId xmlns:a16="http://schemas.microsoft.com/office/drawing/2014/main" id="{F9F6683F-6863-4B26-B082-1EC3FB6D8F6E}"/>
                </a:ext>
              </a:extLst>
            </p:cNvPr>
            <p:cNvSpPr txBox="1"/>
            <p:nvPr/>
          </p:nvSpPr>
          <p:spPr>
            <a:xfrm>
              <a:off x="2903729" y="3556379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5D9857AB-31E5-49DD-87FD-76A4D2BEDB81}"/>
                </a:ext>
              </a:extLst>
            </p:cNvPr>
            <p:cNvCxnSpPr>
              <a:cxnSpLocks/>
              <a:endCxn id="184" idx="3"/>
            </p:cNvCxnSpPr>
            <p:nvPr/>
          </p:nvCxnSpPr>
          <p:spPr>
            <a:xfrm rot="16200000" flipV="1">
              <a:off x="5016989" y="2157164"/>
              <a:ext cx="287488" cy="151576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184" name="Google Shape;116;g5b0f7406fe_0_0">
              <a:extLst>
                <a:ext uri="{FF2B5EF4-FFF2-40B4-BE49-F238E27FC236}">
                  <a16:creationId xmlns:a16="http://schemas.microsoft.com/office/drawing/2014/main" id="{0C099237-346C-46D3-9768-2A164F472815}"/>
                </a:ext>
              </a:extLst>
            </p:cNvPr>
            <p:cNvSpPr/>
            <p:nvPr/>
          </p:nvSpPr>
          <p:spPr>
            <a:xfrm>
              <a:off x="3335471" y="1973361"/>
              <a:ext cx="1749474" cy="231693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SoC clock for AXI subsystem - ACLK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AA7302A-75AA-4D5C-A23A-417380F03BDD}"/>
              </a:ext>
            </a:extLst>
          </p:cNvPr>
          <p:cNvSpPr txBox="1"/>
          <p:nvPr/>
        </p:nvSpPr>
        <p:spPr>
          <a:xfrm>
            <a:off x="725863" y="414779"/>
            <a:ext cx="987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Used in  GFE_Rel4.3_System_Description.{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 Figure 1</a:t>
            </a:r>
          </a:p>
        </p:txBody>
      </p:sp>
      <p:sp>
        <p:nvSpPr>
          <p:cNvPr id="117" name="Google Shape;129;g5b0f7406fe_0_0">
            <a:extLst>
              <a:ext uri="{FF2B5EF4-FFF2-40B4-BE49-F238E27FC236}">
                <a16:creationId xmlns:a16="http://schemas.microsoft.com/office/drawing/2014/main" id="{351F1694-18F4-4E7D-BE88-9A17A4804ACD}"/>
              </a:ext>
            </a:extLst>
          </p:cNvPr>
          <p:cNvSpPr txBox="1"/>
          <p:nvPr/>
        </p:nvSpPr>
        <p:spPr>
          <a:xfrm>
            <a:off x="2435336" y="1459182"/>
            <a:ext cx="442036" cy="1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 dirty="0">
                <a:latin typeface="Calibri"/>
                <a:ea typeface="Calibri"/>
                <a:cs typeface="Calibri"/>
                <a:sym typeface="Calibri"/>
              </a:rPr>
              <a:t>TV</a:t>
            </a:r>
            <a:endParaRPr sz="74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956C5-1BAB-463E-8393-39FCA7B0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769" y="934760"/>
            <a:ext cx="3588416" cy="2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sp>
        <p:nvSpPr>
          <p:cNvPr id="165" name="Google Shape;165;g5b0f7406fe_0_0"/>
          <p:cNvSpPr txBox="1"/>
          <p:nvPr/>
        </p:nvSpPr>
        <p:spPr>
          <a:xfrm>
            <a:off x="8737600" y="5152814"/>
            <a:ext cx="2844800" cy="19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r"/>
            <a:fld id="{00000000-1234-1234-1234-123412341234}" type="slidenum">
              <a:rPr lang="en-US" sz="64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sz="64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A7302A-75AA-4D5C-A23A-417380F03BDD}"/>
              </a:ext>
            </a:extLst>
          </p:cNvPr>
          <p:cNvSpPr txBox="1"/>
          <p:nvPr/>
        </p:nvSpPr>
        <p:spPr>
          <a:xfrm>
            <a:off x="725863" y="414779"/>
            <a:ext cx="987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Used in  GFE_Rel4.3_System_Description.{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 Figure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E7B8F5-93CD-4954-B9E5-6807B09AC2D9}"/>
              </a:ext>
            </a:extLst>
          </p:cNvPr>
          <p:cNvGrpSpPr/>
          <p:nvPr/>
        </p:nvGrpSpPr>
        <p:grpSpPr>
          <a:xfrm>
            <a:off x="1879600" y="1595095"/>
            <a:ext cx="6858000" cy="3573433"/>
            <a:chOff x="1879600" y="1595095"/>
            <a:chExt cx="6858000" cy="3573433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103141E-71F3-4682-B512-CBF642966540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2"/>
            <a:stretch/>
          </p:blipFill>
          <p:spPr bwMode="auto">
            <a:xfrm>
              <a:off x="1879600" y="1595095"/>
              <a:ext cx="6858000" cy="357343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2B02E6-0A9E-4DD3-A357-8D5005094448}"/>
                </a:ext>
              </a:extLst>
            </p:cNvPr>
            <p:cNvSpPr/>
            <p:nvPr/>
          </p:nvSpPr>
          <p:spPr>
            <a:xfrm>
              <a:off x="2013527" y="4294909"/>
              <a:ext cx="6567055" cy="785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39FF23-A41E-4341-8C65-BC65DCDCF9C2}"/>
              </a:ext>
            </a:extLst>
          </p:cNvPr>
          <p:cNvGrpSpPr/>
          <p:nvPr/>
        </p:nvGrpSpPr>
        <p:grpSpPr>
          <a:xfrm>
            <a:off x="844540" y="1327635"/>
            <a:ext cx="5900024" cy="3209431"/>
            <a:chOff x="622867" y="1717214"/>
            <a:chExt cx="5900024" cy="3209431"/>
          </a:xfrm>
        </p:grpSpPr>
        <p:sp>
          <p:nvSpPr>
            <p:cNvPr id="91" name="Google Shape;91;g5b0f7406fe_0_0"/>
            <p:cNvSpPr/>
            <p:nvPr/>
          </p:nvSpPr>
          <p:spPr>
            <a:xfrm>
              <a:off x="857970" y="1717214"/>
              <a:ext cx="5664921" cy="3209431"/>
            </a:xfrm>
            <a:prstGeom prst="roundRect">
              <a:avLst>
                <a:gd name="adj" fmla="val 3008"/>
              </a:avLst>
            </a:prstGeom>
            <a:solidFill>
              <a:srgbClr val="D8D8D8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5b0f7406fe_0_0"/>
            <p:cNvSpPr/>
            <p:nvPr/>
          </p:nvSpPr>
          <p:spPr>
            <a:xfrm>
              <a:off x="1676338" y="1792427"/>
              <a:ext cx="4007680" cy="3027544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Clr>
                  <a:srgbClr val="FFFFFF"/>
                </a:buClr>
                <a:buSzPts val="1800"/>
              </a:pPr>
              <a:endParaRPr sz="96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g5b0f7406fe_0_0"/>
            <p:cNvCxnSpPr>
              <a:stCxn id="94" idx="3"/>
            </p:cNvCxnSpPr>
            <p:nvPr/>
          </p:nvCxnSpPr>
          <p:spPr>
            <a:xfrm>
              <a:off x="5474344" y="2525341"/>
              <a:ext cx="386321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95;g5b0f7406fe_0_0"/>
            <p:cNvSpPr txBox="1"/>
            <p:nvPr/>
          </p:nvSpPr>
          <p:spPr>
            <a:xfrm>
              <a:off x="5797444" y="1906481"/>
              <a:ext cx="535717" cy="31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sz="747"/>
            </a:p>
          </p:txBody>
        </p:sp>
        <p:sp>
          <p:nvSpPr>
            <p:cNvPr id="96" name="Google Shape;96;g5b0f7406fe_0_0"/>
            <p:cNvSpPr/>
            <p:nvPr/>
          </p:nvSpPr>
          <p:spPr>
            <a:xfrm>
              <a:off x="5860620" y="2376694"/>
              <a:ext cx="475607" cy="546473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4 GB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DRAM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7" name="Google Shape;97;g5b0f7406fe_0_0"/>
            <p:cNvSpPr/>
            <p:nvPr/>
          </p:nvSpPr>
          <p:spPr>
            <a:xfrm>
              <a:off x="622877" y="2687049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USB/JTAG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8" name="Google Shape;98;g5b0f7406fe_0_0"/>
            <p:cNvSpPr/>
            <p:nvPr/>
          </p:nvSpPr>
          <p:spPr>
            <a:xfrm>
              <a:off x="622877" y="4445313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USB/UART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9" name="Google Shape;99;g5b0f7406fe_0_0"/>
            <p:cNvSpPr/>
            <p:nvPr/>
          </p:nvSpPr>
          <p:spPr>
            <a:xfrm>
              <a:off x="3529637" y="2292073"/>
              <a:ext cx="749968" cy="13190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 </a:t>
              </a:r>
              <a:endParaRPr lang="en-US"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lang="en-US"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5b0f7406fe_0_0"/>
            <p:cNvSpPr/>
            <p:nvPr/>
          </p:nvSpPr>
          <p:spPr>
            <a:xfrm>
              <a:off x="4121561" y="2863871"/>
              <a:ext cx="160645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5b0f7406fe_0_0"/>
            <p:cNvSpPr/>
            <p:nvPr/>
          </p:nvSpPr>
          <p:spPr>
            <a:xfrm>
              <a:off x="4724376" y="237669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DDR4 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Ctrl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5b0f7406fe_0_0"/>
            <p:cNvSpPr/>
            <p:nvPr/>
          </p:nvSpPr>
          <p:spPr>
            <a:xfrm>
              <a:off x="2358314" y="2395574"/>
              <a:ext cx="749968" cy="49380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48760" rIns="48760" bIns="24373" anchor="ctr" anchorCtr="0">
              <a:noAutofit/>
            </a:bodyPr>
            <a:lstStyle/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P1/P2</a:t>
              </a:r>
              <a:endParaRPr sz="747" dirty="0">
                <a:solidFill>
                  <a:srgbClr val="222222"/>
                </a:solidFill>
              </a:endParaRPr>
            </a:p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processor</a:t>
              </a:r>
              <a:endParaRPr sz="747" dirty="0"/>
            </a:p>
          </p:txBody>
        </p:sp>
        <p:grpSp>
          <p:nvGrpSpPr>
            <p:cNvPr id="102" name="Google Shape;102;g5b0f7406fe_0_0"/>
            <p:cNvGrpSpPr/>
            <p:nvPr/>
          </p:nvGrpSpPr>
          <p:grpSpPr>
            <a:xfrm>
              <a:off x="2896461" y="2390734"/>
              <a:ext cx="850474" cy="202981"/>
              <a:chOff x="5476592" y="1981321"/>
              <a:chExt cx="1451651" cy="374633"/>
            </a:xfrm>
          </p:grpSpPr>
          <p:sp>
            <p:nvSpPr>
              <p:cNvPr id="103" name="Google Shape;103;g5b0f7406fe_0_0"/>
              <p:cNvSpPr/>
              <p:nvPr/>
            </p:nvSpPr>
            <p:spPr>
              <a:xfrm>
                <a:off x="5476592" y="1981321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g5b0f7406fe_0_0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" name="Google Shape;105;g5b0f7406fe_0_0"/>
              <p:cNvCxnSpPr>
                <a:stCxn id="104" idx="1"/>
                <a:endCxn id="103" idx="3"/>
              </p:cNvCxnSpPr>
              <p:nvPr/>
            </p:nvCxnSpPr>
            <p:spPr>
              <a:xfrm flipH="1" flipV="1">
                <a:off x="5842291" y="2164172"/>
                <a:ext cx="720253" cy="893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6" name="Google Shape;106;g5b0f7406fe_0_0"/>
            <p:cNvGrpSpPr/>
            <p:nvPr/>
          </p:nvGrpSpPr>
          <p:grpSpPr>
            <a:xfrm>
              <a:off x="2889823" y="2692834"/>
              <a:ext cx="857111" cy="198141"/>
              <a:chOff x="5465263" y="2538894"/>
              <a:chExt cx="1462980" cy="365700"/>
            </a:xfrm>
          </p:grpSpPr>
          <p:sp>
            <p:nvSpPr>
              <p:cNvPr id="107" name="Google Shape;107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" name="Google Shape;109;g5b0f7406fe_0_0"/>
              <p:cNvCxnSpPr>
                <a:stCxn id="108" idx="1"/>
                <a:endCxn id="107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0" name="Google Shape;110;g5b0f7406fe_0_0"/>
            <p:cNvSpPr/>
            <p:nvPr/>
          </p:nvSpPr>
          <p:spPr>
            <a:xfrm>
              <a:off x="407096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47"/>
            </a:p>
          </p:txBody>
        </p:sp>
        <p:sp>
          <p:nvSpPr>
            <p:cNvPr id="111" name="Google Shape;111;g5b0f7406fe_0_0"/>
            <p:cNvSpPr/>
            <p:nvPr/>
          </p:nvSpPr>
          <p:spPr>
            <a:xfrm>
              <a:off x="471382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g5b0f7406fe_0_0"/>
            <p:cNvCxnSpPr>
              <a:stCxn id="111" idx="1"/>
              <a:endCxn id="110" idx="3"/>
            </p:cNvCxnSpPr>
            <p:nvPr/>
          </p:nvCxnSpPr>
          <p:spPr>
            <a:xfrm rot="10800000">
              <a:off x="4285144" y="2525308"/>
              <a:ext cx="428679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g5b0f7406fe_0_0"/>
            <p:cNvCxnSpPr>
              <a:stCxn id="114" idx="1"/>
              <a:endCxn id="98" idx="3"/>
            </p:cNvCxnSpPr>
            <p:nvPr/>
          </p:nvCxnSpPr>
          <p:spPr>
            <a:xfrm flipH="1" flipV="1">
              <a:off x="1480059" y="4544384"/>
              <a:ext cx="668689" cy="10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g5b0f7406fe_0_0"/>
            <p:cNvSpPr/>
            <p:nvPr/>
          </p:nvSpPr>
          <p:spPr>
            <a:xfrm>
              <a:off x="944307" y="2440310"/>
              <a:ext cx="535717" cy="148565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RESET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18" name="Google Shape;118;g5b0f7406fe_0_0"/>
            <p:cNvCxnSpPr>
              <a:stCxn id="115" idx="3"/>
            </p:cNvCxnSpPr>
            <p:nvPr/>
          </p:nvCxnSpPr>
          <p:spPr>
            <a:xfrm rot="10800000" flipH="1">
              <a:off x="1480023" y="2514430"/>
              <a:ext cx="205815" cy="163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9" name="Google Shape;119;g5b0f7406fe_0_0"/>
            <p:cNvSpPr txBox="1"/>
            <p:nvPr/>
          </p:nvSpPr>
          <p:spPr>
            <a:xfrm>
              <a:off x="4814138" y="1806288"/>
              <a:ext cx="749968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lang="en-US" sz="747" dirty="0"/>
                <a:t> </a:t>
              </a: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sz="747" dirty="0"/>
            </a:p>
          </p:txBody>
        </p:sp>
        <p:cxnSp>
          <p:nvCxnSpPr>
            <p:cNvPr id="120" name="Google Shape;120;g5b0f7406fe_0_0"/>
            <p:cNvCxnSpPr>
              <a:cxnSpLocks/>
              <a:stCxn id="121" idx="1"/>
              <a:endCxn id="97" idx="3"/>
            </p:cNvCxnSpPr>
            <p:nvPr/>
          </p:nvCxnSpPr>
          <p:spPr>
            <a:xfrm rot="10800000">
              <a:off x="1480122" y="2786097"/>
              <a:ext cx="31338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g5b0f7406fe_0_0"/>
            <p:cNvSpPr/>
            <p:nvPr/>
          </p:nvSpPr>
          <p:spPr>
            <a:xfrm>
              <a:off x="4724376" y="2767438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 BootROM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g5b0f7406fe_0_0"/>
            <p:cNvGrpSpPr/>
            <p:nvPr/>
          </p:nvGrpSpPr>
          <p:grpSpPr>
            <a:xfrm>
              <a:off x="4070963" y="2816982"/>
              <a:ext cx="857111" cy="198141"/>
              <a:chOff x="5465263" y="2538894"/>
              <a:chExt cx="1462980" cy="365700"/>
            </a:xfrm>
          </p:grpSpPr>
          <p:sp>
            <p:nvSpPr>
              <p:cNvPr id="124" name="Google Shape;124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25" name="Google Shape;125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" name="Google Shape;126;g5b0f7406fe_0_0"/>
              <p:cNvCxnSpPr>
                <a:stCxn id="125" idx="1"/>
                <a:endCxn id="124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7" name="Google Shape;127;g5b0f7406fe_0_0"/>
            <p:cNvSpPr txBox="1"/>
            <p:nvPr/>
          </p:nvSpPr>
          <p:spPr>
            <a:xfrm>
              <a:off x="4285250" y="2783227"/>
              <a:ext cx="442036" cy="270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28" name="Google Shape;128;g5b0f7406fe_0_0"/>
            <p:cNvSpPr txBox="1"/>
            <p:nvPr/>
          </p:nvSpPr>
          <p:spPr>
            <a:xfrm>
              <a:off x="4284762" y="2361484"/>
              <a:ext cx="442036" cy="152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AXI4 512b </a:t>
              </a:r>
              <a:endParaRPr sz="747" dirty="0"/>
            </a:p>
          </p:txBody>
        </p:sp>
        <p:sp>
          <p:nvSpPr>
            <p:cNvPr id="129" name="Google Shape;129;g5b0f7406fe_0_0"/>
            <p:cNvSpPr txBox="1"/>
            <p:nvPr/>
          </p:nvSpPr>
          <p:spPr>
            <a:xfrm>
              <a:off x="3098779" y="2333125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14" name="Google Shape;114;g5b0f7406fe_0_0"/>
            <p:cNvSpPr/>
            <p:nvPr/>
          </p:nvSpPr>
          <p:spPr>
            <a:xfrm>
              <a:off x="2148748" y="4421573"/>
              <a:ext cx="749968" cy="247717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UART0</a:t>
              </a:r>
              <a:endParaRPr sz="747">
                <a:solidFill>
                  <a:srgbClr val="222222"/>
                </a:solidFill>
              </a:endParaRPr>
            </a:p>
          </p:txBody>
        </p:sp>
        <p:grpSp>
          <p:nvGrpSpPr>
            <p:cNvPr id="130" name="Google Shape;130;g5b0f7406fe_0_0"/>
            <p:cNvGrpSpPr/>
            <p:nvPr/>
          </p:nvGrpSpPr>
          <p:grpSpPr>
            <a:xfrm flipH="1">
              <a:off x="2685054" y="4450473"/>
              <a:ext cx="1061908" cy="198141"/>
              <a:chOff x="5465263" y="2386494"/>
              <a:chExt cx="1812542" cy="365700"/>
            </a:xfrm>
          </p:grpSpPr>
          <p:sp>
            <p:nvSpPr>
              <p:cNvPr id="131" name="Google Shape;13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g5b0f7406fe_0_0"/>
              <p:cNvSpPr/>
              <p:nvPr/>
            </p:nvSpPr>
            <p:spPr>
              <a:xfrm>
                <a:off x="6912106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/>
              </a:p>
            </p:txBody>
          </p:sp>
          <p:cxnSp>
            <p:nvCxnSpPr>
              <p:cNvPr id="133" name="Google Shape;133;g5b0f7406fe_0_0"/>
              <p:cNvCxnSpPr>
                <a:stCxn id="132" idx="1"/>
                <a:endCxn id="131" idx="3"/>
              </p:cNvCxnSpPr>
              <p:nvPr/>
            </p:nvCxnSpPr>
            <p:spPr>
              <a:xfrm>
                <a:off x="5830962" y="2569345"/>
                <a:ext cx="10811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4" name="Google Shape;134;g5b0f7406fe_0_0"/>
            <p:cNvSpPr txBox="1"/>
            <p:nvPr/>
          </p:nvSpPr>
          <p:spPr>
            <a:xfrm>
              <a:off x="3013110" y="4407194"/>
              <a:ext cx="442036" cy="127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21" name="Google Shape;121;g5b0f7406fe_0_0"/>
            <p:cNvSpPr/>
            <p:nvPr/>
          </p:nvSpPr>
          <p:spPr>
            <a:xfrm>
              <a:off x="1793503" y="2691578"/>
              <a:ext cx="429557" cy="18903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0" rIns="48760" bIns="0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JTAG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35" name="Google Shape;135;g5b0f7406fe_0_0"/>
            <p:cNvCxnSpPr/>
            <p:nvPr/>
          </p:nvCxnSpPr>
          <p:spPr>
            <a:xfrm rot="10800000">
              <a:off x="2222979" y="2784811"/>
              <a:ext cx="13533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g5b0f7406fe_0_0"/>
            <p:cNvSpPr/>
            <p:nvPr/>
          </p:nvSpPr>
          <p:spPr>
            <a:xfrm>
              <a:off x="2148748" y="3964531"/>
              <a:ext cx="749968" cy="3516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600"/>
              </a:pPr>
              <a:endParaRPr lang="en-US" sz="853" dirty="0">
                <a:solidFill>
                  <a:srgbClr val="222222"/>
                </a:solidFill>
              </a:endParaRPr>
            </a:p>
            <a:p>
              <a:pPr>
                <a:buSzPts val="1600"/>
              </a:pPr>
              <a:r>
                <a:rPr lang="en-US" sz="747" dirty="0">
                  <a:solidFill>
                    <a:srgbClr val="222222"/>
                  </a:solidFill>
                </a:rPr>
                <a:t>Ethernet</a:t>
              </a:r>
              <a:endParaRPr sz="853" dirty="0">
                <a:solidFill>
                  <a:srgbClr val="222222"/>
                </a:solidFill>
              </a:endParaRPr>
            </a:p>
          </p:txBody>
        </p:sp>
        <p:grpSp>
          <p:nvGrpSpPr>
            <p:cNvPr id="137" name="Google Shape;137;g5b0f7406fe_0_0"/>
            <p:cNvGrpSpPr/>
            <p:nvPr/>
          </p:nvGrpSpPr>
          <p:grpSpPr>
            <a:xfrm flipH="1">
              <a:off x="2685049" y="4097354"/>
              <a:ext cx="1061911" cy="198141"/>
              <a:chOff x="5465263" y="2386494"/>
              <a:chExt cx="1812547" cy="365700"/>
            </a:xfrm>
          </p:grpSpPr>
          <p:sp>
            <p:nvSpPr>
              <p:cNvPr id="138" name="Google Shape;138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39" name="Google Shape;139;g5b0f7406fe_0_0"/>
              <p:cNvSpPr/>
              <p:nvPr/>
            </p:nvSpPr>
            <p:spPr>
              <a:xfrm>
                <a:off x="6912111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Google Shape;140;g5b0f7406fe_0_0"/>
              <p:cNvCxnSpPr>
                <a:stCxn id="139" idx="1"/>
                <a:endCxn id="138" idx="3"/>
              </p:cNvCxnSpPr>
              <p:nvPr/>
            </p:nvCxnSpPr>
            <p:spPr>
              <a:xfrm>
                <a:off x="5830962" y="2569345"/>
                <a:ext cx="108114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1" name="Google Shape;141;g5b0f7406fe_0_0"/>
            <p:cNvSpPr txBox="1"/>
            <p:nvPr/>
          </p:nvSpPr>
          <p:spPr>
            <a:xfrm>
              <a:off x="3013110" y="4063600"/>
              <a:ext cx="442036" cy="132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</a:t>
              </a:r>
              <a:endParaRPr sz="747" dirty="0"/>
            </a:p>
          </p:txBody>
        </p:sp>
        <p:sp>
          <p:nvSpPr>
            <p:cNvPr id="142" name="Google Shape;142;g5b0f7406fe_0_0"/>
            <p:cNvSpPr/>
            <p:nvPr/>
          </p:nvSpPr>
          <p:spPr>
            <a:xfrm>
              <a:off x="2148748" y="3361928"/>
              <a:ext cx="749968" cy="427131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 </a:t>
              </a:r>
            </a:p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DMA</a:t>
              </a:r>
              <a:endParaRPr sz="747" dirty="0">
                <a:solidFill>
                  <a:srgbClr val="222222"/>
                </a:solidFill>
              </a:endParaRPr>
            </a:p>
          </p:txBody>
        </p:sp>
        <p:grpSp>
          <p:nvGrpSpPr>
            <p:cNvPr id="143" name="Google Shape;143;g5b0f7406fe_0_0"/>
            <p:cNvGrpSpPr/>
            <p:nvPr/>
          </p:nvGrpSpPr>
          <p:grpSpPr>
            <a:xfrm flipH="1">
              <a:off x="2504028" y="3367701"/>
              <a:ext cx="1380268" cy="198141"/>
              <a:chOff x="5230862" y="2386494"/>
              <a:chExt cx="2355944" cy="365700"/>
            </a:xfrm>
          </p:grpSpPr>
          <p:sp>
            <p:nvSpPr>
              <p:cNvPr id="144" name="Google Shape;144;g5b0f7406fe_0_0"/>
              <p:cNvSpPr/>
              <p:nvPr/>
            </p:nvSpPr>
            <p:spPr>
              <a:xfrm>
                <a:off x="5230862" y="2386494"/>
                <a:ext cx="600168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sz="747" dirty="0"/>
              </a:p>
            </p:txBody>
          </p:sp>
          <p:sp>
            <p:nvSpPr>
              <p:cNvPr id="145" name="Google Shape;145;g5b0f7406fe_0_0"/>
              <p:cNvSpPr/>
              <p:nvPr/>
            </p:nvSpPr>
            <p:spPr>
              <a:xfrm>
                <a:off x="6912106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sz="747" dirty="0"/>
              </a:p>
            </p:txBody>
          </p:sp>
          <p:cxnSp>
            <p:nvCxnSpPr>
              <p:cNvPr id="146" name="Google Shape;146;g5b0f7406fe_0_0"/>
              <p:cNvCxnSpPr>
                <a:cxnSpLocks/>
                <a:stCxn id="145" idx="1"/>
                <a:endCxn id="144" idx="3"/>
              </p:cNvCxnSpPr>
              <p:nvPr/>
            </p:nvCxnSpPr>
            <p:spPr>
              <a:xfrm flipH="1">
                <a:off x="5831030" y="2569345"/>
                <a:ext cx="108107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8" name="Google Shape;148;g5b0f7406fe_0_0"/>
            <p:cNvSpPr/>
            <p:nvPr/>
          </p:nvSpPr>
          <p:spPr>
            <a:xfrm>
              <a:off x="622877" y="4040832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10/100/1000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49" name="Google Shape;149;g5b0f7406fe_0_0"/>
            <p:cNvCxnSpPr>
              <a:cxnSpLocks/>
              <a:stCxn id="136" idx="1"/>
              <a:endCxn id="148" idx="3"/>
            </p:cNvCxnSpPr>
            <p:nvPr/>
          </p:nvCxnSpPr>
          <p:spPr>
            <a:xfrm flipH="1" flipV="1">
              <a:off x="1480059" y="4139903"/>
              <a:ext cx="668689" cy="4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g5b0f7406fe_0_0"/>
            <p:cNvCxnSpPr>
              <a:cxnSpLocks/>
              <a:stCxn id="136" idx="0"/>
              <a:endCxn id="142" idx="2"/>
            </p:cNvCxnSpPr>
            <p:nvPr/>
          </p:nvCxnSpPr>
          <p:spPr>
            <a:xfrm flipV="1">
              <a:off x="2523732" y="3789059"/>
              <a:ext cx="0" cy="17547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g5b0f7406fe_0_0"/>
            <p:cNvSpPr/>
            <p:nvPr/>
          </p:nvSpPr>
          <p:spPr>
            <a:xfrm>
              <a:off x="4724376" y="3156242"/>
              <a:ext cx="749968" cy="495109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Flash Ctrl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g5b0f7406fe_0_0"/>
            <p:cNvGrpSpPr/>
            <p:nvPr/>
          </p:nvGrpSpPr>
          <p:grpSpPr>
            <a:xfrm>
              <a:off x="4070963" y="3205786"/>
              <a:ext cx="857111" cy="198141"/>
              <a:chOff x="5465263" y="2538894"/>
              <a:chExt cx="1462980" cy="365700"/>
            </a:xfrm>
          </p:grpSpPr>
          <p:sp>
            <p:nvSpPr>
              <p:cNvPr id="153" name="Google Shape;153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cxnSp>
            <p:nvCxnSpPr>
              <p:cNvPr id="155" name="Google Shape;155;g5b0f7406fe_0_0"/>
              <p:cNvCxnSpPr>
                <a:stCxn id="154" idx="1"/>
                <a:endCxn id="153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g5b0f7406fe_0_0"/>
            <p:cNvSpPr txBox="1"/>
            <p:nvPr/>
          </p:nvSpPr>
          <p:spPr>
            <a:xfrm>
              <a:off x="4285250" y="3161692"/>
              <a:ext cx="442036" cy="13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57" name="Google Shape;157;g5b0f7406fe_0_0"/>
            <p:cNvSpPr/>
            <p:nvPr/>
          </p:nvSpPr>
          <p:spPr>
            <a:xfrm>
              <a:off x="5860620" y="3156242"/>
              <a:ext cx="475607" cy="495109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128 MB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Flash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58" name="Google Shape;158;g5b0f7406fe_0_0"/>
            <p:cNvCxnSpPr>
              <a:cxnSpLocks/>
              <a:stCxn id="151" idx="3"/>
              <a:endCxn id="157" idx="1"/>
            </p:cNvCxnSpPr>
            <p:nvPr/>
          </p:nvCxnSpPr>
          <p:spPr>
            <a:xfrm>
              <a:off x="5474344" y="3403797"/>
              <a:ext cx="386276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4BEB0B-6EBA-4D1A-AC37-2B5A8AF94555}"/>
                </a:ext>
              </a:extLst>
            </p:cNvPr>
            <p:cNvGrpSpPr/>
            <p:nvPr/>
          </p:nvGrpSpPr>
          <p:grpSpPr>
            <a:xfrm flipH="1">
              <a:off x="2142982" y="2985068"/>
              <a:ext cx="1737090" cy="297293"/>
              <a:chOff x="7965429" y="3815198"/>
              <a:chExt cx="1737090" cy="297293"/>
            </a:xfrm>
          </p:grpSpPr>
          <p:sp>
            <p:nvSpPr>
              <p:cNvPr id="159" name="Google Shape;159;g5b0f7406fe_0_0"/>
              <p:cNvSpPr/>
              <p:nvPr/>
            </p:nvSpPr>
            <p:spPr>
              <a:xfrm>
                <a:off x="8737600" y="3815198"/>
                <a:ext cx="964919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   PCIe </a:t>
                </a:r>
              </a:p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root complex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160" name="Google Shape;160;g5b0f7406fe_0_0"/>
              <p:cNvGrpSpPr/>
              <p:nvPr/>
            </p:nvGrpSpPr>
            <p:grpSpPr>
              <a:xfrm>
                <a:off x="7965429" y="3864742"/>
                <a:ext cx="1088030" cy="198141"/>
                <a:chOff x="5262560" y="2386494"/>
                <a:chExt cx="1857129" cy="365700"/>
              </a:xfrm>
            </p:grpSpPr>
            <p:sp>
              <p:nvSpPr>
                <p:cNvPr id="161" name="Google Shape;161;g5b0f7406fe_0_0"/>
                <p:cNvSpPr/>
                <p:nvPr/>
              </p:nvSpPr>
              <p:spPr>
                <a:xfrm>
                  <a:off x="5262560" y="2386494"/>
                  <a:ext cx="592794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S+2M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g5b0f7406fe_0_0"/>
                <p:cNvSpPr/>
                <p:nvPr/>
              </p:nvSpPr>
              <p:spPr>
                <a:xfrm>
                  <a:off x="6562547" y="2386494"/>
                  <a:ext cx="557142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SzPts val="1400"/>
                  </a:pPr>
                  <a:r>
                    <a:rPr lang="en-US" sz="750" dirty="0">
                      <a:latin typeface="Calibri"/>
                      <a:ea typeface="Calibri"/>
                      <a:cs typeface="Calibri"/>
                      <a:sym typeface="Calibri"/>
                    </a:rPr>
                    <a:t>M+2S</a:t>
                  </a:r>
                  <a:endParaRPr sz="750" dirty="0"/>
                </a:p>
              </p:txBody>
            </p:sp>
            <p:cxnSp>
              <p:nvCxnSpPr>
                <p:cNvPr id="163" name="Google Shape;163;g5b0f7406fe_0_0"/>
                <p:cNvCxnSpPr>
                  <a:cxnSpLocks/>
                  <a:stCxn id="162" idx="1"/>
                  <a:endCxn id="161" idx="3"/>
                </p:cNvCxnSpPr>
                <p:nvPr/>
              </p:nvCxnSpPr>
              <p:spPr>
                <a:xfrm flipH="1">
                  <a:off x="5855354" y="2569345"/>
                  <a:ext cx="70719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4" name="Google Shape;164;g5b0f7406fe_0_0"/>
              <p:cNvSpPr txBox="1"/>
              <p:nvPr/>
            </p:nvSpPr>
            <p:spPr>
              <a:xfrm>
                <a:off x="8298474" y="3830987"/>
                <a:ext cx="442036" cy="27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 dirty="0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747" dirty="0"/>
              </a:p>
            </p:txBody>
          </p:sp>
        </p:grpSp>
        <p:sp>
          <p:nvSpPr>
            <p:cNvPr id="178" name="Google Shape;178;g5b0f7406fe_0_0"/>
            <p:cNvSpPr txBox="1"/>
            <p:nvPr/>
          </p:nvSpPr>
          <p:spPr>
            <a:xfrm>
              <a:off x="4280249" y="4385011"/>
              <a:ext cx="441760" cy="146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cxnSp>
          <p:nvCxnSpPr>
            <p:cNvPr id="179" name="Google Shape;179;g5b0f7406fe_0_0"/>
            <p:cNvCxnSpPr/>
            <p:nvPr/>
          </p:nvCxnSpPr>
          <p:spPr>
            <a:xfrm rot="10800000">
              <a:off x="4286802" y="4533795"/>
              <a:ext cx="428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3" name="Google Shape;183;g5b0f7406fe_0_0"/>
            <p:cNvSpPr/>
            <p:nvPr/>
          </p:nvSpPr>
          <p:spPr>
            <a:xfrm>
              <a:off x="4066000" y="4024805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5b0f7406fe_0_0"/>
            <p:cNvSpPr/>
            <p:nvPr/>
          </p:nvSpPr>
          <p:spPr>
            <a:xfrm>
              <a:off x="2266483" y="1895191"/>
              <a:ext cx="1266195" cy="292640"/>
            </a:xfrm>
            <a:prstGeom prst="rect">
              <a:avLst/>
            </a:prstGeom>
            <a:solidFill>
              <a:srgbClr val="DAEEF3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853">
                  <a:solidFill>
                    <a:srgbClr val="222222"/>
                  </a:solidFill>
                </a:rPr>
                <a:t>Security Verification Factory (SVF)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203" name="Google Shape;203;g5b0f7406fe_0_0"/>
            <p:cNvSpPr/>
            <p:nvPr/>
          </p:nvSpPr>
          <p:spPr>
            <a:xfrm>
              <a:off x="622867" y="1946265"/>
              <a:ext cx="857120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747">
                  <a:solidFill>
                    <a:srgbClr val="222222"/>
                  </a:solidFill>
                </a:rPr>
                <a:t>PCIe fingers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204" name="Google Shape;204;g5b0f7406fe_0_0"/>
            <p:cNvCxnSpPr/>
            <p:nvPr/>
          </p:nvCxnSpPr>
          <p:spPr>
            <a:xfrm rot="10800000">
              <a:off x="2733286" y="2193690"/>
              <a:ext cx="0" cy="20192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5" name="Google Shape;205;g5b0f7406fe_0_0"/>
            <p:cNvCxnSpPr>
              <a:cxnSpLocks/>
              <a:stCxn id="202" idx="1"/>
            </p:cNvCxnSpPr>
            <p:nvPr/>
          </p:nvCxnSpPr>
          <p:spPr>
            <a:xfrm flipH="1" flipV="1">
              <a:off x="1479763" y="2040871"/>
              <a:ext cx="786720" cy="64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" name="Google Shape;99;g5b0f7406fe_0_0">
              <a:extLst>
                <a:ext uri="{FF2B5EF4-FFF2-40B4-BE49-F238E27FC236}">
                  <a16:creationId xmlns:a16="http://schemas.microsoft.com/office/drawing/2014/main" id="{503308A1-DA7F-45D5-9160-315984E9AD46}"/>
                </a:ext>
              </a:extLst>
            </p:cNvPr>
            <p:cNvSpPr/>
            <p:nvPr/>
          </p:nvSpPr>
          <p:spPr>
            <a:xfrm>
              <a:off x="3529637" y="3883031"/>
              <a:ext cx="749968" cy="79379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</a:t>
              </a:r>
              <a:endParaRPr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04;g5b0f7406fe_0_0">
              <a:extLst>
                <a:ext uri="{FF2B5EF4-FFF2-40B4-BE49-F238E27FC236}">
                  <a16:creationId xmlns:a16="http://schemas.microsoft.com/office/drawing/2014/main" id="{950F5B1A-DC0D-4FC0-92B3-8A7A644094FB}"/>
                </a:ext>
              </a:extLst>
            </p:cNvPr>
            <p:cNvSpPr/>
            <p:nvPr/>
          </p:nvSpPr>
          <p:spPr>
            <a:xfrm>
              <a:off x="3797496" y="3444907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04;g5b0f7406fe_0_0">
              <a:extLst>
                <a:ext uri="{FF2B5EF4-FFF2-40B4-BE49-F238E27FC236}">
                  <a16:creationId xmlns:a16="http://schemas.microsoft.com/office/drawing/2014/main" id="{96A879BC-EC8C-4078-9A6B-A665FD31D27F}"/>
                </a:ext>
              </a:extLst>
            </p:cNvPr>
            <p:cNvSpPr/>
            <p:nvPr/>
          </p:nvSpPr>
          <p:spPr>
            <a:xfrm>
              <a:off x="3794864" y="396487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" name="Google Shape;150;g5b0f7406fe_0_0">
              <a:extLst>
                <a:ext uri="{FF2B5EF4-FFF2-40B4-BE49-F238E27FC236}">
                  <a16:creationId xmlns:a16="http://schemas.microsoft.com/office/drawing/2014/main" id="{7B19AFB6-B073-4DB5-9B83-4614A28A437D}"/>
                </a:ext>
              </a:extLst>
            </p:cNvPr>
            <p:cNvCxnSpPr>
              <a:cxnSpLocks/>
              <a:stCxn id="206" idx="0"/>
              <a:endCxn id="99" idx="2"/>
            </p:cNvCxnSpPr>
            <p:nvPr/>
          </p:nvCxnSpPr>
          <p:spPr>
            <a:xfrm flipV="1">
              <a:off x="3904621" y="3611113"/>
              <a:ext cx="0" cy="27191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2" name="Google Shape;159;g5b0f7406fe_0_0">
              <a:extLst>
                <a:ext uri="{FF2B5EF4-FFF2-40B4-BE49-F238E27FC236}">
                  <a16:creationId xmlns:a16="http://schemas.microsoft.com/office/drawing/2014/main" id="{BD327564-7BB4-4D67-9341-CB11795B29CA}"/>
                </a:ext>
              </a:extLst>
            </p:cNvPr>
            <p:cNvSpPr/>
            <p:nvPr/>
          </p:nvSpPr>
          <p:spPr>
            <a:xfrm>
              <a:off x="4724376" y="438507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GPIO Reset</a:t>
              </a:r>
              <a:endParaRPr sz="747" dirty="0"/>
            </a:p>
          </p:txBody>
        </p:sp>
        <p:sp>
          <p:nvSpPr>
            <p:cNvPr id="213" name="Google Shape;162;g5b0f7406fe_0_0">
              <a:extLst>
                <a:ext uri="{FF2B5EF4-FFF2-40B4-BE49-F238E27FC236}">
                  <a16:creationId xmlns:a16="http://schemas.microsoft.com/office/drawing/2014/main" id="{B793E2F5-0818-4843-B328-AE49E8CC1D39}"/>
                </a:ext>
              </a:extLst>
            </p:cNvPr>
            <p:cNvSpPr/>
            <p:nvPr/>
          </p:nvSpPr>
          <p:spPr>
            <a:xfrm>
              <a:off x="4713823" y="443461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sp>
          <p:nvSpPr>
            <p:cNvPr id="167" name="Google Shape;203;g5b0f7406fe_0_0">
              <a:extLst>
                <a:ext uri="{FF2B5EF4-FFF2-40B4-BE49-F238E27FC236}">
                  <a16:creationId xmlns:a16="http://schemas.microsoft.com/office/drawing/2014/main" id="{2AE3F284-C103-4A9F-A049-5EC477BD2D76}"/>
                </a:ext>
              </a:extLst>
            </p:cNvPr>
            <p:cNvSpPr/>
            <p:nvPr/>
          </p:nvSpPr>
          <p:spPr>
            <a:xfrm>
              <a:off x="622867" y="3035230"/>
              <a:ext cx="857120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747" dirty="0">
                  <a:solidFill>
                    <a:srgbClr val="222222"/>
                  </a:solidFill>
                </a:rPr>
                <a:t>FMC</a:t>
              </a:r>
              <a:endParaRPr sz="747" dirty="0">
                <a:solidFill>
                  <a:srgbClr val="222222"/>
                </a:solidFill>
              </a:endParaRPr>
            </a:p>
          </p:txBody>
        </p:sp>
        <p:cxnSp>
          <p:nvCxnSpPr>
            <p:cNvPr id="168" name="Google Shape;205;g5b0f7406fe_0_0">
              <a:extLst>
                <a:ext uri="{FF2B5EF4-FFF2-40B4-BE49-F238E27FC236}">
                  <a16:creationId xmlns:a16="http://schemas.microsoft.com/office/drawing/2014/main" id="{C4692A29-18EE-4B0F-B834-31D74B33CC67}"/>
                </a:ext>
              </a:extLst>
            </p:cNvPr>
            <p:cNvCxnSpPr>
              <a:cxnSpLocks/>
              <a:stCxn id="159" idx="3"/>
              <a:endCxn id="167" idx="3"/>
            </p:cNvCxnSpPr>
            <p:nvPr/>
          </p:nvCxnSpPr>
          <p:spPr>
            <a:xfrm flipH="1" flipV="1">
              <a:off x="1479987" y="3132750"/>
              <a:ext cx="662995" cy="96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6" name="Google Shape;186;g5b0f7406fe_0_0"/>
            <p:cNvSpPr/>
            <p:nvPr/>
          </p:nvSpPr>
          <p:spPr>
            <a:xfrm>
              <a:off x="4066000" y="4079983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5b0f7406fe_0_0"/>
            <p:cNvSpPr txBox="1"/>
            <p:nvPr/>
          </p:nvSpPr>
          <p:spPr>
            <a:xfrm>
              <a:off x="4400551" y="4021168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sp>
          <p:nvSpPr>
            <p:cNvPr id="169" name="Google Shape;145;g5b0f7406fe_0_0">
              <a:extLst>
                <a:ext uri="{FF2B5EF4-FFF2-40B4-BE49-F238E27FC236}">
                  <a16:creationId xmlns:a16="http://schemas.microsoft.com/office/drawing/2014/main" id="{8173CE95-7A7B-46E6-AD5E-74B6B65A3E95}"/>
                </a:ext>
              </a:extLst>
            </p:cNvPr>
            <p:cNvSpPr/>
            <p:nvPr/>
          </p:nvSpPr>
          <p:spPr>
            <a:xfrm flipH="1">
              <a:off x="2322660" y="3612061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2S+2M</a:t>
              </a:r>
              <a:endParaRPr sz="747" dirty="0"/>
            </a:p>
          </p:txBody>
        </p:sp>
        <p:sp>
          <p:nvSpPr>
            <p:cNvPr id="170" name="Google Shape;145;g5b0f7406fe_0_0">
              <a:extLst>
                <a:ext uri="{FF2B5EF4-FFF2-40B4-BE49-F238E27FC236}">
                  <a16:creationId xmlns:a16="http://schemas.microsoft.com/office/drawing/2014/main" id="{63389733-7BD9-43A6-BAF2-BF81A84617C5}"/>
                </a:ext>
              </a:extLst>
            </p:cNvPr>
            <p:cNvSpPr/>
            <p:nvPr/>
          </p:nvSpPr>
          <p:spPr>
            <a:xfrm flipH="1">
              <a:off x="2316740" y="3936278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2M+2S</a:t>
              </a:r>
              <a:endParaRPr sz="747" dirty="0"/>
            </a:p>
          </p:txBody>
        </p:sp>
        <p:sp>
          <p:nvSpPr>
            <p:cNvPr id="171" name="Google Shape;129;g5b0f7406fe_0_0">
              <a:extLst>
                <a:ext uri="{FF2B5EF4-FFF2-40B4-BE49-F238E27FC236}">
                  <a16:creationId xmlns:a16="http://schemas.microsoft.com/office/drawing/2014/main" id="{C452C1B6-E63B-4E96-AF15-DAEB9424B528}"/>
                </a:ext>
              </a:extLst>
            </p:cNvPr>
            <p:cNvSpPr txBox="1"/>
            <p:nvPr/>
          </p:nvSpPr>
          <p:spPr>
            <a:xfrm>
              <a:off x="3098779" y="2623699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72" name="Google Shape;154;g5b0f7406fe_0_0">
              <a:extLst>
                <a:ext uri="{FF2B5EF4-FFF2-40B4-BE49-F238E27FC236}">
                  <a16:creationId xmlns:a16="http://schemas.microsoft.com/office/drawing/2014/main" id="{B8B94DD4-B493-4AD5-8B30-94D074A72799}"/>
                </a:ext>
              </a:extLst>
            </p:cNvPr>
            <p:cNvSpPr/>
            <p:nvPr/>
          </p:nvSpPr>
          <p:spPr>
            <a:xfrm>
              <a:off x="4997570" y="3483174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D797CFE-252D-492B-94AB-86C30BD874EF}"/>
                </a:ext>
              </a:extLst>
            </p:cNvPr>
            <p:cNvCxnSpPr>
              <a:cxnSpLocks/>
              <a:stCxn id="186" idx="3"/>
              <a:endCxn id="151" idx="2"/>
            </p:cNvCxnSpPr>
            <p:nvPr/>
          </p:nvCxnSpPr>
          <p:spPr>
            <a:xfrm flipV="1">
              <a:off x="4280240" y="3651351"/>
              <a:ext cx="819120" cy="526152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39;g5b0f7406fe_0_0">
              <a:extLst>
                <a:ext uri="{FF2B5EF4-FFF2-40B4-BE49-F238E27FC236}">
                  <a16:creationId xmlns:a16="http://schemas.microsoft.com/office/drawing/2014/main" id="{BF4BDE99-0AC9-40CE-BCE5-4E5A5B81A468}"/>
                </a:ext>
              </a:extLst>
            </p:cNvPr>
            <p:cNvSpPr/>
            <p:nvPr/>
          </p:nvSpPr>
          <p:spPr>
            <a:xfrm flipH="1">
              <a:off x="2684065" y="3592061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4;g5b0f7406fe_0_0">
              <a:extLst>
                <a:ext uri="{FF2B5EF4-FFF2-40B4-BE49-F238E27FC236}">
                  <a16:creationId xmlns:a16="http://schemas.microsoft.com/office/drawing/2014/main" id="{41DE2DB2-CAEB-424A-8E85-531A5F750AF0}"/>
                </a:ext>
              </a:extLst>
            </p:cNvPr>
            <p:cNvSpPr/>
            <p:nvPr/>
          </p:nvSpPr>
          <p:spPr>
            <a:xfrm>
              <a:off x="3502987" y="409344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4;g5b0f7406fe_0_0">
              <a:extLst>
                <a:ext uri="{FF2B5EF4-FFF2-40B4-BE49-F238E27FC236}">
                  <a16:creationId xmlns:a16="http://schemas.microsoft.com/office/drawing/2014/main" id="{1FBDF828-F57C-4205-9EB8-516DA8F1D76B}"/>
                </a:ext>
              </a:extLst>
            </p:cNvPr>
            <p:cNvSpPr/>
            <p:nvPr/>
          </p:nvSpPr>
          <p:spPr>
            <a:xfrm>
              <a:off x="3506574" y="444984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4;g5b0f7406fe_0_0">
              <a:extLst>
                <a:ext uri="{FF2B5EF4-FFF2-40B4-BE49-F238E27FC236}">
                  <a16:creationId xmlns:a16="http://schemas.microsoft.com/office/drawing/2014/main" id="{09884913-96E3-4746-83A8-572E19A8191C}"/>
                </a:ext>
              </a:extLst>
            </p:cNvPr>
            <p:cNvSpPr/>
            <p:nvPr/>
          </p:nvSpPr>
          <p:spPr>
            <a:xfrm>
              <a:off x="3524678" y="3897056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22A19419-6351-4BA4-8F6C-8DB53096A97D}"/>
                </a:ext>
              </a:extLst>
            </p:cNvPr>
            <p:cNvCxnSpPr>
              <a:cxnSpLocks/>
              <a:stCxn id="173" idx="1"/>
              <a:endCxn id="176" idx="1"/>
            </p:cNvCxnSpPr>
            <p:nvPr/>
          </p:nvCxnSpPr>
          <p:spPr>
            <a:xfrm>
              <a:off x="2898316" y="3691132"/>
              <a:ext cx="626362" cy="304995"/>
            </a:xfrm>
            <a:prstGeom prst="bentConnector3">
              <a:avLst>
                <a:gd name="adj1" fmla="val 78893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6;g5b0f7406fe_0_0">
              <a:extLst>
                <a:ext uri="{FF2B5EF4-FFF2-40B4-BE49-F238E27FC236}">
                  <a16:creationId xmlns:a16="http://schemas.microsoft.com/office/drawing/2014/main" id="{0E1EB44F-8EE1-4841-8733-32A4CA127130}"/>
                </a:ext>
              </a:extLst>
            </p:cNvPr>
            <p:cNvSpPr/>
            <p:nvPr/>
          </p:nvSpPr>
          <p:spPr>
            <a:xfrm>
              <a:off x="4066000" y="4433367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9;g5b0f7406fe_0_0">
              <a:extLst>
                <a:ext uri="{FF2B5EF4-FFF2-40B4-BE49-F238E27FC236}">
                  <a16:creationId xmlns:a16="http://schemas.microsoft.com/office/drawing/2014/main" id="{F9F6683F-6863-4B26-B082-1EC3FB6D8F6E}"/>
                </a:ext>
              </a:extLst>
            </p:cNvPr>
            <p:cNvSpPr txBox="1"/>
            <p:nvPr/>
          </p:nvSpPr>
          <p:spPr>
            <a:xfrm>
              <a:off x="2903729" y="3556379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5D9857AB-31E5-49DD-87FD-76A4D2BEDB81}"/>
                </a:ext>
              </a:extLst>
            </p:cNvPr>
            <p:cNvCxnSpPr>
              <a:cxnSpLocks/>
              <a:endCxn id="184" idx="3"/>
            </p:cNvCxnSpPr>
            <p:nvPr/>
          </p:nvCxnSpPr>
          <p:spPr>
            <a:xfrm rot="16200000" flipV="1">
              <a:off x="5016989" y="2157164"/>
              <a:ext cx="287487" cy="151576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184" name="Google Shape;116;g5b0f7406fe_0_0">
              <a:extLst>
                <a:ext uri="{FF2B5EF4-FFF2-40B4-BE49-F238E27FC236}">
                  <a16:creationId xmlns:a16="http://schemas.microsoft.com/office/drawing/2014/main" id="{0C099237-346C-46D3-9768-2A164F472815}"/>
                </a:ext>
              </a:extLst>
            </p:cNvPr>
            <p:cNvSpPr/>
            <p:nvPr/>
          </p:nvSpPr>
          <p:spPr>
            <a:xfrm>
              <a:off x="3688813" y="1973361"/>
              <a:ext cx="1396131" cy="231693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ACLK</a:t>
              </a:r>
            </a:p>
            <a:p>
              <a:pPr algn="r"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SoC clock for AXI subsystem</a:t>
              </a:r>
              <a:endParaRPr sz="747" dirty="0">
                <a:solidFill>
                  <a:srgbClr val="222222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AA7302A-75AA-4D5C-A23A-417380F03BDD}"/>
              </a:ext>
            </a:extLst>
          </p:cNvPr>
          <p:cNvSpPr txBox="1"/>
          <p:nvPr/>
        </p:nvSpPr>
        <p:spPr>
          <a:xfrm>
            <a:off x="323273" y="414779"/>
            <a:ext cx="11730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 be used in future SVF release UsedGFE_Rel4.*_System_Description.{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Figure 1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D7D6465-7DD1-4913-BFAF-E2CD8727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048" y="1134422"/>
            <a:ext cx="3592075" cy="20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3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165" name="Google Shape;165;g5b0f7406fe_0_0"/>
          <p:cNvSpPr txBox="1"/>
          <p:nvPr/>
        </p:nvSpPr>
        <p:spPr>
          <a:xfrm>
            <a:off x="8737600" y="5152814"/>
            <a:ext cx="2844800" cy="19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r"/>
            <a:fld id="{00000000-1234-1234-1234-123412341234}" type="slidenum">
              <a:rPr lang="en-US" sz="64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5</a:t>
            </a:fld>
            <a:endParaRPr sz="64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E7B8F5-93CD-4954-B9E5-6807B09AC2D9}"/>
              </a:ext>
            </a:extLst>
          </p:cNvPr>
          <p:cNvGrpSpPr/>
          <p:nvPr/>
        </p:nvGrpSpPr>
        <p:grpSpPr>
          <a:xfrm>
            <a:off x="1879600" y="1595095"/>
            <a:ext cx="6858000" cy="3573433"/>
            <a:chOff x="1879600" y="1595095"/>
            <a:chExt cx="6858000" cy="3573433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103141E-71F3-4682-B512-CBF642966540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2"/>
            <a:stretch/>
          </p:blipFill>
          <p:spPr bwMode="auto">
            <a:xfrm>
              <a:off x="1879600" y="1595095"/>
              <a:ext cx="6858000" cy="357343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2B02E6-0A9E-4DD3-A357-8D5005094448}"/>
                </a:ext>
              </a:extLst>
            </p:cNvPr>
            <p:cNvSpPr/>
            <p:nvPr/>
          </p:nvSpPr>
          <p:spPr>
            <a:xfrm>
              <a:off x="2013527" y="4294909"/>
              <a:ext cx="6567055" cy="785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E2275C-605C-40C1-9D7D-566BAA6B3845}"/>
              </a:ext>
            </a:extLst>
          </p:cNvPr>
          <p:cNvSpPr txBox="1"/>
          <p:nvPr/>
        </p:nvSpPr>
        <p:spPr>
          <a:xfrm>
            <a:off x="323273" y="414779"/>
            <a:ext cx="11730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Regenerate from </a:t>
            </a:r>
            <a:r>
              <a:rPr lang="en-US" sz="2000" b="1" dirty="0" err="1">
                <a:solidFill>
                  <a:srgbClr val="C00000"/>
                </a:solidFill>
              </a:rPr>
              <a:t>vivado</a:t>
            </a:r>
            <a:r>
              <a:rPr lang="en-US" sz="2000" b="1" dirty="0">
                <a:solidFill>
                  <a:srgbClr val="C00000"/>
                </a:solidFill>
              </a:rPr>
              <a:t> for future SVF release GFE_Rel4.*_System_Description.{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16244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FEE073-97A7-4706-A9E1-EEBF6B34B5BB}"/>
              </a:ext>
            </a:extLst>
          </p:cNvPr>
          <p:cNvGrpSpPr/>
          <p:nvPr/>
        </p:nvGrpSpPr>
        <p:grpSpPr>
          <a:xfrm>
            <a:off x="278977" y="1824284"/>
            <a:ext cx="9517577" cy="3209431"/>
            <a:chOff x="278977" y="1824284"/>
            <a:chExt cx="9517577" cy="3209431"/>
          </a:xfrm>
        </p:grpSpPr>
        <p:sp>
          <p:nvSpPr>
            <p:cNvPr id="213" name="Google Shape;213;g5b0f7406fe_0_121"/>
            <p:cNvSpPr/>
            <p:nvPr/>
          </p:nvSpPr>
          <p:spPr>
            <a:xfrm flipH="1">
              <a:off x="278977" y="1837935"/>
              <a:ext cx="2940941" cy="3195779"/>
            </a:xfrm>
            <a:prstGeom prst="roundRect">
              <a:avLst>
                <a:gd name="adj" fmla="val 3008"/>
              </a:avLst>
            </a:prstGeom>
            <a:solidFill>
              <a:srgbClr val="D8D8D8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ts val="1600"/>
              </a:pP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5b0f7406fe_0_121"/>
            <p:cNvSpPr/>
            <p:nvPr/>
          </p:nvSpPr>
          <p:spPr>
            <a:xfrm flipH="1">
              <a:off x="2917383" y="2802540"/>
              <a:ext cx="609862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USB/JTAG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215" name="Google Shape;215;g5b0f7406fe_0_121"/>
            <p:cNvSpPr/>
            <p:nvPr/>
          </p:nvSpPr>
          <p:spPr>
            <a:xfrm flipH="1">
              <a:off x="2917383" y="4554304"/>
              <a:ext cx="609862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USB/UART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216" name="Google Shape;216;g5b0f7406fe_0_121"/>
            <p:cNvCxnSpPr>
              <a:stCxn id="217" idx="3"/>
              <a:endCxn id="215" idx="3"/>
            </p:cNvCxnSpPr>
            <p:nvPr/>
          </p:nvCxnSpPr>
          <p:spPr>
            <a:xfrm rot="10800000" flipH="1">
              <a:off x="2620922" y="4651818"/>
              <a:ext cx="296428" cy="9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g5b0f7406fe_0_121"/>
            <p:cNvCxnSpPr>
              <a:stCxn id="219" idx="3"/>
              <a:endCxn id="220" idx="3"/>
            </p:cNvCxnSpPr>
            <p:nvPr/>
          </p:nvCxnSpPr>
          <p:spPr>
            <a:xfrm>
              <a:off x="2704051" y="2160850"/>
              <a:ext cx="2132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0" name="Google Shape;220;g5b0f7406fe_0_121"/>
            <p:cNvSpPr/>
            <p:nvPr/>
          </p:nvSpPr>
          <p:spPr>
            <a:xfrm flipH="1">
              <a:off x="2917383" y="2063346"/>
              <a:ext cx="609862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PCIe fingers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219" name="Google Shape;219;g5b0f7406fe_0_121"/>
            <p:cNvSpPr/>
            <p:nvPr/>
          </p:nvSpPr>
          <p:spPr>
            <a:xfrm>
              <a:off x="1789425" y="1965810"/>
              <a:ext cx="914626" cy="39008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TV-trace_writer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221" name="Google Shape;221;g5b0f7406fe_0_121"/>
            <p:cNvSpPr/>
            <p:nvPr/>
          </p:nvSpPr>
          <p:spPr>
            <a:xfrm>
              <a:off x="1900830" y="2800056"/>
              <a:ext cx="711394" cy="20192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gdb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222" name="Google Shape;222;g5b0f7406fe_0_121"/>
            <p:cNvSpPr/>
            <p:nvPr/>
          </p:nvSpPr>
          <p:spPr>
            <a:xfrm>
              <a:off x="650545" y="1990194"/>
              <a:ext cx="559012" cy="34144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48760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r>
                <a:rPr lang="en-US" sz="853">
                  <a:solidFill>
                    <a:srgbClr val="FFFFFF"/>
                  </a:solidFill>
                </a:rPr>
                <a:t>TV-trace</a:t>
              </a:r>
              <a:endParaRPr sz="747"/>
            </a:p>
          </p:txBody>
        </p:sp>
        <p:cxnSp>
          <p:nvCxnSpPr>
            <p:cNvPr id="223" name="Google Shape;223;g5b0f7406fe_0_121"/>
            <p:cNvCxnSpPr>
              <a:stCxn id="221" idx="3"/>
              <a:endCxn id="214" idx="3"/>
            </p:cNvCxnSpPr>
            <p:nvPr/>
          </p:nvCxnSpPr>
          <p:spPr>
            <a:xfrm rot="10800000" flipH="1">
              <a:off x="2612224" y="2900056"/>
              <a:ext cx="305098" cy="9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4" name="Google Shape;224;g5b0f7406fe_0_121"/>
            <p:cNvSpPr/>
            <p:nvPr/>
          </p:nvSpPr>
          <p:spPr>
            <a:xfrm>
              <a:off x="421871" y="2661481"/>
              <a:ext cx="1016325" cy="465920"/>
            </a:xfrm>
            <a:prstGeom prst="roundRect">
              <a:avLst>
                <a:gd name="adj" fmla="val 7292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TV-trace_checker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225" name="Google Shape;225;g5b0f7406fe_0_121"/>
            <p:cNvSpPr/>
            <p:nvPr/>
          </p:nvSpPr>
          <p:spPr>
            <a:xfrm>
              <a:off x="993983" y="2878401"/>
              <a:ext cx="601693" cy="195040"/>
            </a:xfrm>
            <a:prstGeom prst="roundRect">
              <a:avLst>
                <a:gd name="adj" fmla="val 7292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Cissr</a:t>
              </a:r>
              <a:endParaRPr sz="853">
                <a:solidFill>
                  <a:srgbClr val="222222"/>
                </a:solidFill>
              </a:endParaRPr>
            </a:p>
          </p:txBody>
        </p:sp>
        <p:cxnSp>
          <p:nvCxnSpPr>
            <p:cNvPr id="226" name="Google Shape;226;g5b0f7406fe_0_121"/>
            <p:cNvCxnSpPr>
              <a:stCxn id="219" idx="1"/>
              <a:endCxn id="222" idx="4"/>
            </p:cNvCxnSpPr>
            <p:nvPr/>
          </p:nvCxnSpPr>
          <p:spPr>
            <a:xfrm rot="10800000">
              <a:off x="1209572" y="2160850"/>
              <a:ext cx="57985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7" name="Google Shape;227;g5b0f7406fe_0_121"/>
            <p:cNvCxnSpPr>
              <a:stCxn id="222" idx="3"/>
              <a:endCxn id="224" idx="0"/>
            </p:cNvCxnSpPr>
            <p:nvPr/>
          </p:nvCxnSpPr>
          <p:spPr>
            <a:xfrm>
              <a:off x="930051" y="2331634"/>
              <a:ext cx="0" cy="32992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8" name="Google Shape;228;g5b0f7406fe_0_121"/>
            <p:cNvSpPr txBox="1"/>
            <p:nvPr/>
          </p:nvSpPr>
          <p:spPr>
            <a:xfrm>
              <a:off x="904625" y="2419253"/>
              <a:ext cx="855774" cy="18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trace_data.dat</a:t>
              </a:r>
              <a:endParaRPr sz="747"/>
            </a:p>
          </p:txBody>
        </p:sp>
        <p:sp>
          <p:nvSpPr>
            <p:cNvPr id="229" name="Google Shape;229;g5b0f7406fe_0_121"/>
            <p:cNvSpPr txBox="1"/>
            <p:nvPr/>
          </p:nvSpPr>
          <p:spPr>
            <a:xfrm>
              <a:off x="421872" y="3362004"/>
              <a:ext cx="1016325" cy="18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trace_check.txt</a:t>
              </a:r>
              <a:endParaRPr sz="747"/>
            </a:p>
          </p:txBody>
        </p:sp>
        <p:cxnSp>
          <p:nvCxnSpPr>
            <p:cNvPr id="230" name="Google Shape;230;g5b0f7406fe_0_121"/>
            <p:cNvCxnSpPr>
              <a:stCxn id="224" idx="2"/>
              <a:endCxn id="229" idx="0"/>
            </p:cNvCxnSpPr>
            <p:nvPr/>
          </p:nvCxnSpPr>
          <p:spPr>
            <a:xfrm>
              <a:off x="930034" y="3127401"/>
              <a:ext cx="0" cy="2345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1" name="Google Shape;231;g5b0f7406fe_0_121"/>
            <p:cNvSpPr txBox="1"/>
            <p:nvPr/>
          </p:nvSpPr>
          <p:spPr>
            <a:xfrm>
              <a:off x="1095314" y="3895048"/>
              <a:ext cx="1308419" cy="18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 b="1" dirty="0">
                  <a:solidFill>
                    <a:srgbClr val="222222"/>
                  </a:solidFill>
                </a:rPr>
                <a:t>Debian Buster host</a:t>
              </a:r>
              <a:endParaRPr sz="747" dirty="0"/>
            </a:p>
          </p:txBody>
        </p:sp>
        <p:cxnSp>
          <p:nvCxnSpPr>
            <p:cNvPr id="232" name="Google Shape;232;g5b0f7406fe_0_121"/>
            <p:cNvCxnSpPr>
              <a:stCxn id="220" idx="1"/>
              <a:endCxn id="233" idx="1"/>
            </p:cNvCxnSpPr>
            <p:nvPr/>
          </p:nvCxnSpPr>
          <p:spPr>
            <a:xfrm>
              <a:off x="3527245" y="2160866"/>
              <a:ext cx="369285" cy="176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34" name="Google Shape;234;g5b0f7406fe_0_121"/>
            <p:cNvCxnSpPr>
              <a:stCxn id="214" idx="1"/>
              <a:endCxn id="235" idx="1"/>
            </p:cNvCxnSpPr>
            <p:nvPr/>
          </p:nvCxnSpPr>
          <p:spPr>
            <a:xfrm>
              <a:off x="3527245" y="2900060"/>
              <a:ext cx="369285" cy="176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6" name="Google Shape;236;g5b0f7406fe_0_121"/>
            <p:cNvCxnSpPr>
              <a:cxnSpLocks/>
              <a:stCxn id="215" idx="1"/>
            </p:cNvCxnSpPr>
            <p:nvPr/>
          </p:nvCxnSpPr>
          <p:spPr>
            <a:xfrm>
              <a:off x="3527245" y="4651824"/>
              <a:ext cx="369285" cy="176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17" name="Google Shape;217;g5b0f7406fe_0_121"/>
            <p:cNvSpPr/>
            <p:nvPr/>
          </p:nvSpPr>
          <p:spPr>
            <a:xfrm>
              <a:off x="1909527" y="4551818"/>
              <a:ext cx="711394" cy="20192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console</a:t>
              </a:r>
              <a:endParaRPr sz="853">
                <a:solidFill>
                  <a:srgbClr val="222222"/>
                </a:solidFill>
              </a:endParaRP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ED0F0C9D-A827-445D-9CD7-D8554E487D95}"/>
                </a:ext>
              </a:extLst>
            </p:cNvPr>
            <p:cNvGrpSpPr/>
            <p:nvPr/>
          </p:nvGrpSpPr>
          <p:grpSpPr>
            <a:xfrm>
              <a:off x="3896530" y="1824284"/>
              <a:ext cx="5900024" cy="3209431"/>
              <a:chOff x="622867" y="1717214"/>
              <a:chExt cx="5900024" cy="3209431"/>
            </a:xfrm>
          </p:grpSpPr>
          <p:sp>
            <p:nvSpPr>
              <p:cNvPr id="387" name="Google Shape;91;g5b0f7406fe_0_0">
                <a:extLst>
                  <a:ext uri="{FF2B5EF4-FFF2-40B4-BE49-F238E27FC236}">
                    <a16:creationId xmlns:a16="http://schemas.microsoft.com/office/drawing/2014/main" id="{E62D561A-7F81-44E5-AE1E-7457E5B7C539}"/>
                  </a:ext>
                </a:extLst>
              </p:cNvPr>
              <p:cNvSpPr/>
              <p:nvPr/>
            </p:nvSpPr>
            <p:spPr>
              <a:xfrm>
                <a:off x="857970" y="1717214"/>
                <a:ext cx="5664921" cy="3209431"/>
              </a:xfrm>
              <a:prstGeom prst="roundRect">
                <a:avLst>
                  <a:gd name="adj" fmla="val 3008"/>
                </a:avLst>
              </a:prstGeom>
              <a:solidFill>
                <a:srgbClr val="D8D8D8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92;g5b0f7406fe_0_0">
                <a:extLst>
                  <a:ext uri="{FF2B5EF4-FFF2-40B4-BE49-F238E27FC236}">
                    <a16:creationId xmlns:a16="http://schemas.microsoft.com/office/drawing/2014/main" id="{99EC7BFE-6719-44BE-BC32-4B105C9C457C}"/>
                  </a:ext>
                </a:extLst>
              </p:cNvPr>
              <p:cNvSpPr/>
              <p:nvPr/>
            </p:nvSpPr>
            <p:spPr>
              <a:xfrm>
                <a:off x="1676338" y="1792427"/>
                <a:ext cx="4007680" cy="3027544"/>
              </a:xfrm>
              <a:prstGeom prst="rect">
                <a:avLst/>
              </a:prstGeom>
              <a:solidFill>
                <a:srgbClr val="F2F2F2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>
                  <a:buClr>
                    <a:srgbClr val="FFFFFF"/>
                  </a:buClr>
                  <a:buSzPts val="1800"/>
                </a:pPr>
                <a:endParaRPr sz="96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9" name="Google Shape;93;g5b0f7406fe_0_0">
                <a:extLst>
                  <a:ext uri="{FF2B5EF4-FFF2-40B4-BE49-F238E27FC236}">
                    <a16:creationId xmlns:a16="http://schemas.microsoft.com/office/drawing/2014/main" id="{E8156761-4F21-4284-8801-0D4B16C76581}"/>
                  </a:ext>
                </a:extLst>
              </p:cNvPr>
              <p:cNvCxnSpPr>
                <a:stCxn id="396" idx="3"/>
              </p:cNvCxnSpPr>
              <p:nvPr/>
            </p:nvCxnSpPr>
            <p:spPr>
              <a:xfrm>
                <a:off x="5474344" y="2525341"/>
                <a:ext cx="386321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90" name="Google Shape;95;g5b0f7406fe_0_0">
                <a:extLst>
                  <a:ext uri="{FF2B5EF4-FFF2-40B4-BE49-F238E27FC236}">
                    <a16:creationId xmlns:a16="http://schemas.microsoft.com/office/drawing/2014/main" id="{CED5098F-B9E5-4D3D-B39F-0E54E9E2B81A}"/>
                  </a:ext>
                </a:extLst>
              </p:cNvPr>
              <p:cNvSpPr txBox="1"/>
              <p:nvPr/>
            </p:nvSpPr>
            <p:spPr>
              <a:xfrm>
                <a:off x="5797444" y="1906481"/>
                <a:ext cx="535717" cy="316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600"/>
                </a:pPr>
                <a:r>
                  <a:rPr lang="en-US" sz="853" b="1">
                    <a:latin typeface="Calibri"/>
                    <a:ea typeface="Calibri"/>
                    <a:cs typeface="Calibri"/>
                    <a:sym typeface="Calibri"/>
                  </a:rPr>
                  <a:t>VCU118 board</a:t>
                </a:r>
                <a:endParaRPr sz="747"/>
              </a:p>
            </p:txBody>
          </p:sp>
          <p:sp>
            <p:nvSpPr>
              <p:cNvPr id="391" name="Google Shape;96;g5b0f7406fe_0_0">
                <a:extLst>
                  <a:ext uri="{FF2B5EF4-FFF2-40B4-BE49-F238E27FC236}">
                    <a16:creationId xmlns:a16="http://schemas.microsoft.com/office/drawing/2014/main" id="{1E1CD4DB-BEC6-4A14-9930-E40B01724CF7}"/>
                  </a:ext>
                </a:extLst>
              </p:cNvPr>
              <p:cNvSpPr/>
              <p:nvPr/>
            </p:nvSpPr>
            <p:spPr>
              <a:xfrm>
                <a:off x="5860620" y="2376694"/>
                <a:ext cx="475607" cy="546473"/>
              </a:xfrm>
              <a:prstGeom prst="roundRect">
                <a:avLst>
                  <a:gd name="adj" fmla="val 5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4 GB</a:t>
                </a:r>
                <a:endParaRPr sz="747"/>
              </a:p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DRAM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92" name="Google Shape;97;g5b0f7406fe_0_0">
                <a:extLst>
                  <a:ext uri="{FF2B5EF4-FFF2-40B4-BE49-F238E27FC236}">
                    <a16:creationId xmlns:a16="http://schemas.microsoft.com/office/drawing/2014/main" id="{20631D3E-7134-4772-9949-F877EC3D531A}"/>
                  </a:ext>
                </a:extLst>
              </p:cNvPr>
              <p:cNvSpPr/>
              <p:nvPr/>
            </p:nvSpPr>
            <p:spPr>
              <a:xfrm>
                <a:off x="622877" y="2687049"/>
                <a:ext cx="857182" cy="198141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93" name="Google Shape;98;g5b0f7406fe_0_0">
                <a:extLst>
                  <a:ext uri="{FF2B5EF4-FFF2-40B4-BE49-F238E27FC236}">
                    <a16:creationId xmlns:a16="http://schemas.microsoft.com/office/drawing/2014/main" id="{3CB83CB7-BC1B-48D7-884F-D3832983A1F2}"/>
                  </a:ext>
                </a:extLst>
              </p:cNvPr>
              <p:cNvSpPr/>
              <p:nvPr/>
            </p:nvSpPr>
            <p:spPr>
              <a:xfrm>
                <a:off x="622877" y="4445313"/>
                <a:ext cx="857182" cy="198141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USB/UART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94" name="Google Shape;99;g5b0f7406fe_0_0">
                <a:extLst>
                  <a:ext uri="{FF2B5EF4-FFF2-40B4-BE49-F238E27FC236}">
                    <a16:creationId xmlns:a16="http://schemas.microsoft.com/office/drawing/2014/main" id="{C5B6EF81-D17D-46CC-8363-B4DA7C1180AA}"/>
                  </a:ext>
                </a:extLst>
              </p:cNvPr>
              <p:cNvSpPr/>
              <p:nvPr/>
            </p:nvSpPr>
            <p:spPr>
              <a:xfrm>
                <a:off x="3529637" y="2292073"/>
                <a:ext cx="749968" cy="131904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AXI4 </a:t>
                </a:r>
                <a:endParaRPr lang="en-US" sz="747" dirty="0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fabric</a:t>
                </a:r>
                <a:endParaRPr lang="en-US" sz="747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100;g5b0f7406fe_0_0">
                <a:extLst>
                  <a:ext uri="{FF2B5EF4-FFF2-40B4-BE49-F238E27FC236}">
                    <a16:creationId xmlns:a16="http://schemas.microsoft.com/office/drawing/2014/main" id="{E9B81D48-DBCB-44BC-9760-B77B1358E5A9}"/>
                  </a:ext>
                </a:extLst>
              </p:cNvPr>
              <p:cNvSpPr/>
              <p:nvPr/>
            </p:nvSpPr>
            <p:spPr>
              <a:xfrm>
                <a:off x="4121561" y="2863871"/>
                <a:ext cx="160645" cy="1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endParaRPr sz="85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94;g5b0f7406fe_0_0">
                <a:extLst>
                  <a:ext uri="{FF2B5EF4-FFF2-40B4-BE49-F238E27FC236}">
                    <a16:creationId xmlns:a16="http://schemas.microsoft.com/office/drawing/2014/main" id="{0C3BA81A-9056-438C-823B-5FEFF84D31CA}"/>
                  </a:ext>
                </a:extLst>
              </p:cNvPr>
              <p:cNvSpPr/>
              <p:nvPr/>
            </p:nvSpPr>
            <p:spPr>
              <a:xfrm>
                <a:off x="4724376" y="2376695"/>
                <a:ext cx="749968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DDR4 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Ctrl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101;g5b0f7406fe_0_0">
                <a:extLst>
                  <a:ext uri="{FF2B5EF4-FFF2-40B4-BE49-F238E27FC236}">
                    <a16:creationId xmlns:a16="http://schemas.microsoft.com/office/drawing/2014/main" id="{9344F6BF-6091-44C4-9904-E7C1DCEF27D1}"/>
                  </a:ext>
                </a:extLst>
              </p:cNvPr>
              <p:cNvSpPr/>
              <p:nvPr/>
            </p:nvSpPr>
            <p:spPr>
              <a:xfrm>
                <a:off x="2358314" y="2395574"/>
                <a:ext cx="749968" cy="493809"/>
              </a:xfrm>
              <a:prstGeom prst="rect">
                <a:avLst/>
              </a:prstGeom>
              <a:solidFill>
                <a:srgbClr val="C2D59B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48760" rIns="48760" bIns="24373" anchor="ctr" anchorCtr="0">
                <a:noAutofit/>
              </a:bodyPr>
              <a:lstStyle/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P1/P2</a:t>
                </a:r>
                <a:endParaRPr sz="747" dirty="0">
                  <a:solidFill>
                    <a:srgbClr val="222222"/>
                  </a:solidFill>
                </a:endParaRPr>
              </a:p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processor</a:t>
                </a:r>
                <a:endParaRPr sz="747" dirty="0"/>
              </a:p>
            </p:txBody>
          </p:sp>
          <p:grpSp>
            <p:nvGrpSpPr>
              <p:cNvPr id="398" name="Google Shape;102;g5b0f7406fe_0_0">
                <a:extLst>
                  <a:ext uri="{FF2B5EF4-FFF2-40B4-BE49-F238E27FC236}">
                    <a16:creationId xmlns:a16="http://schemas.microsoft.com/office/drawing/2014/main" id="{BE038660-CC64-4AE5-A322-2DB1D3C1F1FB}"/>
                  </a:ext>
                </a:extLst>
              </p:cNvPr>
              <p:cNvGrpSpPr/>
              <p:nvPr/>
            </p:nvGrpSpPr>
            <p:grpSpPr>
              <a:xfrm>
                <a:off x="2896461" y="2390734"/>
                <a:ext cx="850474" cy="202981"/>
                <a:chOff x="5476592" y="1981321"/>
                <a:chExt cx="1451651" cy="374633"/>
              </a:xfrm>
            </p:grpSpPr>
            <p:sp>
              <p:nvSpPr>
                <p:cNvPr id="487" name="Google Shape;103;g5b0f7406fe_0_0">
                  <a:extLst>
                    <a:ext uri="{FF2B5EF4-FFF2-40B4-BE49-F238E27FC236}">
                      <a16:creationId xmlns:a16="http://schemas.microsoft.com/office/drawing/2014/main" id="{07CE5CB7-DA6D-4833-910E-7985F4E52C00}"/>
                    </a:ext>
                  </a:extLst>
                </p:cNvPr>
                <p:cNvSpPr/>
                <p:nvPr/>
              </p:nvSpPr>
              <p:spPr>
                <a:xfrm>
                  <a:off x="5476592" y="1981321"/>
                  <a:ext cx="36569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104;g5b0f7406fe_0_0">
                  <a:extLst>
                    <a:ext uri="{FF2B5EF4-FFF2-40B4-BE49-F238E27FC236}">
                      <a16:creationId xmlns:a16="http://schemas.microsoft.com/office/drawing/2014/main" id="{C0AE84A4-DFA7-418D-878D-7849409578D6}"/>
                    </a:ext>
                  </a:extLst>
                </p:cNvPr>
                <p:cNvSpPr/>
                <p:nvPr/>
              </p:nvSpPr>
              <p:spPr>
                <a:xfrm>
                  <a:off x="6562543" y="199025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850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9" name="Google Shape;105;g5b0f7406fe_0_0">
                  <a:extLst>
                    <a:ext uri="{FF2B5EF4-FFF2-40B4-BE49-F238E27FC236}">
                      <a16:creationId xmlns:a16="http://schemas.microsoft.com/office/drawing/2014/main" id="{D72B6A9C-5EF3-424A-91A2-C453B257507C}"/>
                    </a:ext>
                  </a:extLst>
                </p:cNvPr>
                <p:cNvCxnSpPr>
                  <a:stCxn id="488" idx="1"/>
                  <a:endCxn id="487" idx="3"/>
                </p:cNvCxnSpPr>
                <p:nvPr/>
              </p:nvCxnSpPr>
              <p:spPr>
                <a:xfrm flipH="1" flipV="1">
                  <a:off x="5842291" y="2164172"/>
                  <a:ext cx="720253" cy="8933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99" name="Google Shape;106;g5b0f7406fe_0_0">
                <a:extLst>
                  <a:ext uri="{FF2B5EF4-FFF2-40B4-BE49-F238E27FC236}">
                    <a16:creationId xmlns:a16="http://schemas.microsoft.com/office/drawing/2014/main" id="{C5339772-38A2-4B8F-9CCD-13EAB6BDAC70}"/>
                  </a:ext>
                </a:extLst>
              </p:cNvPr>
              <p:cNvGrpSpPr/>
              <p:nvPr/>
            </p:nvGrpSpPr>
            <p:grpSpPr>
              <a:xfrm>
                <a:off x="2889823" y="2692834"/>
                <a:ext cx="857111" cy="198141"/>
                <a:chOff x="5465263" y="2538894"/>
                <a:chExt cx="1462980" cy="365700"/>
              </a:xfrm>
            </p:grpSpPr>
            <p:sp>
              <p:nvSpPr>
                <p:cNvPr id="484" name="Google Shape;107;g5b0f7406fe_0_0">
                  <a:extLst>
                    <a:ext uri="{FF2B5EF4-FFF2-40B4-BE49-F238E27FC236}">
                      <a16:creationId xmlns:a16="http://schemas.microsoft.com/office/drawing/2014/main" id="{463F6D62-443B-4A2F-89E3-8494E1353654}"/>
                    </a:ext>
                  </a:extLst>
                </p:cNvPr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108;g5b0f7406fe_0_0">
                  <a:extLst>
                    <a:ext uri="{FF2B5EF4-FFF2-40B4-BE49-F238E27FC236}">
                      <a16:creationId xmlns:a16="http://schemas.microsoft.com/office/drawing/2014/main" id="{A7BE4856-EC12-466C-BBC0-13C28C81C794}"/>
                    </a:ext>
                  </a:extLst>
                </p:cNvPr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850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6" name="Google Shape;109;g5b0f7406fe_0_0">
                  <a:extLst>
                    <a:ext uri="{FF2B5EF4-FFF2-40B4-BE49-F238E27FC236}">
                      <a16:creationId xmlns:a16="http://schemas.microsoft.com/office/drawing/2014/main" id="{D07A3BEA-F52F-41BE-837B-8811E3287C63}"/>
                    </a:ext>
                  </a:extLst>
                </p:cNvPr>
                <p:cNvCxnSpPr>
                  <a:stCxn id="485" idx="1"/>
                  <a:endCxn id="484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00" name="Google Shape;110;g5b0f7406fe_0_0">
                <a:extLst>
                  <a:ext uri="{FF2B5EF4-FFF2-40B4-BE49-F238E27FC236}">
                    <a16:creationId xmlns:a16="http://schemas.microsoft.com/office/drawing/2014/main" id="{55D4912E-791F-4489-94D2-DF449DC5E2A0}"/>
                  </a:ext>
                </a:extLst>
              </p:cNvPr>
              <p:cNvSpPr/>
              <p:nvPr/>
            </p:nvSpPr>
            <p:spPr>
              <a:xfrm>
                <a:off x="4070963" y="2426238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401" name="Google Shape;111;g5b0f7406fe_0_0">
                <a:extLst>
                  <a:ext uri="{FF2B5EF4-FFF2-40B4-BE49-F238E27FC236}">
                    <a16:creationId xmlns:a16="http://schemas.microsoft.com/office/drawing/2014/main" id="{B8CE1087-F9D2-4316-9D78-F8B584253E58}"/>
                  </a:ext>
                </a:extLst>
              </p:cNvPr>
              <p:cNvSpPr/>
              <p:nvPr/>
            </p:nvSpPr>
            <p:spPr>
              <a:xfrm>
                <a:off x="4713823" y="2426238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2" name="Google Shape;112;g5b0f7406fe_0_0">
                <a:extLst>
                  <a:ext uri="{FF2B5EF4-FFF2-40B4-BE49-F238E27FC236}">
                    <a16:creationId xmlns:a16="http://schemas.microsoft.com/office/drawing/2014/main" id="{EDD11537-2A13-4FDF-A308-054B0E8F0622}"/>
                  </a:ext>
                </a:extLst>
              </p:cNvPr>
              <p:cNvCxnSpPr>
                <a:stCxn id="401" idx="1"/>
                <a:endCxn id="400" idx="3"/>
              </p:cNvCxnSpPr>
              <p:nvPr/>
            </p:nvCxnSpPr>
            <p:spPr>
              <a:xfrm rot="10800000">
                <a:off x="4285144" y="2525308"/>
                <a:ext cx="42867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3" name="Google Shape;113;g5b0f7406fe_0_0">
                <a:extLst>
                  <a:ext uri="{FF2B5EF4-FFF2-40B4-BE49-F238E27FC236}">
                    <a16:creationId xmlns:a16="http://schemas.microsoft.com/office/drawing/2014/main" id="{47389444-DD35-4998-867F-A53E66D87B62}"/>
                  </a:ext>
                </a:extLst>
              </p:cNvPr>
              <p:cNvCxnSpPr>
                <a:stCxn id="413" idx="1"/>
                <a:endCxn id="393" idx="3"/>
              </p:cNvCxnSpPr>
              <p:nvPr/>
            </p:nvCxnSpPr>
            <p:spPr>
              <a:xfrm flipH="1" flipV="1">
                <a:off x="1480059" y="4544384"/>
                <a:ext cx="668689" cy="104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04" name="Google Shape;115;g5b0f7406fe_0_0">
                <a:extLst>
                  <a:ext uri="{FF2B5EF4-FFF2-40B4-BE49-F238E27FC236}">
                    <a16:creationId xmlns:a16="http://schemas.microsoft.com/office/drawing/2014/main" id="{5043B7B6-174D-49F8-A6A0-3902BC696E12}"/>
                  </a:ext>
                </a:extLst>
              </p:cNvPr>
              <p:cNvSpPr/>
              <p:nvPr/>
            </p:nvSpPr>
            <p:spPr>
              <a:xfrm>
                <a:off x="944307" y="2440310"/>
                <a:ext cx="535717" cy="148565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RESET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05" name="Google Shape;118;g5b0f7406fe_0_0">
                <a:extLst>
                  <a:ext uri="{FF2B5EF4-FFF2-40B4-BE49-F238E27FC236}">
                    <a16:creationId xmlns:a16="http://schemas.microsoft.com/office/drawing/2014/main" id="{BB7F5FC0-5762-4626-A25C-4555B4953924}"/>
                  </a:ext>
                </a:extLst>
              </p:cNvPr>
              <p:cNvCxnSpPr>
                <a:stCxn id="404" idx="3"/>
              </p:cNvCxnSpPr>
              <p:nvPr/>
            </p:nvCxnSpPr>
            <p:spPr>
              <a:xfrm rot="10800000" flipH="1">
                <a:off x="1480023" y="2514430"/>
                <a:ext cx="205815" cy="16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06" name="Google Shape;119;g5b0f7406fe_0_0">
                <a:extLst>
                  <a:ext uri="{FF2B5EF4-FFF2-40B4-BE49-F238E27FC236}">
                    <a16:creationId xmlns:a16="http://schemas.microsoft.com/office/drawing/2014/main" id="{A6251E78-7CC3-4FF7-842C-F1FF0D07B5CC}"/>
                  </a:ext>
                </a:extLst>
              </p:cNvPr>
              <p:cNvSpPr txBox="1"/>
              <p:nvPr/>
            </p:nvSpPr>
            <p:spPr>
              <a:xfrm>
                <a:off x="4814138" y="1806288"/>
                <a:ext cx="749968" cy="1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600"/>
                </a:pPr>
                <a:r>
                  <a:rPr lang="en-US" sz="853" b="1" dirty="0">
                    <a:latin typeface="Calibri"/>
                    <a:ea typeface="Calibri"/>
                    <a:cs typeface="Calibri"/>
                    <a:sym typeface="Calibri"/>
                  </a:rPr>
                  <a:t>XCVU9P</a:t>
                </a:r>
                <a:r>
                  <a:rPr lang="en-US" sz="747" dirty="0"/>
                  <a:t> </a:t>
                </a:r>
                <a:r>
                  <a:rPr lang="en-US" sz="853" b="1" dirty="0">
                    <a:latin typeface="Calibri"/>
                    <a:ea typeface="Calibri"/>
                    <a:cs typeface="Calibri"/>
                    <a:sym typeface="Calibri"/>
                  </a:rPr>
                  <a:t>FPGA</a:t>
                </a:r>
                <a:endParaRPr sz="747" dirty="0"/>
              </a:p>
            </p:txBody>
          </p:sp>
          <p:cxnSp>
            <p:nvCxnSpPr>
              <p:cNvPr id="407" name="Google Shape;120;g5b0f7406fe_0_0">
                <a:extLst>
                  <a:ext uri="{FF2B5EF4-FFF2-40B4-BE49-F238E27FC236}">
                    <a16:creationId xmlns:a16="http://schemas.microsoft.com/office/drawing/2014/main" id="{956D2027-0B55-4592-8FF8-A0A1942EF1E0}"/>
                  </a:ext>
                </a:extLst>
              </p:cNvPr>
              <p:cNvCxnSpPr>
                <a:cxnSpLocks/>
                <a:stCxn id="416" idx="1"/>
                <a:endCxn id="392" idx="3"/>
              </p:cNvCxnSpPr>
              <p:nvPr/>
            </p:nvCxnSpPr>
            <p:spPr>
              <a:xfrm rot="10800000">
                <a:off x="1480122" y="2786097"/>
                <a:ext cx="31338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</p:cxnSp>
          <p:sp>
            <p:nvSpPr>
              <p:cNvPr id="408" name="Google Shape;122;g5b0f7406fe_0_0">
                <a:extLst>
                  <a:ext uri="{FF2B5EF4-FFF2-40B4-BE49-F238E27FC236}">
                    <a16:creationId xmlns:a16="http://schemas.microsoft.com/office/drawing/2014/main" id="{C5A16220-4176-4F0E-B326-2FDB69E91362}"/>
                  </a:ext>
                </a:extLst>
              </p:cNvPr>
              <p:cNvSpPr/>
              <p:nvPr/>
            </p:nvSpPr>
            <p:spPr>
              <a:xfrm>
                <a:off x="4724376" y="2767438"/>
                <a:ext cx="749968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 BootROM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9" name="Google Shape;123;g5b0f7406fe_0_0">
                <a:extLst>
                  <a:ext uri="{FF2B5EF4-FFF2-40B4-BE49-F238E27FC236}">
                    <a16:creationId xmlns:a16="http://schemas.microsoft.com/office/drawing/2014/main" id="{5229911C-F790-4523-8D32-D72E752325E4}"/>
                  </a:ext>
                </a:extLst>
              </p:cNvPr>
              <p:cNvGrpSpPr/>
              <p:nvPr/>
            </p:nvGrpSpPr>
            <p:grpSpPr>
              <a:xfrm>
                <a:off x="4070963" y="2816982"/>
                <a:ext cx="857111" cy="198141"/>
                <a:chOff x="5465263" y="2538894"/>
                <a:chExt cx="1462980" cy="365700"/>
              </a:xfrm>
            </p:grpSpPr>
            <p:sp>
              <p:nvSpPr>
                <p:cNvPr id="481" name="Google Shape;124;g5b0f7406fe_0_0">
                  <a:extLst>
                    <a:ext uri="{FF2B5EF4-FFF2-40B4-BE49-F238E27FC236}">
                      <a16:creationId xmlns:a16="http://schemas.microsoft.com/office/drawing/2014/main" id="{76325D68-DB18-438A-B2A4-873B8B6DA324}"/>
                    </a:ext>
                  </a:extLst>
                </p:cNvPr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747"/>
                </a:p>
              </p:txBody>
            </p:sp>
            <p:sp>
              <p:nvSpPr>
                <p:cNvPr id="482" name="Google Shape;125;g5b0f7406fe_0_0">
                  <a:extLst>
                    <a:ext uri="{FF2B5EF4-FFF2-40B4-BE49-F238E27FC236}">
                      <a16:creationId xmlns:a16="http://schemas.microsoft.com/office/drawing/2014/main" id="{4AAF3088-BF10-48C8-9A3F-DA55A9D08D58}"/>
                    </a:ext>
                  </a:extLst>
                </p:cNvPr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3" name="Google Shape;126;g5b0f7406fe_0_0">
                  <a:extLst>
                    <a:ext uri="{FF2B5EF4-FFF2-40B4-BE49-F238E27FC236}">
                      <a16:creationId xmlns:a16="http://schemas.microsoft.com/office/drawing/2014/main" id="{AAE5D56B-0AA1-42FC-85C6-B874392D6232}"/>
                    </a:ext>
                  </a:extLst>
                </p:cNvPr>
                <p:cNvCxnSpPr>
                  <a:stCxn id="482" idx="1"/>
                  <a:endCxn id="481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10" name="Google Shape;127;g5b0f7406fe_0_0">
                <a:extLst>
                  <a:ext uri="{FF2B5EF4-FFF2-40B4-BE49-F238E27FC236}">
                    <a16:creationId xmlns:a16="http://schemas.microsoft.com/office/drawing/2014/main" id="{312C3F71-1815-4386-A9DE-A17F9CFB0214}"/>
                  </a:ext>
                </a:extLst>
              </p:cNvPr>
              <p:cNvSpPr txBox="1"/>
              <p:nvPr/>
            </p:nvSpPr>
            <p:spPr>
              <a:xfrm>
                <a:off x="4285250" y="2783227"/>
                <a:ext cx="442036" cy="27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411" name="Google Shape;128;g5b0f7406fe_0_0">
                <a:extLst>
                  <a:ext uri="{FF2B5EF4-FFF2-40B4-BE49-F238E27FC236}">
                    <a16:creationId xmlns:a16="http://schemas.microsoft.com/office/drawing/2014/main" id="{8A1C04FB-F5DC-41F3-8B30-B58BC4A6A062}"/>
                  </a:ext>
                </a:extLst>
              </p:cNvPr>
              <p:cNvSpPr txBox="1"/>
              <p:nvPr/>
            </p:nvSpPr>
            <p:spPr>
              <a:xfrm>
                <a:off x="4284762" y="2361484"/>
                <a:ext cx="442036" cy="1529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AXI4 512b </a:t>
                </a:r>
                <a:endParaRPr sz="747" dirty="0"/>
              </a:p>
            </p:txBody>
          </p:sp>
          <p:sp>
            <p:nvSpPr>
              <p:cNvPr id="412" name="Google Shape;129;g5b0f7406fe_0_0">
                <a:extLst>
                  <a:ext uri="{FF2B5EF4-FFF2-40B4-BE49-F238E27FC236}">
                    <a16:creationId xmlns:a16="http://schemas.microsoft.com/office/drawing/2014/main" id="{F6BD1A7F-9242-4723-A627-7C199AF28815}"/>
                  </a:ext>
                </a:extLst>
              </p:cNvPr>
              <p:cNvSpPr txBox="1"/>
              <p:nvPr/>
            </p:nvSpPr>
            <p:spPr>
              <a:xfrm>
                <a:off x="3098779" y="2333125"/>
                <a:ext cx="442036" cy="16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r>
                  <a:rPr lang="en-US" sz="747" dirty="0">
                    <a:ea typeface="Calibri"/>
                  </a:rPr>
                  <a:t> </a:t>
                </a: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64b </a:t>
                </a:r>
                <a:endParaRPr sz="747" dirty="0"/>
              </a:p>
            </p:txBody>
          </p:sp>
          <p:sp>
            <p:nvSpPr>
              <p:cNvPr id="413" name="Google Shape;114;g5b0f7406fe_0_0">
                <a:extLst>
                  <a:ext uri="{FF2B5EF4-FFF2-40B4-BE49-F238E27FC236}">
                    <a16:creationId xmlns:a16="http://schemas.microsoft.com/office/drawing/2014/main" id="{857C5125-BE49-4FD9-9A7A-47EFA7D3AFF6}"/>
                  </a:ext>
                </a:extLst>
              </p:cNvPr>
              <p:cNvSpPr/>
              <p:nvPr/>
            </p:nvSpPr>
            <p:spPr>
              <a:xfrm>
                <a:off x="2148748" y="4421573"/>
                <a:ext cx="749968" cy="247717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UART0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414" name="Google Shape;130;g5b0f7406fe_0_0">
                <a:extLst>
                  <a:ext uri="{FF2B5EF4-FFF2-40B4-BE49-F238E27FC236}">
                    <a16:creationId xmlns:a16="http://schemas.microsoft.com/office/drawing/2014/main" id="{D64600E8-BA2D-403E-9536-E531ED27D391}"/>
                  </a:ext>
                </a:extLst>
              </p:cNvPr>
              <p:cNvGrpSpPr/>
              <p:nvPr/>
            </p:nvGrpSpPr>
            <p:grpSpPr>
              <a:xfrm flipH="1">
                <a:off x="2685054" y="4450473"/>
                <a:ext cx="1061908" cy="198141"/>
                <a:chOff x="5465263" y="2386494"/>
                <a:chExt cx="1812542" cy="365700"/>
              </a:xfrm>
            </p:grpSpPr>
            <p:sp>
              <p:nvSpPr>
                <p:cNvPr id="478" name="Google Shape;131;g5b0f7406fe_0_0">
                  <a:extLst>
                    <a:ext uri="{FF2B5EF4-FFF2-40B4-BE49-F238E27FC236}">
                      <a16:creationId xmlns:a16="http://schemas.microsoft.com/office/drawing/2014/main" id="{6FF2CB62-7BFF-4689-9676-B5FD00064382}"/>
                    </a:ext>
                  </a:extLst>
                </p:cNvPr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132;g5b0f7406fe_0_0">
                  <a:extLst>
                    <a:ext uri="{FF2B5EF4-FFF2-40B4-BE49-F238E27FC236}">
                      <a16:creationId xmlns:a16="http://schemas.microsoft.com/office/drawing/2014/main" id="{E7E08DE7-8BE4-464E-94D4-F8EF2050F93B}"/>
                    </a:ext>
                  </a:extLst>
                </p:cNvPr>
                <p:cNvSpPr/>
                <p:nvPr/>
              </p:nvSpPr>
              <p:spPr>
                <a:xfrm>
                  <a:off x="6912106" y="2386494"/>
                  <a:ext cx="36569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r">
                    <a:buSzPts val="1400"/>
                  </a:pPr>
                  <a:r>
                    <a:rPr lang="en-US" sz="750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50" dirty="0"/>
                </a:p>
              </p:txBody>
            </p:sp>
            <p:cxnSp>
              <p:nvCxnSpPr>
                <p:cNvPr id="480" name="Google Shape;133;g5b0f7406fe_0_0">
                  <a:extLst>
                    <a:ext uri="{FF2B5EF4-FFF2-40B4-BE49-F238E27FC236}">
                      <a16:creationId xmlns:a16="http://schemas.microsoft.com/office/drawing/2014/main" id="{B60E00A0-F13B-41D4-9E41-D926CD889D41}"/>
                    </a:ext>
                  </a:extLst>
                </p:cNvPr>
                <p:cNvCxnSpPr>
                  <a:stCxn id="479" idx="1"/>
                  <a:endCxn id="478" idx="3"/>
                </p:cNvCxnSpPr>
                <p:nvPr/>
              </p:nvCxnSpPr>
              <p:spPr>
                <a:xfrm>
                  <a:off x="5830962" y="2569345"/>
                  <a:ext cx="10811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15" name="Google Shape;134;g5b0f7406fe_0_0">
                <a:extLst>
                  <a:ext uri="{FF2B5EF4-FFF2-40B4-BE49-F238E27FC236}">
                    <a16:creationId xmlns:a16="http://schemas.microsoft.com/office/drawing/2014/main" id="{43A47A3C-F27F-4F55-B504-6F08BF5FF552}"/>
                  </a:ext>
                </a:extLst>
              </p:cNvPr>
              <p:cNvSpPr txBox="1"/>
              <p:nvPr/>
            </p:nvSpPr>
            <p:spPr>
              <a:xfrm>
                <a:off x="3013110" y="4407194"/>
                <a:ext cx="442036" cy="127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32b </a:t>
                </a:r>
                <a:endParaRPr sz="747" dirty="0"/>
              </a:p>
            </p:txBody>
          </p:sp>
          <p:sp>
            <p:nvSpPr>
              <p:cNvPr id="416" name="Google Shape;121;g5b0f7406fe_0_0">
                <a:extLst>
                  <a:ext uri="{FF2B5EF4-FFF2-40B4-BE49-F238E27FC236}">
                    <a16:creationId xmlns:a16="http://schemas.microsoft.com/office/drawing/2014/main" id="{7DEEA4ED-D8E4-4D53-A102-BE20752F188C}"/>
                  </a:ext>
                </a:extLst>
              </p:cNvPr>
              <p:cNvSpPr/>
              <p:nvPr/>
            </p:nvSpPr>
            <p:spPr>
              <a:xfrm>
                <a:off x="1793503" y="2691578"/>
                <a:ext cx="429557" cy="189039"/>
              </a:xfrm>
              <a:prstGeom prst="rect">
                <a:avLst/>
              </a:prstGeom>
              <a:solidFill>
                <a:srgbClr val="C2D59B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0" rIns="48760" bIns="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17" name="Google Shape;135;g5b0f7406fe_0_0">
                <a:extLst>
                  <a:ext uri="{FF2B5EF4-FFF2-40B4-BE49-F238E27FC236}">
                    <a16:creationId xmlns:a16="http://schemas.microsoft.com/office/drawing/2014/main" id="{148F0584-55F6-485A-BAFC-D278C4F317DA}"/>
                  </a:ext>
                </a:extLst>
              </p:cNvPr>
              <p:cNvCxnSpPr/>
              <p:nvPr/>
            </p:nvCxnSpPr>
            <p:spPr>
              <a:xfrm rot="10800000">
                <a:off x="2222979" y="2784811"/>
                <a:ext cx="135335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18" name="Google Shape;136;g5b0f7406fe_0_0">
                <a:extLst>
                  <a:ext uri="{FF2B5EF4-FFF2-40B4-BE49-F238E27FC236}">
                    <a16:creationId xmlns:a16="http://schemas.microsoft.com/office/drawing/2014/main" id="{18E35345-4C3B-4B29-A3D5-FC4621458104}"/>
                  </a:ext>
                </a:extLst>
              </p:cNvPr>
              <p:cNvSpPr/>
              <p:nvPr/>
            </p:nvSpPr>
            <p:spPr>
              <a:xfrm>
                <a:off x="2148748" y="3964531"/>
                <a:ext cx="749968" cy="35164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600"/>
                </a:pPr>
                <a:endParaRPr lang="en-US" sz="853" dirty="0">
                  <a:solidFill>
                    <a:srgbClr val="222222"/>
                  </a:solidFill>
                </a:endParaRPr>
              </a:p>
              <a:p>
                <a:pPr>
                  <a:buSzPts val="1600"/>
                </a:pPr>
                <a:r>
                  <a:rPr lang="en-US" sz="747" dirty="0">
                    <a:solidFill>
                      <a:srgbClr val="222222"/>
                    </a:solidFill>
                  </a:rPr>
                  <a:t>Ethernet</a:t>
                </a:r>
                <a:endParaRPr sz="853" dirty="0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419" name="Google Shape;137;g5b0f7406fe_0_0">
                <a:extLst>
                  <a:ext uri="{FF2B5EF4-FFF2-40B4-BE49-F238E27FC236}">
                    <a16:creationId xmlns:a16="http://schemas.microsoft.com/office/drawing/2014/main" id="{7F4AA30D-D7A1-41AF-AA31-8819ECC7CD57}"/>
                  </a:ext>
                </a:extLst>
              </p:cNvPr>
              <p:cNvGrpSpPr/>
              <p:nvPr/>
            </p:nvGrpSpPr>
            <p:grpSpPr>
              <a:xfrm flipH="1">
                <a:off x="2685049" y="4097354"/>
                <a:ext cx="1061911" cy="198141"/>
                <a:chOff x="5465263" y="2386494"/>
                <a:chExt cx="1812547" cy="365700"/>
              </a:xfrm>
            </p:grpSpPr>
            <p:sp>
              <p:nvSpPr>
                <p:cNvPr id="475" name="Google Shape;138;g5b0f7406fe_0_0">
                  <a:extLst>
                    <a:ext uri="{FF2B5EF4-FFF2-40B4-BE49-F238E27FC236}">
                      <a16:creationId xmlns:a16="http://schemas.microsoft.com/office/drawing/2014/main" id="{080ABF65-76FF-47E0-8375-A422BA648048}"/>
                    </a:ext>
                  </a:extLst>
                </p:cNvPr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747"/>
                </a:p>
              </p:txBody>
            </p:sp>
            <p:sp>
              <p:nvSpPr>
                <p:cNvPr id="476" name="Google Shape;139;g5b0f7406fe_0_0">
                  <a:extLst>
                    <a:ext uri="{FF2B5EF4-FFF2-40B4-BE49-F238E27FC236}">
                      <a16:creationId xmlns:a16="http://schemas.microsoft.com/office/drawing/2014/main" id="{E399EBE4-2BF5-45A5-97B5-DD473DE2030F}"/>
                    </a:ext>
                  </a:extLst>
                </p:cNvPr>
                <p:cNvSpPr/>
                <p:nvPr/>
              </p:nvSpPr>
              <p:spPr>
                <a:xfrm>
                  <a:off x="6912111" y="2386494"/>
                  <a:ext cx="36569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r">
                    <a:buSzPts val="1400"/>
                  </a:pPr>
                  <a:r>
                    <a:rPr lang="en-US" sz="750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5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77" name="Google Shape;140;g5b0f7406fe_0_0">
                  <a:extLst>
                    <a:ext uri="{FF2B5EF4-FFF2-40B4-BE49-F238E27FC236}">
                      <a16:creationId xmlns:a16="http://schemas.microsoft.com/office/drawing/2014/main" id="{BC855AF4-DB34-4471-B56D-616342BBD2C7}"/>
                    </a:ext>
                  </a:extLst>
                </p:cNvPr>
                <p:cNvCxnSpPr>
                  <a:stCxn id="476" idx="1"/>
                  <a:endCxn id="475" idx="3"/>
                </p:cNvCxnSpPr>
                <p:nvPr/>
              </p:nvCxnSpPr>
              <p:spPr>
                <a:xfrm>
                  <a:off x="5830962" y="2569345"/>
                  <a:ext cx="1081149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0" name="Google Shape;141;g5b0f7406fe_0_0">
                <a:extLst>
                  <a:ext uri="{FF2B5EF4-FFF2-40B4-BE49-F238E27FC236}">
                    <a16:creationId xmlns:a16="http://schemas.microsoft.com/office/drawing/2014/main" id="{9025FF57-7100-4FDD-8A83-8E72C6597594}"/>
                  </a:ext>
                </a:extLst>
              </p:cNvPr>
              <p:cNvSpPr txBox="1"/>
              <p:nvPr/>
            </p:nvSpPr>
            <p:spPr>
              <a:xfrm>
                <a:off x="3013110" y="4063600"/>
                <a:ext cx="442036" cy="1328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32b</a:t>
                </a:r>
                <a:endParaRPr sz="747" dirty="0"/>
              </a:p>
            </p:txBody>
          </p:sp>
          <p:sp>
            <p:nvSpPr>
              <p:cNvPr id="421" name="Google Shape;142;g5b0f7406fe_0_0">
                <a:extLst>
                  <a:ext uri="{FF2B5EF4-FFF2-40B4-BE49-F238E27FC236}">
                    <a16:creationId xmlns:a16="http://schemas.microsoft.com/office/drawing/2014/main" id="{B3EBD89B-36E5-481D-BB96-5D4799088314}"/>
                  </a:ext>
                </a:extLst>
              </p:cNvPr>
              <p:cNvSpPr/>
              <p:nvPr/>
            </p:nvSpPr>
            <p:spPr>
              <a:xfrm>
                <a:off x="2148748" y="3361928"/>
                <a:ext cx="749968" cy="427131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 </a:t>
                </a:r>
              </a:p>
              <a:p>
                <a:pP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DMA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422" name="Google Shape;143;g5b0f7406fe_0_0">
                <a:extLst>
                  <a:ext uri="{FF2B5EF4-FFF2-40B4-BE49-F238E27FC236}">
                    <a16:creationId xmlns:a16="http://schemas.microsoft.com/office/drawing/2014/main" id="{DA56E4FB-6FF3-4F36-AFB3-196D5F318B88}"/>
                  </a:ext>
                </a:extLst>
              </p:cNvPr>
              <p:cNvGrpSpPr/>
              <p:nvPr/>
            </p:nvGrpSpPr>
            <p:grpSpPr>
              <a:xfrm flipH="1">
                <a:off x="2504028" y="3367701"/>
                <a:ext cx="1380268" cy="198141"/>
                <a:chOff x="5230862" y="2386494"/>
                <a:chExt cx="2355944" cy="365700"/>
              </a:xfrm>
            </p:grpSpPr>
            <p:sp>
              <p:nvSpPr>
                <p:cNvPr id="472" name="Google Shape;144;g5b0f7406fe_0_0">
                  <a:extLst>
                    <a:ext uri="{FF2B5EF4-FFF2-40B4-BE49-F238E27FC236}">
                      <a16:creationId xmlns:a16="http://schemas.microsoft.com/office/drawing/2014/main" id="{394D4EC6-B8F5-4B32-9038-F4B98CC96997}"/>
                    </a:ext>
                  </a:extLst>
                </p:cNvPr>
                <p:cNvSpPr/>
                <p:nvPr/>
              </p:nvSpPr>
              <p:spPr>
                <a:xfrm>
                  <a:off x="5230862" y="2386494"/>
                  <a:ext cx="600168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3S+M</a:t>
                  </a:r>
                  <a:endParaRPr sz="747" dirty="0"/>
                </a:p>
              </p:txBody>
            </p:sp>
            <p:sp>
              <p:nvSpPr>
                <p:cNvPr id="473" name="Google Shape;145;g5b0f7406fe_0_0">
                  <a:extLst>
                    <a:ext uri="{FF2B5EF4-FFF2-40B4-BE49-F238E27FC236}">
                      <a16:creationId xmlns:a16="http://schemas.microsoft.com/office/drawing/2014/main" id="{3B1F824C-A077-4912-A2E9-18BD1BA49CE6}"/>
                    </a:ext>
                  </a:extLst>
                </p:cNvPr>
                <p:cNvSpPr/>
                <p:nvPr/>
              </p:nvSpPr>
              <p:spPr>
                <a:xfrm>
                  <a:off x="6912106" y="2386494"/>
                  <a:ext cx="674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3M+S</a:t>
                  </a:r>
                  <a:endParaRPr sz="747" dirty="0"/>
                </a:p>
              </p:txBody>
            </p:sp>
            <p:cxnSp>
              <p:nvCxnSpPr>
                <p:cNvPr id="474" name="Google Shape;146;g5b0f7406fe_0_0">
                  <a:extLst>
                    <a:ext uri="{FF2B5EF4-FFF2-40B4-BE49-F238E27FC236}">
                      <a16:creationId xmlns:a16="http://schemas.microsoft.com/office/drawing/2014/main" id="{A49E1768-0654-4DA9-A0CA-B2900B5057BC}"/>
                    </a:ext>
                  </a:extLst>
                </p:cNvPr>
                <p:cNvCxnSpPr>
                  <a:cxnSpLocks/>
                  <a:stCxn id="473" idx="1"/>
                  <a:endCxn id="472" idx="3"/>
                </p:cNvCxnSpPr>
                <p:nvPr/>
              </p:nvCxnSpPr>
              <p:spPr>
                <a:xfrm flipH="1">
                  <a:off x="5831030" y="2569345"/>
                  <a:ext cx="1081076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3" name="Google Shape;148;g5b0f7406fe_0_0">
                <a:extLst>
                  <a:ext uri="{FF2B5EF4-FFF2-40B4-BE49-F238E27FC236}">
                    <a16:creationId xmlns:a16="http://schemas.microsoft.com/office/drawing/2014/main" id="{0FB57C5F-7499-46A4-BB21-5D9286C70428}"/>
                  </a:ext>
                </a:extLst>
              </p:cNvPr>
              <p:cNvSpPr/>
              <p:nvPr/>
            </p:nvSpPr>
            <p:spPr>
              <a:xfrm>
                <a:off x="622877" y="4040832"/>
                <a:ext cx="857182" cy="198141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10/100/1000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24" name="Google Shape;149;g5b0f7406fe_0_0">
                <a:extLst>
                  <a:ext uri="{FF2B5EF4-FFF2-40B4-BE49-F238E27FC236}">
                    <a16:creationId xmlns:a16="http://schemas.microsoft.com/office/drawing/2014/main" id="{B434C5D5-3DEB-46B5-8775-A2C11683A269}"/>
                  </a:ext>
                </a:extLst>
              </p:cNvPr>
              <p:cNvCxnSpPr>
                <a:cxnSpLocks/>
                <a:stCxn id="418" idx="1"/>
                <a:endCxn id="423" idx="3"/>
              </p:cNvCxnSpPr>
              <p:nvPr/>
            </p:nvCxnSpPr>
            <p:spPr>
              <a:xfrm flipH="1" flipV="1">
                <a:off x="1480059" y="4139903"/>
                <a:ext cx="668689" cy="44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5" name="Google Shape;150;g5b0f7406fe_0_0">
                <a:extLst>
                  <a:ext uri="{FF2B5EF4-FFF2-40B4-BE49-F238E27FC236}">
                    <a16:creationId xmlns:a16="http://schemas.microsoft.com/office/drawing/2014/main" id="{6048652B-C182-486A-9698-1E9C658A7EB3}"/>
                  </a:ext>
                </a:extLst>
              </p:cNvPr>
              <p:cNvCxnSpPr>
                <a:cxnSpLocks/>
                <a:stCxn id="418" idx="0"/>
                <a:endCxn id="421" idx="2"/>
              </p:cNvCxnSpPr>
              <p:nvPr/>
            </p:nvCxnSpPr>
            <p:spPr>
              <a:xfrm flipV="1">
                <a:off x="2523732" y="3789059"/>
                <a:ext cx="0" cy="17547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6" name="Google Shape;151;g5b0f7406fe_0_0">
                <a:extLst>
                  <a:ext uri="{FF2B5EF4-FFF2-40B4-BE49-F238E27FC236}">
                    <a16:creationId xmlns:a16="http://schemas.microsoft.com/office/drawing/2014/main" id="{DB8413CD-D629-40E9-8AEF-8534B8D4A0F0}"/>
                  </a:ext>
                </a:extLst>
              </p:cNvPr>
              <p:cNvSpPr/>
              <p:nvPr/>
            </p:nvSpPr>
            <p:spPr>
              <a:xfrm>
                <a:off x="4724376" y="3156242"/>
                <a:ext cx="749968" cy="495109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Flash Ctrl</a:t>
                </a:r>
                <a:endParaRPr sz="747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7" name="Google Shape;152;g5b0f7406fe_0_0">
                <a:extLst>
                  <a:ext uri="{FF2B5EF4-FFF2-40B4-BE49-F238E27FC236}">
                    <a16:creationId xmlns:a16="http://schemas.microsoft.com/office/drawing/2014/main" id="{C19D70CA-305C-4E02-8E55-FCD8C8F76852}"/>
                  </a:ext>
                </a:extLst>
              </p:cNvPr>
              <p:cNvGrpSpPr/>
              <p:nvPr/>
            </p:nvGrpSpPr>
            <p:grpSpPr>
              <a:xfrm>
                <a:off x="4070963" y="3205786"/>
                <a:ext cx="857111" cy="198141"/>
                <a:chOff x="5465263" y="2538894"/>
                <a:chExt cx="1462980" cy="365700"/>
              </a:xfrm>
            </p:grpSpPr>
            <p:sp>
              <p:nvSpPr>
                <p:cNvPr id="469" name="Google Shape;153;g5b0f7406fe_0_0">
                  <a:extLst>
                    <a:ext uri="{FF2B5EF4-FFF2-40B4-BE49-F238E27FC236}">
                      <a16:creationId xmlns:a16="http://schemas.microsoft.com/office/drawing/2014/main" id="{A262353D-A64B-41C6-9B3C-160A225DB5D9}"/>
                    </a:ext>
                  </a:extLst>
                </p:cNvPr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154;g5b0f7406fe_0_0">
                  <a:extLst>
                    <a:ext uri="{FF2B5EF4-FFF2-40B4-BE49-F238E27FC236}">
                      <a16:creationId xmlns:a16="http://schemas.microsoft.com/office/drawing/2014/main" id="{521E3FE0-A955-477A-83D8-09B9963BDD06}"/>
                    </a:ext>
                  </a:extLst>
                </p:cNvPr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47" dirty="0"/>
                </a:p>
              </p:txBody>
            </p:sp>
            <p:cxnSp>
              <p:nvCxnSpPr>
                <p:cNvPr id="471" name="Google Shape;155;g5b0f7406fe_0_0">
                  <a:extLst>
                    <a:ext uri="{FF2B5EF4-FFF2-40B4-BE49-F238E27FC236}">
                      <a16:creationId xmlns:a16="http://schemas.microsoft.com/office/drawing/2014/main" id="{30287EA7-8AB1-4398-93B0-29D9FB98F906}"/>
                    </a:ext>
                  </a:extLst>
                </p:cNvPr>
                <p:cNvCxnSpPr>
                  <a:stCxn id="470" idx="1"/>
                  <a:endCxn id="469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8" name="Google Shape;156;g5b0f7406fe_0_0">
                <a:extLst>
                  <a:ext uri="{FF2B5EF4-FFF2-40B4-BE49-F238E27FC236}">
                    <a16:creationId xmlns:a16="http://schemas.microsoft.com/office/drawing/2014/main" id="{43E34476-805F-422B-BB20-E25DE08845A6}"/>
                  </a:ext>
                </a:extLst>
              </p:cNvPr>
              <p:cNvSpPr txBox="1"/>
              <p:nvPr/>
            </p:nvSpPr>
            <p:spPr>
              <a:xfrm>
                <a:off x="4285250" y="3161692"/>
                <a:ext cx="442036" cy="1399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32b </a:t>
                </a:r>
                <a:endParaRPr sz="747" dirty="0"/>
              </a:p>
            </p:txBody>
          </p:sp>
          <p:sp>
            <p:nvSpPr>
              <p:cNvPr id="429" name="Google Shape;157;g5b0f7406fe_0_0">
                <a:extLst>
                  <a:ext uri="{FF2B5EF4-FFF2-40B4-BE49-F238E27FC236}">
                    <a16:creationId xmlns:a16="http://schemas.microsoft.com/office/drawing/2014/main" id="{E5DACE66-C3B7-45B9-844C-C18A8B10577C}"/>
                  </a:ext>
                </a:extLst>
              </p:cNvPr>
              <p:cNvSpPr/>
              <p:nvPr/>
            </p:nvSpPr>
            <p:spPr>
              <a:xfrm>
                <a:off x="5860620" y="3156242"/>
                <a:ext cx="475607" cy="495109"/>
              </a:xfrm>
              <a:prstGeom prst="roundRect">
                <a:avLst>
                  <a:gd name="adj" fmla="val 5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128 MB</a:t>
                </a:r>
                <a:endParaRPr sz="747"/>
              </a:p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Flash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30" name="Google Shape;158;g5b0f7406fe_0_0">
                <a:extLst>
                  <a:ext uri="{FF2B5EF4-FFF2-40B4-BE49-F238E27FC236}">
                    <a16:creationId xmlns:a16="http://schemas.microsoft.com/office/drawing/2014/main" id="{C3AF42E1-B970-4989-BB35-10B633A1E1DE}"/>
                  </a:ext>
                </a:extLst>
              </p:cNvPr>
              <p:cNvCxnSpPr>
                <a:cxnSpLocks/>
                <a:stCxn id="426" idx="3"/>
                <a:endCxn id="429" idx="1"/>
              </p:cNvCxnSpPr>
              <p:nvPr/>
            </p:nvCxnSpPr>
            <p:spPr>
              <a:xfrm>
                <a:off x="5474344" y="3403797"/>
                <a:ext cx="38627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7F563B68-5296-4EC6-8AD7-3E2263D90552}"/>
                  </a:ext>
                </a:extLst>
              </p:cNvPr>
              <p:cNvGrpSpPr/>
              <p:nvPr/>
            </p:nvGrpSpPr>
            <p:grpSpPr>
              <a:xfrm flipH="1">
                <a:off x="2142982" y="2985068"/>
                <a:ext cx="1737090" cy="297293"/>
                <a:chOff x="7965429" y="3815198"/>
                <a:chExt cx="1737090" cy="297293"/>
              </a:xfrm>
            </p:grpSpPr>
            <p:sp>
              <p:nvSpPr>
                <p:cNvPr id="463" name="Google Shape;159;g5b0f7406fe_0_0">
                  <a:extLst>
                    <a:ext uri="{FF2B5EF4-FFF2-40B4-BE49-F238E27FC236}">
                      <a16:creationId xmlns:a16="http://schemas.microsoft.com/office/drawing/2014/main" id="{92B6BEB8-C2E4-4C8A-A983-E633AD9B5DA6}"/>
                    </a:ext>
                  </a:extLst>
                </p:cNvPr>
                <p:cNvSpPr/>
                <p:nvPr/>
              </p:nvSpPr>
              <p:spPr>
                <a:xfrm>
                  <a:off x="8737600" y="3815198"/>
                  <a:ext cx="964919" cy="297293"/>
                </a:xfrm>
                <a:prstGeom prst="rect">
                  <a:avLst/>
                </a:prstGeom>
                <a:solidFill>
                  <a:srgbClr val="E5DFEC"/>
                </a:solidFill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Clr>
                      <a:srgbClr val="222222"/>
                    </a:buClr>
                    <a:buSzPts val="1400"/>
                  </a:pPr>
                  <a:r>
                    <a:rPr lang="en-US" sz="747" dirty="0">
                      <a:solidFill>
                        <a:srgbClr val="222222"/>
                      </a:solidFill>
                    </a:rPr>
                    <a:t>     PCIe </a:t>
                  </a:r>
                </a:p>
                <a:p>
                  <a:pPr>
                    <a:buClr>
                      <a:srgbClr val="222222"/>
                    </a:buClr>
                    <a:buSzPts val="1400"/>
                  </a:pPr>
                  <a:r>
                    <a:rPr lang="en-US" sz="747" dirty="0">
                      <a:solidFill>
                        <a:srgbClr val="222222"/>
                      </a:solidFill>
                    </a:rPr>
                    <a:t>root complex</a:t>
                  </a:r>
                  <a:endParaRPr sz="747" dirty="0">
                    <a:solidFill>
                      <a:srgbClr val="222222"/>
                    </a:solidFill>
                  </a:endParaRPr>
                </a:p>
              </p:txBody>
            </p:sp>
            <p:grpSp>
              <p:nvGrpSpPr>
                <p:cNvPr id="464" name="Google Shape;160;g5b0f7406fe_0_0">
                  <a:extLst>
                    <a:ext uri="{FF2B5EF4-FFF2-40B4-BE49-F238E27FC236}">
                      <a16:creationId xmlns:a16="http://schemas.microsoft.com/office/drawing/2014/main" id="{252205E8-517C-41F5-922C-1C66DDBD0F67}"/>
                    </a:ext>
                  </a:extLst>
                </p:cNvPr>
                <p:cNvGrpSpPr/>
                <p:nvPr/>
              </p:nvGrpSpPr>
              <p:grpSpPr>
                <a:xfrm>
                  <a:off x="7965429" y="3864742"/>
                  <a:ext cx="1088030" cy="198141"/>
                  <a:chOff x="5262560" y="2386494"/>
                  <a:chExt cx="1857129" cy="365700"/>
                </a:xfrm>
              </p:grpSpPr>
              <p:sp>
                <p:nvSpPr>
                  <p:cNvPr id="466" name="Google Shape;161;g5b0f7406fe_0_0">
                    <a:extLst>
                      <a:ext uri="{FF2B5EF4-FFF2-40B4-BE49-F238E27FC236}">
                        <a16:creationId xmlns:a16="http://schemas.microsoft.com/office/drawing/2014/main" id="{2F3DFED3-EE37-4352-8F09-15CC0E809B1A}"/>
                      </a:ext>
                    </a:extLst>
                  </p:cNvPr>
                  <p:cNvSpPr/>
                  <p:nvPr/>
                </p:nvSpPr>
                <p:spPr>
                  <a:xfrm>
                    <a:off x="5262560" y="2386494"/>
                    <a:ext cx="592794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48760" tIns="24373" rIns="48760" bIns="24373" anchor="ctr" anchorCtr="0">
                    <a:noAutofit/>
                  </a:bodyPr>
                  <a:lstStyle/>
                  <a:p>
                    <a:pPr algn="ctr">
                      <a:buSzPts val="1400"/>
                    </a:pPr>
                    <a:r>
                      <a:rPr lang="en-US" sz="747" dirty="0">
                        <a:latin typeface="Calibri"/>
                        <a:ea typeface="Calibri"/>
                        <a:cs typeface="Calibri"/>
                        <a:sym typeface="Calibri"/>
                      </a:rPr>
                      <a:t>S+2M</a:t>
                    </a:r>
                    <a:endParaRPr sz="853" dirty="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7" name="Google Shape;162;g5b0f7406fe_0_0">
                    <a:extLst>
                      <a:ext uri="{FF2B5EF4-FFF2-40B4-BE49-F238E27FC236}">
                        <a16:creationId xmlns:a16="http://schemas.microsoft.com/office/drawing/2014/main" id="{ADE580EF-8BBC-4F62-9BFD-C0A559674B62}"/>
                      </a:ext>
                    </a:extLst>
                  </p:cNvPr>
                  <p:cNvSpPr/>
                  <p:nvPr/>
                </p:nvSpPr>
                <p:spPr>
                  <a:xfrm>
                    <a:off x="6562547" y="2386494"/>
                    <a:ext cx="557142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48760" tIns="24373" rIns="48760" bIns="24373" anchor="ctr" anchorCtr="0">
                    <a:noAutofit/>
                  </a:bodyPr>
                  <a:lstStyle/>
                  <a:p>
                    <a:pPr>
                      <a:buSzPts val="1400"/>
                    </a:pPr>
                    <a:r>
                      <a:rPr lang="en-US" sz="750" dirty="0">
                        <a:latin typeface="Calibri"/>
                        <a:ea typeface="Calibri"/>
                        <a:cs typeface="Calibri"/>
                        <a:sym typeface="Calibri"/>
                      </a:rPr>
                      <a:t>M+2S</a:t>
                    </a:r>
                    <a:endParaRPr sz="750" dirty="0"/>
                  </a:p>
                </p:txBody>
              </p:sp>
              <p:cxnSp>
                <p:nvCxnSpPr>
                  <p:cNvPr id="468" name="Google Shape;163;g5b0f7406fe_0_0">
                    <a:extLst>
                      <a:ext uri="{FF2B5EF4-FFF2-40B4-BE49-F238E27FC236}">
                        <a16:creationId xmlns:a16="http://schemas.microsoft.com/office/drawing/2014/main" id="{FB30C171-1733-4F15-97BC-FF88E80FFCA4}"/>
                      </a:ext>
                    </a:extLst>
                  </p:cNvPr>
                  <p:cNvCxnSpPr>
                    <a:cxnSpLocks/>
                    <a:stCxn id="467" idx="1"/>
                    <a:endCxn id="466" idx="3"/>
                  </p:cNvCxnSpPr>
                  <p:nvPr/>
                </p:nvCxnSpPr>
                <p:spPr>
                  <a:xfrm flipH="1">
                    <a:off x="5855354" y="2569345"/>
                    <a:ext cx="707193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465" name="Google Shape;164;g5b0f7406fe_0_0">
                  <a:extLst>
                    <a:ext uri="{FF2B5EF4-FFF2-40B4-BE49-F238E27FC236}">
                      <a16:creationId xmlns:a16="http://schemas.microsoft.com/office/drawing/2014/main" id="{DD595A6A-4018-415E-963E-DE5CDCDAA07E}"/>
                    </a:ext>
                  </a:extLst>
                </p:cNvPr>
                <p:cNvSpPr txBox="1"/>
                <p:nvPr/>
              </p:nvSpPr>
              <p:spPr>
                <a:xfrm>
                  <a:off x="8298474" y="3830987"/>
                  <a:ext cx="442036" cy="2709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t" anchorCtr="0">
                  <a:noAutofit/>
                </a:bodyPr>
                <a:lstStyle/>
                <a:p>
                  <a:pPr algn="ctr">
                    <a:buSzPts val="1200"/>
                  </a:pPr>
                  <a:r>
                    <a:rPr lang="en-US" sz="640" dirty="0">
                      <a:latin typeface="Calibri"/>
                      <a:ea typeface="Calibri"/>
                      <a:cs typeface="Calibri"/>
                      <a:sym typeface="Calibri"/>
                    </a:rPr>
                    <a:t>AXI4</a:t>
                  </a:r>
                  <a:endParaRPr sz="747" dirty="0"/>
                </a:p>
                <a:p>
                  <a:pPr algn="ctr">
                    <a:spcBef>
                      <a:spcPts val="160"/>
                    </a:spcBef>
                    <a:buSzPts val="1200"/>
                  </a:pPr>
                  <a:r>
                    <a:rPr lang="en-US" sz="640" dirty="0"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sz="747" dirty="0"/>
                </a:p>
              </p:txBody>
            </p:sp>
          </p:grpSp>
          <p:sp>
            <p:nvSpPr>
              <p:cNvPr id="432" name="Google Shape;178;g5b0f7406fe_0_0">
                <a:extLst>
                  <a:ext uri="{FF2B5EF4-FFF2-40B4-BE49-F238E27FC236}">
                    <a16:creationId xmlns:a16="http://schemas.microsoft.com/office/drawing/2014/main" id="{DEEAE317-3A87-48B6-BEE1-E4A8E168BFD1}"/>
                  </a:ext>
                </a:extLst>
              </p:cNvPr>
              <p:cNvSpPr txBox="1"/>
              <p:nvPr/>
            </p:nvSpPr>
            <p:spPr>
              <a:xfrm>
                <a:off x="4280249" y="4385011"/>
                <a:ext cx="441760" cy="1461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32b </a:t>
                </a:r>
                <a:endParaRPr sz="747" dirty="0"/>
              </a:p>
            </p:txBody>
          </p:sp>
          <p:cxnSp>
            <p:nvCxnSpPr>
              <p:cNvPr id="433" name="Google Shape;179;g5b0f7406fe_0_0">
                <a:extLst>
                  <a:ext uri="{FF2B5EF4-FFF2-40B4-BE49-F238E27FC236}">
                    <a16:creationId xmlns:a16="http://schemas.microsoft.com/office/drawing/2014/main" id="{EB110122-64F3-446E-8864-DD9B4269622D}"/>
                  </a:ext>
                </a:extLst>
              </p:cNvPr>
              <p:cNvCxnSpPr/>
              <p:nvPr/>
            </p:nvCxnSpPr>
            <p:spPr>
              <a:xfrm rot="10800000">
                <a:off x="4286802" y="4533795"/>
                <a:ext cx="428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4" name="Google Shape;183;g5b0f7406fe_0_0">
                <a:extLst>
                  <a:ext uri="{FF2B5EF4-FFF2-40B4-BE49-F238E27FC236}">
                    <a16:creationId xmlns:a16="http://schemas.microsoft.com/office/drawing/2014/main" id="{781FBA0E-CD31-44B7-8FE0-09FB5239CBA8}"/>
                  </a:ext>
                </a:extLst>
              </p:cNvPr>
              <p:cNvSpPr/>
              <p:nvPr/>
            </p:nvSpPr>
            <p:spPr>
              <a:xfrm>
                <a:off x="4066000" y="4024805"/>
                <a:ext cx="214240" cy="195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02;g5b0f7406fe_0_0">
                <a:extLst>
                  <a:ext uri="{FF2B5EF4-FFF2-40B4-BE49-F238E27FC236}">
                    <a16:creationId xmlns:a16="http://schemas.microsoft.com/office/drawing/2014/main" id="{A1E678F0-A63D-423A-A156-2127C6214824}"/>
                  </a:ext>
                </a:extLst>
              </p:cNvPr>
              <p:cNvSpPr/>
              <p:nvPr/>
            </p:nvSpPr>
            <p:spPr>
              <a:xfrm>
                <a:off x="2266483" y="1895191"/>
                <a:ext cx="1266195" cy="292640"/>
              </a:xfrm>
              <a:prstGeom prst="rect">
                <a:avLst/>
              </a:prstGeom>
              <a:solidFill>
                <a:srgbClr val="DAEEF3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/>
                <a:r>
                  <a:rPr lang="en-US" sz="853">
                    <a:solidFill>
                      <a:srgbClr val="222222"/>
                    </a:solidFill>
                  </a:rPr>
                  <a:t>Security Verification Factory (SVF)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sp>
            <p:nvSpPr>
              <p:cNvPr id="436" name="Google Shape;203;g5b0f7406fe_0_0">
                <a:extLst>
                  <a:ext uri="{FF2B5EF4-FFF2-40B4-BE49-F238E27FC236}">
                    <a16:creationId xmlns:a16="http://schemas.microsoft.com/office/drawing/2014/main" id="{5029475F-FAE2-4365-8610-7BEBA945E35B}"/>
                  </a:ext>
                </a:extLst>
              </p:cNvPr>
              <p:cNvSpPr/>
              <p:nvPr/>
            </p:nvSpPr>
            <p:spPr>
              <a:xfrm>
                <a:off x="622867" y="1946265"/>
                <a:ext cx="857120" cy="19504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/>
                <a:r>
                  <a:rPr lang="en-US" sz="747">
                    <a:solidFill>
                      <a:srgbClr val="222222"/>
                    </a:solidFill>
                  </a:rPr>
                  <a:t>PCIe fingers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37" name="Google Shape;204;g5b0f7406fe_0_0">
                <a:extLst>
                  <a:ext uri="{FF2B5EF4-FFF2-40B4-BE49-F238E27FC236}">
                    <a16:creationId xmlns:a16="http://schemas.microsoft.com/office/drawing/2014/main" id="{AC50BE0F-2232-4D10-B661-CC0346A091FC}"/>
                  </a:ext>
                </a:extLst>
              </p:cNvPr>
              <p:cNvCxnSpPr/>
              <p:nvPr/>
            </p:nvCxnSpPr>
            <p:spPr>
              <a:xfrm rot="10800000">
                <a:off x="2733286" y="2193690"/>
                <a:ext cx="0" cy="2019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8" name="Google Shape;205;g5b0f7406fe_0_0">
                <a:extLst>
                  <a:ext uri="{FF2B5EF4-FFF2-40B4-BE49-F238E27FC236}">
                    <a16:creationId xmlns:a16="http://schemas.microsoft.com/office/drawing/2014/main" id="{A6DBD3C9-0303-4B2B-9965-9CDCFEF9154A}"/>
                  </a:ext>
                </a:extLst>
              </p:cNvPr>
              <p:cNvCxnSpPr>
                <a:cxnSpLocks/>
                <a:stCxn id="435" idx="1"/>
              </p:cNvCxnSpPr>
              <p:nvPr/>
            </p:nvCxnSpPr>
            <p:spPr>
              <a:xfrm flipH="1" flipV="1">
                <a:off x="1479763" y="2040871"/>
                <a:ext cx="786720" cy="6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99;g5b0f7406fe_0_0">
                <a:extLst>
                  <a:ext uri="{FF2B5EF4-FFF2-40B4-BE49-F238E27FC236}">
                    <a16:creationId xmlns:a16="http://schemas.microsoft.com/office/drawing/2014/main" id="{5161638F-6971-448E-8A4A-648924FD2703}"/>
                  </a:ext>
                </a:extLst>
              </p:cNvPr>
              <p:cNvSpPr/>
              <p:nvPr/>
            </p:nvSpPr>
            <p:spPr>
              <a:xfrm>
                <a:off x="3529637" y="3883031"/>
                <a:ext cx="749968" cy="79379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AXI4</a:t>
                </a:r>
                <a:endParaRPr sz="747" dirty="0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fabric</a:t>
                </a:r>
                <a:endParaRPr sz="747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104;g5b0f7406fe_0_0">
                <a:extLst>
                  <a:ext uri="{FF2B5EF4-FFF2-40B4-BE49-F238E27FC236}">
                    <a16:creationId xmlns:a16="http://schemas.microsoft.com/office/drawing/2014/main" id="{587EBE54-9FEE-4FE9-A3AC-73FCF2A5AA33}"/>
                  </a:ext>
                </a:extLst>
              </p:cNvPr>
              <p:cNvSpPr/>
              <p:nvPr/>
            </p:nvSpPr>
            <p:spPr>
              <a:xfrm>
                <a:off x="3797496" y="3444907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104;g5b0f7406fe_0_0">
                <a:extLst>
                  <a:ext uri="{FF2B5EF4-FFF2-40B4-BE49-F238E27FC236}">
                    <a16:creationId xmlns:a16="http://schemas.microsoft.com/office/drawing/2014/main" id="{E9293421-6092-4244-89A0-98EE9A6ACF4A}"/>
                  </a:ext>
                </a:extLst>
              </p:cNvPr>
              <p:cNvSpPr/>
              <p:nvPr/>
            </p:nvSpPr>
            <p:spPr>
              <a:xfrm>
                <a:off x="3794864" y="3964873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2" name="Google Shape;150;g5b0f7406fe_0_0">
                <a:extLst>
                  <a:ext uri="{FF2B5EF4-FFF2-40B4-BE49-F238E27FC236}">
                    <a16:creationId xmlns:a16="http://schemas.microsoft.com/office/drawing/2014/main" id="{8E74F951-0325-44BF-AFA7-C5E0E757143D}"/>
                  </a:ext>
                </a:extLst>
              </p:cNvPr>
              <p:cNvCxnSpPr>
                <a:cxnSpLocks/>
                <a:stCxn id="439" idx="0"/>
                <a:endCxn id="394" idx="2"/>
              </p:cNvCxnSpPr>
              <p:nvPr/>
            </p:nvCxnSpPr>
            <p:spPr>
              <a:xfrm flipV="1">
                <a:off x="3904621" y="3611113"/>
                <a:ext cx="0" cy="27191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159;g5b0f7406fe_0_0">
                <a:extLst>
                  <a:ext uri="{FF2B5EF4-FFF2-40B4-BE49-F238E27FC236}">
                    <a16:creationId xmlns:a16="http://schemas.microsoft.com/office/drawing/2014/main" id="{A73BEEB9-5AA5-4B11-9F49-BAA9C4951E83}"/>
                  </a:ext>
                </a:extLst>
              </p:cNvPr>
              <p:cNvSpPr/>
              <p:nvPr/>
            </p:nvSpPr>
            <p:spPr>
              <a:xfrm>
                <a:off x="4724376" y="4385075"/>
                <a:ext cx="749968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GPIO Reset</a:t>
                </a:r>
                <a:endParaRPr sz="747" dirty="0"/>
              </a:p>
            </p:txBody>
          </p:sp>
          <p:sp>
            <p:nvSpPr>
              <p:cNvPr id="444" name="Google Shape;162;g5b0f7406fe_0_0">
                <a:extLst>
                  <a:ext uri="{FF2B5EF4-FFF2-40B4-BE49-F238E27FC236}">
                    <a16:creationId xmlns:a16="http://schemas.microsoft.com/office/drawing/2014/main" id="{741EDD42-CCD8-4E04-89CA-A4A8337F87AE}"/>
                  </a:ext>
                </a:extLst>
              </p:cNvPr>
              <p:cNvSpPr/>
              <p:nvPr/>
            </p:nvSpPr>
            <p:spPr>
              <a:xfrm>
                <a:off x="4713823" y="4434619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sp>
            <p:nvSpPr>
              <p:cNvPr id="445" name="Google Shape;203;g5b0f7406fe_0_0">
                <a:extLst>
                  <a:ext uri="{FF2B5EF4-FFF2-40B4-BE49-F238E27FC236}">
                    <a16:creationId xmlns:a16="http://schemas.microsoft.com/office/drawing/2014/main" id="{913632FA-935A-4676-B8AB-9B1902761B04}"/>
                  </a:ext>
                </a:extLst>
              </p:cNvPr>
              <p:cNvSpPr/>
              <p:nvPr/>
            </p:nvSpPr>
            <p:spPr>
              <a:xfrm>
                <a:off x="622867" y="3035230"/>
                <a:ext cx="857120" cy="19504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/>
                <a:r>
                  <a:rPr lang="en-US" sz="747" dirty="0">
                    <a:solidFill>
                      <a:srgbClr val="222222"/>
                    </a:solidFill>
                  </a:rPr>
                  <a:t>FMC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46" name="Google Shape;205;g5b0f7406fe_0_0">
                <a:extLst>
                  <a:ext uri="{FF2B5EF4-FFF2-40B4-BE49-F238E27FC236}">
                    <a16:creationId xmlns:a16="http://schemas.microsoft.com/office/drawing/2014/main" id="{5C8CC9FB-27F8-485A-A530-30D6DF8A05BA}"/>
                  </a:ext>
                </a:extLst>
              </p:cNvPr>
              <p:cNvCxnSpPr>
                <a:cxnSpLocks/>
                <a:stCxn id="463" idx="3"/>
                <a:endCxn id="445" idx="3"/>
              </p:cNvCxnSpPr>
              <p:nvPr/>
            </p:nvCxnSpPr>
            <p:spPr>
              <a:xfrm flipH="1" flipV="1">
                <a:off x="1479987" y="3132750"/>
                <a:ext cx="662995" cy="96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7" name="Google Shape;186;g5b0f7406fe_0_0">
                <a:extLst>
                  <a:ext uri="{FF2B5EF4-FFF2-40B4-BE49-F238E27FC236}">
                    <a16:creationId xmlns:a16="http://schemas.microsoft.com/office/drawing/2014/main" id="{65A3B0B1-C503-4633-B7CB-ABE53AEE4532}"/>
                  </a:ext>
                </a:extLst>
              </p:cNvPr>
              <p:cNvSpPr/>
              <p:nvPr/>
            </p:nvSpPr>
            <p:spPr>
              <a:xfrm>
                <a:off x="4066000" y="4079983"/>
                <a:ext cx="214240" cy="195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189;g5b0f7406fe_0_0">
                <a:extLst>
                  <a:ext uri="{FF2B5EF4-FFF2-40B4-BE49-F238E27FC236}">
                    <a16:creationId xmlns:a16="http://schemas.microsoft.com/office/drawing/2014/main" id="{8CAB4662-3DE0-4072-B994-AF211565B4E8}"/>
                  </a:ext>
                </a:extLst>
              </p:cNvPr>
              <p:cNvSpPr txBox="1"/>
              <p:nvPr/>
            </p:nvSpPr>
            <p:spPr>
              <a:xfrm>
                <a:off x="4400551" y="4021168"/>
                <a:ext cx="547234" cy="14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AXI4-Lite 32b </a:t>
                </a:r>
                <a:endParaRPr sz="747" dirty="0"/>
              </a:p>
            </p:txBody>
          </p:sp>
          <p:sp>
            <p:nvSpPr>
              <p:cNvPr id="449" name="Google Shape;145;g5b0f7406fe_0_0">
                <a:extLst>
                  <a:ext uri="{FF2B5EF4-FFF2-40B4-BE49-F238E27FC236}">
                    <a16:creationId xmlns:a16="http://schemas.microsoft.com/office/drawing/2014/main" id="{2E20213B-46E0-4D33-BCCB-1D5A02B1C563}"/>
                  </a:ext>
                </a:extLst>
              </p:cNvPr>
              <p:cNvSpPr/>
              <p:nvPr/>
            </p:nvSpPr>
            <p:spPr>
              <a:xfrm flipH="1">
                <a:off x="2322660" y="3612061"/>
                <a:ext cx="395284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2S+2M</a:t>
                </a:r>
                <a:endParaRPr sz="747" dirty="0"/>
              </a:p>
            </p:txBody>
          </p:sp>
          <p:sp>
            <p:nvSpPr>
              <p:cNvPr id="450" name="Google Shape;145;g5b0f7406fe_0_0">
                <a:extLst>
                  <a:ext uri="{FF2B5EF4-FFF2-40B4-BE49-F238E27FC236}">
                    <a16:creationId xmlns:a16="http://schemas.microsoft.com/office/drawing/2014/main" id="{FB225DAA-A69E-40EB-9675-3C730EA81C17}"/>
                  </a:ext>
                </a:extLst>
              </p:cNvPr>
              <p:cNvSpPr/>
              <p:nvPr/>
            </p:nvSpPr>
            <p:spPr>
              <a:xfrm flipH="1">
                <a:off x="2316740" y="3936278"/>
                <a:ext cx="395284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2M+2S</a:t>
                </a:r>
                <a:endParaRPr sz="747" dirty="0"/>
              </a:p>
            </p:txBody>
          </p:sp>
          <p:sp>
            <p:nvSpPr>
              <p:cNvPr id="451" name="Google Shape;129;g5b0f7406fe_0_0">
                <a:extLst>
                  <a:ext uri="{FF2B5EF4-FFF2-40B4-BE49-F238E27FC236}">
                    <a16:creationId xmlns:a16="http://schemas.microsoft.com/office/drawing/2014/main" id="{A9CC93BD-6614-4C58-9D56-C8DCD4981EA9}"/>
                  </a:ext>
                </a:extLst>
              </p:cNvPr>
              <p:cNvSpPr txBox="1"/>
              <p:nvPr/>
            </p:nvSpPr>
            <p:spPr>
              <a:xfrm>
                <a:off x="3098779" y="2623699"/>
                <a:ext cx="442036" cy="16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r>
                  <a:rPr lang="en-US" sz="747" dirty="0">
                    <a:ea typeface="Calibri"/>
                  </a:rPr>
                  <a:t> </a:t>
                </a: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64b </a:t>
                </a:r>
                <a:endParaRPr sz="747" dirty="0"/>
              </a:p>
            </p:txBody>
          </p:sp>
          <p:sp>
            <p:nvSpPr>
              <p:cNvPr id="452" name="Google Shape;154;g5b0f7406fe_0_0">
                <a:extLst>
                  <a:ext uri="{FF2B5EF4-FFF2-40B4-BE49-F238E27FC236}">
                    <a16:creationId xmlns:a16="http://schemas.microsoft.com/office/drawing/2014/main" id="{C059DB4D-B417-47F6-9FD3-11B8F4BAA7E1}"/>
                  </a:ext>
                </a:extLst>
              </p:cNvPr>
              <p:cNvSpPr/>
              <p:nvPr/>
            </p:nvSpPr>
            <p:spPr>
              <a:xfrm>
                <a:off x="4997570" y="3483174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cxnSp>
            <p:nvCxnSpPr>
              <p:cNvPr id="453" name="Connector: Elbow 452">
                <a:extLst>
                  <a:ext uri="{FF2B5EF4-FFF2-40B4-BE49-F238E27FC236}">
                    <a16:creationId xmlns:a16="http://schemas.microsoft.com/office/drawing/2014/main" id="{BCC8C66F-947A-41D3-BBB8-4E338967D325}"/>
                  </a:ext>
                </a:extLst>
              </p:cNvPr>
              <p:cNvCxnSpPr>
                <a:cxnSpLocks/>
                <a:stCxn id="447" idx="3"/>
                <a:endCxn id="426" idx="2"/>
              </p:cNvCxnSpPr>
              <p:nvPr/>
            </p:nvCxnSpPr>
            <p:spPr>
              <a:xfrm flipV="1">
                <a:off x="4280240" y="3651351"/>
                <a:ext cx="819120" cy="526152"/>
              </a:xfrm>
              <a:prstGeom prst="bentConnector2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54" name="Google Shape;139;g5b0f7406fe_0_0">
                <a:extLst>
                  <a:ext uri="{FF2B5EF4-FFF2-40B4-BE49-F238E27FC236}">
                    <a16:creationId xmlns:a16="http://schemas.microsoft.com/office/drawing/2014/main" id="{16BAD3EA-2CA5-45FA-9037-23AFE8FBE488}"/>
                  </a:ext>
                </a:extLst>
              </p:cNvPr>
              <p:cNvSpPr/>
              <p:nvPr/>
            </p:nvSpPr>
            <p:spPr>
              <a:xfrm flipH="1">
                <a:off x="2684065" y="3592061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104;g5b0f7406fe_0_0">
                <a:extLst>
                  <a:ext uri="{FF2B5EF4-FFF2-40B4-BE49-F238E27FC236}">
                    <a16:creationId xmlns:a16="http://schemas.microsoft.com/office/drawing/2014/main" id="{1F4C501F-C7F4-409B-BA2F-9FED44FC7990}"/>
                  </a:ext>
                </a:extLst>
              </p:cNvPr>
              <p:cNvSpPr/>
              <p:nvPr/>
            </p:nvSpPr>
            <p:spPr>
              <a:xfrm>
                <a:off x="3502987" y="4093449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104;g5b0f7406fe_0_0">
                <a:extLst>
                  <a:ext uri="{FF2B5EF4-FFF2-40B4-BE49-F238E27FC236}">
                    <a16:creationId xmlns:a16="http://schemas.microsoft.com/office/drawing/2014/main" id="{96A02298-7271-4676-8B30-64E3012AF6B0}"/>
                  </a:ext>
                </a:extLst>
              </p:cNvPr>
              <p:cNvSpPr/>
              <p:nvPr/>
            </p:nvSpPr>
            <p:spPr>
              <a:xfrm>
                <a:off x="3506574" y="4449843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104;g5b0f7406fe_0_0">
                <a:extLst>
                  <a:ext uri="{FF2B5EF4-FFF2-40B4-BE49-F238E27FC236}">
                    <a16:creationId xmlns:a16="http://schemas.microsoft.com/office/drawing/2014/main" id="{55F7DAB3-024C-4476-9244-ABF30DB0069C}"/>
                  </a:ext>
                </a:extLst>
              </p:cNvPr>
              <p:cNvSpPr/>
              <p:nvPr/>
            </p:nvSpPr>
            <p:spPr>
              <a:xfrm>
                <a:off x="3524678" y="3897056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8" name="Connector: Elbow 457">
                <a:extLst>
                  <a:ext uri="{FF2B5EF4-FFF2-40B4-BE49-F238E27FC236}">
                    <a16:creationId xmlns:a16="http://schemas.microsoft.com/office/drawing/2014/main" id="{A75BD699-226F-4DFC-8D05-0CB1506E5C02}"/>
                  </a:ext>
                </a:extLst>
              </p:cNvPr>
              <p:cNvCxnSpPr>
                <a:cxnSpLocks/>
                <a:stCxn id="454" idx="1"/>
                <a:endCxn id="457" idx="1"/>
              </p:cNvCxnSpPr>
              <p:nvPr/>
            </p:nvCxnSpPr>
            <p:spPr>
              <a:xfrm>
                <a:off x="2898316" y="3691132"/>
                <a:ext cx="626362" cy="304995"/>
              </a:xfrm>
              <a:prstGeom prst="bentConnector3">
                <a:avLst>
                  <a:gd name="adj1" fmla="val 78893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59" name="Google Shape;186;g5b0f7406fe_0_0">
                <a:extLst>
                  <a:ext uri="{FF2B5EF4-FFF2-40B4-BE49-F238E27FC236}">
                    <a16:creationId xmlns:a16="http://schemas.microsoft.com/office/drawing/2014/main" id="{1DF3C5B4-1FC8-4081-A075-5F2FF24AD30C}"/>
                  </a:ext>
                </a:extLst>
              </p:cNvPr>
              <p:cNvSpPr/>
              <p:nvPr/>
            </p:nvSpPr>
            <p:spPr>
              <a:xfrm>
                <a:off x="4066000" y="4433367"/>
                <a:ext cx="214240" cy="195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189;g5b0f7406fe_0_0">
                <a:extLst>
                  <a:ext uri="{FF2B5EF4-FFF2-40B4-BE49-F238E27FC236}">
                    <a16:creationId xmlns:a16="http://schemas.microsoft.com/office/drawing/2014/main" id="{309D92DC-BBC4-4132-B835-B05CA66B4F1F}"/>
                  </a:ext>
                </a:extLst>
              </p:cNvPr>
              <p:cNvSpPr txBox="1"/>
              <p:nvPr/>
            </p:nvSpPr>
            <p:spPr>
              <a:xfrm>
                <a:off x="2903729" y="3556379"/>
                <a:ext cx="547234" cy="14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AXI4-Lite 32b </a:t>
                </a:r>
                <a:endParaRPr sz="747" dirty="0"/>
              </a:p>
            </p:txBody>
          </p:sp>
          <p:cxnSp>
            <p:nvCxnSpPr>
              <p:cNvPr id="461" name="Connector: Elbow 460">
                <a:extLst>
                  <a:ext uri="{FF2B5EF4-FFF2-40B4-BE49-F238E27FC236}">
                    <a16:creationId xmlns:a16="http://schemas.microsoft.com/office/drawing/2014/main" id="{AB2CFE87-13F3-4A1D-93E8-945C1C37DED0}"/>
                  </a:ext>
                </a:extLst>
              </p:cNvPr>
              <p:cNvCxnSpPr>
                <a:cxnSpLocks/>
                <a:endCxn id="462" idx="3"/>
              </p:cNvCxnSpPr>
              <p:nvPr/>
            </p:nvCxnSpPr>
            <p:spPr>
              <a:xfrm rot="16200000" flipV="1">
                <a:off x="5016989" y="2157164"/>
                <a:ext cx="287487" cy="151576"/>
              </a:xfrm>
              <a:prstGeom prst="bentConnector2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cxnSp>
          <p:sp>
            <p:nvSpPr>
              <p:cNvPr id="462" name="Google Shape;116;g5b0f7406fe_0_0">
                <a:extLst>
                  <a:ext uri="{FF2B5EF4-FFF2-40B4-BE49-F238E27FC236}">
                    <a16:creationId xmlns:a16="http://schemas.microsoft.com/office/drawing/2014/main" id="{23D49C7F-1764-4E44-94A5-46E7CC3E7D7C}"/>
                  </a:ext>
                </a:extLst>
              </p:cNvPr>
              <p:cNvSpPr/>
              <p:nvPr/>
            </p:nvSpPr>
            <p:spPr>
              <a:xfrm>
                <a:off x="3688813" y="1973361"/>
                <a:ext cx="1396131" cy="231693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ACLK</a:t>
                </a:r>
              </a:p>
              <a:p>
                <a:pPr algn="r"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SoC clock for AXI subsystem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D0BA256A-F398-43E6-B309-91C9C41A38F8}"/>
              </a:ext>
            </a:extLst>
          </p:cNvPr>
          <p:cNvSpPr txBox="1"/>
          <p:nvPr/>
        </p:nvSpPr>
        <p:spPr>
          <a:xfrm>
            <a:off x="323273" y="414779"/>
            <a:ext cx="11730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 be used in future SVF release UsedGFE_Rel4.*_System_Description.{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39108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grpSp>
        <p:nvGrpSpPr>
          <p:cNvPr id="90" name="Google Shape;90;g5b0f7406fe_0_0"/>
          <p:cNvGrpSpPr/>
          <p:nvPr/>
        </p:nvGrpSpPr>
        <p:grpSpPr>
          <a:xfrm>
            <a:off x="622877" y="1717214"/>
            <a:ext cx="5900014" cy="3209431"/>
            <a:chOff x="622863" y="467984"/>
            <a:chExt cx="10070574" cy="5923500"/>
          </a:xfrm>
        </p:grpSpPr>
        <p:sp>
          <p:nvSpPr>
            <p:cNvPr id="91" name="Google Shape;91;g5b0f7406fe_0_0"/>
            <p:cNvSpPr/>
            <p:nvPr/>
          </p:nvSpPr>
          <p:spPr>
            <a:xfrm>
              <a:off x="1024137" y="467984"/>
              <a:ext cx="9669300" cy="5923500"/>
            </a:xfrm>
            <a:prstGeom prst="roundRect">
              <a:avLst>
                <a:gd name="adj" fmla="val 3008"/>
              </a:avLst>
            </a:prstGeom>
            <a:solidFill>
              <a:srgbClr val="D8D8D8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5b0f7406fe_0_0"/>
            <p:cNvSpPr/>
            <p:nvPr/>
          </p:nvSpPr>
          <p:spPr>
            <a:xfrm>
              <a:off x="2420987" y="606802"/>
              <a:ext cx="6840600" cy="5587800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Clr>
                  <a:srgbClr val="FFFFFF"/>
                </a:buClr>
                <a:buSzPts val="1800"/>
              </a:pPr>
              <a:endParaRPr sz="96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g5b0f7406fe_0_0"/>
            <p:cNvCxnSpPr>
              <a:stCxn id="94" idx="3"/>
            </p:cNvCxnSpPr>
            <p:nvPr/>
          </p:nvCxnSpPr>
          <p:spPr>
            <a:xfrm>
              <a:off x="8903701" y="1959507"/>
              <a:ext cx="6594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95;g5b0f7406fe_0_0"/>
            <p:cNvSpPr txBox="1"/>
            <p:nvPr/>
          </p:nvSpPr>
          <p:spPr>
            <a:xfrm>
              <a:off x="9455192" y="817305"/>
              <a:ext cx="914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sz="747"/>
            </a:p>
          </p:txBody>
        </p:sp>
        <p:sp>
          <p:nvSpPr>
            <p:cNvPr id="96" name="Google Shape;96;g5b0f7406fe_0_0"/>
            <p:cNvSpPr/>
            <p:nvPr/>
          </p:nvSpPr>
          <p:spPr>
            <a:xfrm>
              <a:off x="9563025" y="1685156"/>
              <a:ext cx="811800" cy="10086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4 GB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DRAM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7" name="Google Shape;97;g5b0f7406fe_0_0"/>
            <p:cNvSpPr/>
            <p:nvPr/>
          </p:nvSpPr>
          <p:spPr>
            <a:xfrm>
              <a:off x="622863" y="2257965"/>
              <a:ext cx="1463100" cy="3657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USB/JTAG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8" name="Google Shape;98;g5b0f7406fe_0_0"/>
            <p:cNvSpPr/>
            <p:nvPr/>
          </p:nvSpPr>
          <p:spPr>
            <a:xfrm>
              <a:off x="622863" y="2802845"/>
              <a:ext cx="1463100" cy="3657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USB/UART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9" name="Google Shape;99;g5b0f7406fe_0_0"/>
            <p:cNvSpPr/>
            <p:nvPr/>
          </p:nvSpPr>
          <p:spPr>
            <a:xfrm>
              <a:off x="5588825" y="1528975"/>
              <a:ext cx="1280100" cy="44481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AXI4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fabric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5b0f7406fe_0_0"/>
            <p:cNvSpPr/>
            <p:nvPr/>
          </p:nvSpPr>
          <p:spPr>
            <a:xfrm>
              <a:off x="6594672" y="2584317"/>
              <a:ext cx="274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5b0f7406fe_0_0"/>
            <p:cNvSpPr/>
            <p:nvPr/>
          </p:nvSpPr>
          <p:spPr>
            <a:xfrm>
              <a:off x="7623601" y="1685157"/>
              <a:ext cx="1280100" cy="5487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DDR4 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Ctrl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5b0f7406fe_0_0"/>
            <p:cNvSpPr/>
            <p:nvPr/>
          </p:nvSpPr>
          <p:spPr>
            <a:xfrm>
              <a:off x="3585033" y="1720002"/>
              <a:ext cx="1280100" cy="911400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48760" rIns="48760" bIns="24373" anchor="t" anchorCtr="0">
              <a:noAutofit/>
            </a:bodyPr>
            <a:lstStyle/>
            <a:p>
              <a:pPr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P1/P2/P3</a:t>
              </a:r>
              <a:endParaRPr sz="747">
                <a:solidFill>
                  <a:srgbClr val="222222"/>
                </a:solidFill>
              </a:endParaRPr>
            </a:p>
            <a:p>
              <a:pPr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processor</a:t>
              </a:r>
              <a:endParaRPr sz="747"/>
            </a:p>
          </p:txBody>
        </p:sp>
        <p:grpSp>
          <p:nvGrpSpPr>
            <p:cNvPr id="102" name="Google Shape;102;g5b0f7406fe_0_0"/>
            <p:cNvGrpSpPr/>
            <p:nvPr/>
          </p:nvGrpSpPr>
          <p:grpSpPr>
            <a:xfrm>
              <a:off x="4492251" y="1720002"/>
              <a:ext cx="1462980" cy="365700"/>
              <a:chOff x="5465263" y="1990254"/>
              <a:chExt cx="1462980" cy="365700"/>
            </a:xfrm>
          </p:grpSpPr>
          <p:sp>
            <p:nvSpPr>
              <p:cNvPr id="103" name="Google Shape;103;g5b0f7406fe_0_0"/>
              <p:cNvSpPr/>
              <p:nvPr/>
            </p:nvSpPr>
            <p:spPr>
              <a:xfrm>
                <a:off x="546526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g5b0f7406fe_0_0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" name="Google Shape;105;g5b0f7406fe_0_0"/>
              <p:cNvCxnSpPr>
                <a:stCxn id="104" idx="1"/>
                <a:endCxn id="103" idx="3"/>
              </p:cNvCxnSpPr>
              <p:nvPr/>
            </p:nvCxnSpPr>
            <p:spPr>
              <a:xfrm rot="10800000">
                <a:off x="5830843" y="217310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6" name="Google Shape;106;g5b0f7406fe_0_0"/>
            <p:cNvGrpSpPr/>
            <p:nvPr/>
          </p:nvGrpSpPr>
          <p:grpSpPr>
            <a:xfrm>
              <a:off x="4492251" y="2268642"/>
              <a:ext cx="1462980" cy="365700"/>
              <a:chOff x="5465263" y="2538894"/>
              <a:chExt cx="1462980" cy="365700"/>
            </a:xfrm>
          </p:grpSpPr>
          <p:sp>
            <p:nvSpPr>
              <p:cNvPr id="107" name="Google Shape;107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" name="Google Shape;109;g5b0f7406fe_0_0"/>
              <p:cNvCxnSpPr>
                <a:stCxn id="108" idx="1"/>
                <a:endCxn id="107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0" name="Google Shape;110;g5b0f7406fe_0_0"/>
            <p:cNvSpPr/>
            <p:nvPr/>
          </p:nvSpPr>
          <p:spPr>
            <a:xfrm>
              <a:off x="650830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47"/>
            </a:p>
          </p:txBody>
        </p:sp>
        <p:sp>
          <p:nvSpPr>
            <p:cNvPr id="111" name="Google Shape;111;g5b0f7406fe_0_0"/>
            <p:cNvSpPr/>
            <p:nvPr/>
          </p:nvSpPr>
          <p:spPr>
            <a:xfrm>
              <a:off x="760558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g5b0f7406fe_0_0"/>
            <p:cNvCxnSpPr>
              <a:stCxn id="111" idx="1"/>
              <a:endCxn id="110" idx="3"/>
            </p:cNvCxnSpPr>
            <p:nvPr/>
          </p:nvCxnSpPr>
          <p:spPr>
            <a:xfrm rot="10800000">
              <a:off x="6873888" y="1959447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g5b0f7406fe_0_0"/>
            <p:cNvCxnSpPr>
              <a:stCxn id="114" idx="1"/>
              <a:endCxn id="98" idx="3"/>
            </p:cNvCxnSpPr>
            <p:nvPr/>
          </p:nvCxnSpPr>
          <p:spPr>
            <a:xfrm rot="10800000">
              <a:off x="2085933" y="2985530"/>
              <a:ext cx="1499100" cy="2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g5b0f7406fe_0_0"/>
            <p:cNvSpPr/>
            <p:nvPr/>
          </p:nvSpPr>
          <p:spPr>
            <a:xfrm>
              <a:off x="1171503" y="1802570"/>
              <a:ext cx="914400" cy="2742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RESET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16" name="Google Shape;116;g5b0f7406fe_0_0"/>
            <p:cNvSpPr/>
            <p:nvPr/>
          </p:nvSpPr>
          <p:spPr>
            <a:xfrm>
              <a:off x="1171503" y="1417957"/>
              <a:ext cx="914400" cy="2742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CLK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17" name="Google Shape;117;g5b0f7406fe_0_0"/>
            <p:cNvCxnSpPr>
              <a:stCxn id="116" idx="3"/>
            </p:cNvCxnSpPr>
            <p:nvPr/>
          </p:nvCxnSpPr>
          <p:spPr>
            <a:xfrm>
              <a:off x="2085903" y="1555057"/>
              <a:ext cx="334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8" name="Google Shape;118;g5b0f7406fe_0_0"/>
            <p:cNvCxnSpPr>
              <a:stCxn id="115" idx="3"/>
            </p:cNvCxnSpPr>
            <p:nvPr/>
          </p:nvCxnSpPr>
          <p:spPr>
            <a:xfrm rot="10800000" flipH="1">
              <a:off x="2085903" y="1939370"/>
              <a:ext cx="3513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9" name="Google Shape;119;g5b0f7406fe_0_0"/>
            <p:cNvSpPr txBox="1"/>
            <p:nvPr/>
          </p:nvSpPr>
          <p:spPr>
            <a:xfrm>
              <a:off x="7776812" y="796462"/>
              <a:ext cx="1280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lang="en-US" sz="747"/>
                <a:t> </a:t>
              </a: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sz="747"/>
            </a:p>
          </p:txBody>
        </p:sp>
        <p:cxnSp>
          <p:nvCxnSpPr>
            <p:cNvPr id="120" name="Google Shape;120;g5b0f7406fe_0_0"/>
            <p:cNvCxnSpPr>
              <a:stCxn id="121" idx="1"/>
              <a:endCxn id="97" idx="3"/>
            </p:cNvCxnSpPr>
            <p:nvPr/>
          </p:nvCxnSpPr>
          <p:spPr>
            <a:xfrm rot="10800000">
              <a:off x="2086072" y="2440773"/>
              <a:ext cx="5349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g5b0f7406fe_0_0"/>
            <p:cNvSpPr/>
            <p:nvPr/>
          </p:nvSpPr>
          <p:spPr>
            <a:xfrm>
              <a:off x="7623601" y="2406335"/>
              <a:ext cx="1280100" cy="5487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 BootROM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g5b0f7406fe_0_0"/>
            <p:cNvGrpSpPr/>
            <p:nvPr/>
          </p:nvGrpSpPr>
          <p:grpSpPr>
            <a:xfrm>
              <a:off x="6508308" y="2497775"/>
              <a:ext cx="1462980" cy="365700"/>
              <a:chOff x="5465263" y="2538894"/>
              <a:chExt cx="1462980" cy="365700"/>
            </a:xfrm>
          </p:grpSpPr>
          <p:sp>
            <p:nvSpPr>
              <p:cNvPr id="124" name="Google Shape;124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25" name="Google Shape;125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" name="Google Shape;126;g5b0f7406fe_0_0"/>
              <p:cNvCxnSpPr>
                <a:stCxn id="125" idx="1"/>
                <a:endCxn id="124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7" name="Google Shape;127;g5b0f7406fe_0_0"/>
            <p:cNvSpPr txBox="1"/>
            <p:nvPr/>
          </p:nvSpPr>
          <p:spPr>
            <a:xfrm>
              <a:off x="6874068" y="2435475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28" name="Google Shape;128;g5b0f7406fe_0_0"/>
            <p:cNvSpPr txBox="1"/>
            <p:nvPr/>
          </p:nvSpPr>
          <p:spPr>
            <a:xfrm>
              <a:off x="6897625" y="1707292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512b </a:t>
              </a:r>
              <a:endParaRPr sz="747"/>
            </a:p>
          </p:txBody>
        </p:sp>
        <p:sp>
          <p:nvSpPr>
            <p:cNvPr id="129" name="Google Shape;129;g5b0f7406fe_0_0"/>
            <p:cNvSpPr txBox="1"/>
            <p:nvPr/>
          </p:nvSpPr>
          <p:spPr>
            <a:xfrm>
              <a:off x="4808263" y="1947512"/>
              <a:ext cx="75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sz="747"/>
            </a:p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/>
            </a:p>
          </p:txBody>
        </p:sp>
        <p:sp>
          <p:nvSpPr>
            <p:cNvPr id="114" name="Google Shape;114;g5b0f7406fe_0_0"/>
            <p:cNvSpPr/>
            <p:nvPr/>
          </p:nvSpPr>
          <p:spPr>
            <a:xfrm>
              <a:off x="3585033" y="27590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UART0</a:t>
              </a:r>
              <a:endParaRPr sz="747">
                <a:solidFill>
                  <a:srgbClr val="222222"/>
                </a:solidFill>
              </a:endParaRPr>
            </a:p>
          </p:txBody>
        </p:sp>
        <p:grpSp>
          <p:nvGrpSpPr>
            <p:cNvPr id="130" name="Google Shape;130;g5b0f7406fe_0_0"/>
            <p:cNvGrpSpPr/>
            <p:nvPr/>
          </p:nvGrpSpPr>
          <p:grpSpPr>
            <a:xfrm flipH="1">
              <a:off x="4492311" y="2812370"/>
              <a:ext cx="1462980" cy="365700"/>
              <a:chOff x="5465263" y="2386494"/>
              <a:chExt cx="1462980" cy="365700"/>
            </a:xfrm>
          </p:grpSpPr>
          <p:sp>
            <p:nvSpPr>
              <p:cNvPr id="131" name="Google Shape;13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g5b0f7406fe_0_0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  <p:cxnSp>
            <p:nvCxnSpPr>
              <p:cNvPr id="133" name="Google Shape;133;g5b0f7406fe_0_0"/>
              <p:cNvCxnSpPr>
                <a:stCxn id="132" idx="1"/>
                <a:endCxn id="131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4" name="Google Shape;134;g5b0f7406fe_0_0"/>
            <p:cNvSpPr txBox="1"/>
            <p:nvPr/>
          </p:nvSpPr>
          <p:spPr>
            <a:xfrm>
              <a:off x="4873406" y="275007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21" name="Google Shape;121;g5b0f7406fe_0_0"/>
            <p:cNvSpPr/>
            <p:nvPr/>
          </p:nvSpPr>
          <p:spPr>
            <a:xfrm>
              <a:off x="2620972" y="2266323"/>
              <a:ext cx="733200" cy="348900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0" rIns="48760" bIns="0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JTAG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35" name="Google Shape;135;g5b0f7406fe_0_0"/>
            <p:cNvCxnSpPr/>
            <p:nvPr/>
          </p:nvCxnSpPr>
          <p:spPr>
            <a:xfrm rot="10800000">
              <a:off x="3354034" y="2438399"/>
              <a:ext cx="2310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g5b0f7406fe_0_0"/>
            <p:cNvSpPr/>
            <p:nvPr/>
          </p:nvSpPr>
          <p:spPr>
            <a:xfrm>
              <a:off x="3585033" y="3330851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  </a:t>
              </a:r>
              <a:r>
                <a:rPr lang="en-US" sz="747">
                  <a:solidFill>
                    <a:srgbClr val="222222"/>
                  </a:solidFill>
                </a:rPr>
                <a:t>Ethernet</a:t>
              </a:r>
              <a:endParaRPr sz="853">
                <a:solidFill>
                  <a:srgbClr val="222222"/>
                </a:solidFill>
              </a:endParaRPr>
            </a:p>
          </p:txBody>
        </p:sp>
        <p:grpSp>
          <p:nvGrpSpPr>
            <p:cNvPr id="137" name="Google Shape;137;g5b0f7406fe_0_0"/>
            <p:cNvGrpSpPr/>
            <p:nvPr/>
          </p:nvGrpSpPr>
          <p:grpSpPr>
            <a:xfrm flipH="1">
              <a:off x="4492311" y="3384191"/>
              <a:ext cx="1462980" cy="365700"/>
              <a:chOff x="5465263" y="2386494"/>
              <a:chExt cx="1462980" cy="365700"/>
            </a:xfrm>
          </p:grpSpPr>
          <p:sp>
            <p:nvSpPr>
              <p:cNvPr id="138" name="Google Shape;138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39" name="Google Shape;139;g5b0f7406fe_0_0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Google Shape;140;g5b0f7406fe_0_0"/>
              <p:cNvCxnSpPr>
                <a:stCxn id="139" idx="1"/>
                <a:endCxn id="138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1" name="Google Shape;141;g5b0f7406fe_0_0"/>
            <p:cNvSpPr txBox="1"/>
            <p:nvPr/>
          </p:nvSpPr>
          <p:spPr>
            <a:xfrm>
              <a:off x="4873406" y="3321891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42" name="Google Shape;142;g5b0f7406fe_0_0"/>
            <p:cNvSpPr/>
            <p:nvPr/>
          </p:nvSpPr>
          <p:spPr>
            <a:xfrm>
              <a:off x="3585033" y="3999414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 DMA</a:t>
              </a:r>
              <a:endParaRPr sz="747">
                <a:solidFill>
                  <a:srgbClr val="222222"/>
                </a:solidFill>
              </a:endParaRPr>
            </a:p>
          </p:txBody>
        </p:sp>
        <p:grpSp>
          <p:nvGrpSpPr>
            <p:cNvPr id="143" name="Google Shape;143;g5b0f7406fe_0_0"/>
            <p:cNvGrpSpPr/>
            <p:nvPr/>
          </p:nvGrpSpPr>
          <p:grpSpPr>
            <a:xfrm flipH="1">
              <a:off x="4183311" y="4052754"/>
              <a:ext cx="2134803" cy="365700"/>
              <a:chOff x="5102440" y="2386494"/>
              <a:chExt cx="2134803" cy="365700"/>
            </a:xfrm>
          </p:grpSpPr>
          <p:sp>
            <p:nvSpPr>
              <p:cNvPr id="144" name="Google Shape;144;g5b0f7406fe_0_0"/>
              <p:cNvSpPr/>
              <p:nvPr/>
            </p:nvSpPr>
            <p:spPr>
              <a:xfrm>
                <a:off x="5102440" y="2386494"/>
                <a:ext cx="728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sz="747"/>
              </a:p>
            </p:txBody>
          </p:sp>
          <p:sp>
            <p:nvSpPr>
              <p:cNvPr id="145" name="Google Shape;145;g5b0f7406fe_0_0"/>
              <p:cNvSpPr/>
              <p:nvPr/>
            </p:nvSpPr>
            <p:spPr>
              <a:xfrm>
                <a:off x="6562543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sz="747"/>
              </a:p>
            </p:txBody>
          </p:sp>
          <p:cxnSp>
            <p:nvCxnSpPr>
              <p:cNvPr id="146" name="Google Shape;146;g5b0f7406fe_0_0"/>
              <p:cNvCxnSpPr>
                <a:stCxn id="145" idx="1"/>
                <a:endCxn id="144" idx="3"/>
              </p:cNvCxnSpPr>
              <p:nvPr/>
            </p:nvCxnSpPr>
            <p:spPr>
              <a:xfrm rot="10800000">
                <a:off x="5831143" y="2569344"/>
                <a:ext cx="731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7" name="Google Shape;147;g5b0f7406fe_0_0"/>
            <p:cNvSpPr txBox="1"/>
            <p:nvPr/>
          </p:nvSpPr>
          <p:spPr>
            <a:xfrm>
              <a:off x="4873406" y="39904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48" name="Google Shape;148;g5b0f7406fe_0_0"/>
            <p:cNvSpPr/>
            <p:nvPr/>
          </p:nvSpPr>
          <p:spPr>
            <a:xfrm>
              <a:off x="622863" y="3376571"/>
              <a:ext cx="1463100" cy="3657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10/100/1000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49" name="Google Shape;149;g5b0f7406fe_0_0"/>
            <p:cNvCxnSpPr>
              <a:stCxn id="136" idx="1"/>
              <a:endCxn id="148" idx="3"/>
            </p:cNvCxnSpPr>
            <p:nvPr/>
          </p:nvCxnSpPr>
          <p:spPr>
            <a:xfrm rot="10800000">
              <a:off x="2085933" y="3559451"/>
              <a:ext cx="14991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g5b0f7406fe_0_0"/>
            <p:cNvCxnSpPr>
              <a:stCxn id="136" idx="2"/>
              <a:endCxn id="142" idx="0"/>
            </p:cNvCxnSpPr>
            <p:nvPr/>
          </p:nvCxnSpPr>
          <p:spPr>
            <a:xfrm>
              <a:off x="4225083" y="3788051"/>
              <a:ext cx="0" cy="211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g5b0f7406fe_0_0"/>
            <p:cNvSpPr/>
            <p:nvPr/>
          </p:nvSpPr>
          <p:spPr>
            <a:xfrm>
              <a:off x="7623601" y="3123933"/>
              <a:ext cx="1280100" cy="5487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Flash 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Ctrl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g5b0f7406fe_0_0"/>
            <p:cNvGrpSpPr/>
            <p:nvPr/>
          </p:nvGrpSpPr>
          <p:grpSpPr>
            <a:xfrm>
              <a:off x="6508308" y="3215373"/>
              <a:ext cx="1462980" cy="365700"/>
              <a:chOff x="5465263" y="2538894"/>
              <a:chExt cx="1462980" cy="365700"/>
            </a:xfrm>
          </p:grpSpPr>
          <p:sp>
            <p:nvSpPr>
              <p:cNvPr id="153" name="Google Shape;153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  <p:cxnSp>
            <p:nvCxnSpPr>
              <p:cNvPr id="155" name="Google Shape;155;g5b0f7406fe_0_0"/>
              <p:cNvCxnSpPr>
                <a:stCxn id="154" idx="1"/>
                <a:endCxn id="153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g5b0f7406fe_0_0"/>
            <p:cNvSpPr txBox="1"/>
            <p:nvPr/>
          </p:nvSpPr>
          <p:spPr>
            <a:xfrm>
              <a:off x="6874068" y="3153073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57" name="Google Shape;157;g5b0f7406fe_0_0"/>
            <p:cNvSpPr/>
            <p:nvPr/>
          </p:nvSpPr>
          <p:spPr>
            <a:xfrm>
              <a:off x="9563025" y="2941053"/>
              <a:ext cx="811800" cy="9144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128 MB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Flash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58" name="Google Shape;158;g5b0f7406fe_0_0"/>
            <p:cNvCxnSpPr>
              <a:stCxn id="151" idx="3"/>
              <a:endCxn id="157" idx="1"/>
            </p:cNvCxnSpPr>
            <p:nvPr/>
          </p:nvCxnSpPr>
          <p:spPr>
            <a:xfrm>
              <a:off x="8903701" y="3398283"/>
              <a:ext cx="6594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g5b0f7406fe_0_0"/>
            <p:cNvSpPr/>
            <p:nvPr/>
          </p:nvSpPr>
          <p:spPr>
            <a:xfrm>
              <a:off x="7623601" y="3858970"/>
              <a:ext cx="1280100" cy="5487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Soft Reset</a:t>
              </a:r>
              <a:endParaRPr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(AXI GPIO0)</a:t>
              </a:r>
              <a:endParaRPr sz="747" dirty="0">
                <a:solidFill>
                  <a:srgbClr val="222222"/>
                </a:solidFill>
              </a:endParaRPr>
            </a:p>
          </p:txBody>
        </p:sp>
        <p:grpSp>
          <p:nvGrpSpPr>
            <p:cNvPr id="160" name="Google Shape;160;g5b0f7406fe_0_0"/>
            <p:cNvGrpSpPr/>
            <p:nvPr/>
          </p:nvGrpSpPr>
          <p:grpSpPr>
            <a:xfrm>
              <a:off x="6508308" y="3950410"/>
              <a:ext cx="1462980" cy="365700"/>
              <a:chOff x="5465263" y="2386494"/>
              <a:chExt cx="1462980" cy="365700"/>
            </a:xfrm>
          </p:grpSpPr>
          <p:sp>
            <p:nvSpPr>
              <p:cNvPr id="161" name="Google Shape;16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g5b0f7406fe_0_0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cxnSp>
            <p:nvCxnSpPr>
              <p:cNvPr id="163" name="Google Shape;163;g5b0f7406fe_0_0"/>
              <p:cNvCxnSpPr>
                <a:stCxn id="162" idx="1"/>
                <a:endCxn id="161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4" name="Google Shape;164;g5b0f7406fe_0_0"/>
            <p:cNvSpPr txBox="1"/>
            <p:nvPr/>
          </p:nvSpPr>
          <p:spPr>
            <a:xfrm>
              <a:off x="6874068" y="388811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</p:grpSp>
      <p:sp>
        <p:nvSpPr>
          <p:cNvPr id="165" name="Google Shape;165;g5b0f7406fe_0_0"/>
          <p:cNvSpPr txBox="1"/>
          <p:nvPr/>
        </p:nvSpPr>
        <p:spPr>
          <a:xfrm>
            <a:off x="8737600" y="5152814"/>
            <a:ext cx="2844800" cy="19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r"/>
            <a:fld id="{00000000-1234-1234-1234-123412341234}" type="slidenum">
              <a:rPr lang="en-US" sz="64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7</a:t>
            </a:fld>
            <a:endParaRPr sz="64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g5b0f7406fe_0_0"/>
          <p:cNvGrpSpPr/>
          <p:nvPr/>
        </p:nvGrpSpPr>
        <p:grpSpPr>
          <a:xfrm>
            <a:off x="4722301" y="3939453"/>
            <a:ext cx="749968" cy="243840"/>
            <a:chOff x="3585033" y="3673430"/>
            <a:chExt cx="1280100" cy="457200"/>
          </a:xfrm>
        </p:grpSpPr>
        <p:sp>
          <p:nvSpPr>
            <p:cNvPr id="167" name="Google Shape;167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UART1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68" name="Google Shape;168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/>
            </a:p>
          </p:txBody>
        </p:sp>
      </p:grpSp>
      <p:grpSp>
        <p:nvGrpSpPr>
          <p:cNvPr id="169" name="Google Shape;169;g5b0f7406fe_0_0"/>
          <p:cNvGrpSpPr/>
          <p:nvPr/>
        </p:nvGrpSpPr>
        <p:grpSpPr>
          <a:xfrm>
            <a:off x="2348552" y="4001240"/>
            <a:ext cx="749968" cy="243840"/>
            <a:chOff x="3585033" y="3673430"/>
            <a:chExt cx="1280100" cy="457200"/>
          </a:xfrm>
        </p:grpSpPr>
        <p:sp>
          <p:nvSpPr>
            <p:cNvPr id="170" name="Google Shape;170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IIC0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71" name="Google Shape;171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/>
            </a:p>
          </p:txBody>
        </p:sp>
      </p:grpSp>
      <p:grpSp>
        <p:nvGrpSpPr>
          <p:cNvPr id="172" name="Google Shape;172;g5b0f7406fe_0_0"/>
          <p:cNvGrpSpPr/>
          <p:nvPr/>
        </p:nvGrpSpPr>
        <p:grpSpPr>
          <a:xfrm>
            <a:off x="4722301" y="4273892"/>
            <a:ext cx="749968" cy="243840"/>
            <a:chOff x="3585033" y="3673430"/>
            <a:chExt cx="1280100" cy="457200"/>
          </a:xfrm>
        </p:grpSpPr>
        <p:sp>
          <p:nvSpPr>
            <p:cNvPr id="173" name="Google Shape;173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SPI1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74" name="Google Shape;174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/>
            </a:p>
          </p:txBody>
        </p:sp>
      </p:grpSp>
      <p:grpSp>
        <p:nvGrpSpPr>
          <p:cNvPr id="175" name="Google Shape;175;g5b0f7406fe_0_0"/>
          <p:cNvGrpSpPr/>
          <p:nvPr/>
        </p:nvGrpSpPr>
        <p:grpSpPr>
          <a:xfrm>
            <a:off x="2346992" y="4364491"/>
            <a:ext cx="749968" cy="243840"/>
            <a:chOff x="3585033" y="3673430"/>
            <a:chExt cx="1280100" cy="457200"/>
          </a:xfrm>
        </p:grpSpPr>
        <p:sp>
          <p:nvSpPr>
            <p:cNvPr id="176" name="Google Shape;176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GPIO1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77" name="Google Shape;177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/>
            </a:p>
          </p:txBody>
        </p:sp>
      </p:grpSp>
      <p:sp>
        <p:nvSpPr>
          <p:cNvPr id="178" name="Google Shape;178;g5b0f7406fe_0_0"/>
          <p:cNvSpPr txBox="1"/>
          <p:nvPr/>
        </p:nvSpPr>
        <p:spPr>
          <a:xfrm>
            <a:off x="4280249" y="3927997"/>
            <a:ext cx="441760" cy="2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sz="747"/>
          </a:p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32b </a:t>
            </a:r>
            <a:endParaRPr sz="747"/>
          </a:p>
        </p:txBody>
      </p:sp>
      <p:cxnSp>
        <p:nvCxnSpPr>
          <p:cNvPr id="179" name="Google Shape;179;g5b0f7406fe_0_0"/>
          <p:cNvCxnSpPr/>
          <p:nvPr/>
        </p:nvCxnSpPr>
        <p:spPr>
          <a:xfrm rot="10800000">
            <a:off x="4286802" y="4061355"/>
            <a:ext cx="42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g5b0f7406fe_0_0"/>
          <p:cNvCxnSpPr/>
          <p:nvPr/>
        </p:nvCxnSpPr>
        <p:spPr>
          <a:xfrm rot="10800000">
            <a:off x="4286802" y="4395793"/>
            <a:ext cx="42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g5b0f7406fe_0_0"/>
          <p:cNvCxnSpPr/>
          <p:nvPr/>
        </p:nvCxnSpPr>
        <p:spPr>
          <a:xfrm rot="10800000">
            <a:off x="3098367" y="4123141"/>
            <a:ext cx="42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g5b0f7406fe_0_0"/>
          <p:cNvCxnSpPr/>
          <p:nvPr/>
        </p:nvCxnSpPr>
        <p:spPr>
          <a:xfrm rot="10800000">
            <a:off x="3098367" y="4486392"/>
            <a:ext cx="42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g5b0f7406fe_0_0"/>
          <p:cNvSpPr/>
          <p:nvPr/>
        </p:nvSpPr>
        <p:spPr>
          <a:xfrm>
            <a:off x="4066000" y="3963845"/>
            <a:ext cx="214240" cy="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latin typeface="Calibri"/>
                <a:ea typeface="Calibri"/>
                <a:cs typeface="Calibri"/>
                <a:sym typeface="Calibri"/>
              </a:rPr>
              <a:t>M</a:t>
            </a:r>
            <a:endParaRPr sz="85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5b0f7406fe_0_0"/>
          <p:cNvSpPr/>
          <p:nvPr/>
        </p:nvSpPr>
        <p:spPr>
          <a:xfrm>
            <a:off x="3517414" y="4388882"/>
            <a:ext cx="214240" cy="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latin typeface="Calibri"/>
                <a:ea typeface="Calibri"/>
                <a:cs typeface="Calibri"/>
                <a:sym typeface="Calibri"/>
              </a:rPr>
              <a:t>M</a:t>
            </a:r>
            <a:endParaRPr sz="85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5b0f7406fe_0_0"/>
          <p:cNvSpPr/>
          <p:nvPr/>
        </p:nvSpPr>
        <p:spPr>
          <a:xfrm>
            <a:off x="3517414" y="4025631"/>
            <a:ext cx="214240" cy="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latin typeface="Calibri"/>
                <a:ea typeface="Calibri"/>
                <a:cs typeface="Calibri"/>
                <a:sym typeface="Calibri"/>
              </a:rPr>
              <a:t>M</a:t>
            </a:r>
            <a:endParaRPr sz="85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5b0f7406fe_0_0"/>
          <p:cNvSpPr/>
          <p:nvPr/>
        </p:nvSpPr>
        <p:spPr>
          <a:xfrm>
            <a:off x="4066000" y="4316203"/>
            <a:ext cx="214240" cy="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latin typeface="Calibri"/>
                <a:ea typeface="Calibri"/>
                <a:cs typeface="Calibri"/>
                <a:sym typeface="Calibri"/>
              </a:rPr>
              <a:t>M</a:t>
            </a:r>
            <a:endParaRPr sz="85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5b0f7406fe_0_0"/>
          <p:cNvSpPr txBox="1"/>
          <p:nvPr/>
        </p:nvSpPr>
        <p:spPr>
          <a:xfrm>
            <a:off x="3091814" y="3989781"/>
            <a:ext cx="441760" cy="2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sz="747"/>
          </a:p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32b </a:t>
            </a:r>
            <a:endParaRPr sz="747"/>
          </a:p>
        </p:txBody>
      </p:sp>
      <p:sp>
        <p:nvSpPr>
          <p:cNvPr id="188" name="Google Shape;188;g5b0f7406fe_0_0"/>
          <p:cNvSpPr txBox="1"/>
          <p:nvPr/>
        </p:nvSpPr>
        <p:spPr>
          <a:xfrm>
            <a:off x="3091814" y="4353033"/>
            <a:ext cx="441760" cy="2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sz="747"/>
          </a:p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32b </a:t>
            </a:r>
            <a:endParaRPr sz="747"/>
          </a:p>
        </p:txBody>
      </p:sp>
      <p:sp>
        <p:nvSpPr>
          <p:cNvPr id="189" name="Google Shape;189;g5b0f7406fe_0_0"/>
          <p:cNvSpPr txBox="1"/>
          <p:nvPr/>
        </p:nvSpPr>
        <p:spPr>
          <a:xfrm>
            <a:off x="4280249" y="4262433"/>
            <a:ext cx="441760" cy="2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sz="747"/>
          </a:p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32b </a:t>
            </a:r>
            <a:endParaRPr sz="747"/>
          </a:p>
        </p:txBody>
      </p:sp>
      <p:sp>
        <p:nvSpPr>
          <p:cNvPr id="190" name="Google Shape;190;g5b0f7406fe_0_0"/>
          <p:cNvSpPr/>
          <p:nvPr/>
        </p:nvSpPr>
        <p:spPr>
          <a:xfrm>
            <a:off x="5865234" y="3963839"/>
            <a:ext cx="475520" cy="19504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PMOD0</a:t>
            </a:r>
            <a:endParaRPr sz="747">
              <a:solidFill>
                <a:srgbClr val="222222"/>
              </a:solidFill>
            </a:endParaRPr>
          </a:p>
        </p:txBody>
      </p:sp>
      <p:cxnSp>
        <p:nvCxnSpPr>
          <p:cNvPr id="191" name="Google Shape;191;g5b0f7406fe_0_0"/>
          <p:cNvCxnSpPr/>
          <p:nvPr/>
        </p:nvCxnSpPr>
        <p:spPr>
          <a:xfrm>
            <a:off x="5478918" y="4061363"/>
            <a:ext cx="38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g5b0f7406fe_0_0"/>
          <p:cNvSpPr/>
          <p:nvPr/>
        </p:nvSpPr>
        <p:spPr>
          <a:xfrm>
            <a:off x="5865234" y="4298277"/>
            <a:ext cx="475520" cy="19504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PMOD1</a:t>
            </a:r>
            <a:endParaRPr sz="747">
              <a:solidFill>
                <a:srgbClr val="222222"/>
              </a:solidFill>
            </a:endParaRPr>
          </a:p>
        </p:txBody>
      </p:sp>
      <p:cxnSp>
        <p:nvCxnSpPr>
          <p:cNvPr id="193" name="Google Shape;193;g5b0f7406fe_0_0"/>
          <p:cNvCxnSpPr/>
          <p:nvPr/>
        </p:nvCxnSpPr>
        <p:spPr>
          <a:xfrm>
            <a:off x="5478918" y="4395801"/>
            <a:ext cx="38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g5b0f7406fe_0_0"/>
          <p:cNvSpPr/>
          <p:nvPr/>
        </p:nvSpPr>
        <p:spPr>
          <a:xfrm>
            <a:off x="1078586" y="4025626"/>
            <a:ext cx="475520" cy="19504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PMOD1</a:t>
            </a:r>
            <a:endParaRPr sz="747">
              <a:solidFill>
                <a:srgbClr val="222222"/>
              </a:solidFill>
            </a:endParaRPr>
          </a:p>
        </p:txBody>
      </p:sp>
      <p:cxnSp>
        <p:nvCxnSpPr>
          <p:cNvPr id="195" name="Google Shape;195;g5b0f7406fe_0_0"/>
          <p:cNvCxnSpPr>
            <a:stCxn id="194" idx="3"/>
          </p:cNvCxnSpPr>
          <p:nvPr/>
        </p:nvCxnSpPr>
        <p:spPr>
          <a:xfrm>
            <a:off x="1554106" y="4123146"/>
            <a:ext cx="791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g5b0f7406fe_0_0"/>
          <p:cNvCxnSpPr>
            <a:stCxn id="197" idx="3"/>
          </p:cNvCxnSpPr>
          <p:nvPr/>
        </p:nvCxnSpPr>
        <p:spPr>
          <a:xfrm>
            <a:off x="1540924" y="4401677"/>
            <a:ext cx="804480" cy="352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g5b0f7406fe_0_0"/>
          <p:cNvCxnSpPr>
            <a:stCxn id="199" idx="3"/>
          </p:cNvCxnSpPr>
          <p:nvPr/>
        </p:nvCxnSpPr>
        <p:spPr>
          <a:xfrm>
            <a:off x="1540924" y="4571116"/>
            <a:ext cx="80448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g5b0f7406fe_0_0"/>
          <p:cNvSpPr/>
          <p:nvPr/>
        </p:nvSpPr>
        <p:spPr>
          <a:xfrm>
            <a:off x="1065404" y="4337277"/>
            <a:ext cx="475520" cy="12880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PMOD0/1</a:t>
            </a:r>
            <a:endParaRPr sz="747">
              <a:solidFill>
                <a:srgbClr val="222222"/>
              </a:solidFill>
            </a:endParaRPr>
          </a:p>
        </p:txBody>
      </p:sp>
      <p:sp>
        <p:nvSpPr>
          <p:cNvPr id="199" name="Google Shape;199;g5b0f7406fe_0_0"/>
          <p:cNvSpPr/>
          <p:nvPr/>
        </p:nvSpPr>
        <p:spPr>
          <a:xfrm>
            <a:off x="1065404" y="4506716"/>
            <a:ext cx="475520" cy="12880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LEDs</a:t>
            </a:r>
            <a:endParaRPr sz="747">
              <a:solidFill>
                <a:srgbClr val="222222"/>
              </a:solidFill>
            </a:endParaRPr>
          </a:p>
        </p:txBody>
      </p:sp>
      <p:sp>
        <p:nvSpPr>
          <p:cNvPr id="200" name="Google Shape;200;g5b0f7406fe_0_0"/>
          <p:cNvSpPr txBox="1"/>
          <p:nvPr/>
        </p:nvSpPr>
        <p:spPr>
          <a:xfrm>
            <a:off x="1890985" y="4261298"/>
            <a:ext cx="545280" cy="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Ch. 1</a:t>
            </a:r>
            <a:endParaRPr sz="747"/>
          </a:p>
        </p:txBody>
      </p:sp>
      <p:sp>
        <p:nvSpPr>
          <p:cNvPr id="201" name="Google Shape;201;g5b0f7406fe_0_0"/>
          <p:cNvSpPr txBox="1"/>
          <p:nvPr/>
        </p:nvSpPr>
        <p:spPr>
          <a:xfrm>
            <a:off x="1890985" y="4423710"/>
            <a:ext cx="545280" cy="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Ch. 2</a:t>
            </a:r>
            <a:endParaRPr sz="747"/>
          </a:p>
        </p:txBody>
      </p:sp>
      <p:sp>
        <p:nvSpPr>
          <p:cNvPr id="202" name="Google Shape;202;g5b0f7406fe_0_0"/>
          <p:cNvSpPr/>
          <p:nvPr/>
        </p:nvSpPr>
        <p:spPr>
          <a:xfrm>
            <a:off x="2266483" y="1895191"/>
            <a:ext cx="2368960" cy="29264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/>
            <a:r>
              <a:rPr lang="en-US" sz="853">
                <a:solidFill>
                  <a:srgbClr val="222222"/>
                </a:solidFill>
              </a:rPr>
              <a:t>Security Verification Factory (SVF)</a:t>
            </a:r>
            <a:endParaRPr sz="853">
              <a:solidFill>
                <a:srgbClr val="222222"/>
              </a:solidFill>
            </a:endParaRPr>
          </a:p>
        </p:txBody>
      </p:sp>
      <p:sp>
        <p:nvSpPr>
          <p:cNvPr id="203" name="Google Shape;203;g5b0f7406fe_0_0"/>
          <p:cNvSpPr/>
          <p:nvPr/>
        </p:nvSpPr>
        <p:spPr>
          <a:xfrm>
            <a:off x="622867" y="1946265"/>
            <a:ext cx="857120" cy="195040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/>
            <a:r>
              <a:rPr lang="en-US" sz="747">
                <a:solidFill>
                  <a:srgbClr val="222222"/>
                </a:solidFill>
              </a:rPr>
              <a:t>PCIe fingers</a:t>
            </a:r>
            <a:endParaRPr sz="747">
              <a:solidFill>
                <a:srgbClr val="222222"/>
              </a:solidFill>
            </a:endParaRPr>
          </a:p>
        </p:txBody>
      </p:sp>
      <p:cxnSp>
        <p:nvCxnSpPr>
          <p:cNvPr id="204" name="Google Shape;204;g5b0f7406fe_0_0"/>
          <p:cNvCxnSpPr/>
          <p:nvPr/>
        </p:nvCxnSpPr>
        <p:spPr>
          <a:xfrm rot="10800000">
            <a:off x="2733286" y="2193690"/>
            <a:ext cx="0" cy="20192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g5b0f7406fe_0_0"/>
          <p:cNvCxnSpPr>
            <a:stCxn id="202" idx="1"/>
          </p:cNvCxnSpPr>
          <p:nvPr/>
        </p:nvCxnSpPr>
        <p:spPr>
          <a:xfrm rot="10800000">
            <a:off x="1479763" y="2040871"/>
            <a:ext cx="786720" cy="6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447E8AC3-3AE6-4F5D-BA43-0D7A00DFB81B}"/>
              </a:ext>
            </a:extLst>
          </p:cNvPr>
          <p:cNvSpPr txBox="1"/>
          <p:nvPr/>
        </p:nvSpPr>
        <p:spPr>
          <a:xfrm>
            <a:off x="725864" y="414779"/>
            <a:ext cx="228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Release 4.1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g5b0f7406fe_0_121"/>
          <p:cNvGrpSpPr/>
          <p:nvPr/>
        </p:nvGrpSpPr>
        <p:grpSpPr>
          <a:xfrm>
            <a:off x="278978" y="1824343"/>
            <a:ext cx="9230508" cy="3209431"/>
            <a:chOff x="-1626025" y="420163"/>
            <a:chExt cx="16609600" cy="6017684"/>
          </a:xfrm>
        </p:grpSpPr>
        <p:grpSp>
          <p:nvGrpSpPr>
            <p:cNvPr id="212" name="Google Shape;212;g5b0f7406fe_0_121"/>
            <p:cNvGrpSpPr/>
            <p:nvPr/>
          </p:nvGrpSpPr>
          <p:grpSpPr>
            <a:xfrm>
              <a:off x="-1626025" y="445650"/>
              <a:ext cx="5845010" cy="4369800"/>
              <a:chOff x="-2380405" y="1207650"/>
              <a:chExt cx="5845010" cy="4369800"/>
            </a:xfrm>
          </p:grpSpPr>
          <p:sp>
            <p:nvSpPr>
              <p:cNvPr id="213" name="Google Shape;213;g5b0f7406fe_0_121"/>
              <p:cNvSpPr/>
              <p:nvPr/>
            </p:nvSpPr>
            <p:spPr>
              <a:xfrm flipH="1">
                <a:off x="-2380405" y="1207650"/>
                <a:ext cx="5292000" cy="4369800"/>
              </a:xfrm>
              <a:prstGeom prst="roundRect">
                <a:avLst>
                  <a:gd name="adj" fmla="val 3008"/>
                </a:avLst>
              </a:prstGeom>
              <a:solidFill>
                <a:srgbClr val="D8D8D8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chemeClr val="lt1"/>
                  </a:buClr>
                  <a:buSzPts val="1600"/>
                </a:pP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g5b0f7406fe_0_121"/>
              <p:cNvSpPr/>
              <p:nvPr/>
            </p:nvSpPr>
            <p:spPr>
              <a:xfrm flipH="1">
                <a:off x="2367205" y="3016282"/>
                <a:ext cx="10974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15" name="Google Shape;215;g5b0f7406fe_0_121"/>
              <p:cNvSpPr/>
              <p:nvPr/>
            </p:nvSpPr>
            <p:spPr>
              <a:xfrm flipH="1">
                <a:off x="2367205" y="3561162"/>
                <a:ext cx="10974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USB/UART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16" name="Google Shape;216;g5b0f7406fe_0_121"/>
              <p:cNvCxnSpPr>
                <a:stCxn id="217" idx="3"/>
                <a:endCxn id="215" idx="3"/>
              </p:cNvCxnSpPr>
              <p:nvPr/>
            </p:nvCxnSpPr>
            <p:spPr>
              <a:xfrm rot="10800000" flipH="1">
                <a:off x="1833745" y="3744000"/>
                <a:ext cx="533400" cy="1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g5b0f7406fe_0_121"/>
              <p:cNvCxnSpPr>
                <a:stCxn id="219" idx="3"/>
                <a:endCxn id="220" idx="3"/>
              </p:cNvCxnSpPr>
              <p:nvPr/>
            </p:nvCxnSpPr>
            <p:spPr>
              <a:xfrm>
                <a:off x="1983329" y="1813114"/>
                <a:ext cx="383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0" name="Google Shape;220;g5b0f7406fe_0_121"/>
              <p:cNvSpPr/>
              <p:nvPr/>
            </p:nvSpPr>
            <p:spPr>
              <a:xfrm flipH="1">
                <a:off x="2367205" y="1630294"/>
                <a:ext cx="10974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PCIe fingers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19" name="Google Shape;219;g5b0f7406fe_0_121"/>
              <p:cNvSpPr/>
              <p:nvPr/>
            </p:nvSpPr>
            <p:spPr>
              <a:xfrm>
                <a:off x="337529" y="1447414"/>
                <a:ext cx="1645800" cy="7314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TV-trace_writer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sp>
            <p:nvSpPr>
              <p:cNvPr id="221" name="Google Shape;221;g5b0f7406fe_0_121"/>
              <p:cNvSpPr/>
              <p:nvPr/>
            </p:nvSpPr>
            <p:spPr>
              <a:xfrm>
                <a:off x="537995" y="3011625"/>
                <a:ext cx="1280100" cy="378600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gdb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sp>
            <p:nvSpPr>
              <p:cNvPr id="222" name="Google Shape;222;g5b0f7406fe_0_121"/>
              <p:cNvSpPr/>
              <p:nvPr/>
            </p:nvSpPr>
            <p:spPr>
              <a:xfrm>
                <a:off x="-1711799" y="1493134"/>
                <a:ext cx="1005900" cy="640200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48760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r>
                  <a:rPr lang="en-US" sz="853">
                    <a:solidFill>
                      <a:srgbClr val="FFFFFF"/>
                    </a:solidFill>
                  </a:rPr>
                  <a:t>TV-trace</a:t>
                </a:r>
                <a:endParaRPr sz="747"/>
              </a:p>
            </p:txBody>
          </p:sp>
          <p:cxnSp>
            <p:nvCxnSpPr>
              <p:cNvPr id="223" name="Google Shape;223;g5b0f7406fe_0_121"/>
              <p:cNvCxnSpPr>
                <a:stCxn id="221" idx="3"/>
                <a:endCxn id="214" idx="3"/>
              </p:cNvCxnSpPr>
              <p:nvPr/>
            </p:nvCxnSpPr>
            <p:spPr>
              <a:xfrm rot="10800000" flipH="1">
                <a:off x="1818095" y="3199125"/>
                <a:ext cx="549000" cy="1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" name="Google Shape;224;g5b0f7406fe_0_121"/>
              <p:cNvSpPr/>
              <p:nvPr/>
            </p:nvSpPr>
            <p:spPr>
              <a:xfrm>
                <a:off x="-2123279" y="2751797"/>
                <a:ext cx="1828800" cy="873600"/>
              </a:xfrm>
              <a:prstGeom prst="roundRect">
                <a:avLst>
                  <a:gd name="adj" fmla="val 7292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TV-trace_checker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sp>
            <p:nvSpPr>
              <p:cNvPr id="225" name="Google Shape;225;g5b0f7406fe_0_121"/>
              <p:cNvSpPr/>
              <p:nvPr/>
            </p:nvSpPr>
            <p:spPr>
              <a:xfrm>
                <a:off x="-1093808" y="3158522"/>
                <a:ext cx="1082700" cy="365700"/>
              </a:xfrm>
              <a:prstGeom prst="roundRect">
                <a:avLst>
                  <a:gd name="adj" fmla="val 7292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Cissr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26" name="Google Shape;226;g5b0f7406fe_0_121"/>
              <p:cNvCxnSpPr>
                <a:stCxn id="219" idx="1"/>
                <a:endCxn id="222" idx="4"/>
              </p:cNvCxnSpPr>
              <p:nvPr/>
            </p:nvCxnSpPr>
            <p:spPr>
              <a:xfrm rot="10800000">
                <a:off x="-705871" y="1813114"/>
                <a:ext cx="1043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7" name="Google Shape;227;g5b0f7406fe_0_121"/>
              <p:cNvCxnSpPr>
                <a:stCxn id="222" idx="3"/>
                <a:endCxn id="224" idx="0"/>
              </p:cNvCxnSpPr>
              <p:nvPr/>
            </p:nvCxnSpPr>
            <p:spPr>
              <a:xfrm>
                <a:off x="-1208849" y="2133334"/>
                <a:ext cx="0" cy="618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8" name="Google Shape;228;g5b0f7406fe_0_121"/>
              <p:cNvSpPr txBox="1"/>
              <p:nvPr/>
            </p:nvSpPr>
            <p:spPr>
              <a:xfrm>
                <a:off x="-1254600" y="2297619"/>
                <a:ext cx="1539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trace_data.dat</a:t>
                </a:r>
                <a:endParaRPr sz="747"/>
              </a:p>
            </p:txBody>
          </p:sp>
          <p:sp>
            <p:nvSpPr>
              <p:cNvPr id="229" name="Google Shape;229;g5b0f7406fe_0_121"/>
              <p:cNvSpPr txBox="1"/>
              <p:nvPr/>
            </p:nvSpPr>
            <p:spPr>
              <a:xfrm>
                <a:off x="-2123278" y="4065277"/>
                <a:ext cx="1828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trace_check.txt</a:t>
                </a:r>
                <a:endParaRPr sz="747"/>
              </a:p>
            </p:txBody>
          </p:sp>
          <p:cxnSp>
            <p:nvCxnSpPr>
              <p:cNvPr id="230" name="Google Shape;230;g5b0f7406fe_0_121"/>
              <p:cNvCxnSpPr>
                <a:stCxn id="224" idx="2"/>
                <a:endCxn id="229" idx="0"/>
              </p:cNvCxnSpPr>
              <p:nvPr/>
            </p:nvCxnSpPr>
            <p:spPr>
              <a:xfrm>
                <a:off x="-1208879" y="3625397"/>
                <a:ext cx="0" cy="43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31" name="Google Shape;231;g5b0f7406fe_0_121"/>
              <p:cNvSpPr txBox="1"/>
              <p:nvPr/>
            </p:nvSpPr>
            <p:spPr>
              <a:xfrm>
                <a:off x="-911470" y="4746579"/>
                <a:ext cx="2354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 b="1">
                    <a:solidFill>
                      <a:srgbClr val="222222"/>
                    </a:solidFill>
                  </a:rPr>
                  <a:t>Debian Buster host</a:t>
                </a:r>
                <a:endParaRPr sz="747"/>
              </a:p>
            </p:txBody>
          </p:sp>
        </p:grpSp>
        <p:cxnSp>
          <p:nvCxnSpPr>
            <p:cNvPr id="232" name="Google Shape;232;g5b0f7406fe_0_121"/>
            <p:cNvCxnSpPr>
              <a:stCxn id="220" idx="1"/>
              <a:endCxn id="233" idx="1"/>
            </p:cNvCxnSpPr>
            <p:nvPr/>
          </p:nvCxnSpPr>
          <p:spPr>
            <a:xfrm>
              <a:off x="4218985" y="1051144"/>
              <a:ext cx="664500" cy="3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34" name="Google Shape;234;g5b0f7406fe_0_121"/>
            <p:cNvCxnSpPr>
              <a:stCxn id="214" idx="1"/>
              <a:endCxn id="235" idx="1"/>
            </p:cNvCxnSpPr>
            <p:nvPr/>
          </p:nvCxnSpPr>
          <p:spPr>
            <a:xfrm>
              <a:off x="4218985" y="2437132"/>
              <a:ext cx="664500" cy="3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6" name="Google Shape;236;g5b0f7406fe_0_121"/>
            <p:cNvCxnSpPr>
              <a:stCxn id="215" idx="1"/>
              <a:endCxn id="237" idx="1"/>
            </p:cNvCxnSpPr>
            <p:nvPr/>
          </p:nvCxnSpPr>
          <p:spPr>
            <a:xfrm>
              <a:off x="4218985" y="2982012"/>
              <a:ext cx="664500" cy="3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238" name="Google Shape;238;g5b0f7406fe_0_121"/>
            <p:cNvGrpSpPr/>
            <p:nvPr/>
          </p:nvGrpSpPr>
          <p:grpSpPr>
            <a:xfrm>
              <a:off x="4913001" y="420163"/>
              <a:ext cx="10070574" cy="6017684"/>
              <a:chOff x="622863" y="467984"/>
              <a:chExt cx="10070574" cy="5923500"/>
            </a:xfrm>
          </p:grpSpPr>
          <p:sp>
            <p:nvSpPr>
              <p:cNvPr id="239" name="Google Shape;239;g5b0f7406fe_0_121"/>
              <p:cNvSpPr/>
              <p:nvPr/>
            </p:nvSpPr>
            <p:spPr>
              <a:xfrm>
                <a:off x="1024137" y="467984"/>
                <a:ext cx="9669300" cy="5923500"/>
              </a:xfrm>
              <a:prstGeom prst="roundRect">
                <a:avLst>
                  <a:gd name="adj" fmla="val 3008"/>
                </a:avLst>
              </a:prstGeom>
              <a:solidFill>
                <a:srgbClr val="D8D8D8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g5b0f7406fe_0_121"/>
              <p:cNvSpPr/>
              <p:nvPr/>
            </p:nvSpPr>
            <p:spPr>
              <a:xfrm>
                <a:off x="2420987" y="606802"/>
                <a:ext cx="6840600" cy="5587800"/>
              </a:xfrm>
              <a:prstGeom prst="rect">
                <a:avLst/>
              </a:prstGeom>
              <a:solidFill>
                <a:srgbClr val="F2F2F2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>
                  <a:buClr>
                    <a:srgbClr val="FFFFFF"/>
                  </a:buClr>
                  <a:buSzPts val="1800"/>
                </a:pPr>
                <a:endParaRPr sz="96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1" name="Google Shape;241;g5b0f7406fe_0_121"/>
              <p:cNvCxnSpPr>
                <a:stCxn id="242" idx="3"/>
              </p:cNvCxnSpPr>
              <p:nvPr/>
            </p:nvCxnSpPr>
            <p:spPr>
              <a:xfrm>
                <a:off x="8903701" y="1959507"/>
                <a:ext cx="65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43" name="Google Shape;243;g5b0f7406fe_0_121"/>
              <p:cNvSpPr txBox="1"/>
              <p:nvPr/>
            </p:nvSpPr>
            <p:spPr>
              <a:xfrm>
                <a:off x="9455192" y="817305"/>
                <a:ext cx="9144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600"/>
                </a:pPr>
                <a:r>
                  <a:rPr lang="en-US" sz="853" b="1">
                    <a:latin typeface="Calibri"/>
                    <a:ea typeface="Calibri"/>
                    <a:cs typeface="Calibri"/>
                    <a:sym typeface="Calibri"/>
                  </a:rPr>
                  <a:t>VCU118 board</a:t>
                </a:r>
                <a:endParaRPr sz="747"/>
              </a:p>
            </p:txBody>
          </p:sp>
          <p:sp>
            <p:nvSpPr>
              <p:cNvPr id="244" name="Google Shape;244;g5b0f7406fe_0_121"/>
              <p:cNvSpPr/>
              <p:nvPr/>
            </p:nvSpPr>
            <p:spPr>
              <a:xfrm>
                <a:off x="9563025" y="1685156"/>
                <a:ext cx="811800" cy="1008600"/>
              </a:xfrm>
              <a:prstGeom prst="roundRect">
                <a:avLst>
                  <a:gd name="adj" fmla="val 5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4 GB</a:t>
                </a:r>
                <a:endParaRPr sz="747"/>
              </a:p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DRAM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45" name="Google Shape;245;g5b0f7406fe_0_121"/>
              <p:cNvSpPr/>
              <p:nvPr/>
            </p:nvSpPr>
            <p:spPr>
              <a:xfrm>
                <a:off x="622863" y="2257965"/>
                <a:ext cx="14631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46" name="Google Shape;246;g5b0f7406fe_0_121"/>
              <p:cNvSpPr/>
              <p:nvPr/>
            </p:nvSpPr>
            <p:spPr>
              <a:xfrm>
                <a:off x="622863" y="2802845"/>
                <a:ext cx="14631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USB/UART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47" name="Google Shape;247;g5b0f7406fe_0_121"/>
              <p:cNvSpPr/>
              <p:nvPr/>
            </p:nvSpPr>
            <p:spPr>
              <a:xfrm>
                <a:off x="5588825" y="1528975"/>
                <a:ext cx="1280100" cy="44481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AXI4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fabric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g5b0f7406fe_0_121"/>
              <p:cNvSpPr/>
              <p:nvPr/>
            </p:nvSpPr>
            <p:spPr>
              <a:xfrm>
                <a:off x="6594672" y="2584317"/>
                <a:ext cx="2742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endParaRPr sz="85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g5b0f7406fe_0_121"/>
              <p:cNvSpPr/>
              <p:nvPr/>
            </p:nvSpPr>
            <p:spPr>
              <a:xfrm>
                <a:off x="7623601" y="1685157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DDR4 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Ctrl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g5b0f7406fe_0_121"/>
              <p:cNvSpPr/>
              <p:nvPr/>
            </p:nvSpPr>
            <p:spPr>
              <a:xfrm>
                <a:off x="3585033" y="1720002"/>
                <a:ext cx="1280100" cy="911400"/>
              </a:xfrm>
              <a:prstGeom prst="rect">
                <a:avLst/>
              </a:prstGeom>
              <a:solidFill>
                <a:srgbClr val="C2D59B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48760" rIns="48760" bIns="24373" anchor="t" anchorCtr="0">
                <a:noAutofit/>
              </a:bodyPr>
              <a:lstStyle/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P1/P2/P3</a:t>
                </a:r>
                <a:endParaRPr sz="747">
                  <a:solidFill>
                    <a:srgbClr val="222222"/>
                  </a:solidFill>
                </a:endParaRPr>
              </a:p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processor</a:t>
                </a:r>
                <a:endParaRPr sz="747"/>
              </a:p>
            </p:txBody>
          </p:sp>
          <p:grpSp>
            <p:nvGrpSpPr>
              <p:cNvPr id="250" name="Google Shape;250;g5b0f7406fe_0_121"/>
              <p:cNvGrpSpPr/>
              <p:nvPr/>
            </p:nvGrpSpPr>
            <p:grpSpPr>
              <a:xfrm>
                <a:off x="4492251" y="1720002"/>
                <a:ext cx="1462980" cy="365700"/>
                <a:chOff x="5465263" y="1990254"/>
                <a:chExt cx="1462980" cy="365700"/>
              </a:xfrm>
            </p:grpSpPr>
            <p:sp>
              <p:nvSpPr>
                <p:cNvPr id="251" name="Google Shape;251;g5b0f7406fe_0_121"/>
                <p:cNvSpPr/>
                <p:nvPr/>
              </p:nvSpPr>
              <p:spPr>
                <a:xfrm>
                  <a:off x="5465263" y="199025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g5b0f7406fe_0_121"/>
                <p:cNvSpPr/>
                <p:nvPr/>
              </p:nvSpPr>
              <p:spPr>
                <a:xfrm>
                  <a:off x="6562543" y="199025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3" name="Google Shape;253;g5b0f7406fe_0_121"/>
                <p:cNvCxnSpPr>
                  <a:stCxn id="252" idx="1"/>
                  <a:endCxn id="251" idx="3"/>
                </p:cNvCxnSpPr>
                <p:nvPr/>
              </p:nvCxnSpPr>
              <p:spPr>
                <a:xfrm rot="10800000">
                  <a:off x="5830843" y="217310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54" name="Google Shape;254;g5b0f7406fe_0_121"/>
              <p:cNvGrpSpPr/>
              <p:nvPr/>
            </p:nvGrpSpPr>
            <p:grpSpPr>
              <a:xfrm>
                <a:off x="4492251" y="2268642"/>
                <a:ext cx="1462980" cy="365700"/>
                <a:chOff x="5465263" y="2538894"/>
                <a:chExt cx="1462980" cy="365700"/>
              </a:xfrm>
            </p:grpSpPr>
            <p:sp>
              <p:nvSpPr>
                <p:cNvPr id="255" name="Google Shape;255;g5b0f7406fe_0_121"/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g5b0f7406fe_0_121"/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7" name="Google Shape;257;g5b0f7406fe_0_121"/>
                <p:cNvCxnSpPr>
                  <a:stCxn id="256" idx="1"/>
                  <a:endCxn id="255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58" name="Google Shape;258;g5b0f7406fe_0_121"/>
              <p:cNvSpPr/>
              <p:nvPr/>
            </p:nvSpPr>
            <p:spPr>
              <a:xfrm>
                <a:off x="6508308" y="1776597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259" name="Google Shape;259;g5b0f7406fe_0_121"/>
              <p:cNvSpPr/>
              <p:nvPr/>
            </p:nvSpPr>
            <p:spPr>
              <a:xfrm>
                <a:off x="7605588" y="1776597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0" name="Google Shape;260;g5b0f7406fe_0_121"/>
              <p:cNvCxnSpPr>
                <a:stCxn id="259" idx="1"/>
                <a:endCxn id="258" idx="3"/>
              </p:cNvCxnSpPr>
              <p:nvPr/>
            </p:nvCxnSpPr>
            <p:spPr>
              <a:xfrm rot="10800000">
                <a:off x="6873888" y="1959447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g5b0f7406fe_0_121"/>
              <p:cNvCxnSpPr>
                <a:stCxn id="262" idx="1"/>
                <a:endCxn id="246" idx="3"/>
              </p:cNvCxnSpPr>
              <p:nvPr/>
            </p:nvCxnSpPr>
            <p:spPr>
              <a:xfrm rot="10800000">
                <a:off x="2085933" y="2985530"/>
                <a:ext cx="1499100" cy="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3" name="Google Shape;263;g5b0f7406fe_0_121"/>
              <p:cNvSpPr/>
              <p:nvPr/>
            </p:nvSpPr>
            <p:spPr>
              <a:xfrm>
                <a:off x="1171503" y="1802570"/>
                <a:ext cx="914400" cy="2742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RESET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64" name="Google Shape;264;g5b0f7406fe_0_121"/>
              <p:cNvSpPr/>
              <p:nvPr/>
            </p:nvSpPr>
            <p:spPr>
              <a:xfrm>
                <a:off x="1171503" y="1417957"/>
                <a:ext cx="914400" cy="2742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CLK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65" name="Google Shape;265;g5b0f7406fe_0_121"/>
              <p:cNvCxnSpPr>
                <a:stCxn id="264" idx="3"/>
              </p:cNvCxnSpPr>
              <p:nvPr/>
            </p:nvCxnSpPr>
            <p:spPr>
              <a:xfrm>
                <a:off x="2085903" y="1555057"/>
                <a:ext cx="335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66" name="Google Shape;266;g5b0f7406fe_0_121"/>
              <p:cNvCxnSpPr>
                <a:stCxn id="263" idx="3"/>
              </p:cNvCxnSpPr>
              <p:nvPr/>
            </p:nvCxnSpPr>
            <p:spPr>
              <a:xfrm rot="10800000" flipH="1">
                <a:off x="2085903" y="1939370"/>
                <a:ext cx="351000" cy="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67" name="Google Shape;267;g5b0f7406fe_0_121"/>
              <p:cNvSpPr txBox="1"/>
              <p:nvPr/>
            </p:nvSpPr>
            <p:spPr>
              <a:xfrm>
                <a:off x="7776812" y="796462"/>
                <a:ext cx="12801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600"/>
                </a:pPr>
                <a:r>
                  <a:rPr lang="en-US" sz="853" b="1">
                    <a:latin typeface="Calibri"/>
                    <a:ea typeface="Calibri"/>
                    <a:cs typeface="Calibri"/>
                    <a:sym typeface="Calibri"/>
                  </a:rPr>
                  <a:t>XCVU9P</a:t>
                </a:r>
                <a:r>
                  <a:rPr lang="en-US" sz="747"/>
                  <a:t> </a:t>
                </a:r>
                <a:r>
                  <a:rPr lang="en-US" sz="853" b="1">
                    <a:latin typeface="Calibri"/>
                    <a:ea typeface="Calibri"/>
                    <a:cs typeface="Calibri"/>
                    <a:sym typeface="Calibri"/>
                  </a:rPr>
                  <a:t>FPGA</a:t>
                </a:r>
                <a:endParaRPr sz="747"/>
              </a:p>
            </p:txBody>
          </p:sp>
          <p:cxnSp>
            <p:nvCxnSpPr>
              <p:cNvPr id="268" name="Google Shape;268;g5b0f7406fe_0_121"/>
              <p:cNvCxnSpPr>
                <a:stCxn id="269" idx="1"/>
                <a:endCxn id="245" idx="3"/>
              </p:cNvCxnSpPr>
              <p:nvPr/>
            </p:nvCxnSpPr>
            <p:spPr>
              <a:xfrm rot="10800000">
                <a:off x="2086072" y="2440773"/>
                <a:ext cx="534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sp>
            <p:nvSpPr>
              <p:cNvPr id="270" name="Google Shape;270;g5b0f7406fe_0_121"/>
              <p:cNvSpPr/>
              <p:nvPr/>
            </p:nvSpPr>
            <p:spPr>
              <a:xfrm>
                <a:off x="7623601" y="2406335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 BootROM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1" name="Google Shape;271;g5b0f7406fe_0_121"/>
              <p:cNvGrpSpPr/>
              <p:nvPr/>
            </p:nvGrpSpPr>
            <p:grpSpPr>
              <a:xfrm>
                <a:off x="6508308" y="2497775"/>
                <a:ext cx="1462980" cy="365700"/>
                <a:chOff x="5465263" y="2538894"/>
                <a:chExt cx="1462980" cy="365700"/>
              </a:xfrm>
            </p:grpSpPr>
            <p:sp>
              <p:nvSpPr>
                <p:cNvPr id="272" name="Google Shape;272;g5b0f7406fe_0_121"/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747"/>
                </a:p>
              </p:txBody>
            </p:sp>
            <p:sp>
              <p:nvSpPr>
                <p:cNvPr id="273" name="Google Shape;273;g5b0f7406fe_0_121"/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" name="Google Shape;274;g5b0f7406fe_0_121"/>
                <p:cNvCxnSpPr>
                  <a:stCxn id="273" idx="1"/>
                  <a:endCxn id="272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75" name="Google Shape;275;g5b0f7406fe_0_121"/>
              <p:cNvSpPr txBox="1"/>
              <p:nvPr/>
            </p:nvSpPr>
            <p:spPr>
              <a:xfrm>
                <a:off x="6874068" y="2435475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276" name="Google Shape;276;g5b0f7406fe_0_121"/>
              <p:cNvSpPr txBox="1"/>
              <p:nvPr/>
            </p:nvSpPr>
            <p:spPr>
              <a:xfrm>
                <a:off x="6897625" y="1707292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512b </a:t>
                </a:r>
                <a:endParaRPr sz="747"/>
              </a:p>
            </p:txBody>
          </p:sp>
          <p:sp>
            <p:nvSpPr>
              <p:cNvPr id="277" name="Google Shape;277;g5b0f7406fe_0_121"/>
              <p:cNvSpPr txBox="1"/>
              <p:nvPr/>
            </p:nvSpPr>
            <p:spPr>
              <a:xfrm>
                <a:off x="4808263" y="1947512"/>
                <a:ext cx="7545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/>
              </a:p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64b </a:t>
                </a:r>
                <a:endParaRPr sz="747"/>
              </a:p>
            </p:txBody>
          </p:sp>
          <p:sp>
            <p:nvSpPr>
              <p:cNvPr id="262" name="Google Shape;262;g5b0f7406fe_0_121"/>
              <p:cNvSpPr/>
              <p:nvPr/>
            </p:nvSpPr>
            <p:spPr>
              <a:xfrm>
                <a:off x="3585033" y="27590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UART0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278" name="Google Shape;278;g5b0f7406fe_0_121"/>
              <p:cNvGrpSpPr/>
              <p:nvPr/>
            </p:nvGrpSpPr>
            <p:grpSpPr>
              <a:xfrm flipH="1">
                <a:off x="4492311" y="2812370"/>
                <a:ext cx="1462980" cy="365700"/>
                <a:chOff x="5465263" y="2386494"/>
                <a:chExt cx="1462980" cy="365700"/>
              </a:xfrm>
            </p:grpSpPr>
            <p:sp>
              <p:nvSpPr>
                <p:cNvPr id="279" name="Google Shape;279;g5b0f7406fe_0_121"/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g5b0f7406fe_0_121"/>
                <p:cNvSpPr/>
                <p:nvPr/>
              </p:nvSpPr>
              <p:spPr>
                <a:xfrm>
                  <a:off x="656254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47"/>
                </a:p>
              </p:txBody>
            </p:sp>
            <p:cxnSp>
              <p:nvCxnSpPr>
                <p:cNvPr id="281" name="Google Shape;281;g5b0f7406fe_0_121"/>
                <p:cNvCxnSpPr>
                  <a:stCxn id="280" idx="1"/>
                  <a:endCxn id="279" idx="3"/>
                </p:cNvCxnSpPr>
                <p:nvPr/>
              </p:nvCxnSpPr>
              <p:spPr>
                <a:xfrm rot="10800000">
                  <a:off x="5830843" y="25693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82" name="Google Shape;282;g5b0f7406fe_0_121"/>
              <p:cNvSpPr txBox="1"/>
              <p:nvPr/>
            </p:nvSpPr>
            <p:spPr>
              <a:xfrm>
                <a:off x="4873406" y="2750070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269" name="Google Shape;269;g5b0f7406fe_0_121"/>
              <p:cNvSpPr/>
              <p:nvPr/>
            </p:nvSpPr>
            <p:spPr>
              <a:xfrm>
                <a:off x="2620972" y="2266323"/>
                <a:ext cx="733200" cy="348900"/>
              </a:xfrm>
              <a:prstGeom prst="rect">
                <a:avLst/>
              </a:prstGeom>
              <a:solidFill>
                <a:srgbClr val="C2D59B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0" rIns="48760" bIns="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83" name="Google Shape;283;g5b0f7406fe_0_121"/>
              <p:cNvCxnSpPr/>
              <p:nvPr/>
            </p:nvCxnSpPr>
            <p:spPr>
              <a:xfrm rot="10800000">
                <a:off x="3354034" y="2438399"/>
                <a:ext cx="231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4" name="Google Shape;284;g5b0f7406fe_0_121"/>
              <p:cNvSpPr/>
              <p:nvPr/>
            </p:nvSpPr>
            <p:spPr>
              <a:xfrm>
                <a:off x="3585033" y="3330851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  </a:t>
                </a:r>
                <a:r>
                  <a:rPr lang="en-US" sz="747">
                    <a:solidFill>
                      <a:srgbClr val="222222"/>
                    </a:solidFill>
                  </a:rPr>
                  <a:t>Ethernet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285" name="Google Shape;285;g5b0f7406fe_0_121"/>
              <p:cNvGrpSpPr/>
              <p:nvPr/>
            </p:nvGrpSpPr>
            <p:grpSpPr>
              <a:xfrm flipH="1">
                <a:off x="4492311" y="3384191"/>
                <a:ext cx="1462980" cy="365700"/>
                <a:chOff x="5465263" y="2386494"/>
                <a:chExt cx="1462980" cy="365700"/>
              </a:xfrm>
            </p:grpSpPr>
            <p:sp>
              <p:nvSpPr>
                <p:cNvPr id="286" name="Google Shape;286;g5b0f7406fe_0_121"/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747"/>
                </a:p>
              </p:txBody>
            </p:sp>
            <p:sp>
              <p:nvSpPr>
                <p:cNvPr id="287" name="Google Shape;287;g5b0f7406fe_0_121"/>
                <p:cNvSpPr/>
                <p:nvPr/>
              </p:nvSpPr>
              <p:spPr>
                <a:xfrm>
                  <a:off x="656254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8" name="Google Shape;288;g5b0f7406fe_0_121"/>
                <p:cNvCxnSpPr>
                  <a:stCxn id="287" idx="1"/>
                  <a:endCxn id="286" idx="3"/>
                </p:cNvCxnSpPr>
                <p:nvPr/>
              </p:nvCxnSpPr>
              <p:spPr>
                <a:xfrm rot="10800000">
                  <a:off x="5830843" y="25693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89" name="Google Shape;289;g5b0f7406fe_0_121"/>
              <p:cNvSpPr txBox="1"/>
              <p:nvPr/>
            </p:nvSpPr>
            <p:spPr>
              <a:xfrm>
                <a:off x="4873406" y="3321891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290" name="Google Shape;290;g5b0f7406fe_0_121"/>
              <p:cNvSpPr/>
              <p:nvPr/>
            </p:nvSpPr>
            <p:spPr>
              <a:xfrm>
                <a:off x="3585033" y="3999414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 DMA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291" name="Google Shape;291;g5b0f7406fe_0_121"/>
              <p:cNvGrpSpPr/>
              <p:nvPr/>
            </p:nvGrpSpPr>
            <p:grpSpPr>
              <a:xfrm flipH="1">
                <a:off x="4183311" y="4052754"/>
                <a:ext cx="2134803" cy="365700"/>
                <a:chOff x="5102440" y="2386494"/>
                <a:chExt cx="2134803" cy="365700"/>
              </a:xfrm>
            </p:grpSpPr>
            <p:sp>
              <p:nvSpPr>
                <p:cNvPr id="292" name="Google Shape;292;g5b0f7406fe_0_121"/>
                <p:cNvSpPr/>
                <p:nvPr/>
              </p:nvSpPr>
              <p:spPr>
                <a:xfrm>
                  <a:off x="5102440" y="2386494"/>
                  <a:ext cx="728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3S+M</a:t>
                  </a:r>
                  <a:endParaRPr sz="747"/>
                </a:p>
              </p:txBody>
            </p:sp>
            <p:sp>
              <p:nvSpPr>
                <p:cNvPr id="293" name="Google Shape;293;g5b0f7406fe_0_121"/>
                <p:cNvSpPr/>
                <p:nvPr/>
              </p:nvSpPr>
              <p:spPr>
                <a:xfrm>
                  <a:off x="6562543" y="2386494"/>
                  <a:ext cx="674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3M+S</a:t>
                  </a:r>
                  <a:endParaRPr sz="747"/>
                </a:p>
              </p:txBody>
            </p:sp>
            <p:cxnSp>
              <p:nvCxnSpPr>
                <p:cNvPr id="294" name="Google Shape;294;g5b0f7406fe_0_121"/>
                <p:cNvCxnSpPr>
                  <a:stCxn id="293" idx="1"/>
                  <a:endCxn id="292" idx="3"/>
                </p:cNvCxnSpPr>
                <p:nvPr/>
              </p:nvCxnSpPr>
              <p:spPr>
                <a:xfrm rot="10800000">
                  <a:off x="5831143" y="2569344"/>
                  <a:ext cx="731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95" name="Google Shape;295;g5b0f7406fe_0_121"/>
              <p:cNvSpPr txBox="1"/>
              <p:nvPr/>
            </p:nvSpPr>
            <p:spPr>
              <a:xfrm>
                <a:off x="4873406" y="3990454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296" name="Google Shape;296;g5b0f7406fe_0_121"/>
              <p:cNvSpPr/>
              <p:nvPr/>
            </p:nvSpPr>
            <p:spPr>
              <a:xfrm>
                <a:off x="622863" y="3376571"/>
                <a:ext cx="14631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10/100/1000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97" name="Google Shape;297;g5b0f7406fe_0_121"/>
              <p:cNvCxnSpPr>
                <a:stCxn id="284" idx="1"/>
                <a:endCxn id="296" idx="3"/>
              </p:cNvCxnSpPr>
              <p:nvPr/>
            </p:nvCxnSpPr>
            <p:spPr>
              <a:xfrm rot="10800000">
                <a:off x="2085933" y="3559451"/>
                <a:ext cx="1499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g5b0f7406fe_0_121"/>
              <p:cNvCxnSpPr>
                <a:stCxn id="284" idx="2"/>
                <a:endCxn id="290" idx="0"/>
              </p:cNvCxnSpPr>
              <p:nvPr/>
            </p:nvCxnSpPr>
            <p:spPr>
              <a:xfrm>
                <a:off x="4225083" y="3788051"/>
                <a:ext cx="0" cy="211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9" name="Google Shape;299;g5b0f7406fe_0_121"/>
              <p:cNvSpPr/>
              <p:nvPr/>
            </p:nvSpPr>
            <p:spPr>
              <a:xfrm>
                <a:off x="7623601" y="3123933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Flash 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Ctrl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g5b0f7406fe_0_121"/>
              <p:cNvGrpSpPr/>
              <p:nvPr/>
            </p:nvGrpSpPr>
            <p:grpSpPr>
              <a:xfrm>
                <a:off x="6508308" y="3215373"/>
                <a:ext cx="1462980" cy="365700"/>
                <a:chOff x="5465263" y="2538894"/>
                <a:chExt cx="1462980" cy="365700"/>
              </a:xfrm>
            </p:grpSpPr>
            <p:sp>
              <p:nvSpPr>
                <p:cNvPr id="301" name="Google Shape;301;g5b0f7406fe_0_121"/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g5b0f7406fe_0_121"/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47"/>
                </a:p>
              </p:txBody>
            </p:sp>
            <p:cxnSp>
              <p:nvCxnSpPr>
                <p:cNvPr id="303" name="Google Shape;303;g5b0f7406fe_0_121"/>
                <p:cNvCxnSpPr>
                  <a:stCxn id="302" idx="1"/>
                  <a:endCxn id="301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04" name="Google Shape;304;g5b0f7406fe_0_121"/>
              <p:cNvSpPr txBox="1"/>
              <p:nvPr/>
            </p:nvSpPr>
            <p:spPr>
              <a:xfrm>
                <a:off x="6874068" y="3153073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305" name="Google Shape;305;g5b0f7406fe_0_121"/>
              <p:cNvSpPr/>
              <p:nvPr/>
            </p:nvSpPr>
            <p:spPr>
              <a:xfrm>
                <a:off x="9563025" y="2941053"/>
                <a:ext cx="811800" cy="914400"/>
              </a:xfrm>
              <a:prstGeom prst="roundRect">
                <a:avLst>
                  <a:gd name="adj" fmla="val 5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128 MB</a:t>
                </a:r>
                <a:endParaRPr sz="747"/>
              </a:p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Flash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306" name="Google Shape;306;g5b0f7406fe_0_121"/>
              <p:cNvCxnSpPr>
                <a:stCxn id="299" idx="3"/>
                <a:endCxn id="305" idx="1"/>
              </p:cNvCxnSpPr>
              <p:nvPr/>
            </p:nvCxnSpPr>
            <p:spPr>
              <a:xfrm>
                <a:off x="8903701" y="3398283"/>
                <a:ext cx="65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7" name="Google Shape;307;g5b0f7406fe_0_121"/>
              <p:cNvSpPr/>
              <p:nvPr/>
            </p:nvSpPr>
            <p:spPr>
              <a:xfrm>
                <a:off x="7623601" y="3858970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Soft Reset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(AXI GPIO0)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308" name="Google Shape;308;g5b0f7406fe_0_121"/>
              <p:cNvGrpSpPr/>
              <p:nvPr/>
            </p:nvGrpSpPr>
            <p:grpSpPr>
              <a:xfrm>
                <a:off x="6508308" y="3950410"/>
                <a:ext cx="1462980" cy="365700"/>
                <a:chOff x="5465263" y="2386494"/>
                <a:chExt cx="1462980" cy="365700"/>
              </a:xfrm>
            </p:grpSpPr>
            <p:sp>
              <p:nvSpPr>
                <p:cNvPr id="309" name="Google Shape;309;g5b0f7406fe_0_121"/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g5b0f7406fe_0_121"/>
                <p:cNvSpPr/>
                <p:nvPr/>
              </p:nvSpPr>
              <p:spPr>
                <a:xfrm>
                  <a:off x="656254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47"/>
                </a:p>
              </p:txBody>
            </p:sp>
            <p:cxnSp>
              <p:nvCxnSpPr>
                <p:cNvPr id="311" name="Google Shape;311;g5b0f7406fe_0_121"/>
                <p:cNvCxnSpPr>
                  <a:stCxn id="310" idx="1"/>
                  <a:endCxn id="309" idx="3"/>
                </p:cNvCxnSpPr>
                <p:nvPr/>
              </p:nvCxnSpPr>
              <p:spPr>
                <a:xfrm rot="10800000">
                  <a:off x="5830843" y="25693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12" name="Google Shape;312;g5b0f7406fe_0_121"/>
              <p:cNvSpPr txBox="1"/>
              <p:nvPr/>
            </p:nvSpPr>
            <p:spPr>
              <a:xfrm>
                <a:off x="6874068" y="3888110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</p:grpSp>
        <p:grpSp>
          <p:nvGrpSpPr>
            <p:cNvPr id="313" name="Google Shape;313;g5b0f7406fe_0_121"/>
            <p:cNvGrpSpPr/>
            <p:nvPr/>
          </p:nvGrpSpPr>
          <p:grpSpPr>
            <a:xfrm>
              <a:off x="11910233" y="4586868"/>
              <a:ext cx="1280100" cy="457200"/>
              <a:chOff x="3585033" y="3673430"/>
              <a:chExt cx="1280100" cy="457200"/>
            </a:xfrm>
          </p:grpSpPr>
          <p:sp>
            <p:nvSpPr>
              <p:cNvPr id="314" name="Google Shape;314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UART1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15" name="Google Shape;315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</p:grpSp>
        <p:grpSp>
          <p:nvGrpSpPr>
            <p:cNvPr id="316" name="Google Shape;316;g5b0f7406fe_0_121"/>
            <p:cNvGrpSpPr/>
            <p:nvPr/>
          </p:nvGrpSpPr>
          <p:grpSpPr>
            <a:xfrm>
              <a:off x="7858508" y="4702718"/>
              <a:ext cx="1280100" cy="457200"/>
              <a:chOff x="3585033" y="3673430"/>
              <a:chExt cx="1280100" cy="457200"/>
            </a:xfrm>
          </p:grpSpPr>
          <p:sp>
            <p:nvSpPr>
              <p:cNvPr id="317" name="Google Shape;317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IIC0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18" name="Google Shape;318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</p:grpSp>
        <p:grpSp>
          <p:nvGrpSpPr>
            <p:cNvPr id="319" name="Google Shape;319;g5b0f7406fe_0_121"/>
            <p:cNvGrpSpPr/>
            <p:nvPr/>
          </p:nvGrpSpPr>
          <p:grpSpPr>
            <a:xfrm>
              <a:off x="11910233" y="5213943"/>
              <a:ext cx="1280100" cy="457200"/>
              <a:chOff x="3585033" y="3673430"/>
              <a:chExt cx="1280100" cy="457200"/>
            </a:xfrm>
          </p:grpSpPr>
          <p:sp>
            <p:nvSpPr>
              <p:cNvPr id="320" name="Google Shape;320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SPI1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21" name="Google Shape;321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</p:grpSp>
        <p:grpSp>
          <p:nvGrpSpPr>
            <p:cNvPr id="322" name="Google Shape;322;g5b0f7406fe_0_121"/>
            <p:cNvGrpSpPr/>
            <p:nvPr/>
          </p:nvGrpSpPr>
          <p:grpSpPr>
            <a:xfrm>
              <a:off x="7855845" y="5383818"/>
              <a:ext cx="1280100" cy="457200"/>
              <a:chOff x="3585033" y="3673430"/>
              <a:chExt cx="1280100" cy="457200"/>
            </a:xfrm>
          </p:grpSpPr>
          <p:sp>
            <p:nvSpPr>
              <p:cNvPr id="323" name="Google Shape;323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GPIO1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24" name="Google Shape;324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</p:grpSp>
        <p:sp>
          <p:nvSpPr>
            <p:cNvPr id="325" name="Google Shape;325;g5b0f7406fe_0_121"/>
            <p:cNvSpPr txBox="1"/>
            <p:nvPr/>
          </p:nvSpPr>
          <p:spPr>
            <a:xfrm>
              <a:off x="11155731" y="4565407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cxnSp>
          <p:nvCxnSpPr>
            <p:cNvPr id="326" name="Google Shape;326;g5b0f7406fe_0_121"/>
            <p:cNvCxnSpPr/>
            <p:nvPr/>
          </p:nvCxnSpPr>
          <p:spPr>
            <a:xfrm rot="10800000">
              <a:off x="11167131" y="4815455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g5b0f7406fe_0_121"/>
            <p:cNvCxnSpPr/>
            <p:nvPr/>
          </p:nvCxnSpPr>
          <p:spPr>
            <a:xfrm rot="10800000">
              <a:off x="11167131" y="5442530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g5b0f7406fe_0_121"/>
            <p:cNvCxnSpPr/>
            <p:nvPr/>
          </p:nvCxnSpPr>
          <p:spPr>
            <a:xfrm rot="10800000">
              <a:off x="9138606" y="4931305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g5b0f7406fe_0_121"/>
            <p:cNvCxnSpPr/>
            <p:nvPr/>
          </p:nvCxnSpPr>
          <p:spPr>
            <a:xfrm rot="10800000">
              <a:off x="9138606" y="5612405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g5b0f7406fe_0_121"/>
            <p:cNvSpPr/>
            <p:nvPr/>
          </p:nvSpPr>
          <p:spPr>
            <a:xfrm>
              <a:off x="10790033" y="4632623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g5b0f7406fe_0_121"/>
            <p:cNvSpPr/>
            <p:nvPr/>
          </p:nvSpPr>
          <p:spPr>
            <a:xfrm>
              <a:off x="9853658" y="5429573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5b0f7406fe_0_121"/>
            <p:cNvSpPr/>
            <p:nvPr/>
          </p:nvSpPr>
          <p:spPr>
            <a:xfrm>
              <a:off x="9853658" y="4748473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5b0f7406fe_0_121"/>
            <p:cNvSpPr/>
            <p:nvPr/>
          </p:nvSpPr>
          <p:spPr>
            <a:xfrm>
              <a:off x="10790033" y="5293298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5b0f7406fe_0_121"/>
            <p:cNvSpPr txBox="1"/>
            <p:nvPr/>
          </p:nvSpPr>
          <p:spPr>
            <a:xfrm>
              <a:off x="9127206" y="46812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335" name="Google Shape;335;g5b0f7406fe_0_121"/>
            <p:cNvSpPr txBox="1"/>
            <p:nvPr/>
          </p:nvSpPr>
          <p:spPr>
            <a:xfrm>
              <a:off x="9127206" y="53623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336" name="Google Shape;336;g5b0f7406fe_0_121"/>
            <p:cNvSpPr txBox="1"/>
            <p:nvPr/>
          </p:nvSpPr>
          <p:spPr>
            <a:xfrm>
              <a:off x="11155731" y="5192479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337" name="Google Shape;337;g5b0f7406fe_0_121"/>
            <p:cNvSpPr/>
            <p:nvPr/>
          </p:nvSpPr>
          <p:spPr>
            <a:xfrm>
              <a:off x="13861125" y="4632613"/>
              <a:ext cx="811800" cy="3657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PMOD0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338" name="Google Shape;338;g5b0f7406fe_0_121"/>
            <p:cNvCxnSpPr/>
            <p:nvPr/>
          </p:nvCxnSpPr>
          <p:spPr>
            <a:xfrm>
              <a:off x="13201726" y="4815471"/>
              <a:ext cx="6594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9" name="Google Shape;339;g5b0f7406fe_0_121"/>
            <p:cNvSpPr/>
            <p:nvPr/>
          </p:nvSpPr>
          <p:spPr>
            <a:xfrm>
              <a:off x="13861125" y="5259688"/>
              <a:ext cx="811800" cy="3657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PMOD1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340" name="Google Shape;340;g5b0f7406fe_0_121"/>
            <p:cNvCxnSpPr/>
            <p:nvPr/>
          </p:nvCxnSpPr>
          <p:spPr>
            <a:xfrm>
              <a:off x="13201726" y="5442546"/>
              <a:ext cx="6594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1" name="Google Shape;341;g5b0f7406fe_0_121"/>
            <p:cNvSpPr/>
            <p:nvPr/>
          </p:nvSpPr>
          <p:spPr>
            <a:xfrm>
              <a:off x="5690850" y="4748463"/>
              <a:ext cx="811800" cy="3657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PMOD1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342" name="Google Shape;342;g5b0f7406fe_0_121"/>
            <p:cNvCxnSpPr>
              <a:stCxn id="341" idx="3"/>
            </p:cNvCxnSpPr>
            <p:nvPr/>
          </p:nvCxnSpPr>
          <p:spPr>
            <a:xfrm>
              <a:off x="6502650" y="4931313"/>
              <a:ext cx="135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5b0f7406fe_0_121"/>
            <p:cNvCxnSpPr>
              <a:stCxn id="344" idx="3"/>
            </p:cNvCxnSpPr>
            <p:nvPr/>
          </p:nvCxnSpPr>
          <p:spPr>
            <a:xfrm>
              <a:off x="6480150" y="5453563"/>
              <a:ext cx="1372800" cy="66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5b0f7406fe_0_121"/>
            <p:cNvCxnSpPr>
              <a:stCxn id="346" idx="3"/>
            </p:cNvCxnSpPr>
            <p:nvPr/>
          </p:nvCxnSpPr>
          <p:spPr>
            <a:xfrm>
              <a:off x="6480150" y="5771263"/>
              <a:ext cx="1372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4" name="Google Shape;344;g5b0f7406fe_0_121"/>
            <p:cNvSpPr/>
            <p:nvPr/>
          </p:nvSpPr>
          <p:spPr>
            <a:xfrm>
              <a:off x="5668350" y="5332813"/>
              <a:ext cx="811800" cy="2415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PMOD0/1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346" name="Google Shape;346;g5b0f7406fe_0_121"/>
            <p:cNvSpPr/>
            <p:nvPr/>
          </p:nvSpPr>
          <p:spPr>
            <a:xfrm>
              <a:off x="5668350" y="5650513"/>
              <a:ext cx="811800" cy="2415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LEDs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347" name="Google Shape;347;g5b0f7406fe_0_121"/>
            <p:cNvSpPr txBox="1"/>
            <p:nvPr/>
          </p:nvSpPr>
          <p:spPr>
            <a:xfrm>
              <a:off x="7077525" y="5190350"/>
              <a:ext cx="9309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Ch. 1</a:t>
              </a:r>
              <a:endParaRPr sz="747"/>
            </a:p>
          </p:txBody>
        </p:sp>
        <p:sp>
          <p:nvSpPr>
            <p:cNvPr id="348" name="Google Shape;348;g5b0f7406fe_0_121"/>
            <p:cNvSpPr txBox="1"/>
            <p:nvPr/>
          </p:nvSpPr>
          <p:spPr>
            <a:xfrm>
              <a:off x="7077525" y="5494875"/>
              <a:ext cx="9309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Ch. 2</a:t>
              </a:r>
              <a:endParaRPr sz="747"/>
            </a:p>
          </p:txBody>
        </p:sp>
        <p:sp>
          <p:nvSpPr>
            <p:cNvPr id="349" name="Google Shape;349;g5b0f7406fe_0_121"/>
            <p:cNvSpPr/>
            <p:nvPr/>
          </p:nvSpPr>
          <p:spPr>
            <a:xfrm>
              <a:off x="7718458" y="753875"/>
              <a:ext cx="4043700" cy="548700"/>
            </a:xfrm>
            <a:prstGeom prst="rect">
              <a:avLst/>
            </a:prstGeom>
            <a:solidFill>
              <a:srgbClr val="DAEEF3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853">
                  <a:solidFill>
                    <a:srgbClr val="222222"/>
                  </a:solidFill>
                </a:rPr>
                <a:t>Security Verification Factory (SVF)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350" name="Google Shape;350;g5b0f7406fe_0_121"/>
            <p:cNvSpPr/>
            <p:nvPr/>
          </p:nvSpPr>
          <p:spPr>
            <a:xfrm>
              <a:off x="4912988" y="849639"/>
              <a:ext cx="1463100" cy="3657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747">
                  <a:solidFill>
                    <a:srgbClr val="222222"/>
                  </a:solidFill>
                </a:rPr>
                <a:t>PCIe fingers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351" name="Google Shape;351;g5b0f7406fe_0_121"/>
            <p:cNvCxnSpPr/>
            <p:nvPr/>
          </p:nvCxnSpPr>
          <p:spPr>
            <a:xfrm rot="10800000">
              <a:off x="8515238" y="1313564"/>
              <a:ext cx="0" cy="378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2" name="Google Shape;352;g5b0f7406fe_0_121"/>
            <p:cNvCxnSpPr>
              <a:stCxn id="349" idx="1"/>
            </p:cNvCxnSpPr>
            <p:nvPr/>
          </p:nvCxnSpPr>
          <p:spPr>
            <a:xfrm rot="10800000">
              <a:off x="6375958" y="1027325"/>
              <a:ext cx="1342500" cy="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7" name="Google Shape;217;g5b0f7406fe_0_121"/>
            <p:cNvSpPr/>
            <p:nvPr/>
          </p:nvSpPr>
          <p:spPr>
            <a:xfrm>
              <a:off x="1308025" y="2794500"/>
              <a:ext cx="1280100" cy="378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console</a:t>
              </a:r>
              <a:endParaRPr sz="853">
                <a:solidFill>
                  <a:srgbClr val="222222"/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15FAD5A4-BD3A-4472-B049-2CFF765E5A3B}"/>
              </a:ext>
            </a:extLst>
          </p:cNvPr>
          <p:cNvSpPr txBox="1"/>
          <p:nvPr/>
        </p:nvSpPr>
        <p:spPr>
          <a:xfrm>
            <a:off x="725864" y="414779"/>
            <a:ext cx="228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Release 4.1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967</Words>
  <Application>Microsoft Office PowerPoint</Application>
  <PresentationFormat>Widescreen</PresentationFormat>
  <Paragraphs>561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Hauck</dc:creator>
  <cp:lastModifiedBy>Charlie Hauck</cp:lastModifiedBy>
  <cp:revision>33</cp:revision>
  <cp:lastPrinted>2019-11-19T13:40:44Z</cp:lastPrinted>
  <dcterms:created xsi:type="dcterms:W3CDTF">2016-12-07T23:20:23Z</dcterms:created>
  <dcterms:modified xsi:type="dcterms:W3CDTF">2020-01-03T21:18:15Z</dcterms:modified>
</cp:coreProperties>
</file>