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3" r:id="rId2"/>
    <p:sldId id="3523" r:id="rId3"/>
    <p:sldId id="286" r:id="rId4"/>
    <p:sldId id="3522" r:id="rId5"/>
    <p:sldId id="3526" r:id="rId6"/>
    <p:sldId id="35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 showGuides="1">
      <p:cViewPr varScale="1">
        <p:scale>
          <a:sx n="191" d="100"/>
          <a:sy n="191" d="100"/>
        </p:scale>
        <p:origin x="139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D3D90-39B8-45BC-8712-38C7820A62D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8598-50C1-43FB-A349-88573EF8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Was anyone surprised by the result?</a:t>
            </a:r>
          </a:p>
          <a:p>
            <a:endParaRPr lang="en-US"/>
          </a:p>
          <a:p>
            <a:pPr marL="228600" indent="-228600">
              <a:buAutoNum type="arabicPeriod"/>
            </a:pPr>
            <a:r>
              <a:rPr lang="en-US"/>
              <a:t>We can see why we got the result we did by looking in </a:t>
            </a:r>
            <a:r>
              <a:rPr lang="en-US" err="1">
                <a:latin typeface="Consolas" panose="020B0609020204030204" pitchFamily="49" charset="0"/>
              </a:rPr>
              <a:t>gdb</a:t>
            </a:r>
            <a:r>
              <a:rPr lang="en-US"/>
              <a:t>: the capability passed to the </a:t>
            </a:r>
            <a:r>
              <a:rPr lang="en-US" err="1">
                <a:latin typeface="Consolas" panose="020B0609020204030204" pitchFamily="49" charset="0"/>
              </a:rPr>
              <a:t>fill_buf</a:t>
            </a:r>
            <a:r>
              <a:rPr lang="en-US"/>
              <a:t> function has bounds of the entire 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/>
              <a:t> structure!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When we ask our compiler to bound capabilities to </a:t>
            </a:r>
            <a:r>
              <a:rPr lang="en-US" err="1"/>
              <a:t>subobjects</a:t>
            </a:r>
            <a:r>
              <a:rPr lang="en-US"/>
              <a:t>, we get perhaps the more expected result.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When we run that in </a:t>
            </a:r>
            <a:r>
              <a:rPr lang="en-US" err="1">
                <a:latin typeface="Consolas" panose="020B0609020204030204" pitchFamily="49" charset="0"/>
              </a:rPr>
              <a:t>gdb</a:t>
            </a:r>
            <a:r>
              <a:rPr lang="en-US"/>
              <a:t>, we can see that the capability passed in is bounded to just the </a:t>
            </a:r>
            <a:r>
              <a:rPr lang="en-US" sz="1200">
                <a:latin typeface="Consolas" panose="020B0609020204030204" pitchFamily="49" charset="0"/>
              </a:rPr>
              <a:t>buffer</a:t>
            </a:r>
            <a:r>
              <a:rPr lang="en-US"/>
              <a:t> sub-object within the larger 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/>
              <a:t>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D4321-7820-4D11-A4C1-AEAF0C7E3C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28CE-9ED3-4888-9ED2-06143E5E4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773A7-B2AB-4E68-9EA5-14BB09791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AB9F-340E-4F40-B119-E54927F0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943D-803F-4676-B4A0-11CCF5F8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EED3-5D87-45CA-8599-6A9FE981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4A43-AE3C-442C-9D87-778A643C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CD87F-14CF-4D28-9762-B3E2ECDE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47D7-AF60-461C-997F-68AD2C60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5C26B-2EF9-4341-ABA9-A11632D0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2D89-8818-42A4-AAE0-6D594762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DB969-990C-4438-8073-F095C18D1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A201D-E9A8-4F03-AC95-5FEF057C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26DE-5E03-4FB2-8D80-9325EAF8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4727-3DF4-45DC-BA5E-A566DA14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05C6-5354-43A7-9636-3007D80D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78D1-1C8C-4D04-AD21-2DBDDCE3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91FF-C516-4F27-865E-D28CBE93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B65C0-6C12-497B-B3EB-ED71887C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1036D-9173-412A-9A36-86FA9BE4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2BE4-157C-4A22-A93B-2D244DE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6ACF-BF71-43FE-AABE-60A7CE57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47271-6379-44A3-9D35-C208A0E9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DDCA-0F46-4E99-9313-819AFD69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87DD-7443-4357-A242-59F925FF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7827-C9FB-4358-A264-B408703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F05-D5BB-4838-93A6-8161B8E7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A457-76D1-4193-BBD8-62E55FAC0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42A0E-4504-4D90-BBEA-31CE0E645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47C49-AD3D-4578-8B1A-CDACE36E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11EA-DD44-4711-8864-7A57118E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2DA9-83D4-4906-8E30-E6BBAFFC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5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8CE4-2812-4236-BAF8-EAB68E86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DA19-C74F-4F10-A4F0-EAB709AA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B69E4-2232-47BA-AEB6-5B325CBA5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0EFAC-5D0A-4723-B49D-74E3403F7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73759-33DF-4C2E-9DCA-D7DBDBDFC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B7423-1463-4794-9BE6-643A9941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777BF-8F11-4B47-B11F-3F6EC087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C1ADD-252F-4A96-AC2D-BD3006B4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4C82-9E29-490B-83C0-0FDCA833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9945E-7E75-422B-A35E-8CF1EF5E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739C5-00C6-44AF-B146-3AF2D237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276EE-DBDA-4A6C-8782-2FCF4295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5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C3A5A-4883-4F27-B3B7-C60E5A88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7BA2-0054-4D36-8798-45BC8F1E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AA4D1-E613-4557-A962-BFE84A07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CCF5-00B4-4035-A492-EAD103F0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2197-08EA-459C-B824-D0EC4706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C25C-5A1A-48F3-B9ED-521F8E208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3CEEB-705C-4831-B7F7-25E3236B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671F-99F9-44A1-83DC-70B2D282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639AA-3ACA-4660-8EC6-162CE0EF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1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5662-EBB8-4ECF-A9D5-14C06070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29ABB-157A-4F20-9F0C-F32E35F1C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0F680-3191-479B-80C4-C055AD846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B615-244A-49A0-9414-A628F6DF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D3BE0-4AC8-4D78-89E4-8360E10D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0B06C-AD4F-4CC3-919F-D7C3F0C6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4C346-C2E6-41F0-A950-7DF4C6D9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6F3CF-49FE-4A71-84EE-D40E5C7E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9809-8D39-40EF-AFBC-D62F29D12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9B3C-972C-487E-A0E4-B32043ECDB79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12DB-DFB1-451C-A4CD-4194A13AB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FA8B-5375-43EE-9C7B-F3EF48460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B415-0E09-41AF-836A-BC54841C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C2C7-0546-4ABA-8356-DA07BAC2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Explore Sub-Object Bounds</a:t>
            </a:r>
            <a:br>
              <a:rPr lang="en-US"/>
            </a:br>
            <a:r>
              <a:rPr lang="en-US" sz="320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C548-0C1D-4363-8B89-47C7C8D9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CHERI C defaults to bounding to “allocations” or “objects”</a:t>
            </a:r>
          </a:p>
          <a:p>
            <a:pPr lvl="1"/>
            <a:r>
              <a:rPr lang="en-US" dirty="0"/>
              <a:t>Pointers into arrays and structures </a:t>
            </a:r>
            <a:r>
              <a:rPr lang="en-US" i="1" dirty="0"/>
              <a:t>inherit</a:t>
            </a:r>
            <a:r>
              <a:rPr lang="en-US" dirty="0"/>
              <a:t> bounds from container</a:t>
            </a:r>
          </a:p>
          <a:p>
            <a:pPr lvl="1"/>
            <a:endParaRPr lang="en-US" dirty="0"/>
          </a:p>
          <a:p>
            <a:r>
              <a:rPr lang="en-US" dirty="0"/>
              <a:t>“Sub-object” overflows not stopped by default</a:t>
            </a:r>
          </a:p>
          <a:p>
            <a:r>
              <a:rPr lang="en-US" dirty="0"/>
              <a:t>Compilation flags for sub-object bounds hardening</a:t>
            </a:r>
          </a:p>
          <a:p>
            <a:pPr marL="457200" lvl="1" indent="0">
              <a:buNone/>
            </a:pPr>
            <a:r>
              <a:rPr lang="en-US" dirty="0"/>
              <a:t>(And directives for fine-tuning in source in 2</a:t>
            </a:r>
            <a:r>
              <a:rPr lang="en-US" baseline="30000" dirty="0"/>
              <a:t>nd</a:t>
            </a:r>
            <a:r>
              <a:rPr lang="en-US" dirty="0"/>
              <a:t> part of exercise; “extra credit”)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📖Explore </a:t>
            </a:r>
            <a:r>
              <a:rPr lang="en-US" dirty="0" err="1"/>
              <a:t>Subobject</a:t>
            </a:r>
            <a:r>
              <a:rPr lang="en-US" dirty="0"/>
              <a:t> Bounds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D832B-7FEF-43B6-83D4-549CC8B7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9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818CDB-0AF3-47DA-8E3C-45EF60F0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Explore Sub-Object Bounds</a:t>
            </a:r>
            <a:br>
              <a:rPr lang="en-US"/>
            </a:br>
            <a:r>
              <a:rPr lang="en-US" sz="3200"/>
              <a:t>Introduction: Structure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8BA4-9484-43DF-ACF3-E65123DC2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Structure representation in memory: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Fill loop risks buffer overflow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/>
              <a:t>C rules this, too, </a:t>
            </a:r>
            <a:r>
              <a:rPr lang="en-US" sz="2400" i="1" dirty="0"/>
              <a:t>undefined behavior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/>
              <a:t>📖👩‍💻!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86B1C-6375-4A3C-86CD-3E66C7238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95713"/>
            <a:ext cx="6019800" cy="35812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struct </a:t>
            </a:r>
            <a:r>
              <a:rPr lang="en-US" sz="1400" err="1">
                <a:latin typeface="Consolas" panose="020B0609020204030204" pitchFamily="49" charset="0"/>
              </a:rPr>
              <a:t>buf</a:t>
            </a:r>
            <a:r>
              <a:rPr lang="en-US" sz="140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char buffer[128];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int </a:t>
            </a:r>
            <a:r>
              <a:rPr lang="en-US" sz="1400" err="1">
                <a:latin typeface="Consolas" panose="020B0609020204030204" pitchFamily="49" charset="0"/>
              </a:rPr>
              <a:t>i</a:t>
            </a:r>
            <a:r>
              <a:rPr lang="en-US" sz="140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} b;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#pragma weak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fill_buf</a:t>
            </a:r>
            <a:endParaRPr lang="en-US" sz="1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void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err="1">
                <a:latin typeface="Consolas" panose="020B0609020204030204" pitchFamily="49" charset="0"/>
              </a:rPr>
              <a:t>fill_buf</a:t>
            </a:r>
            <a:r>
              <a:rPr lang="en-US" sz="1400">
                <a:latin typeface="Consolas" panose="020B0609020204030204" pitchFamily="49" charset="0"/>
              </a:rPr>
              <a:t>(char *</a:t>
            </a:r>
            <a:r>
              <a:rPr lang="en-US" sz="1400" err="1">
                <a:latin typeface="Consolas" panose="020B0609020204030204" pitchFamily="49" charset="0"/>
              </a:rPr>
              <a:t>buf</a:t>
            </a:r>
            <a:r>
              <a:rPr lang="en-US" sz="1400">
                <a:latin typeface="Consolas" panose="020B0609020204030204" pitchFamily="49" charset="0"/>
              </a:rPr>
              <a:t>, </a:t>
            </a:r>
            <a:r>
              <a:rPr lang="en-US" sz="1400" err="1">
                <a:latin typeface="Consolas" panose="020B0609020204030204" pitchFamily="49" charset="0"/>
              </a:rPr>
              <a:t>size_t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len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for (</a:t>
            </a:r>
            <a:r>
              <a:rPr lang="en-US" sz="1400" err="1">
                <a:latin typeface="Consolas" panose="020B0609020204030204" pitchFamily="49" charset="0"/>
              </a:rPr>
              <a:t>size_t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i</a:t>
            </a:r>
            <a:r>
              <a:rPr lang="en-US" sz="1400">
                <a:latin typeface="Consolas" panose="020B0609020204030204" pitchFamily="49" charset="0"/>
              </a:rPr>
              <a:t> = 0; </a:t>
            </a:r>
            <a:r>
              <a:rPr lang="en-US" sz="1400" err="1">
                <a:latin typeface="Consolas" panose="020B0609020204030204" pitchFamily="49" charset="0"/>
              </a:rPr>
              <a:t>i</a:t>
            </a:r>
            <a:r>
              <a:rPr lang="en-US" sz="1400">
                <a:latin typeface="Consolas" panose="020B0609020204030204" pitchFamily="49" charset="0"/>
              </a:rPr>
              <a:t> &lt;= </a:t>
            </a:r>
            <a:r>
              <a:rPr lang="en-US" sz="1400" err="1">
                <a:latin typeface="Consolas" panose="020B0609020204030204" pitchFamily="49" charset="0"/>
              </a:rPr>
              <a:t>len</a:t>
            </a:r>
            <a:r>
              <a:rPr lang="en-US" sz="1400">
                <a:latin typeface="Consolas" panose="020B0609020204030204" pitchFamily="49" charset="0"/>
              </a:rPr>
              <a:t>; </a:t>
            </a:r>
            <a:r>
              <a:rPr lang="en-US" sz="1400" err="1">
                <a:latin typeface="Consolas" panose="020B0609020204030204" pitchFamily="49" charset="0"/>
              </a:rPr>
              <a:t>i</a:t>
            </a:r>
            <a:r>
              <a:rPr lang="en-US" sz="1400"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 </a:t>
            </a:r>
            <a:r>
              <a:rPr lang="en-US" sz="1400" err="1">
                <a:latin typeface="Consolas" panose="020B0609020204030204" pitchFamily="49" charset="0"/>
              </a:rPr>
              <a:t>buf</a:t>
            </a:r>
            <a:r>
              <a:rPr lang="en-US" sz="1400">
                <a:latin typeface="Consolas" panose="020B0609020204030204" pitchFamily="49" charset="0"/>
              </a:rPr>
              <a:t>[</a:t>
            </a:r>
            <a:r>
              <a:rPr lang="en-US" sz="1400" err="1">
                <a:latin typeface="Consolas" panose="020B0609020204030204" pitchFamily="49" charset="0"/>
              </a:rPr>
              <a:t>i</a:t>
            </a:r>
            <a:r>
              <a:rPr lang="en-US" sz="1400">
                <a:latin typeface="Consolas" panose="020B0609020204030204" pitchFamily="49" charset="0"/>
              </a:rPr>
              <a:t>] =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13336-CBB6-49C4-B22D-7950C8B11314}"/>
              </a:ext>
            </a:extLst>
          </p:cNvPr>
          <p:cNvSpPr/>
          <p:nvPr/>
        </p:nvSpPr>
        <p:spPr>
          <a:xfrm>
            <a:off x="1477972" y="2256499"/>
            <a:ext cx="1280612" cy="339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 panose="020B0609020204030204" pitchFamily="49" charset="0"/>
              </a:rPr>
              <a:t>Buffer[126]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45CAF-0E2F-4369-A0E8-27A9CFA1B5A0}"/>
              </a:ext>
            </a:extLst>
          </p:cNvPr>
          <p:cNvSpPr/>
          <p:nvPr/>
        </p:nvSpPr>
        <p:spPr>
          <a:xfrm>
            <a:off x="2758584" y="2256499"/>
            <a:ext cx="1280612" cy="339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 panose="020B0609020204030204" pitchFamily="49" charset="0"/>
              </a:rPr>
              <a:t>Buffer[127]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02728-A7C8-4828-9ED2-20B5BD099633}"/>
              </a:ext>
            </a:extLst>
          </p:cNvPr>
          <p:cNvSpPr/>
          <p:nvPr/>
        </p:nvSpPr>
        <p:spPr>
          <a:xfrm>
            <a:off x="4039197" y="2256501"/>
            <a:ext cx="1482888" cy="339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Consolas" panose="020B0609020204030204" pitchFamily="49" charset="0"/>
              </a:rPr>
              <a:t>i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AD2AD-FC05-4885-ABAE-9CD64A5B8474}"/>
              </a:ext>
            </a:extLst>
          </p:cNvPr>
          <p:cNvSpPr txBox="1"/>
          <p:nvPr/>
        </p:nvSpPr>
        <p:spPr>
          <a:xfrm>
            <a:off x="1071633" y="2226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…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2F2C4-C118-46B5-9406-FE3EC087A66D}"/>
              </a:ext>
            </a:extLst>
          </p:cNvPr>
          <p:cNvSpPr txBox="1"/>
          <p:nvPr/>
        </p:nvSpPr>
        <p:spPr>
          <a:xfrm>
            <a:off x="5522084" y="2226382"/>
            <a:ext cx="52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…</a:t>
            </a:r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FE992C6-B6C6-4F62-BDD5-BA79DA80C226}"/>
              </a:ext>
            </a:extLst>
          </p:cNvPr>
          <p:cNvCxnSpPr>
            <a:cxnSpLocks/>
          </p:cNvCxnSpPr>
          <p:nvPr/>
        </p:nvCxnSpPr>
        <p:spPr>
          <a:xfrm>
            <a:off x="4831080" y="3429000"/>
            <a:ext cx="1767839" cy="117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B1F8E44-0683-43DE-AC57-D001DE72D3C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4829810" y="1309205"/>
            <a:ext cx="431964" cy="3004985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491F7B3-1CDE-4D1E-91C8-5C4ACD952774}"/>
              </a:ext>
            </a:extLst>
          </p:cNvPr>
          <p:cNvSpPr/>
          <p:nvPr/>
        </p:nvSpPr>
        <p:spPr>
          <a:xfrm>
            <a:off x="1066800" y="2256503"/>
            <a:ext cx="4953000" cy="339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3552821-0877-4F22-839A-5FBE22B0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C2C7-0546-4ABA-8356-DA07BAC2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Sub-object Overflow</a:t>
            </a:r>
            <a:br>
              <a:rPr lang="en-US"/>
            </a:br>
            <a:r>
              <a:rPr lang="en-US" sz="3200"/>
              <a:t>Part 1 Discussion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3EA3BF-EF3A-4F08-B75F-205FA788E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RISC-V Baseline and CHERI!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4B638E-26E0-4F48-964A-E66D92A7B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92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</a:rPr>
              <a:t>b.i</a:t>
            </a:r>
            <a:r>
              <a:rPr lang="en-US" sz="2000">
                <a:latin typeface="Consolas" panose="020B0609020204030204" pitchFamily="49" charset="0"/>
              </a:rPr>
              <a:t> = c</a:t>
            </a:r>
          </a:p>
          <a:p>
            <a:pPr marL="0" indent="0">
              <a:buNone/>
            </a:pPr>
            <a:r>
              <a:rPr lang="en-US" sz="2000" err="1">
                <a:solidFill>
                  <a:schemeClr val="accent2"/>
                </a:solidFill>
                <a:latin typeface="Consolas" panose="020B0609020204030204" pitchFamily="49" charset="0"/>
              </a:rPr>
              <a:t>b.i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 = 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3A47D4-47EA-4ABE-9BCC-54B280521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CHERI with Sub-object Hardening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3E1533-B0DE-486A-BAD7-614CDAFB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92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</a:rPr>
              <a:t>b.i</a:t>
            </a:r>
            <a:r>
              <a:rPr lang="en-US" sz="2000">
                <a:latin typeface="Consolas" panose="020B0609020204030204" pitchFamily="49" charset="0"/>
              </a:rPr>
              <a:t> = c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In-address space security exception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A838896-E2F3-404D-B03A-E780A1FDE1E1}"/>
              </a:ext>
            </a:extLst>
          </p:cNvPr>
          <p:cNvSpPr txBox="1">
            <a:spLocks/>
          </p:cNvSpPr>
          <p:nvPr/>
        </p:nvSpPr>
        <p:spPr>
          <a:xfrm>
            <a:off x="839789" y="3429000"/>
            <a:ext cx="5256211" cy="137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Breakpoint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600">
                <a:latin typeface="Consolas" panose="020B0609020204030204" pitchFamily="49" charset="0"/>
              </a:rPr>
              <a:t>fill_buf</a:t>
            </a: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(buf=0x103e50 &lt;b&gt;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[rwRW,</a:t>
            </a:r>
            <a:r>
              <a:rPr lang="it-IT" sz="1600">
                <a:latin typeface="Consolas" panose="020B0609020204030204" pitchFamily="49" charset="0"/>
              </a:rPr>
              <a:t>0x103e50-0x103</a:t>
            </a:r>
            <a:r>
              <a:rPr lang="it-IT" sz="1600">
                <a:solidFill>
                  <a:schemeClr val="accent2"/>
                </a:solidFill>
                <a:latin typeface="Consolas" panose="020B0609020204030204" pitchFamily="49" charset="0"/>
              </a:rPr>
              <a:t>ed4</a:t>
            </a: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len=128)</a:t>
            </a:r>
            <a:endParaRPr lang="en-US" sz="16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363148B-4EFC-42F3-A866-22345AB433B7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256211" cy="137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Breakpoint 1,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600">
                <a:latin typeface="Consolas" panose="020B0609020204030204" pitchFamily="49" charset="0"/>
              </a:rPr>
              <a:t>fill_buf</a:t>
            </a: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(buf=0x103e50 &lt;b&gt;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[rwRW,</a:t>
            </a:r>
            <a:r>
              <a:rPr lang="it-IT" sz="1600">
                <a:latin typeface="Consolas" panose="020B0609020204030204" pitchFamily="49" charset="0"/>
              </a:rPr>
              <a:t>0x103e50-0x103</a:t>
            </a:r>
            <a:r>
              <a:rPr lang="it-IT" sz="1600">
                <a:solidFill>
                  <a:schemeClr val="accent1"/>
                </a:solidFill>
                <a:latin typeface="Consolas" panose="020B0609020204030204" pitchFamily="49" charset="0"/>
              </a:rPr>
              <a:t>ed0</a:t>
            </a: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6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len=128)</a:t>
            </a:r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E89C570F-EF40-47FC-AC8F-3D7EC0159E96}"/>
              </a:ext>
            </a:extLst>
          </p:cNvPr>
          <p:cNvSpPr/>
          <p:nvPr/>
        </p:nvSpPr>
        <p:spPr>
          <a:xfrm>
            <a:off x="9570720" y="4978400"/>
            <a:ext cx="2189480" cy="7115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271"/>
              <a:gd name="adj6" fmla="val -371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Capability length: </a:t>
            </a:r>
            <a:r>
              <a:rPr lang="en-US">
                <a:solidFill>
                  <a:schemeClr val="accent1"/>
                </a:solidFill>
              </a:rPr>
              <a:t>128</a:t>
            </a:r>
            <a:r>
              <a:rPr lang="en-US">
                <a:solidFill>
                  <a:schemeClr val="tx1"/>
                </a:solidFill>
              </a:rPr>
              <a:t> bytes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B776C2FF-421D-4E78-B96C-F5AE3FA3E7D4}"/>
              </a:ext>
            </a:extLst>
          </p:cNvPr>
          <p:cNvSpPr/>
          <p:nvPr/>
        </p:nvSpPr>
        <p:spPr>
          <a:xfrm>
            <a:off x="4343400" y="4978400"/>
            <a:ext cx="2189480" cy="7115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271"/>
              <a:gd name="adj6" fmla="val -3715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Capability length: </a:t>
            </a:r>
            <a:r>
              <a:rPr lang="en-US">
                <a:solidFill>
                  <a:schemeClr val="accent2"/>
                </a:solidFill>
              </a:rPr>
              <a:t>132</a:t>
            </a:r>
            <a:r>
              <a:rPr lang="en-US">
                <a:solidFill>
                  <a:schemeClr val="tx1"/>
                </a:solidFill>
              </a:rPr>
              <a:t> bytes!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0EE5C18-D5F7-41C1-87CB-4639E117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  <p:bldP spid="10" grpId="0"/>
      <p:bldP spid="12" grpId="0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C2C7-0546-4ABA-8356-DA07BAC2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Sub-object Overflow</a:t>
            </a:r>
            <a:br>
              <a:rPr lang="en-US"/>
            </a:br>
            <a:r>
              <a:rPr lang="en-US" sz="3200"/>
              <a:t>Part 2 Discussion: Why isn’t this the default?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C548-0C1D-4363-8B89-47C7C8D9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/>
              <a:t>C spec defines </a:t>
            </a:r>
            <a:r>
              <a:rPr lang="en-US" err="1">
                <a:latin typeface="Consolas" panose="020B0609020204030204" pitchFamily="49" charset="0"/>
              </a:rPr>
              <a:t>offsetof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 primitive and </a:t>
            </a:r>
            <a:r>
              <a:rPr lang="en-US">
                <a:latin typeface="Consolas" panose="020B0609020204030204" pitchFamily="49" charset="0"/>
              </a:rPr>
              <a:t>char*</a:t>
            </a:r>
            <a:r>
              <a:rPr lang="en-US"/>
              <a:t> casts</a:t>
            </a:r>
          </a:p>
          <a:p>
            <a:r>
              <a:rPr lang="en-US"/>
              <a:t>Software uses </a:t>
            </a:r>
            <a:r>
              <a:rPr lang="en-US" err="1">
                <a:latin typeface="Consolas" panose="020B0609020204030204" pitchFamily="49" charset="0"/>
              </a:rPr>
              <a:t>containerof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 for intrusive data structures</a:t>
            </a:r>
          </a:p>
          <a:p>
            <a:pPr lvl="1"/>
            <a:r>
              <a:rPr lang="en-US"/>
              <a:t>Especially popular in “systems” and “runtime” code</a:t>
            </a:r>
          </a:p>
          <a:p>
            <a:r>
              <a:rPr lang="en-US"/>
              <a:t>In general, incorrect to narrow bounds of pointers to sub-objects?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C852-5F46-4CA9-8264-75C4F911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C2C7-0546-4ABA-8356-DA07BAC2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Sub-object Overflow</a:t>
            </a:r>
            <a:br>
              <a:rPr lang="en-US"/>
            </a:br>
            <a:r>
              <a:rPr lang="en-US" sz="3200"/>
              <a:t>Part 2 Discussion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C548-0C1D-4363-8B89-47C7C8D9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4077"/>
            <a:ext cx="10515600" cy="2312885"/>
          </a:xfrm>
        </p:spPr>
        <p:txBody>
          <a:bodyPr anchor="t">
            <a:normAutofit/>
          </a:bodyPr>
          <a:lstStyle/>
          <a:p>
            <a:r>
              <a:rPr lang="en-US"/>
              <a:t>Without sub-object bounds narrowing, all caps include full structure</a:t>
            </a:r>
          </a:p>
          <a:p>
            <a:r>
              <a:rPr lang="en-US"/>
              <a:t>Applying sub-object bounds </a:t>
            </a:r>
            <a:r>
              <a:rPr lang="en-US" i="1"/>
              <a:t>everywhere</a:t>
            </a:r>
            <a:r>
              <a:rPr lang="en-US"/>
              <a:t>:</a:t>
            </a:r>
          </a:p>
          <a:p>
            <a:pPr lvl="1"/>
            <a:r>
              <a:rPr lang="en-US"/>
              <a:t>Next pointers grant access to </a:t>
            </a:r>
            <a:r>
              <a:rPr lang="en-US">
                <a:solidFill>
                  <a:schemeClr val="accent1"/>
                </a:solidFill>
              </a:rPr>
              <a:t>whole intrusive list structure</a:t>
            </a:r>
            <a:r>
              <a:rPr lang="en-US"/>
              <a:t>,</a:t>
            </a:r>
          </a:p>
          <a:p>
            <a:pPr lvl="1"/>
            <a:r>
              <a:rPr lang="en-US"/>
              <a:t>Previous pointers only to </a:t>
            </a:r>
            <a:r>
              <a:rPr lang="en-US">
                <a:solidFill>
                  <a:schemeClr val="accent2"/>
                </a:solidFill>
              </a:rPr>
              <a:t>next pointers</a:t>
            </a:r>
          </a:p>
          <a:p>
            <a:r>
              <a:rPr lang="en-US"/>
              <a:t>Annotations can widen pointers as needed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4A995-D934-4DC9-B17B-3C392471CD2A}"/>
              </a:ext>
            </a:extLst>
          </p:cNvPr>
          <p:cNvSpPr txBox="1"/>
          <p:nvPr/>
        </p:nvSpPr>
        <p:spPr>
          <a:xfrm>
            <a:off x="5648960" y="2066726"/>
            <a:ext cx="845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849D8-D328-4960-A593-0ECDCA57B7F4}"/>
              </a:ext>
            </a:extLst>
          </p:cNvPr>
          <p:cNvSpPr txBox="1"/>
          <p:nvPr/>
        </p:nvSpPr>
        <p:spPr>
          <a:xfrm>
            <a:off x="5648960" y="2436058"/>
            <a:ext cx="845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B72DD-9A17-4B95-981F-07A7EAE3E9AC}"/>
              </a:ext>
            </a:extLst>
          </p:cNvPr>
          <p:cNvSpPr txBox="1"/>
          <p:nvPr/>
        </p:nvSpPr>
        <p:spPr>
          <a:xfrm>
            <a:off x="5648960" y="2805390"/>
            <a:ext cx="845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err="1"/>
              <a:t>prevnp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D533B-CED2-4B35-A7A7-48051120657E}"/>
              </a:ext>
            </a:extLst>
          </p:cNvPr>
          <p:cNvSpPr txBox="1"/>
          <p:nvPr/>
        </p:nvSpPr>
        <p:spPr>
          <a:xfrm>
            <a:off x="3012440" y="2436058"/>
            <a:ext cx="845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56991-E83B-46A1-99EC-375366643934}"/>
              </a:ext>
            </a:extLst>
          </p:cNvPr>
          <p:cNvSpPr txBox="1"/>
          <p:nvPr/>
        </p:nvSpPr>
        <p:spPr>
          <a:xfrm>
            <a:off x="3012440" y="2805390"/>
            <a:ext cx="845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err="1"/>
              <a:t>prevnp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72FCD7-4E4E-465C-9A01-86C74DE3A0C1}"/>
              </a:ext>
            </a:extLst>
          </p:cNvPr>
          <p:cNvSpPr txBox="1"/>
          <p:nvPr/>
        </p:nvSpPr>
        <p:spPr>
          <a:xfrm>
            <a:off x="8285480" y="2066726"/>
            <a:ext cx="845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44942-1EDE-489E-B39B-50E4A494AC2E}"/>
              </a:ext>
            </a:extLst>
          </p:cNvPr>
          <p:cNvSpPr txBox="1"/>
          <p:nvPr/>
        </p:nvSpPr>
        <p:spPr>
          <a:xfrm>
            <a:off x="8285480" y="2436058"/>
            <a:ext cx="845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7D743-A7A6-40DC-90F8-A8C8C3A0CAF5}"/>
              </a:ext>
            </a:extLst>
          </p:cNvPr>
          <p:cNvSpPr txBox="1"/>
          <p:nvPr/>
        </p:nvSpPr>
        <p:spPr>
          <a:xfrm>
            <a:off x="8285480" y="2805390"/>
            <a:ext cx="845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err="1"/>
              <a:t>prevnp</a:t>
            </a: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5497AC-25C9-4E6D-B1D1-13E6B5390FD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58184" y="2620724"/>
            <a:ext cx="1790776" cy="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4FBAEFAF-326E-402B-A7E9-22D53AD8C5F8}"/>
              </a:ext>
            </a:extLst>
          </p:cNvPr>
          <p:cNvSpPr/>
          <p:nvPr/>
        </p:nvSpPr>
        <p:spPr>
          <a:xfrm>
            <a:off x="5511800" y="2436057"/>
            <a:ext cx="71120" cy="7375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7C1212-F4A9-4C98-AF49-A541066084E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6494704" y="2620724"/>
            <a:ext cx="179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B5D41586-291D-487A-90A7-020091D72888}"/>
              </a:ext>
            </a:extLst>
          </p:cNvPr>
          <p:cNvSpPr/>
          <p:nvPr/>
        </p:nvSpPr>
        <p:spPr>
          <a:xfrm>
            <a:off x="8148320" y="2436057"/>
            <a:ext cx="71120" cy="73727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C6EDA45-3AFE-4F42-8A08-D521606A39F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6064967" y="108465"/>
            <a:ext cx="436602" cy="5695912"/>
          </a:xfrm>
          <a:prstGeom prst="bentConnector4">
            <a:avLst>
              <a:gd name="adj1" fmla="val -52359"/>
              <a:gd name="adj2" fmla="val 10383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2630DDFF-4765-48DA-9141-A91DCDF58B41}"/>
              </a:ext>
            </a:extLst>
          </p:cNvPr>
          <p:cNvSpPr/>
          <p:nvPr/>
        </p:nvSpPr>
        <p:spPr>
          <a:xfrm>
            <a:off x="9194800" y="2436058"/>
            <a:ext cx="91440" cy="369332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A55DFF17-3110-45F2-9E4B-179A8A71D6E6}"/>
              </a:ext>
            </a:extLst>
          </p:cNvPr>
          <p:cNvSpPr/>
          <p:nvPr/>
        </p:nvSpPr>
        <p:spPr>
          <a:xfrm>
            <a:off x="6558280" y="2436058"/>
            <a:ext cx="91440" cy="369332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4DCB9147-62FF-441B-80D9-027FCC00D89C}"/>
              </a:ext>
            </a:extLst>
          </p:cNvPr>
          <p:cNvSpPr/>
          <p:nvPr/>
        </p:nvSpPr>
        <p:spPr>
          <a:xfrm>
            <a:off x="3903904" y="2436057"/>
            <a:ext cx="91440" cy="369332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6F2CA97-8186-4E51-A957-949D19E00268}"/>
              </a:ext>
            </a:extLst>
          </p:cNvPr>
          <p:cNvCxnSpPr>
            <a:stCxn id="21" idx="2"/>
          </p:cNvCxnSpPr>
          <p:nvPr/>
        </p:nvCxnSpPr>
        <p:spPr>
          <a:xfrm rot="5400000" flipH="1">
            <a:off x="7383227" y="1849597"/>
            <a:ext cx="436602" cy="2213648"/>
          </a:xfrm>
          <a:prstGeom prst="bentConnector4">
            <a:avLst>
              <a:gd name="adj1" fmla="val -30252"/>
              <a:gd name="adj2" fmla="val 595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9485B0A-9D66-4751-B5E8-E1BC33E83ABF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4746707" y="1849597"/>
            <a:ext cx="436602" cy="2213648"/>
          </a:xfrm>
          <a:prstGeom prst="bentConnector4">
            <a:avLst>
              <a:gd name="adj1" fmla="val -32579"/>
              <a:gd name="adj2" fmla="val 595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Left Brace 66">
            <a:extLst>
              <a:ext uri="{FF2B5EF4-FFF2-40B4-BE49-F238E27FC236}">
                <a16:creationId xmlns:a16="http://schemas.microsoft.com/office/drawing/2014/main" id="{35366517-CD93-4F93-A729-A1749715B3FB}"/>
              </a:ext>
            </a:extLst>
          </p:cNvPr>
          <p:cNvSpPr/>
          <p:nvPr/>
        </p:nvSpPr>
        <p:spPr>
          <a:xfrm>
            <a:off x="2870200" y="2436057"/>
            <a:ext cx="71120" cy="7375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CC67F15-08D4-44E5-9B85-ECB826272052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 flipH="1">
            <a:off x="3012440" y="2620724"/>
            <a:ext cx="6118784" cy="12700"/>
          </a:xfrm>
          <a:prstGeom prst="bentConnector5">
            <a:avLst>
              <a:gd name="adj1" fmla="val -3736"/>
              <a:gd name="adj2" fmla="val -5505937"/>
              <a:gd name="adj3" fmla="val 103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>
            <a:extLst>
              <a:ext uri="{FF2B5EF4-FFF2-40B4-BE49-F238E27FC236}">
                <a16:creationId xmlns:a16="http://schemas.microsoft.com/office/drawing/2014/main" id="{11C3BD91-5A2F-4A2B-8163-817D4E4FE0DB}"/>
              </a:ext>
            </a:extLst>
          </p:cNvPr>
          <p:cNvSpPr/>
          <p:nvPr/>
        </p:nvSpPr>
        <p:spPr>
          <a:xfrm>
            <a:off x="3903904" y="2442407"/>
            <a:ext cx="91440" cy="730368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5C071DC0-C7B4-4CFC-A1AE-0DFF951B7595}"/>
              </a:ext>
            </a:extLst>
          </p:cNvPr>
          <p:cNvSpPr/>
          <p:nvPr/>
        </p:nvSpPr>
        <p:spPr>
          <a:xfrm>
            <a:off x="6575492" y="2065700"/>
            <a:ext cx="48997" cy="1100725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0EDE2BD8-1842-4F97-B89A-825F5EE89117}"/>
              </a:ext>
            </a:extLst>
          </p:cNvPr>
          <p:cNvSpPr/>
          <p:nvPr/>
        </p:nvSpPr>
        <p:spPr>
          <a:xfrm>
            <a:off x="5506720" y="2066726"/>
            <a:ext cx="71120" cy="110604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D8926675-2304-4FF5-BE82-A924E2E7B9B2}"/>
              </a:ext>
            </a:extLst>
          </p:cNvPr>
          <p:cNvSpPr/>
          <p:nvPr/>
        </p:nvSpPr>
        <p:spPr>
          <a:xfrm>
            <a:off x="8152587" y="2066726"/>
            <a:ext cx="71120" cy="110604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033F66EF-2E14-490C-828A-7AD1C29266B2}"/>
              </a:ext>
            </a:extLst>
          </p:cNvPr>
          <p:cNvSpPr/>
          <p:nvPr/>
        </p:nvSpPr>
        <p:spPr>
          <a:xfrm>
            <a:off x="9212012" y="2065700"/>
            <a:ext cx="48997" cy="1100725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020D9303-3FCF-4EFB-AA88-792CA22865D0}"/>
              </a:ext>
            </a:extLst>
          </p:cNvPr>
          <p:cNvSpPr/>
          <p:nvPr/>
        </p:nvSpPr>
        <p:spPr>
          <a:xfrm>
            <a:off x="5506720" y="2063037"/>
            <a:ext cx="71120" cy="110604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43F6028E-44B3-43AB-9227-34E701E7F4CD}"/>
              </a:ext>
            </a:extLst>
          </p:cNvPr>
          <p:cNvSpPr/>
          <p:nvPr/>
        </p:nvSpPr>
        <p:spPr>
          <a:xfrm>
            <a:off x="8152587" y="2072322"/>
            <a:ext cx="71120" cy="110604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D4405B09-8501-407D-9A58-0C7B154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5" grpId="0" animBg="1"/>
      <p:bldP spid="35" grpId="1" animBg="1"/>
      <p:bldP spid="46" grpId="0" animBg="1"/>
      <p:bldP spid="48" grpId="0" animBg="1"/>
      <p:bldP spid="52" grpId="0" animBg="1"/>
      <p:bldP spid="73" grpId="0" animBg="1"/>
      <p:bldP spid="74" grpId="0" animBg="1"/>
      <p:bldP spid="76" grpId="0" animBg="1"/>
      <p:bldP spid="77" grpId="0" animBg="1"/>
      <p:bldP spid="79" grpId="0" animBg="1"/>
      <p:bldP spid="80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C2C7-0546-4ABA-8356-DA07BAC2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Sub-object Overflow</a:t>
            </a:r>
            <a:br>
              <a:rPr lang="en-US"/>
            </a:br>
            <a:r>
              <a:rPr lang="en-US" sz="3200"/>
              <a:t>Part 2 Discussion: Could It be the Default in the Future?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C548-0C1D-4363-8B89-47C7C8D9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/>
              <a:t>Counterpoint: </a:t>
            </a:r>
            <a:r>
              <a:rPr lang="en-US" err="1">
                <a:latin typeface="Consolas" panose="020B0609020204030204" pitchFamily="49" charset="0"/>
              </a:rPr>
              <a:t>offsetof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 / </a:t>
            </a:r>
            <a:r>
              <a:rPr lang="en-US" err="1">
                <a:latin typeface="Consolas" panose="020B0609020204030204" pitchFamily="49" charset="0"/>
              </a:rPr>
              <a:t>containerof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 not </a:t>
            </a:r>
            <a:r>
              <a:rPr lang="en-US" i="1"/>
              <a:t>that</a:t>
            </a:r>
            <a:r>
              <a:rPr lang="en-US"/>
              <a:t> common.</a:t>
            </a:r>
          </a:p>
          <a:p>
            <a:r>
              <a:rPr lang="en-US"/>
              <a:t>Add static asserts to </a:t>
            </a:r>
            <a:r>
              <a:rPr lang="en-US" err="1"/>
              <a:t>containerof</a:t>
            </a:r>
            <a:r>
              <a:rPr lang="en-US"/>
              <a:t>, enforce sub-objects non-narrowing.</a:t>
            </a:r>
          </a:p>
          <a:p>
            <a:pPr lvl="1"/>
            <a:r>
              <a:rPr lang="en-US"/>
              <a:t>This is what you saw with </a:t>
            </a:r>
            <a:r>
              <a:rPr lang="en-US">
                <a:latin typeface="Consolas" panose="020B0609020204030204" pitchFamily="49" charset="0"/>
              </a:rPr>
              <a:t>-DUSE_CDEFS_CONTAINEROF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7D69F-C189-42AF-8152-EB5D4FA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1C73-9708-47CD-B181-4C0BE5191C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Widescreen</PresentationFormat>
  <Paragraphs>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Exercise: Explore Sub-Object Bounds Introduction</vt:lpstr>
      <vt:lpstr>Exercise: Explore Sub-Object Bounds Introduction: Structure Layout</vt:lpstr>
      <vt:lpstr>Exercise: Sub-object Overflow Part 1 Discussion</vt:lpstr>
      <vt:lpstr>Exercise: Sub-object Overflow Part 2 Discussion: Why isn’t this the default?</vt:lpstr>
      <vt:lpstr>Exercise: Sub-object Overflow Part 2 Discussion</vt:lpstr>
      <vt:lpstr>Exercise: Sub-object Overflow Part 2 Discussion: Could It be the Default in the Future?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Exercise: Explore Sub-Object Bounds Introduction</dc:title>
  <dc:creator>Wes Filardo</dc:creator>
  <cp:lastModifiedBy>Wes Filardo</cp:lastModifiedBy>
  <cp:revision>1</cp:revision>
  <dcterms:created xsi:type="dcterms:W3CDTF">2022-02-28T11:11:06Z</dcterms:created>
  <dcterms:modified xsi:type="dcterms:W3CDTF">2022-02-28T11:11:45Z</dcterms:modified>
</cp:coreProperties>
</file>