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2" r:id="rId2"/>
    <p:sldId id="3529" r:id="rId3"/>
    <p:sldId id="3530" r:id="rId4"/>
    <p:sldId id="3528" r:id="rId5"/>
    <p:sldId id="3532" r:id="rId6"/>
    <p:sldId id="3533" r:id="rId7"/>
    <p:sldId id="165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1" autoAdjust="0"/>
    <p:restoredTop sz="94660"/>
  </p:normalViewPr>
  <p:slideViewPr>
    <p:cSldViewPr snapToGrid="0" showGuides="1">
      <p:cViewPr varScale="1">
        <p:scale>
          <a:sx n="191" d="100"/>
          <a:sy n="191" d="100"/>
        </p:scale>
        <p:origin x="139" y="2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CA8FF-8308-4801-8AEB-8CC80CFB6DC3}" type="datetimeFigureOut">
              <a:rPr lang="en-US" smtClean="0"/>
              <a:t>2022-02-28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1DFFB-8757-40D9-991C-58576B930FAF}" type="slidenum">
              <a:rPr lang="en-US" smtClean="0"/>
              <a:t>‹#›</a:t>
            </a:fld>
            <a:endParaRPr lang="en-US"/>
          </a:p>
        </p:txBody>
      </p:sp>
    </p:spTree>
    <p:extLst>
      <p:ext uri="{BB962C8B-B14F-4D97-AF65-F5344CB8AC3E}">
        <p14:creationId xmlns:p14="http://schemas.microsoft.com/office/powerpoint/2010/main" val="212996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Hardy’s example of a confused deputy, there is a compiler </a:t>
            </a:r>
            <a:r>
              <a:rPr lang="en-US" i="1"/>
              <a:t>service</a:t>
            </a:r>
            <a:r>
              <a:rPr lang="en-US" i="0"/>
              <a:t> that logs billing information to a file.</a:t>
            </a:r>
          </a:p>
          <a:p>
            <a:endParaRPr lang="en-US" i="0"/>
          </a:p>
          <a:p>
            <a:pPr marL="228600" indent="-228600">
              <a:buAutoNum type="arabicPeriod"/>
            </a:pPr>
            <a:r>
              <a:rPr lang="en-US" i="0"/>
              <a:t>Users have files that they wish to be compiled by this daemon and a place where they would like the output to go.</a:t>
            </a:r>
          </a:p>
          <a:p>
            <a:pPr marL="228600" indent="-228600">
              <a:buAutoNum type="arabicPeriod"/>
            </a:pPr>
            <a:endParaRPr lang="en-US" i="0"/>
          </a:p>
          <a:p>
            <a:pPr marL="228600" indent="-228600">
              <a:buAutoNum type="arabicPeriod"/>
            </a:pPr>
            <a:r>
              <a:rPr lang="en-US" i="0"/>
              <a:t>Users are expected to send the </a:t>
            </a:r>
            <a:r>
              <a:rPr lang="en-US" i="1"/>
              <a:t>names</a:t>
            </a:r>
            <a:r>
              <a:rPr lang="en-US" i="0"/>
              <a:t> of the intended input and output file to this service, with the system implicitly passing their credentials as well, so that the service may act with the union of both sets of authority.</a:t>
            </a:r>
          </a:p>
          <a:p>
            <a:pPr marL="228600" indent="-228600">
              <a:buAutoNum type="arabicPeriod"/>
            </a:pPr>
            <a:endParaRPr lang="en-US" i="0"/>
          </a:p>
          <a:p>
            <a:pPr marL="228600" indent="-228600">
              <a:buAutoNum type="arabicPeriod"/>
            </a:pPr>
            <a:r>
              <a:rPr lang="en-US" i="0"/>
              <a:t>Because the daemon has been granted the rights to act </a:t>
            </a:r>
            <a:r>
              <a:rPr lang="en-US" i="1"/>
              <a:t>as the caller</a:t>
            </a:r>
            <a:r>
              <a:rPr lang="en-US" i="0"/>
              <a:t> it is able to open the source and target files.</a:t>
            </a:r>
          </a:p>
          <a:p>
            <a:pPr marL="228600" indent="-228600">
              <a:buAutoNum type="arabicPeriod"/>
            </a:pPr>
            <a:endParaRPr lang="en-US" i="0"/>
          </a:p>
          <a:p>
            <a:pPr marL="228600" indent="-228600">
              <a:buAutoNum type="arabicPeriod"/>
            </a:pPr>
            <a:r>
              <a:rPr lang="en-US" i="0"/>
              <a:t>And because the daemon continues to have its intrinsic authority, it can open its billing log file.</a:t>
            </a:r>
          </a:p>
          <a:p>
            <a:pPr marL="228600" indent="-228600">
              <a:buAutoNum type="arabicPeriod"/>
            </a:pPr>
            <a:endParaRPr lang="en-US" i="0"/>
          </a:p>
          <a:p>
            <a:pPr marL="228600" indent="-228600">
              <a:buAutoNum type="arabicPeriod"/>
            </a:pPr>
            <a:r>
              <a:rPr lang="en-US" i="0"/>
              <a:t>But not all users are so kind as to obey the rules.  If a user learns the </a:t>
            </a:r>
            <a:r>
              <a:rPr lang="en-US" i="1"/>
              <a:t>name</a:t>
            </a:r>
            <a:r>
              <a:rPr lang="en-US" i="0"/>
              <a:t> of the billing log and passes this </a:t>
            </a:r>
            <a:r>
              <a:rPr lang="en-US" i="1"/>
              <a:t>name</a:t>
            </a:r>
            <a:r>
              <a:rPr lang="en-US" i="0"/>
              <a:t> as the output file…</a:t>
            </a:r>
          </a:p>
          <a:p>
            <a:pPr marL="228600" indent="-228600">
              <a:buAutoNum type="arabicPeriod"/>
            </a:pPr>
            <a:endParaRPr lang="en-US" i="0"/>
          </a:p>
          <a:p>
            <a:pPr marL="228600" indent="-228600">
              <a:buAutoNum type="arabicPeriod"/>
            </a:pPr>
            <a:r>
              <a:rPr lang="en-US" i="0"/>
              <a:t>The daemon can open the user’s source file as before…</a:t>
            </a:r>
          </a:p>
          <a:p>
            <a:pPr marL="228600" indent="-228600">
              <a:buAutoNum type="arabicPeriod"/>
            </a:pPr>
            <a:endParaRPr lang="en-US" i="0"/>
          </a:p>
          <a:p>
            <a:pPr marL="228600" indent="-228600">
              <a:buAutoNum type="arabicPeriod"/>
            </a:pPr>
            <a:r>
              <a:rPr lang="en-US" i="0"/>
              <a:t>But will clobber the billing log with the output program, erasing or corrupting the accounting history!</a:t>
            </a:r>
          </a:p>
          <a:p>
            <a:pPr marL="228600" indent="-228600">
              <a:buAutoNum type="arabicPeriod"/>
            </a:pPr>
            <a:endParaRPr lang="en-US" i="0"/>
          </a:p>
          <a:p>
            <a:pPr marL="0" indent="0">
              <a:buNone/>
            </a:pPr>
            <a:r>
              <a:rPr lang="en-US" i="0"/>
              <a:t>Here, we will consider </a:t>
            </a:r>
            <a:r>
              <a:rPr lang="en-US" i="1"/>
              <a:t>the kernel</a:t>
            </a:r>
            <a:r>
              <a:rPr lang="en-US" i="0"/>
              <a:t> as the daemon with elevated authority and consider two different cases both like Hardy’s story, though in memory rather than the file system.</a:t>
            </a:r>
          </a:p>
          <a:p>
            <a:pPr marL="228600" indent="-228600">
              <a:buAutoNum type="arabicPeriod"/>
            </a:pPr>
            <a:endParaRPr lang="en-US" i="0"/>
          </a:p>
          <a:p>
            <a:pPr marL="228600" indent="-228600">
              <a:buAutoNum type="arabicPeriod"/>
            </a:pPr>
            <a:endParaRPr lang="en-US"/>
          </a:p>
        </p:txBody>
      </p:sp>
      <p:sp>
        <p:nvSpPr>
          <p:cNvPr id="4" name="Slide Number Placeholder 3"/>
          <p:cNvSpPr>
            <a:spLocks noGrp="1"/>
          </p:cNvSpPr>
          <p:nvPr>
            <p:ph type="sldNum" sz="quarter" idx="5"/>
          </p:nvPr>
        </p:nvSpPr>
        <p:spPr/>
        <p:txBody>
          <a:bodyPr/>
          <a:lstStyle/>
          <a:p>
            <a:fld id="{11AD4321-7820-4D11-A4C1-AEAF0C7E3CFD}" type="slidenum">
              <a:rPr lang="en-US" smtClean="0"/>
              <a:t>2</a:t>
            </a:fld>
            <a:endParaRPr lang="en-US"/>
          </a:p>
        </p:txBody>
      </p:sp>
    </p:spTree>
    <p:extLst>
      <p:ext uri="{BB962C8B-B14F-4D97-AF65-F5344CB8AC3E}">
        <p14:creationId xmlns:p14="http://schemas.microsoft.com/office/powerpoint/2010/main" val="10081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happened when we asked the kernel to write out of bounds?</a:t>
            </a:r>
          </a:p>
          <a:p>
            <a:endParaRPr lang="en-US"/>
          </a:p>
          <a:p>
            <a:pPr marL="228600" indent="-228600">
              <a:buAutoNum type="arabicPeriod"/>
            </a:pPr>
            <a:r>
              <a:rPr lang="en-US"/>
              <a:t>On the baseline architecture, the kernel had no way of knowing what our bounds were, so it took our word for the length of the structure.</a:t>
            </a:r>
          </a:p>
          <a:p>
            <a:pPr marL="228600" indent="-228600">
              <a:buAutoNum type="arabicPeriod"/>
            </a:pPr>
            <a:endParaRPr lang="en-US"/>
          </a:p>
          <a:p>
            <a:pPr marL="228600" indent="-228600">
              <a:buAutoNum type="arabicPeriod"/>
            </a:pPr>
            <a:r>
              <a:rPr lang="en-US"/>
              <a:t>With CHERI, the system call passed </a:t>
            </a:r>
            <a:r>
              <a:rPr lang="en-US" i="1"/>
              <a:t>a capability</a:t>
            </a:r>
            <a:r>
              <a:rPr lang="en-US" i="0"/>
              <a:t> to the kernel, and the kernel </a:t>
            </a:r>
            <a:r>
              <a:rPr lang="en-US" i="1"/>
              <a:t>used that capability</a:t>
            </a:r>
            <a:r>
              <a:rPr lang="en-US" i="0"/>
              <a:t> when writing to user memory, rather than using its own elevated authority.</a:t>
            </a:r>
          </a:p>
          <a:p>
            <a:pPr marL="228600" indent="-228600">
              <a:buAutoNum type="arabicPeriod"/>
            </a:pPr>
            <a:endParaRPr lang="en-US" i="0"/>
          </a:p>
          <a:p>
            <a:pPr marL="228600" indent="-228600">
              <a:buAutoNum type="arabicPeriod"/>
            </a:pPr>
            <a:r>
              <a:rPr lang="en-US" i="0"/>
              <a:t>[as it says]</a:t>
            </a:r>
          </a:p>
          <a:p>
            <a:pPr marL="228600" indent="-228600">
              <a:buAutoNum type="arabicPeriod"/>
            </a:pPr>
            <a:endParaRPr lang="en-US" i="0"/>
          </a:p>
          <a:p>
            <a:pPr marL="228600" indent="-228600">
              <a:buAutoNum type="arabicPeriod"/>
            </a:pPr>
            <a:r>
              <a:rPr lang="en-US" i="0"/>
              <a:t>In fact, we can see that the kernel only noticed the discrepancy between capability length and request length after it had started copying data to the user program.  *nix-like kernels generally have well-defined points where they copy data in from or out to the user program; making these use capabilities is enough to catch these kinds of misbehaviors of </a:t>
            </a:r>
            <a:r>
              <a:rPr lang="en-US" i="0" err="1"/>
              <a:t>userspace</a:t>
            </a:r>
            <a:r>
              <a:rPr lang="en-US" i="0"/>
              <a:t>, and relatively little of the read() path needs to be altered from what was already there.</a:t>
            </a:r>
            <a:endParaRPr lang="en-US"/>
          </a:p>
        </p:txBody>
      </p:sp>
      <p:sp>
        <p:nvSpPr>
          <p:cNvPr id="4" name="Slide Number Placeholder 3"/>
          <p:cNvSpPr>
            <a:spLocks noGrp="1"/>
          </p:cNvSpPr>
          <p:nvPr>
            <p:ph type="sldNum" sz="quarter" idx="5"/>
          </p:nvPr>
        </p:nvSpPr>
        <p:spPr/>
        <p:txBody>
          <a:bodyPr/>
          <a:lstStyle/>
          <a:p>
            <a:fld id="{11AD4321-7820-4D11-A4C1-AEAF0C7E3CFD}" type="slidenum">
              <a:rPr lang="en-US" smtClean="0"/>
              <a:t>5</a:t>
            </a:fld>
            <a:endParaRPr lang="en-US"/>
          </a:p>
        </p:txBody>
      </p:sp>
    </p:spTree>
    <p:extLst>
      <p:ext uri="{BB962C8B-B14F-4D97-AF65-F5344CB8AC3E}">
        <p14:creationId xmlns:p14="http://schemas.microsoft.com/office/powerpoint/2010/main" val="59729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AD4321-7820-4D11-A4C1-AEAF0C7E3CFD}" type="slidenum">
              <a:rPr lang="en-US" smtClean="0"/>
              <a:t>6</a:t>
            </a:fld>
            <a:endParaRPr lang="en-US"/>
          </a:p>
        </p:txBody>
      </p:sp>
    </p:spTree>
    <p:extLst>
      <p:ext uri="{BB962C8B-B14F-4D97-AF65-F5344CB8AC3E}">
        <p14:creationId xmlns:p14="http://schemas.microsoft.com/office/powerpoint/2010/main" val="1406517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 capabilities originate from the kernel, which holds a very powerful capability to all </a:t>
            </a:r>
            <a:r>
              <a:rPr lang="en-US" err="1"/>
              <a:t>userspace</a:t>
            </a:r>
            <a:r>
              <a:rPr lang="en-US"/>
              <a:t> memory, with full permissions.</a:t>
            </a:r>
          </a:p>
          <a:p>
            <a:pPr marL="0" indent="0">
              <a:buFont typeface="+mj-lt"/>
              <a:buNone/>
            </a:pPr>
            <a:r>
              <a:rPr lang="en-US"/>
              <a:t>On exec(), the kernel constructs subset capabilities for the loaded program (passed in the auxiliary vector as AT_ENTRY and AT_PHDR) and the initial stack (passed in $</a:t>
            </a:r>
            <a:r>
              <a:rPr lang="en-US" err="1"/>
              <a:t>csp</a:t>
            </a:r>
            <a:r>
              <a:rPr lang="en-US"/>
              <a:t>).</a:t>
            </a:r>
          </a:p>
          <a:p>
            <a:pPr marL="0" indent="0">
              <a:buFont typeface="+mj-lt"/>
              <a:buNone/>
            </a:pPr>
            <a:endParaRPr lang="en-US"/>
          </a:p>
          <a:p>
            <a:pPr marL="228600" indent="-228600">
              <a:buFont typeface="+mj-lt"/>
              <a:buAutoNum type="arabicPeriod"/>
            </a:pPr>
            <a:r>
              <a:rPr lang="en-US"/>
              <a:t>As the program runs, it can refine its own capabilities, as we saw it do with an on-stack array allocation.</a:t>
            </a:r>
          </a:p>
          <a:p>
            <a:pPr marL="228600" indent="-228600">
              <a:buFont typeface="+mj-lt"/>
              <a:buAutoNum type="arabicPeriod"/>
            </a:pPr>
            <a:endParaRPr lang="en-US"/>
          </a:p>
          <a:p>
            <a:pPr marL="228600" indent="-228600">
              <a:buFont typeface="+mj-lt"/>
              <a:buAutoNum type="arabicPeriod"/>
            </a:pPr>
            <a:r>
              <a:rPr lang="en-US"/>
              <a:t>If the program calls malloc(), malloc() calls </a:t>
            </a:r>
            <a:r>
              <a:rPr lang="en-US" err="1"/>
              <a:t>mmap</a:t>
            </a:r>
            <a:r>
              <a:rPr lang="en-US"/>
              <a:t>() and retrieves a capability to the new pages and then derives subset capabilities for each allocation.</a:t>
            </a:r>
          </a:p>
          <a:p>
            <a:pPr marL="228600" indent="-228600">
              <a:buFont typeface="+mj-lt"/>
              <a:buAutoNum type="arabicPeriod"/>
            </a:pPr>
            <a:endParaRPr lang="en-US"/>
          </a:p>
          <a:p>
            <a:pPr marL="228600" indent="-228600">
              <a:buFont typeface="+mj-lt"/>
              <a:buAutoNum type="arabicPeriod"/>
            </a:pPr>
            <a:r>
              <a:rPr lang="en-US"/>
              <a:t>In fact, we can even have the program loader narrow the capabilities used to access </a:t>
            </a:r>
            <a:r>
              <a:rPr lang="en-US" err="1"/>
              <a:t>globals</a:t>
            </a:r>
            <a:r>
              <a:rPr lang="en-US"/>
              <a:t> inside .data or .</a:t>
            </a:r>
            <a:r>
              <a:rPr lang="en-US" err="1"/>
              <a:t>bss</a:t>
            </a:r>
            <a:r>
              <a:rPr lang="en-US"/>
              <a:t>.</a:t>
            </a:r>
          </a:p>
        </p:txBody>
      </p:sp>
      <p:sp>
        <p:nvSpPr>
          <p:cNvPr id="4" name="Slide Number Placeholder 3"/>
          <p:cNvSpPr>
            <a:spLocks noGrp="1"/>
          </p:cNvSpPr>
          <p:nvPr>
            <p:ph type="sldNum" sz="quarter" idx="5"/>
          </p:nvPr>
        </p:nvSpPr>
        <p:spPr/>
        <p:txBody>
          <a:bodyPr/>
          <a:lstStyle/>
          <a:p>
            <a:fld id="{5985A4D3-B786-4E9B-91E4-DB991156D8F5}" type="slidenum">
              <a:rPr lang="en-US" smtClean="0"/>
              <a:t>7</a:t>
            </a:fld>
            <a:endParaRPr lang="en-US"/>
          </a:p>
        </p:txBody>
      </p:sp>
    </p:spTree>
    <p:extLst>
      <p:ext uri="{BB962C8B-B14F-4D97-AF65-F5344CB8AC3E}">
        <p14:creationId xmlns:p14="http://schemas.microsoft.com/office/powerpoint/2010/main" val="242158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C9D9-EE60-44EE-BCB2-C4C0BEF8E1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5879AC-5D3A-4D72-BBBC-A0303E2F2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25C080-57CB-49E5-93C6-747DE3B41904}"/>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5" name="Footer Placeholder 4">
            <a:extLst>
              <a:ext uri="{FF2B5EF4-FFF2-40B4-BE49-F238E27FC236}">
                <a16:creationId xmlns:a16="http://schemas.microsoft.com/office/drawing/2014/main" id="{F6891D4E-4916-4BD7-919B-F5DD9B2DE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BF9FF-DC55-4F74-9881-263796211E7A}"/>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12139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D970-7529-4DB5-9BB6-10028C1F76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4EFE3E-A2EA-4797-90C5-B5434958A6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11481-B228-4CCD-83C0-F8F317EFEE3C}"/>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5" name="Footer Placeholder 4">
            <a:extLst>
              <a:ext uri="{FF2B5EF4-FFF2-40B4-BE49-F238E27FC236}">
                <a16:creationId xmlns:a16="http://schemas.microsoft.com/office/drawing/2014/main" id="{77A3429A-F47B-4B00-86D3-17F7FA192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501B5-599C-4547-A9D7-6FED665309ED}"/>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77304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2171A-813E-471C-9803-D29BBB3AC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2C9B33-6C82-4C16-9C02-1D8132B8C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E7DAA-07E7-4FB5-9E9B-E1E4D0A8340D}"/>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5" name="Footer Placeholder 4">
            <a:extLst>
              <a:ext uri="{FF2B5EF4-FFF2-40B4-BE49-F238E27FC236}">
                <a16:creationId xmlns:a16="http://schemas.microsoft.com/office/drawing/2014/main" id="{E2CB6186-9C5C-4909-AB00-7350C597F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B465A-4430-4FA8-B465-73F21689A881}"/>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390008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3CFE-675D-43BF-A34D-86FF3E1CC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5FD46-FCEE-4947-A9C3-8BA3B105A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A7170-0809-4777-AD01-0B93DFBB75E2}"/>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5" name="Footer Placeholder 4">
            <a:extLst>
              <a:ext uri="{FF2B5EF4-FFF2-40B4-BE49-F238E27FC236}">
                <a16:creationId xmlns:a16="http://schemas.microsoft.com/office/drawing/2014/main" id="{E61908D2-3DEA-4976-8BB3-26854A503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E6BF0-59E5-4FF3-AC5B-B9AFEC2BCDC9}"/>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325543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E9EE-7746-4BAC-BD2F-42E51C69DA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B4DAD-22BF-46A4-B57F-BF19DB5B1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E79277-20CB-4336-9E54-1540BD2170FD}"/>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5" name="Footer Placeholder 4">
            <a:extLst>
              <a:ext uri="{FF2B5EF4-FFF2-40B4-BE49-F238E27FC236}">
                <a16:creationId xmlns:a16="http://schemas.microsoft.com/office/drawing/2014/main" id="{552CF185-FD94-4FB7-9CF7-F28DB37E8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09DEF-4623-4724-923E-315A6AFB083B}"/>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314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1974-7D81-4DE2-AA98-AF5F73AC9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3F126-C18A-4F00-AFC8-E7FF67EC50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6ECEAD-3472-4DDF-A327-487CBB06C7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3CC999-0855-4F83-93BD-048FE2B75940}"/>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6" name="Footer Placeholder 5">
            <a:extLst>
              <a:ext uri="{FF2B5EF4-FFF2-40B4-BE49-F238E27FC236}">
                <a16:creationId xmlns:a16="http://schemas.microsoft.com/office/drawing/2014/main" id="{F5FCF3F6-BEA2-4AC9-B1CE-FB38638A3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4D42A-0F8D-441C-A1D7-E05A6E385794}"/>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322431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9F1C-D667-4221-802F-ED22E5C3DC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02577-D311-450B-9692-94BC51C3C5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2228E0-4C01-4180-923B-5239647302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192979-3D50-4AEC-B3D4-5F9AB5186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142F5E-4BCB-4028-94B7-CEF8A6918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AF11D5-E367-4B67-BC00-D12D9F6BE829}"/>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8" name="Footer Placeholder 7">
            <a:extLst>
              <a:ext uri="{FF2B5EF4-FFF2-40B4-BE49-F238E27FC236}">
                <a16:creationId xmlns:a16="http://schemas.microsoft.com/office/drawing/2014/main" id="{1B984F16-E2B6-474C-97E4-336356A929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85F1E-3D65-4833-83C9-98C8DC014226}"/>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228454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4B67-41C3-48A6-9305-A3F605C9F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6A5F6-B81E-4923-8792-6D77C8FA3A0C}"/>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4" name="Footer Placeholder 3">
            <a:extLst>
              <a:ext uri="{FF2B5EF4-FFF2-40B4-BE49-F238E27FC236}">
                <a16:creationId xmlns:a16="http://schemas.microsoft.com/office/drawing/2014/main" id="{10DD5F48-1389-4269-8EA0-3901FA738E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713548-C62F-4E29-B77B-86F0D9F5F50E}"/>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205617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455D6-37AD-4C11-B838-F4F9F2001D95}"/>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3" name="Footer Placeholder 2">
            <a:extLst>
              <a:ext uri="{FF2B5EF4-FFF2-40B4-BE49-F238E27FC236}">
                <a16:creationId xmlns:a16="http://schemas.microsoft.com/office/drawing/2014/main" id="{E05E8C54-017E-48F0-AFBB-E66E5261B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8D0C4-1A3A-48F5-8318-0480262E4B9D}"/>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53181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9C13-62C3-4452-AB5C-161E80BDE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801AB0-360B-4196-8013-570F439F4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90BA88-560A-4E4C-9CE5-3117C923B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56BB8-A9AB-4B30-B60B-2D7A188AB2F0}"/>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6" name="Footer Placeholder 5">
            <a:extLst>
              <a:ext uri="{FF2B5EF4-FFF2-40B4-BE49-F238E27FC236}">
                <a16:creationId xmlns:a16="http://schemas.microsoft.com/office/drawing/2014/main" id="{791766DE-731E-4CA6-8276-F47DA8908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6CE9F-F805-4FAC-922C-255718D58907}"/>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80332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5728-C385-42D7-B8C9-9529AD65D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06C049-D8EA-4A2A-AB39-0D84E56A8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D88968-0963-4FFE-A374-DE2C5AE24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57C8D-2F39-4307-9A5A-32DBFB23CC0D}"/>
              </a:ext>
            </a:extLst>
          </p:cNvPr>
          <p:cNvSpPr>
            <a:spLocks noGrp="1"/>
          </p:cNvSpPr>
          <p:nvPr>
            <p:ph type="dt" sz="half" idx="10"/>
          </p:nvPr>
        </p:nvSpPr>
        <p:spPr/>
        <p:txBody>
          <a:bodyPr/>
          <a:lstStyle/>
          <a:p>
            <a:fld id="{617980F1-A730-460A-868F-3C1FC99B3BE8}" type="datetimeFigureOut">
              <a:rPr lang="en-US" smtClean="0"/>
              <a:t>2022-02-28</a:t>
            </a:fld>
            <a:endParaRPr lang="en-US"/>
          </a:p>
        </p:txBody>
      </p:sp>
      <p:sp>
        <p:nvSpPr>
          <p:cNvPr id="6" name="Footer Placeholder 5">
            <a:extLst>
              <a:ext uri="{FF2B5EF4-FFF2-40B4-BE49-F238E27FC236}">
                <a16:creationId xmlns:a16="http://schemas.microsoft.com/office/drawing/2014/main" id="{5D9AE659-FCC5-4974-AC58-E8FDFE1DF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8BC03-AC4B-4F9D-8340-414E254AD1FD}"/>
              </a:ext>
            </a:extLst>
          </p:cNvPr>
          <p:cNvSpPr>
            <a:spLocks noGrp="1"/>
          </p:cNvSpPr>
          <p:nvPr>
            <p:ph type="sldNum" sz="quarter" idx="12"/>
          </p:nvPr>
        </p:nvSpPr>
        <p:spPr/>
        <p:txBody>
          <a:bodyPr/>
          <a:lstStyle/>
          <a:p>
            <a:fld id="{4666A066-EEE9-426E-B8C9-07884FCBF6D6}" type="slidenum">
              <a:rPr lang="en-US" smtClean="0"/>
              <a:t>‹#›</a:t>
            </a:fld>
            <a:endParaRPr lang="en-US"/>
          </a:p>
        </p:txBody>
      </p:sp>
    </p:spTree>
    <p:extLst>
      <p:ext uri="{BB962C8B-B14F-4D97-AF65-F5344CB8AC3E}">
        <p14:creationId xmlns:p14="http://schemas.microsoft.com/office/powerpoint/2010/main" val="352179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C5DBFF-C019-4884-90A3-1D6BDDDCD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533BEA-14B3-4D80-9BC5-0018CC5D1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A0E1B5-B8F0-4F71-9FB7-269222D5F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980F1-A730-460A-868F-3C1FC99B3BE8}" type="datetimeFigureOut">
              <a:rPr lang="en-US" smtClean="0"/>
              <a:t>2022-02-28</a:t>
            </a:fld>
            <a:endParaRPr lang="en-US"/>
          </a:p>
        </p:txBody>
      </p:sp>
      <p:sp>
        <p:nvSpPr>
          <p:cNvPr id="5" name="Footer Placeholder 4">
            <a:extLst>
              <a:ext uri="{FF2B5EF4-FFF2-40B4-BE49-F238E27FC236}">
                <a16:creationId xmlns:a16="http://schemas.microsoft.com/office/drawing/2014/main" id="{AB4DB2F3-5E41-43E2-99A5-68EEB8F566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804099-6ECF-45CB-89E0-D561EDF25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6A066-EEE9-426E-B8C9-07884FCBF6D6}" type="slidenum">
              <a:rPr lang="en-US" smtClean="0"/>
              <a:t>‹#›</a:t>
            </a:fld>
            <a:endParaRPr lang="en-US"/>
          </a:p>
        </p:txBody>
      </p:sp>
    </p:spTree>
    <p:extLst>
      <p:ext uri="{BB962C8B-B14F-4D97-AF65-F5344CB8AC3E}">
        <p14:creationId xmlns:p14="http://schemas.microsoft.com/office/powerpoint/2010/main" val="2686728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l.acm.org/doi/10.1145/54289.871709" TargetMode="External"/><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4905-DFC9-4C61-AFD8-FE1C3DF0E9C4}"/>
              </a:ext>
            </a:extLst>
          </p:cNvPr>
          <p:cNvSpPr>
            <a:spLocks noGrp="1"/>
          </p:cNvSpPr>
          <p:nvPr>
            <p:ph type="title"/>
          </p:nvPr>
        </p:nvSpPr>
        <p:spPr/>
        <p:txBody>
          <a:bodyPr/>
          <a:lstStyle/>
          <a:p>
            <a:r>
              <a:rPr lang="en-US" err="1"/>
              <a:t>CheriABI</a:t>
            </a:r>
            <a:r>
              <a:rPr lang="en-US"/>
              <a:t>: Spatially Safe UNIX Processes</a:t>
            </a:r>
            <a:br>
              <a:rPr lang="en-US"/>
            </a:br>
            <a:r>
              <a:rPr lang="en-US" sz="3200"/>
              <a:t>Introduction</a:t>
            </a:r>
            <a:endParaRPr lang="en-US"/>
          </a:p>
        </p:txBody>
      </p:sp>
      <p:sp>
        <p:nvSpPr>
          <p:cNvPr id="5" name="Content Placeholder 4">
            <a:extLst>
              <a:ext uri="{FF2B5EF4-FFF2-40B4-BE49-F238E27FC236}">
                <a16:creationId xmlns:a16="http://schemas.microsoft.com/office/drawing/2014/main" id="{E8522F5F-06E9-49CE-8139-5DFB2F2B8C18}"/>
              </a:ext>
            </a:extLst>
          </p:cNvPr>
          <p:cNvSpPr>
            <a:spLocks noGrp="1"/>
          </p:cNvSpPr>
          <p:nvPr>
            <p:ph idx="1"/>
          </p:nvPr>
        </p:nvSpPr>
        <p:spPr/>
        <p:txBody>
          <a:bodyPr/>
          <a:lstStyle/>
          <a:p>
            <a:r>
              <a:rPr lang="en-US" dirty="0"/>
              <a:t>Have pointedly been ignoring the </a:t>
            </a:r>
            <a:r>
              <a:rPr lang="en-US" i="1" dirty="0"/>
              <a:t>kernel</a:t>
            </a:r>
            <a:endParaRPr lang="en-US" dirty="0"/>
          </a:p>
          <a:p>
            <a:pPr lvl="1"/>
            <a:r>
              <a:rPr lang="en-US" dirty="0"/>
              <a:t>By design, has access to whole program!  Breaks spatial safety??</a:t>
            </a:r>
          </a:p>
          <a:p>
            <a:pPr marL="0" indent="0">
              <a:buNone/>
            </a:pPr>
            <a:endParaRPr lang="en-US" dirty="0"/>
          </a:p>
          <a:p>
            <a:r>
              <a:rPr lang="en-US" dirty="0"/>
              <a:t>📖 </a:t>
            </a:r>
            <a:r>
              <a:rPr lang="en-US" dirty="0" err="1"/>
              <a:t>CheriABI</a:t>
            </a:r>
            <a:r>
              <a:rPr lang="en-US" dirty="0"/>
              <a:t> Showcase</a:t>
            </a:r>
          </a:p>
          <a:p>
            <a:pPr lvl="1"/>
            <a:r>
              <a:rPr lang="en-US" dirty="0"/>
              <a:t>Exercise has two short parts and a longer “extra credit” for the enthusiastic</a:t>
            </a:r>
          </a:p>
        </p:txBody>
      </p:sp>
      <p:sp>
        <p:nvSpPr>
          <p:cNvPr id="3" name="Slide Number Placeholder 2">
            <a:extLst>
              <a:ext uri="{FF2B5EF4-FFF2-40B4-BE49-F238E27FC236}">
                <a16:creationId xmlns:a16="http://schemas.microsoft.com/office/drawing/2014/main" id="{AE67C702-DB00-426E-B4D7-BB7CA1D717C2}"/>
              </a:ext>
            </a:extLst>
          </p:cNvPr>
          <p:cNvSpPr>
            <a:spLocks noGrp="1"/>
          </p:cNvSpPr>
          <p:nvPr>
            <p:ph type="sldNum" sz="quarter" idx="12"/>
          </p:nvPr>
        </p:nvSpPr>
        <p:spPr/>
        <p:txBody>
          <a:bodyPr/>
          <a:lstStyle/>
          <a:p>
            <a:fld id="{99BC1C73-9708-47CD-B181-4C0BE5191C18}" type="slidenum">
              <a:rPr lang="en-US" smtClean="0"/>
              <a:t>1</a:t>
            </a:fld>
            <a:endParaRPr lang="en-US"/>
          </a:p>
        </p:txBody>
      </p:sp>
    </p:spTree>
    <p:extLst>
      <p:ext uri="{BB962C8B-B14F-4D97-AF65-F5344CB8AC3E}">
        <p14:creationId xmlns:p14="http://schemas.microsoft.com/office/powerpoint/2010/main" val="58982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4905-DFC9-4C61-AFD8-FE1C3DF0E9C4}"/>
              </a:ext>
            </a:extLst>
          </p:cNvPr>
          <p:cNvSpPr>
            <a:spLocks noGrp="1"/>
          </p:cNvSpPr>
          <p:nvPr>
            <p:ph type="title"/>
          </p:nvPr>
        </p:nvSpPr>
        <p:spPr/>
        <p:txBody>
          <a:bodyPr/>
          <a:lstStyle/>
          <a:p>
            <a:r>
              <a:rPr lang="en-US" err="1"/>
              <a:t>CheriABI</a:t>
            </a:r>
            <a:r>
              <a:rPr lang="en-US"/>
              <a:t>: Spatially Safe UNIX Processes</a:t>
            </a:r>
            <a:br>
              <a:rPr lang="en-US"/>
            </a:br>
            <a:r>
              <a:rPr lang="en-US" sz="3200"/>
              <a:t>Introduction: Confused Deputies</a:t>
            </a:r>
            <a:endParaRPr lang="en-US"/>
          </a:p>
        </p:txBody>
      </p:sp>
      <p:sp>
        <p:nvSpPr>
          <p:cNvPr id="3" name="Slide Number Placeholder 2">
            <a:extLst>
              <a:ext uri="{FF2B5EF4-FFF2-40B4-BE49-F238E27FC236}">
                <a16:creationId xmlns:a16="http://schemas.microsoft.com/office/drawing/2014/main" id="{DFA5CF1E-1EBC-4B14-8DBD-222B90F0E302}"/>
              </a:ext>
            </a:extLst>
          </p:cNvPr>
          <p:cNvSpPr>
            <a:spLocks noGrp="1"/>
          </p:cNvSpPr>
          <p:nvPr>
            <p:ph type="sldNum" sz="quarter" idx="12"/>
          </p:nvPr>
        </p:nvSpPr>
        <p:spPr/>
        <p:txBody>
          <a:bodyPr/>
          <a:lstStyle/>
          <a:p>
            <a:fld id="{99BC1C73-9708-47CD-B181-4C0BE5191C18}" type="slidenum">
              <a:rPr lang="en-US" smtClean="0"/>
              <a:t>2</a:t>
            </a:fld>
            <a:endParaRPr lang="en-US"/>
          </a:p>
        </p:txBody>
      </p:sp>
      <p:sp>
        <p:nvSpPr>
          <p:cNvPr id="5" name="Content Placeholder 4">
            <a:extLst>
              <a:ext uri="{FF2B5EF4-FFF2-40B4-BE49-F238E27FC236}">
                <a16:creationId xmlns:a16="http://schemas.microsoft.com/office/drawing/2014/main" id="{E8522F5F-06E9-49CE-8139-5DFB2F2B8C18}"/>
              </a:ext>
            </a:extLst>
          </p:cNvPr>
          <p:cNvSpPr>
            <a:spLocks noGrp="1"/>
          </p:cNvSpPr>
          <p:nvPr>
            <p:ph idx="4294967295"/>
          </p:nvPr>
        </p:nvSpPr>
        <p:spPr>
          <a:xfrm>
            <a:off x="838200" y="1847850"/>
            <a:ext cx="10515600" cy="4351337"/>
          </a:xfrm>
        </p:spPr>
        <p:txBody>
          <a:bodyPr>
            <a:normAutofit/>
          </a:bodyPr>
          <a:lstStyle/>
          <a:p>
            <a:r>
              <a:rPr lang="en-US" dirty="0"/>
              <a:t>A </a:t>
            </a:r>
            <a:r>
              <a:rPr lang="en-US" i="1" dirty="0">
                <a:hlinkClick r:id="rId3"/>
              </a:rPr>
              <a:t>confused deputy</a:t>
            </a:r>
            <a:r>
              <a:rPr lang="en-US" dirty="0"/>
              <a:t> mistakenly uses </a:t>
            </a:r>
            <a:r>
              <a:rPr lang="en-US" i="1" dirty="0"/>
              <a:t>its own</a:t>
            </a:r>
            <a:r>
              <a:rPr lang="en-US" dirty="0"/>
              <a:t> authority when acting</a:t>
            </a:r>
          </a:p>
          <a:p>
            <a:r>
              <a:rPr lang="en-US" dirty="0"/>
              <a:t>Hardy’s example:</a:t>
            </a:r>
          </a:p>
          <a:p>
            <a:endParaRPr lang="en-US" dirty="0"/>
          </a:p>
          <a:p>
            <a:endParaRPr lang="en-US" dirty="0"/>
          </a:p>
          <a:p>
            <a:endParaRPr lang="en-US" dirty="0"/>
          </a:p>
          <a:p>
            <a:pPr marL="0" indent="0">
              <a:buNone/>
            </a:pPr>
            <a:endParaRPr lang="en-US" dirty="0"/>
          </a:p>
          <a:p>
            <a:endParaRPr lang="en-US" dirty="0"/>
          </a:p>
          <a:p>
            <a:r>
              <a:rPr lang="en-US" dirty="0"/>
              <a:t>Explore two examples here, with </a:t>
            </a:r>
            <a:r>
              <a:rPr lang="en-US" i="1" dirty="0"/>
              <a:t>the kernel</a:t>
            </a:r>
            <a:r>
              <a:rPr lang="en-US" dirty="0"/>
              <a:t> being the deputy</a:t>
            </a:r>
          </a:p>
        </p:txBody>
      </p:sp>
      <p:pic>
        <p:nvPicPr>
          <p:cNvPr id="10" name="Graphic 9" descr="Processor outline">
            <a:extLst>
              <a:ext uri="{FF2B5EF4-FFF2-40B4-BE49-F238E27FC236}">
                <a16:creationId xmlns:a16="http://schemas.microsoft.com/office/drawing/2014/main" id="{D37FB089-DFAE-457E-8832-4F03818E2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0416" y="2971800"/>
            <a:ext cx="914400" cy="914400"/>
          </a:xfrm>
          <a:prstGeom prst="rect">
            <a:avLst/>
          </a:prstGeom>
        </p:spPr>
      </p:pic>
      <p:pic>
        <p:nvPicPr>
          <p:cNvPr id="12" name="Graphic 11" descr="Angel face with solid fill with solid fill">
            <a:extLst>
              <a:ext uri="{FF2B5EF4-FFF2-40B4-BE49-F238E27FC236}">
                <a16:creationId xmlns:a16="http://schemas.microsoft.com/office/drawing/2014/main" id="{6789C215-5BF1-45E3-955C-22EF4115B1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14167" y="3148780"/>
            <a:ext cx="560439" cy="560439"/>
          </a:xfrm>
          <a:prstGeom prst="rect">
            <a:avLst/>
          </a:prstGeom>
        </p:spPr>
      </p:pic>
      <p:pic>
        <p:nvPicPr>
          <p:cNvPr id="16" name="Graphic 15" descr="Devil face outline with solid fill">
            <a:extLst>
              <a:ext uri="{FF2B5EF4-FFF2-40B4-BE49-F238E27FC236}">
                <a16:creationId xmlns:a16="http://schemas.microsoft.com/office/drawing/2014/main" id="{260D2275-CF24-4CDB-936D-C10CAA8B63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61122" y="3148779"/>
            <a:ext cx="560439" cy="560439"/>
          </a:xfrm>
          <a:prstGeom prst="rect">
            <a:avLst/>
          </a:prstGeom>
        </p:spPr>
      </p:pic>
      <p:sp>
        <p:nvSpPr>
          <p:cNvPr id="17" name="TextBox 16">
            <a:extLst>
              <a:ext uri="{FF2B5EF4-FFF2-40B4-BE49-F238E27FC236}">
                <a16:creationId xmlns:a16="http://schemas.microsoft.com/office/drawing/2014/main" id="{C9A1C2F7-346B-4118-9695-54ED415A24D9}"/>
              </a:ext>
            </a:extLst>
          </p:cNvPr>
          <p:cNvSpPr txBox="1"/>
          <p:nvPr/>
        </p:nvSpPr>
        <p:spPr>
          <a:xfrm>
            <a:off x="2258645" y="2825982"/>
            <a:ext cx="2247731" cy="646331"/>
          </a:xfrm>
          <a:prstGeom prst="rect">
            <a:avLst/>
          </a:prstGeom>
          <a:noFill/>
        </p:spPr>
        <p:txBody>
          <a:bodyPr wrap="none" rtlCol="0">
            <a:spAutoFit/>
          </a:bodyPr>
          <a:lstStyle/>
          <a:p>
            <a:r>
              <a:rPr lang="en-US"/>
              <a:t>“/home/user/</a:t>
            </a:r>
            <a:r>
              <a:rPr lang="en-US" err="1"/>
              <a:t>input.f</a:t>
            </a:r>
            <a:r>
              <a:rPr lang="en-US"/>
              <a:t>”</a:t>
            </a:r>
          </a:p>
          <a:p>
            <a:r>
              <a:rPr lang="en-US"/>
              <a:t>“/home/user/output”</a:t>
            </a:r>
          </a:p>
        </p:txBody>
      </p:sp>
      <p:sp>
        <p:nvSpPr>
          <p:cNvPr id="21" name="TextBox 20">
            <a:extLst>
              <a:ext uri="{FF2B5EF4-FFF2-40B4-BE49-F238E27FC236}">
                <a16:creationId xmlns:a16="http://schemas.microsoft.com/office/drawing/2014/main" id="{A549870B-2949-4051-9B2A-A61CEC317690}"/>
              </a:ext>
            </a:extLst>
          </p:cNvPr>
          <p:cNvSpPr txBox="1"/>
          <p:nvPr/>
        </p:nvSpPr>
        <p:spPr>
          <a:xfrm>
            <a:off x="1379230" y="4032018"/>
            <a:ext cx="835484" cy="369332"/>
          </a:xfrm>
          <a:prstGeom prst="rect">
            <a:avLst/>
          </a:prstGeom>
          <a:noFill/>
          <a:ln>
            <a:solidFill>
              <a:schemeClr val="tx1"/>
            </a:solidFill>
          </a:ln>
        </p:spPr>
        <p:txBody>
          <a:bodyPr wrap="square" rtlCol="0">
            <a:spAutoFit/>
          </a:bodyPr>
          <a:lstStyle/>
          <a:p>
            <a:r>
              <a:rPr lang="en-US" err="1"/>
              <a:t>input.f</a:t>
            </a:r>
            <a:endParaRPr lang="en-US"/>
          </a:p>
        </p:txBody>
      </p:sp>
      <p:sp>
        <p:nvSpPr>
          <p:cNvPr id="23" name="TextBox 22">
            <a:extLst>
              <a:ext uri="{FF2B5EF4-FFF2-40B4-BE49-F238E27FC236}">
                <a16:creationId xmlns:a16="http://schemas.microsoft.com/office/drawing/2014/main" id="{69548D7A-0471-44AA-AC57-2932425CA036}"/>
              </a:ext>
            </a:extLst>
          </p:cNvPr>
          <p:cNvSpPr txBox="1"/>
          <p:nvPr/>
        </p:nvSpPr>
        <p:spPr>
          <a:xfrm>
            <a:off x="1379229" y="4401350"/>
            <a:ext cx="835485" cy="369332"/>
          </a:xfrm>
          <a:prstGeom prst="rect">
            <a:avLst/>
          </a:prstGeom>
          <a:noFill/>
          <a:ln>
            <a:solidFill>
              <a:schemeClr val="tx1"/>
            </a:solidFill>
          </a:ln>
        </p:spPr>
        <p:txBody>
          <a:bodyPr wrap="square" rtlCol="0">
            <a:spAutoFit/>
          </a:bodyPr>
          <a:lstStyle/>
          <a:p>
            <a:r>
              <a:rPr lang="en-US"/>
              <a:t>output</a:t>
            </a:r>
          </a:p>
        </p:txBody>
      </p:sp>
      <p:cxnSp>
        <p:nvCxnSpPr>
          <p:cNvPr id="25" name="Straight Arrow Connector 24">
            <a:extLst>
              <a:ext uri="{FF2B5EF4-FFF2-40B4-BE49-F238E27FC236}">
                <a16:creationId xmlns:a16="http://schemas.microsoft.com/office/drawing/2014/main" id="{59662AA3-37EF-40C4-B242-87770750F7C2}"/>
              </a:ext>
            </a:extLst>
          </p:cNvPr>
          <p:cNvCxnSpPr>
            <a:cxnSpLocks/>
            <a:stCxn id="12" idx="3"/>
            <a:endCxn id="10" idx="1"/>
          </p:cNvCxnSpPr>
          <p:nvPr/>
        </p:nvCxnSpPr>
        <p:spPr>
          <a:xfrm>
            <a:off x="2074606" y="3429000"/>
            <a:ext cx="2615810" cy="0"/>
          </a:xfrm>
          <a:prstGeom prst="straightConnector1">
            <a:avLst/>
          </a:prstGeom>
          <a:ln w="12700" cap="flat" cmpd="sng" algn="ctr">
            <a:solidFill>
              <a:schemeClr val="accent6"/>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570AAFA5-67F4-4A72-985E-2ADEA0CCE88E}"/>
              </a:ext>
            </a:extLst>
          </p:cNvPr>
          <p:cNvSpPr txBox="1"/>
          <p:nvPr/>
        </p:nvSpPr>
        <p:spPr>
          <a:xfrm>
            <a:off x="5544518" y="4297999"/>
            <a:ext cx="877163" cy="369332"/>
          </a:xfrm>
          <a:prstGeom prst="rect">
            <a:avLst/>
          </a:prstGeom>
          <a:noFill/>
          <a:ln>
            <a:solidFill>
              <a:schemeClr val="tx1"/>
            </a:solidFill>
          </a:ln>
        </p:spPr>
        <p:txBody>
          <a:bodyPr wrap="none" rtlCol="0">
            <a:spAutoFit/>
          </a:bodyPr>
          <a:lstStyle/>
          <a:p>
            <a:r>
              <a:rPr lang="en-US"/>
              <a:t>$$$.log</a:t>
            </a:r>
          </a:p>
        </p:txBody>
      </p:sp>
      <p:cxnSp>
        <p:nvCxnSpPr>
          <p:cNvPr id="32" name="Connector: Elbow 31">
            <a:extLst>
              <a:ext uri="{FF2B5EF4-FFF2-40B4-BE49-F238E27FC236}">
                <a16:creationId xmlns:a16="http://schemas.microsoft.com/office/drawing/2014/main" id="{0788B402-224F-44B9-BEC5-AF718F7B13BE}"/>
              </a:ext>
            </a:extLst>
          </p:cNvPr>
          <p:cNvCxnSpPr>
            <a:cxnSpLocks/>
            <a:stCxn id="10" idx="2"/>
            <a:endCxn id="21" idx="3"/>
          </p:cNvCxnSpPr>
          <p:nvPr/>
        </p:nvCxnSpPr>
        <p:spPr>
          <a:xfrm rot="5400000">
            <a:off x="3515923" y="2584991"/>
            <a:ext cx="330484" cy="29329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15F5123E-2CE0-4AC5-946A-A5CF98D6D1ED}"/>
              </a:ext>
            </a:extLst>
          </p:cNvPr>
          <p:cNvCxnSpPr>
            <a:stCxn id="10" idx="2"/>
            <a:endCxn id="23" idx="3"/>
          </p:cNvCxnSpPr>
          <p:nvPr/>
        </p:nvCxnSpPr>
        <p:spPr>
          <a:xfrm rot="5400000">
            <a:off x="3331257" y="2769657"/>
            <a:ext cx="699816" cy="29329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B79FAC5C-E653-40B7-9187-5E17FE9A7DD2}"/>
              </a:ext>
            </a:extLst>
          </p:cNvPr>
          <p:cNvCxnSpPr>
            <a:stCxn id="10" idx="2"/>
            <a:endCxn id="28" idx="1"/>
          </p:cNvCxnSpPr>
          <p:nvPr/>
        </p:nvCxnSpPr>
        <p:spPr>
          <a:xfrm rot="16200000" flipH="1">
            <a:off x="5047835" y="3985981"/>
            <a:ext cx="596465" cy="3969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6FCEEEC-8E55-4835-90AB-A6A0645CC4A7}"/>
              </a:ext>
            </a:extLst>
          </p:cNvPr>
          <p:cNvCxnSpPr>
            <a:stCxn id="16" idx="1"/>
            <a:endCxn id="10" idx="3"/>
          </p:cNvCxnSpPr>
          <p:nvPr/>
        </p:nvCxnSpPr>
        <p:spPr>
          <a:xfrm flipH="1">
            <a:off x="5604816" y="3428999"/>
            <a:ext cx="2856306" cy="1"/>
          </a:xfrm>
          <a:prstGeom prst="straightConnector1">
            <a:avLst/>
          </a:prstGeom>
          <a:ln w="127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1E6F6EB-AB1A-4770-BBDF-F6B546005DCD}"/>
              </a:ext>
            </a:extLst>
          </p:cNvPr>
          <p:cNvSpPr txBox="1"/>
          <p:nvPr/>
        </p:nvSpPr>
        <p:spPr>
          <a:xfrm>
            <a:off x="8323598" y="4032018"/>
            <a:ext cx="803746" cy="369332"/>
          </a:xfrm>
          <a:prstGeom prst="rect">
            <a:avLst/>
          </a:prstGeom>
          <a:noFill/>
          <a:ln>
            <a:solidFill>
              <a:schemeClr val="tx1"/>
            </a:solidFill>
          </a:ln>
        </p:spPr>
        <p:txBody>
          <a:bodyPr wrap="none" rtlCol="0">
            <a:spAutoFit/>
          </a:bodyPr>
          <a:lstStyle/>
          <a:p>
            <a:r>
              <a:rPr lang="en-US" err="1"/>
              <a:t>input.f</a:t>
            </a:r>
            <a:endParaRPr lang="en-US"/>
          </a:p>
        </p:txBody>
      </p:sp>
      <p:sp>
        <p:nvSpPr>
          <p:cNvPr id="44" name="TextBox 43">
            <a:extLst>
              <a:ext uri="{FF2B5EF4-FFF2-40B4-BE49-F238E27FC236}">
                <a16:creationId xmlns:a16="http://schemas.microsoft.com/office/drawing/2014/main" id="{E8BA5EB0-D8BD-4088-9498-7AA61BB1A2F8}"/>
              </a:ext>
            </a:extLst>
          </p:cNvPr>
          <p:cNvSpPr txBox="1"/>
          <p:nvPr/>
        </p:nvSpPr>
        <p:spPr>
          <a:xfrm>
            <a:off x="5952641" y="2825982"/>
            <a:ext cx="2141227" cy="646331"/>
          </a:xfrm>
          <a:prstGeom prst="rect">
            <a:avLst/>
          </a:prstGeom>
          <a:noFill/>
        </p:spPr>
        <p:txBody>
          <a:bodyPr wrap="none" rtlCol="0">
            <a:spAutoFit/>
          </a:bodyPr>
          <a:lstStyle/>
          <a:p>
            <a:r>
              <a:rPr lang="en-US"/>
              <a:t>“/home/evil/</a:t>
            </a:r>
            <a:r>
              <a:rPr lang="en-US" err="1"/>
              <a:t>input.f</a:t>
            </a:r>
            <a:r>
              <a:rPr lang="en-US"/>
              <a:t>”</a:t>
            </a:r>
          </a:p>
          <a:p>
            <a:r>
              <a:rPr lang="en-US"/>
              <a:t>“</a:t>
            </a:r>
            <a:r>
              <a:rPr lang="en-US">
                <a:solidFill>
                  <a:schemeClr val="accent2"/>
                </a:solidFill>
              </a:rPr>
              <a:t>/var/log/$$$.log</a:t>
            </a:r>
            <a:r>
              <a:rPr lang="en-US"/>
              <a:t>”</a:t>
            </a:r>
          </a:p>
        </p:txBody>
      </p:sp>
      <p:cxnSp>
        <p:nvCxnSpPr>
          <p:cNvPr id="46" name="Connector: Elbow 45">
            <a:extLst>
              <a:ext uri="{FF2B5EF4-FFF2-40B4-BE49-F238E27FC236}">
                <a16:creationId xmlns:a16="http://schemas.microsoft.com/office/drawing/2014/main" id="{31973D00-4FD5-4601-882D-029BAD2636C3}"/>
              </a:ext>
            </a:extLst>
          </p:cNvPr>
          <p:cNvCxnSpPr>
            <a:cxnSpLocks/>
            <a:stCxn id="10" idx="2"/>
          </p:cNvCxnSpPr>
          <p:nvPr/>
        </p:nvCxnSpPr>
        <p:spPr>
          <a:xfrm rot="16200000" flipH="1">
            <a:off x="6570365" y="2463451"/>
            <a:ext cx="330484" cy="31759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7958FBD1-2C41-4BAB-8567-9BFE1D45235C}"/>
              </a:ext>
            </a:extLst>
          </p:cNvPr>
          <p:cNvCxnSpPr>
            <a:cxnSpLocks/>
            <a:stCxn id="10" idx="2"/>
            <a:endCxn id="28" idx="1"/>
          </p:cNvCxnSpPr>
          <p:nvPr/>
        </p:nvCxnSpPr>
        <p:spPr>
          <a:xfrm rot="16200000" flipH="1">
            <a:off x="5047835" y="3985981"/>
            <a:ext cx="596465" cy="396902"/>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67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animBg="1"/>
      <p:bldP spid="21" grpId="1" animBg="1"/>
      <p:bldP spid="23" grpId="0" animBg="1"/>
      <p:bldP spid="23" grpId="1" animBg="1"/>
      <p:bldP spid="41" grpId="0" animBg="1"/>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4905-DFC9-4C61-AFD8-FE1C3DF0E9C4}"/>
              </a:ext>
            </a:extLst>
          </p:cNvPr>
          <p:cNvSpPr>
            <a:spLocks noGrp="1"/>
          </p:cNvSpPr>
          <p:nvPr>
            <p:ph type="title"/>
          </p:nvPr>
        </p:nvSpPr>
        <p:spPr/>
        <p:txBody>
          <a:bodyPr/>
          <a:lstStyle/>
          <a:p>
            <a:r>
              <a:rPr lang="en-US" err="1"/>
              <a:t>CheriABI</a:t>
            </a:r>
            <a:r>
              <a:rPr lang="en-US"/>
              <a:t>: Spatially Safe UNIX Processes</a:t>
            </a:r>
            <a:br>
              <a:rPr lang="en-US"/>
            </a:br>
            <a:r>
              <a:rPr lang="en-US" sz="3200"/>
              <a:t>Introduction: Deputy 1: </a:t>
            </a:r>
            <a:r>
              <a:rPr lang="en-US" sz="3200">
                <a:latin typeface="Consolas" panose="020B0609020204030204" pitchFamily="49" charset="0"/>
              </a:rPr>
              <a:t>read()</a:t>
            </a:r>
            <a:r>
              <a:rPr lang="en-US" sz="3200"/>
              <a:t> and capability bounds</a:t>
            </a:r>
            <a:endParaRPr lang="en-US"/>
          </a:p>
        </p:txBody>
      </p:sp>
      <p:sp>
        <p:nvSpPr>
          <p:cNvPr id="5" name="Content Placeholder 4">
            <a:extLst>
              <a:ext uri="{FF2B5EF4-FFF2-40B4-BE49-F238E27FC236}">
                <a16:creationId xmlns:a16="http://schemas.microsoft.com/office/drawing/2014/main" id="{E8522F5F-06E9-49CE-8139-5DFB2F2B8C18}"/>
              </a:ext>
            </a:extLst>
          </p:cNvPr>
          <p:cNvSpPr>
            <a:spLocks noGrp="1"/>
          </p:cNvSpPr>
          <p:nvPr>
            <p:ph idx="1"/>
          </p:nvPr>
        </p:nvSpPr>
        <p:spPr/>
        <p:txBody>
          <a:bodyPr anchor="ctr"/>
          <a:lstStyle/>
          <a:p>
            <a:r>
              <a:rPr lang="en-US"/>
              <a:t>Consider “</a:t>
            </a:r>
            <a:r>
              <a:rPr lang="en-US">
                <a:latin typeface="Consolas" panose="020B0609020204030204" pitchFamily="49" charset="0"/>
              </a:rPr>
              <a:t>read(</a:t>
            </a:r>
            <a:r>
              <a:rPr lang="en-US" err="1">
                <a:latin typeface="Consolas" panose="020B0609020204030204" pitchFamily="49" charset="0"/>
              </a:rPr>
              <a:t>fd</a:t>
            </a:r>
            <a:r>
              <a:rPr lang="en-US">
                <a:latin typeface="Consolas" panose="020B0609020204030204" pitchFamily="49" charset="0"/>
              </a:rPr>
              <a:t>, </a:t>
            </a:r>
            <a:r>
              <a:rPr lang="en-US" err="1">
                <a:latin typeface="Consolas" panose="020B0609020204030204" pitchFamily="49" charset="0"/>
              </a:rPr>
              <a:t>buf</a:t>
            </a:r>
            <a:r>
              <a:rPr lang="en-US">
                <a:latin typeface="Consolas" panose="020B0609020204030204" pitchFamily="49" charset="0"/>
              </a:rPr>
              <a:t>, </a:t>
            </a:r>
            <a:r>
              <a:rPr lang="en-US" err="1">
                <a:latin typeface="Consolas" panose="020B0609020204030204" pitchFamily="49" charset="0"/>
              </a:rPr>
              <a:t>len</a:t>
            </a:r>
            <a:r>
              <a:rPr lang="en-US">
                <a:latin typeface="Consolas" panose="020B0609020204030204" pitchFamily="49" charset="0"/>
              </a:rPr>
              <a:t>)</a:t>
            </a:r>
            <a:r>
              <a:rPr lang="en-US"/>
              <a:t>”</a:t>
            </a:r>
          </a:p>
          <a:p>
            <a:endParaRPr lang="en-US"/>
          </a:p>
          <a:p>
            <a:r>
              <a:rPr lang="en-US"/>
              <a:t>If </a:t>
            </a:r>
            <a:r>
              <a:rPr lang="en-US" err="1">
                <a:latin typeface="Consolas" panose="020B0609020204030204" pitchFamily="49" charset="0"/>
              </a:rPr>
              <a:t>len</a:t>
            </a:r>
            <a:r>
              <a:rPr lang="en-US"/>
              <a:t> is larger than </a:t>
            </a:r>
            <a:r>
              <a:rPr lang="en-US" err="1">
                <a:latin typeface="Consolas" panose="020B0609020204030204" pitchFamily="49" charset="0"/>
              </a:rPr>
              <a:t>buf</a:t>
            </a:r>
            <a:r>
              <a:rPr lang="en-US"/>
              <a:t> target, this could overflow!</a:t>
            </a:r>
          </a:p>
          <a:p>
            <a:pPr lvl="1"/>
            <a:r>
              <a:rPr lang="en-US"/>
              <a:t>Kernel has access to all of process memory, has no reason to stop writing.</a:t>
            </a:r>
          </a:p>
        </p:txBody>
      </p:sp>
      <p:sp>
        <p:nvSpPr>
          <p:cNvPr id="3" name="Slide Number Placeholder 2">
            <a:extLst>
              <a:ext uri="{FF2B5EF4-FFF2-40B4-BE49-F238E27FC236}">
                <a16:creationId xmlns:a16="http://schemas.microsoft.com/office/drawing/2014/main" id="{F92D8700-6AD8-4207-8B49-69548DE3165B}"/>
              </a:ext>
            </a:extLst>
          </p:cNvPr>
          <p:cNvSpPr>
            <a:spLocks noGrp="1"/>
          </p:cNvSpPr>
          <p:nvPr>
            <p:ph type="sldNum" sz="quarter" idx="12"/>
          </p:nvPr>
        </p:nvSpPr>
        <p:spPr/>
        <p:txBody>
          <a:bodyPr/>
          <a:lstStyle/>
          <a:p>
            <a:fld id="{99BC1C73-9708-47CD-B181-4C0BE5191C18}" type="slidenum">
              <a:rPr lang="en-US" smtClean="0"/>
              <a:t>3</a:t>
            </a:fld>
            <a:endParaRPr lang="en-US"/>
          </a:p>
        </p:txBody>
      </p:sp>
    </p:spTree>
    <p:extLst>
      <p:ext uri="{BB962C8B-B14F-4D97-AF65-F5344CB8AC3E}">
        <p14:creationId xmlns:p14="http://schemas.microsoft.com/office/powerpoint/2010/main" val="342506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4905-DFC9-4C61-AFD8-FE1C3DF0E9C4}"/>
              </a:ext>
            </a:extLst>
          </p:cNvPr>
          <p:cNvSpPr>
            <a:spLocks noGrp="1"/>
          </p:cNvSpPr>
          <p:nvPr>
            <p:ph type="title"/>
          </p:nvPr>
        </p:nvSpPr>
        <p:spPr/>
        <p:txBody>
          <a:bodyPr/>
          <a:lstStyle/>
          <a:p>
            <a:r>
              <a:rPr lang="en-US" err="1"/>
              <a:t>CheriABI</a:t>
            </a:r>
            <a:r>
              <a:rPr lang="en-US"/>
              <a:t>: Spatially Safe UNIX Processes</a:t>
            </a:r>
            <a:br>
              <a:rPr lang="en-US"/>
            </a:br>
            <a:r>
              <a:rPr lang="en-US" sz="3200"/>
              <a:t>Introduction: Deputy 2: </a:t>
            </a:r>
            <a:r>
              <a:rPr lang="en-US" sz="3200" err="1">
                <a:latin typeface="Consolas" panose="020B0609020204030204" pitchFamily="49" charset="0"/>
              </a:rPr>
              <a:t>mmap</a:t>
            </a:r>
            <a:r>
              <a:rPr lang="en-US" sz="3200">
                <a:latin typeface="Consolas" panose="020B0609020204030204" pitchFamily="49" charset="0"/>
              </a:rPr>
              <a:t>()</a:t>
            </a:r>
            <a:r>
              <a:rPr lang="en-US" sz="3200"/>
              <a:t> and friends</a:t>
            </a:r>
            <a:endParaRPr lang="en-US"/>
          </a:p>
        </p:txBody>
      </p:sp>
      <p:sp>
        <p:nvSpPr>
          <p:cNvPr id="5" name="Content Placeholder 4">
            <a:extLst>
              <a:ext uri="{FF2B5EF4-FFF2-40B4-BE49-F238E27FC236}">
                <a16:creationId xmlns:a16="http://schemas.microsoft.com/office/drawing/2014/main" id="{E8522F5F-06E9-49CE-8139-5DFB2F2B8C18}"/>
              </a:ext>
            </a:extLst>
          </p:cNvPr>
          <p:cNvSpPr>
            <a:spLocks noGrp="1"/>
          </p:cNvSpPr>
          <p:nvPr>
            <p:ph idx="1"/>
          </p:nvPr>
        </p:nvSpPr>
        <p:spPr/>
        <p:txBody>
          <a:bodyPr anchor="ctr"/>
          <a:lstStyle/>
          <a:p>
            <a:r>
              <a:rPr lang="en-US" dirty="0"/>
              <a:t>Processes want to add and remove pages from their address space</a:t>
            </a:r>
          </a:p>
          <a:p>
            <a:pPr lvl="1"/>
            <a:r>
              <a:rPr lang="en-US" dirty="0"/>
              <a:t>Kernel exposes system calls </a:t>
            </a:r>
            <a:r>
              <a:rPr lang="en-US" dirty="0" err="1"/>
              <a:t>mmap</a:t>
            </a:r>
            <a:r>
              <a:rPr lang="en-US" dirty="0"/>
              <a:t>(), </a:t>
            </a:r>
            <a:r>
              <a:rPr lang="en-US" dirty="0" err="1"/>
              <a:t>munmap</a:t>
            </a:r>
            <a:r>
              <a:rPr lang="en-US" dirty="0"/>
              <a:t>(), &amp;c.</a:t>
            </a:r>
          </a:p>
          <a:p>
            <a:pPr lvl="1"/>
            <a:r>
              <a:rPr lang="en-US" dirty="0"/>
              <a:t>Baseline architectures: take </a:t>
            </a:r>
            <a:r>
              <a:rPr lang="en-US" i="1" dirty="0"/>
              <a:t>integers</a:t>
            </a:r>
            <a:r>
              <a:rPr lang="en-US" dirty="0"/>
              <a:t> to identify pages on which to act</a:t>
            </a:r>
          </a:p>
          <a:p>
            <a:pPr lvl="1"/>
            <a:endParaRPr lang="en-US" dirty="0"/>
          </a:p>
          <a:p>
            <a:r>
              <a:rPr lang="en-US" dirty="0"/>
              <a:t>Risk: integers can be forged or corrupted</a:t>
            </a:r>
          </a:p>
          <a:p>
            <a:pPr lvl="1"/>
            <a:r>
              <a:rPr lang="en-US" dirty="0"/>
              <a:t>Capabilities carry virtual addresses; could completely change their meaning!</a:t>
            </a:r>
          </a:p>
          <a:p>
            <a:pPr marL="0" indent="0">
              <a:buNone/>
            </a:pPr>
            <a:endParaRPr lang="en-US" dirty="0"/>
          </a:p>
          <a:p>
            <a:pPr marL="0" indent="0">
              <a:buNone/>
            </a:pPr>
            <a:r>
              <a:rPr lang="en-US" dirty="0"/>
              <a:t>📖</a:t>
            </a:r>
            <a:r>
              <a:rPr lang="en-US" sz="2800" dirty="0"/>
              <a:t>👩‍💻!</a:t>
            </a:r>
            <a:endParaRPr lang="en-US" dirty="0"/>
          </a:p>
        </p:txBody>
      </p:sp>
      <p:sp>
        <p:nvSpPr>
          <p:cNvPr id="3" name="Slide Number Placeholder 2">
            <a:extLst>
              <a:ext uri="{FF2B5EF4-FFF2-40B4-BE49-F238E27FC236}">
                <a16:creationId xmlns:a16="http://schemas.microsoft.com/office/drawing/2014/main" id="{6BD58A5B-5660-406E-ABE2-7DC6C929E437}"/>
              </a:ext>
            </a:extLst>
          </p:cNvPr>
          <p:cNvSpPr>
            <a:spLocks noGrp="1"/>
          </p:cNvSpPr>
          <p:nvPr>
            <p:ph type="sldNum" sz="quarter" idx="12"/>
          </p:nvPr>
        </p:nvSpPr>
        <p:spPr/>
        <p:txBody>
          <a:bodyPr/>
          <a:lstStyle/>
          <a:p>
            <a:fld id="{99BC1C73-9708-47CD-B181-4C0BE5191C18}" type="slidenum">
              <a:rPr lang="en-US" smtClean="0"/>
              <a:t>4</a:t>
            </a:fld>
            <a:endParaRPr lang="en-US"/>
          </a:p>
        </p:txBody>
      </p:sp>
    </p:spTree>
    <p:extLst>
      <p:ext uri="{BB962C8B-B14F-4D97-AF65-F5344CB8AC3E}">
        <p14:creationId xmlns:p14="http://schemas.microsoft.com/office/powerpoint/2010/main" val="426376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4905-DFC9-4C61-AFD8-FE1C3DF0E9C4}"/>
              </a:ext>
            </a:extLst>
          </p:cNvPr>
          <p:cNvSpPr>
            <a:spLocks noGrp="1"/>
          </p:cNvSpPr>
          <p:nvPr>
            <p:ph type="title"/>
          </p:nvPr>
        </p:nvSpPr>
        <p:spPr/>
        <p:txBody>
          <a:bodyPr/>
          <a:lstStyle/>
          <a:p>
            <a:r>
              <a:rPr lang="en-US" err="1"/>
              <a:t>CheriABI</a:t>
            </a:r>
            <a:r>
              <a:rPr lang="en-US"/>
              <a:t>: Spatially Safe UNIX Processes</a:t>
            </a:r>
            <a:br>
              <a:rPr lang="en-US"/>
            </a:br>
            <a:r>
              <a:rPr lang="en-US" sz="3200"/>
              <a:t>Discussion: </a:t>
            </a:r>
            <a:r>
              <a:rPr lang="en-US" sz="3200">
                <a:latin typeface="Consolas" panose="020B0609020204030204" pitchFamily="49" charset="0"/>
              </a:rPr>
              <a:t>read()</a:t>
            </a:r>
            <a:r>
              <a:rPr lang="en-US" sz="3200"/>
              <a:t> and capability bounds</a:t>
            </a:r>
            <a:endParaRPr lang="en-US"/>
          </a:p>
        </p:txBody>
      </p:sp>
      <p:sp>
        <p:nvSpPr>
          <p:cNvPr id="4" name="Slide Number Placeholder 3">
            <a:extLst>
              <a:ext uri="{FF2B5EF4-FFF2-40B4-BE49-F238E27FC236}">
                <a16:creationId xmlns:a16="http://schemas.microsoft.com/office/drawing/2014/main" id="{8FA35EF3-7D7C-42BC-A6C1-61051A389797}"/>
              </a:ext>
            </a:extLst>
          </p:cNvPr>
          <p:cNvSpPr>
            <a:spLocks noGrp="1"/>
          </p:cNvSpPr>
          <p:nvPr>
            <p:ph type="sldNum" sz="quarter" idx="12"/>
          </p:nvPr>
        </p:nvSpPr>
        <p:spPr>
          <a:xfrm>
            <a:off x="8619272" y="6597240"/>
            <a:ext cx="2743200" cy="365125"/>
          </a:xfrm>
        </p:spPr>
        <p:txBody>
          <a:bodyPr/>
          <a:lstStyle/>
          <a:p>
            <a:fld id="{99BC1C73-9708-47CD-B181-4C0BE5191C18}" type="slidenum">
              <a:rPr lang="en-US" smtClean="0"/>
              <a:t>5</a:t>
            </a:fld>
            <a:endParaRPr lang="en-US"/>
          </a:p>
        </p:txBody>
      </p:sp>
      <p:sp>
        <p:nvSpPr>
          <p:cNvPr id="3" name="TextBox 2">
            <a:extLst>
              <a:ext uri="{FF2B5EF4-FFF2-40B4-BE49-F238E27FC236}">
                <a16:creationId xmlns:a16="http://schemas.microsoft.com/office/drawing/2014/main" id="{646F1E39-616A-48CA-8300-5AD051802887}"/>
              </a:ext>
            </a:extLst>
          </p:cNvPr>
          <p:cNvSpPr txBox="1"/>
          <p:nvPr/>
        </p:nvSpPr>
        <p:spPr>
          <a:xfrm>
            <a:off x="838200" y="5218470"/>
            <a:ext cx="10515599" cy="1292662"/>
          </a:xfrm>
          <a:prstGeom prst="rect">
            <a:avLst/>
          </a:prstGeom>
          <a:noFill/>
        </p:spPr>
        <p:txBody>
          <a:bodyPr wrap="square" rtlCol="0">
            <a:spAutoFit/>
          </a:bodyPr>
          <a:lstStyle/>
          <a:p>
            <a:pPr marL="0" indent="0">
              <a:buNone/>
            </a:pPr>
            <a:r>
              <a:rPr lang="en-US" sz="2800" err="1"/>
              <a:t>CheriABI</a:t>
            </a:r>
            <a:r>
              <a:rPr lang="en-US" sz="2800"/>
              <a:t> system calls take capabilities, and</a:t>
            </a:r>
          </a:p>
          <a:p>
            <a:pPr marL="457200" lvl="1" indent="0" algn="ctr">
              <a:buNone/>
            </a:pPr>
            <a:r>
              <a:rPr lang="en-US" sz="3200" i="1">
                <a:solidFill>
                  <a:schemeClr val="accent1"/>
                </a:solidFill>
              </a:rPr>
              <a:t>voluntarily act with implied restricted authority</a:t>
            </a:r>
            <a:r>
              <a:rPr lang="en-US" sz="3200">
                <a:solidFill>
                  <a:schemeClr val="accent1"/>
                </a:solidFill>
              </a:rPr>
              <a:t>!</a:t>
            </a:r>
          </a:p>
          <a:p>
            <a:endParaRPr lang="en-US"/>
          </a:p>
        </p:txBody>
      </p:sp>
      <p:sp>
        <p:nvSpPr>
          <p:cNvPr id="7" name="TextBox 6">
            <a:extLst>
              <a:ext uri="{FF2B5EF4-FFF2-40B4-BE49-F238E27FC236}">
                <a16:creationId xmlns:a16="http://schemas.microsoft.com/office/drawing/2014/main" id="{68BCE28D-0484-4595-A551-828EE8F14C2C}"/>
              </a:ext>
            </a:extLst>
          </p:cNvPr>
          <p:cNvSpPr txBox="1"/>
          <p:nvPr/>
        </p:nvSpPr>
        <p:spPr>
          <a:xfrm>
            <a:off x="8673" y="2762158"/>
            <a:ext cx="5628964" cy="923330"/>
          </a:xfrm>
          <a:prstGeom prst="rect">
            <a:avLst/>
          </a:prstGeom>
          <a:noFill/>
        </p:spPr>
        <p:txBody>
          <a:bodyPr wrap="square">
            <a:spAutoFit/>
          </a:bodyPr>
          <a:lstStyle/>
          <a:p>
            <a:r>
              <a:rPr lang="en-US">
                <a:solidFill>
                  <a:schemeClr val="bg1">
                    <a:lumMod val="50000"/>
                  </a:schemeClr>
                </a:solidFill>
                <a:latin typeface="Consolas" panose="020B0609020204030204" pitchFamily="49" charset="0"/>
              </a:rPr>
              <a:t>Write OK</a:t>
            </a:r>
          </a:p>
          <a:p>
            <a:r>
              <a:rPr lang="en-US">
                <a:solidFill>
                  <a:schemeClr val="bg1">
                    <a:lumMod val="50000"/>
                  </a:schemeClr>
                </a:solidFill>
                <a:latin typeface="Consolas" panose="020B0609020204030204" pitchFamily="49" charset="0"/>
              </a:rPr>
              <a:t>lower=0x80922400 upper=0x80922410</a:t>
            </a:r>
          </a:p>
          <a:p>
            <a:r>
              <a:rPr lang="en-US">
                <a:solidFill>
                  <a:schemeClr val="accent2"/>
                </a:solidFill>
                <a:latin typeface="Consolas" panose="020B0609020204030204" pitchFamily="49" charset="0"/>
              </a:rPr>
              <a:t>Read 0x20 OK</a:t>
            </a:r>
            <a:r>
              <a:rPr lang="en-US">
                <a:latin typeface="Consolas" panose="020B0609020204030204" pitchFamily="49" charset="0"/>
              </a:rPr>
              <a:t>; lower[0]=</a:t>
            </a:r>
            <a:r>
              <a:rPr lang="en-US">
                <a:solidFill>
                  <a:schemeClr val="accent6"/>
                </a:solidFill>
                <a:latin typeface="Consolas" panose="020B0609020204030204" pitchFamily="49" charset="0"/>
              </a:rPr>
              <a:t>0x10</a:t>
            </a:r>
            <a:r>
              <a:rPr lang="en-US">
                <a:latin typeface="Consolas" panose="020B0609020204030204" pitchFamily="49" charset="0"/>
              </a:rPr>
              <a:t> upper[0]=</a:t>
            </a:r>
            <a:r>
              <a:rPr lang="en-US">
                <a:solidFill>
                  <a:schemeClr val="accent2"/>
                </a:solidFill>
                <a:latin typeface="Consolas" panose="020B0609020204030204" pitchFamily="49" charset="0"/>
              </a:rPr>
              <a:t>0x20</a:t>
            </a:r>
          </a:p>
        </p:txBody>
      </p:sp>
      <p:sp>
        <p:nvSpPr>
          <p:cNvPr id="9" name="TextBox 8">
            <a:extLst>
              <a:ext uri="{FF2B5EF4-FFF2-40B4-BE49-F238E27FC236}">
                <a16:creationId xmlns:a16="http://schemas.microsoft.com/office/drawing/2014/main" id="{DBA4EA93-5A16-4A55-8B09-92570DACD8EC}"/>
              </a:ext>
            </a:extLst>
          </p:cNvPr>
          <p:cNvSpPr txBox="1"/>
          <p:nvPr/>
        </p:nvSpPr>
        <p:spPr>
          <a:xfrm>
            <a:off x="5637638" y="2766445"/>
            <a:ext cx="6554362" cy="923330"/>
          </a:xfrm>
          <a:prstGeom prst="rect">
            <a:avLst/>
          </a:prstGeom>
          <a:noFill/>
        </p:spPr>
        <p:txBody>
          <a:bodyPr wrap="square">
            <a:spAutoFit/>
          </a:bodyPr>
          <a:lstStyle/>
          <a:p>
            <a:r>
              <a:rPr lang="en-US">
                <a:solidFill>
                  <a:schemeClr val="bg1">
                    <a:lumMod val="50000"/>
                  </a:schemeClr>
                </a:solidFill>
                <a:latin typeface="Consolas" panose="020B0609020204030204" pitchFamily="49" charset="0"/>
              </a:rPr>
              <a:t>Write OK</a:t>
            </a:r>
          </a:p>
          <a:p>
            <a:r>
              <a:rPr lang="en-US">
                <a:solidFill>
                  <a:schemeClr val="bg1">
                    <a:lumMod val="50000"/>
                  </a:schemeClr>
                </a:solidFill>
                <a:latin typeface="Consolas" panose="020B0609020204030204" pitchFamily="49" charset="0"/>
              </a:rPr>
              <a:t>lower=0x3fffdfff28 upper=0x3fffdfff38</a:t>
            </a:r>
          </a:p>
          <a:p>
            <a:r>
              <a:rPr lang="en-US">
                <a:solidFill>
                  <a:schemeClr val="accent1"/>
                </a:solidFill>
                <a:latin typeface="Consolas" panose="020B0609020204030204" pitchFamily="49" charset="0"/>
              </a:rPr>
              <a:t>Bad read (Bad address)</a:t>
            </a:r>
            <a:r>
              <a:rPr lang="en-US">
                <a:latin typeface="Consolas" panose="020B0609020204030204" pitchFamily="49" charset="0"/>
              </a:rPr>
              <a:t>; lower[0]=</a:t>
            </a:r>
            <a:r>
              <a:rPr lang="en-US">
                <a:solidFill>
                  <a:schemeClr val="accent6"/>
                </a:solidFill>
                <a:latin typeface="Consolas" panose="020B0609020204030204" pitchFamily="49" charset="0"/>
              </a:rPr>
              <a:t>0x10</a:t>
            </a:r>
            <a:r>
              <a:rPr lang="en-US">
                <a:latin typeface="Consolas" panose="020B0609020204030204" pitchFamily="49" charset="0"/>
              </a:rPr>
              <a:t> upper[0]=</a:t>
            </a:r>
            <a:r>
              <a:rPr lang="en-US">
                <a:solidFill>
                  <a:schemeClr val="accent1"/>
                </a:solidFill>
                <a:latin typeface="Consolas" panose="020B0609020204030204" pitchFamily="49" charset="0"/>
              </a:rPr>
              <a:t>0x0</a:t>
            </a:r>
          </a:p>
        </p:txBody>
      </p:sp>
      <p:sp>
        <p:nvSpPr>
          <p:cNvPr id="10" name="TextBox 9">
            <a:extLst>
              <a:ext uri="{FF2B5EF4-FFF2-40B4-BE49-F238E27FC236}">
                <a16:creationId xmlns:a16="http://schemas.microsoft.com/office/drawing/2014/main" id="{A8CEC07F-51EA-43C0-B746-38088A47C6BA}"/>
              </a:ext>
            </a:extLst>
          </p:cNvPr>
          <p:cNvSpPr txBox="1"/>
          <p:nvPr/>
        </p:nvSpPr>
        <p:spPr>
          <a:xfrm>
            <a:off x="8673" y="2396333"/>
            <a:ext cx="5628964" cy="369332"/>
          </a:xfrm>
          <a:prstGeom prst="rect">
            <a:avLst/>
          </a:prstGeom>
          <a:noFill/>
        </p:spPr>
        <p:txBody>
          <a:bodyPr wrap="square" rtlCol="0">
            <a:spAutoFit/>
          </a:bodyPr>
          <a:lstStyle/>
          <a:p>
            <a:r>
              <a:rPr lang="en-US" b="1"/>
              <a:t>RISC-V Baseline</a:t>
            </a:r>
          </a:p>
        </p:txBody>
      </p:sp>
      <p:sp>
        <p:nvSpPr>
          <p:cNvPr id="12" name="TextBox 11">
            <a:extLst>
              <a:ext uri="{FF2B5EF4-FFF2-40B4-BE49-F238E27FC236}">
                <a16:creationId xmlns:a16="http://schemas.microsoft.com/office/drawing/2014/main" id="{C9A598F9-FDCE-4D47-BF4D-6FECBAC1C909}"/>
              </a:ext>
            </a:extLst>
          </p:cNvPr>
          <p:cNvSpPr txBox="1"/>
          <p:nvPr/>
        </p:nvSpPr>
        <p:spPr>
          <a:xfrm>
            <a:off x="5637639" y="2392826"/>
            <a:ext cx="6554360" cy="369332"/>
          </a:xfrm>
          <a:prstGeom prst="rect">
            <a:avLst/>
          </a:prstGeom>
          <a:noFill/>
        </p:spPr>
        <p:txBody>
          <a:bodyPr wrap="square" rtlCol="0">
            <a:spAutoFit/>
          </a:bodyPr>
          <a:lstStyle/>
          <a:p>
            <a:r>
              <a:rPr lang="en-US" b="1"/>
              <a:t>CHERI-RISC-V</a:t>
            </a:r>
          </a:p>
        </p:txBody>
      </p:sp>
      <p:sp>
        <p:nvSpPr>
          <p:cNvPr id="18" name="Callout: Bent Line 17">
            <a:extLst>
              <a:ext uri="{FF2B5EF4-FFF2-40B4-BE49-F238E27FC236}">
                <a16:creationId xmlns:a16="http://schemas.microsoft.com/office/drawing/2014/main" id="{8804EFAD-3193-40D9-9BE5-76175534A59C}"/>
              </a:ext>
            </a:extLst>
          </p:cNvPr>
          <p:cNvSpPr/>
          <p:nvPr/>
        </p:nvSpPr>
        <p:spPr>
          <a:xfrm>
            <a:off x="1159047" y="3978943"/>
            <a:ext cx="2369574" cy="333801"/>
          </a:xfrm>
          <a:prstGeom prst="borderCallout2">
            <a:avLst>
              <a:gd name="adj1" fmla="val 18750"/>
              <a:gd name="adj2" fmla="val -8333"/>
              <a:gd name="adj3" fmla="val 18750"/>
              <a:gd name="adj4" fmla="val -16667"/>
              <a:gd name="adj5" fmla="val -96314"/>
              <a:gd name="adj6" fmla="val -23055"/>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rPr>
              <a:t>Kernel overwrite!</a:t>
            </a:r>
          </a:p>
        </p:txBody>
      </p:sp>
      <p:sp>
        <p:nvSpPr>
          <p:cNvPr id="19" name="Callout: Bent Line 18">
            <a:extLst>
              <a:ext uri="{FF2B5EF4-FFF2-40B4-BE49-F238E27FC236}">
                <a16:creationId xmlns:a16="http://schemas.microsoft.com/office/drawing/2014/main" id="{FB00E7BB-FE01-4258-81F3-23A1896BB08A}"/>
              </a:ext>
            </a:extLst>
          </p:cNvPr>
          <p:cNvSpPr/>
          <p:nvPr/>
        </p:nvSpPr>
        <p:spPr>
          <a:xfrm>
            <a:off x="6672485" y="3978943"/>
            <a:ext cx="2514601" cy="612648"/>
          </a:xfrm>
          <a:prstGeom prst="borderCallout2">
            <a:avLst>
              <a:gd name="adj1" fmla="val 18750"/>
              <a:gd name="adj2" fmla="val -8333"/>
              <a:gd name="adj3" fmla="val 18750"/>
              <a:gd name="adj4" fmla="val -16667"/>
              <a:gd name="adj5" fmla="val -49593"/>
              <a:gd name="adj6" fmla="val -2507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Kernel return –EFAULT;</a:t>
            </a:r>
          </a:p>
          <a:p>
            <a:pPr algn="ctr"/>
            <a:r>
              <a:rPr lang="en-US">
                <a:solidFill>
                  <a:schemeClr val="tx1"/>
                </a:solidFill>
              </a:rPr>
              <a:t>Does not write OOB</a:t>
            </a:r>
          </a:p>
        </p:txBody>
      </p:sp>
      <p:cxnSp>
        <p:nvCxnSpPr>
          <p:cNvPr id="25" name="Straight Connector 24">
            <a:extLst>
              <a:ext uri="{FF2B5EF4-FFF2-40B4-BE49-F238E27FC236}">
                <a16:creationId xmlns:a16="http://schemas.microsoft.com/office/drawing/2014/main" id="{EBF4A5CE-BC96-4349-BF31-E3664812F630}"/>
              </a:ext>
            </a:extLst>
          </p:cNvPr>
          <p:cNvCxnSpPr>
            <a:cxnSpLocks/>
          </p:cNvCxnSpPr>
          <p:nvPr/>
        </p:nvCxnSpPr>
        <p:spPr>
          <a:xfrm>
            <a:off x="3656441" y="4042357"/>
            <a:ext cx="17698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Straight Connector 29">
            <a:extLst>
              <a:ext uri="{FF2B5EF4-FFF2-40B4-BE49-F238E27FC236}">
                <a16:creationId xmlns:a16="http://schemas.microsoft.com/office/drawing/2014/main" id="{14061469-4086-4E78-B87B-1887CD1B898D}"/>
              </a:ext>
            </a:extLst>
          </p:cNvPr>
          <p:cNvCxnSpPr>
            <a:cxnSpLocks/>
          </p:cNvCxnSpPr>
          <p:nvPr/>
        </p:nvCxnSpPr>
        <p:spPr>
          <a:xfrm flipV="1">
            <a:off x="3833421" y="3669890"/>
            <a:ext cx="1037304" cy="372467"/>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Straight Connector 33">
            <a:extLst>
              <a:ext uri="{FF2B5EF4-FFF2-40B4-BE49-F238E27FC236}">
                <a16:creationId xmlns:a16="http://schemas.microsoft.com/office/drawing/2014/main" id="{F8978B5F-415B-4519-9513-3EFD09E77A24}"/>
              </a:ext>
            </a:extLst>
          </p:cNvPr>
          <p:cNvCxnSpPr>
            <a:cxnSpLocks/>
          </p:cNvCxnSpPr>
          <p:nvPr/>
        </p:nvCxnSpPr>
        <p:spPr>
          <a:xfrm>
            <a:off x="9324737" y="4115472"/>
            <a:ext cx="1769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A52767B-4699-4150-91A7-FC0F000772B0}"/>
              </a:ext>
            </a:extLst>
          </p:cNvPr>
          <p:cNvCxnSpPr>
            <a:cxnSpLocks/>
          </p:cNvCxnSpPr>
          <p:nvPr/>
        </p:nvCxnSpPr>
        <p:spPr>
          <a:xfrm flipV="1">
            <a:off x="9501717" y="3669890"/>
            <a:ext cx="2094271" cy="445582"/>
          </a:xfrm>
          <a:prstGeom prst="line">
            <a:avLst/>
          </a:prstGeom>
        </p:spPr>
        <p:style>
          <a:lnRef idx="2">
            <a:schemeClr val="accent1"/>
          </a:lnRef>
          <a:fillRef idx="0">
            <a:schemeClr val="accent1"/>
          </a:fillRef>
          <a:effectRef idx="1">
            <a:schemeClr val="accent1"/>
          </a:effectRef>
          <a:fontRef idx="minor">
            <a:schemeClr val="tx1"/>
          </a:fontRef>
        </p:style>
      </p:cxnSp>
      <p:sp>
        <p:nvSpPr>
          <p:cNvPr id="20" name="Callout: Bent Line 19">
            <a:extLst>
              <a:ext uri="{FF2B5EF4-FFF2-40B4-BE49-F238E27FC236}">
                <a16:creationId xmlns:a16="http://schemas.microsoft.com/office/drawing/2014/main" id="{C74C3F23-1836-410D-9385-589A296DDE60}"/>
              </a:ext>
            </a:extLst>
          </p:cNvPr>
          <p:cNvSpPr/>
          <p:nvPr/>
        </p:nvSpPr>
        <p:spPr>
          <a:xfrm flipH="1">
            <a:off x="6183329" y="4804718"/>
            <a:ext cx="3141408" cy="476865"/>
          </a:xfrm>
          <a:prstGeom prst="borderCallout2">
            <a:avLst>
              <a:gd name="adj1" fmla="val 18750"/>
              <a:gd name="adj2" fmla="val -8333"/>
              <a:gd name="adj3" fmla="val 18750"/>
              <a:gd name="adj4" fmla="val -16667"/>
              <a:gd name="adj5" fmla="val -228736"/>
              <a:gd name="adj6" fmla="val -24304"/>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tx1"/>
                </a:solidFill>
              </a:rPr>
              <a:t>Fault detected during copy-out</a:t>
            </a:r>
          </a:p>
        </p:txBody>
      </p:sp>
      <p:sp>
        <p:nvSpPr>
          <p:cNvPr id="40" name="TextBox 39">
            <a:extLst>
              <a:ext uri="{FF2B5EF4-FFF2-40B4-BE49-F238E27FC236}">
                <a16:creationId xmlns:a16="http://schemas.microsoft.com/office/drawing/2014/main" id="{DDA40D9A-C0E0-464B-8562-09D92C8B5750}"/>
              </a:ext>
            </a:extLst>
          </p:cNvPr>
          <p:cNvSpPr txBox="1"/>
          <p:nvPr/>
        </p:nvSpPr>
        <p:spPr>
          <a:xfrm>
            <a:off x="2095545" y="1743021"/>
            <a:ext cx="8000908" cy="461665"/>
          </a:xfrm>
          <a:prstGeom prst="rect">
            <a:avLst/>
          </a:prstGeom>
          <a:noFill/>
        </p:spPr>
        <p:txBody>
          <a:bodyPr wrap="none" rtlCol="0">
            <a:spAutoFit/>
          </a:bodyPr>
          <a:lstStyle/>
          <a:p>
            <a:r>
              <a:rPr lang="en-US" sz="2400">
                <a:latin typeface="Consolas" panose="020B0609020204030204" pitchFamily="49" charset="0"/>
              </a:rPr>
              <a:t>read(</a:t>
            </a:r>
            <a:r>
              <a:rPr lang="en-US" sz="2400" err="1">
                <a:solidFill>
                  <a:schemeClr val="bg1">
                    <a:lumMod val="50000"/>
                  </a:schemeClr>
                </a:solidFill>
                <a:latin typeface="Consolas" panose="020B0609020204030204" pitchFamily="49" charset="0"/>
              </a:rPr>
              <a:t>fd</a:t>
            </a:r>
            <a:r>
              <a:rPr lang="en-US" sz="2400">
                <a:latin typeface="Consolas" panose="020B0609020204030204" pitchFamily="49" charset="0"/>
              </a:rPr>
              <a:t>, lower, </a:t>
            </a:r>
            <a:r>
              <a:rPr lang="en-US" sz="2400" err="1">
                <a:latin typeface="Consolas" panose="020B0609020204030204" pitchFamily="49" charset="0"/>
              </a:rPr>
              <a:t>sizeof</a:t>
            </a:r>
            <a:r>
              <a:rPr lang="en-US" sz="2400">
                <a:latin typeface="Consolas" panose="020B0609020204030204" pitchFamily="49" charset="0"/>
              </a:rPr>
              <a:t>(lower) + </a:t>
            </a:r>
            <a:r>
              <a:rPr lang="en-US" sz="2400" err="1">
                <a:latin typeface="Consolas" panose="020B0609020204030204" pitchFamily="49" charset="0"/>
              </a:rPr>
              <a:t>sizeof</a:t>
            </a:r>
            <a:r>
              <a:rPr lang="en-US" sz="2400">
                <a:latin typeface="Consolas" panose="020B0609020204030204" pitchFamily="49" charset="0"/>
              </a:rPr>
              <a:t>(upper))</a:t>
            </a:r>
          </a:p>
        </p:txBody>
      </p:sp>
    </p:spTree>
    <p:extLst>
      <p:ext uri="{BB962C8B-B14F-4D97-AF65-F5344CB8AC3E}">
        <p14:creationId xmlns:p14="http://schemas.microsoft.com/office/powerpoint/2010/main" val="343561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4905-DFC9-4C61-AFD8-FE1C3DF0E9C4}"/>
              </a:ext>
            </a:extLst>
          </p:cNvPr>
          <p:cNvSpPr>
            <a:spLocks noGrp="1"/>
          </p:cNvSpPr>
          <p:nvPr>
            <p:ph type="title"/>
          </p:nvPr>
        </p:nvSpPr>
        <p:spPr/>
        <p:txBody>
          <a:bodyPr/>
          <a:lstStyle/>
          <a:p>
            <a:r>
              <a:rPr lang="en-US" err="1"/>
              <a:t>CheriABI</a:t>
            </a:r>
            <a:r>
              <a:rPr lang="en-US"/>
              <a:t>: Spatially Safe UNIX Processes</a:t>
            </a:r>
            <a:br>
              <a:rPr lang="en-US"/>
            </a:br>
            <a:r>
              <a:rPr lang="en-US" sz="3200"/>
              <a:t>Discussion: </a:t>
            </a:r>
            <a:r>
              <a:rPr lang="en-US" sz="3200" err="1">
                <a:latin typeface="Consolas" panose="020B0609020204030204" pitchFamily="49" charset="0"/>
              </a:rPr>
              <a:t>mmap</a:t>
            </a:r>
            <a:r>
              <a:rPr lang="en-US" sz="3200">
                <a:latin typeface="Consolas" panose="020B0609020204030204" pitchFamily="49" charset="0"/>
              </a:rPr>
              <a:t>()</a:t>
            </a:r>
            <a:r>
              <a:rPr lang="en-US" sz="3200"/>
              <a:t> and friends</a:t>
            </a:r>
            <a:endParaRPr lang="en-US"/>
          </a:p>
        </p:txBody>
      </p:sp>
      <p:sp>
        <p:nvSpPr>
          <p:cNvPr id="3" name="Slide Number Placeholder 2">
            <a:extLst>
              <a:ext uri="{FF2B5EF4-FFF2-40B4-BE49-F238E27FC236}">
                <a16:creationId xmlns:a16="http://schemas.microsoft.com/office/drawing/2014/main" id="{F8EF072C-2019-4CE4-8A9E-E8C052F1E5CB}"/>
              </a:ext>
            </a:extLst>
          </p:cNvPr>
          <p:cNvSpPr>
            <a:spLocks noGrp="1"/>
          </p:cNvSpPr>
          <p:nvPr>
            <p:ph type="sldNum" sz="quarter" idx="12"/>
          </p:nvPr>
        </p:nvSpPr>
        <p:spPr/>
        <p:txBody>
          <a:bodyPr/>
          <a:lstStyle/>
          <a:p>
            <a:fld id="{99BC1C73-9708-47CD-B181-4C0BE5191C18}" type="slidenum">
              <a:rPr lang="en-US" smtClean="0"/>
              <a:t>6</a:t>
            </a:fld>
            <a:endParaRPr lang="en-US"/>
          </a:p>
        </p:txBody>
      </p:sp>
      <p:sp>
        <p:nvSpPr>
          <p:cNvPr id="4" name="TextBox 3">
            <a:extLst>
              <a:ext uri="{FF2B5EF4-FFF2-40B4-BE49-F238E27FC236}">
                <a16:creationId xmlns:a16="http://schemas.microsoft.com/office/drawing/2014/main" id="{48A37828-7A90-4213-8D4B-00D247717EB9}"/>
              </a:ext>
            </a:extLst>
          </p:cNvPr>
          <p:cNvSpPr txBox="1"/>
          <p:nvPr/>
        </p:nvSpPr>
        <p:spPr>
          <a:xfrm>
            <a:off x="0" y="2750714"/>
            <a:ext cx="4606412" cy="1246495"/>
          </a:xfrm>
          <a:prstGeom prst="rect">
            <a:avLst/>
          </a:prstGeom>
          <a:noFill/>
        </p:spPr>
        <p:txBody>
          <a:bodyPr wrap="square">
            <a:spAutoFit/>
          </a:bodyPr>
          <a:lstStyle/>
          <a:p>
            <a:r>
              <a:rPr lang="en-US" sz="1500">
                <a:solidFill>
                  <a:schemeClr val="bg1">
                    <a:lumMod val="50000"/>
                  </a:schemeClr>
                </a:solidFill>
                <a:latin typeface="Consolas" panose="020B0609020204030204" pitchFamily="49" charset="0"/>
              </a:rPr>
              <a:t>Directly mapped page at p=0x84dc0000</a:t>
            </a:r>
          </a:p>
          <a:p>
            <a:endParaRPr lang="en-US" sz="1500">
              <a:latin typeface="Consolas" panose="020B0609020204030204" pitchFamily="49" charset="0"/>
            </a:endParaRPr>
          </a:p>
          <a:p>
            <a:r>
              <a:rPr lang="en-US" sz="1500">
                <a:solidFill>
                  <a:schemeClr val="accent2"/>
                </a:solidFill>
                <a:latin typeface="Consolas" panose="020B0609020204030204" pitchFamily="49" charset="0"/>
              </a:rPr>
              <a:t>Punching hole in the heap at p=0x83b48000</a:t>
            </a:r>
          </a:p>
          <a:p>
            <a:endParaRPr lang="en-US" sz="1500">
              <a:latin typeface="Consolas" panose="020B0609020204030204" pitchFamily="49" charset="0"/>
            </a:endParaRPr>
          </a:p>
          <a:p>
            <a:endParaRPr lang="en-US" sz="1500">
              <a:latin typeface="Consolas" panose="020B0609020204030204" pitchFamily="49" charset="0"/>
            </a:endParaRPr>
          </a:p>
        </p:txBody>
      </p:sp>
      <p:sp>
        <p:nvSpPr>
          <p:cNvPr id="8" name="TextBox 7">
            <a:extLst>
              <a:ext uri="{FF2B5EF4-FFF2-40B4-BE49-F238E27FC236}">
                <a16:creationId xmlns:a16="http://schemas.microsoft.com/office/drawing/2014/main" id="{5AD8AE71-2FDD-4530-8C98-057C126CE736}"/>
              </a:ext>
            </a:extLst>
          </p:cNvPr>
          <p:cNvSpPr txBox="1"/>
          <p:nvPr/>
        </p:nvSpPr>
        <p:spPr>
          <a:xfrm>
            <a:off x="4606412" y="2755001"/>
            <a:ext cx="7576915" cy="1246495"/>
          </a:xfrm>
          <a:prstGeom prst="rect">
            <a:avLst/>
          </a:prstGeom>
          <a:noFill/>
        </p:spPr>
        <p:txBody>
          <a:bodyPr wrap="square">
            <a:spAutoFit/>
          </a:bodyPr>
          <a:lstStyle/>
          <a:p>
            <a:r>
              <a:rPr lang="en-US" sz="1500">
                <a:solidFill>
                  <a:schemeClr val="bg1">
                    <a:lumMod val="50000"/>
                  </a:schemeClr>
                </a:solidFill>
                <a:latin typeface="Consolas" panose="020B0609020204030204" pitchFamily="49" charset="0"/>
              </a:rPr>
              <a:t>Directly mapped page at p=0x40139000 [rwRW,0x40139000-0x4013a000]</a:t>
            </a:r>
          </a:p>
          <a:p>
            <a:r>
              <a:rPr lang="en-US" sz="1500">
                <a:latin typeface="Consolas" panose="020B0609020204030204" pitchFamily="49" charset="0"/>
              </a:rPr>
              <a:t> </a:t>
            </a:r>
            <a:r>
              <a:rPr lang="en-US" sz="1500" err="1">
                <a:latin typeface="Consolas" panose="020B0609020204030204" pitchFamily="49" charset="0"/>
              </a:rPr>
              <a:t>p.perms</a:t>
            </a:r>
            <a:r>
              <a:rPr lang="en-US" sz="1500">
                <a:latin typeface="Consolas" panose="020B0609020204030204" pitchFamily="49" charset="0"/>
              </a:rPr>
              <a:t>=</a:t>
            </a:r>
            <a:r>
              <a:rPr lang="en-US" sz="1500">
                <a:solidFill>
                  <a:schemeClr val="accent1"/>
                </a:solidFill>
                <a:latin typeface="Consolas" panose="020B0609020204030204" pitchFamily="49" charset="0"/>
              </a:rPr>
              <a:t>0x7817d</a:t>
            </a:r>
          </a:p>
          <a:p>
            <a:r>
              <a:rPr lang="en-US" sz="1500">
                <a:solidFill>
                  <a:schemeClr val="bg1">
                    <a:lumMod val="50000"/>
                  </a:schemeClr>
                </a:solidFill>
                <a:latin typeface="Consolas" panose="020B0609020204030204" pitchFamily="49" charset="0"/>
              </a:rPr>
              <a:t>Punching hole in the heap at p=0x407d1000 [rwRW,0x407d1000-0x407d3000]</a:t>
            </a:r>
          </a:p>
          <a:p>
            <a:r>
              <a:rPr lang="en-US" sz="1500">
                <a:latin typeface="Consolas" panose="020B0609020204030204" pitchFamily="49" charset="0"/>
              </a:rPr>
              <a:t> </a:t>
            </a:r>
            <a:r>
              <a:rPr lang="en-US" sz="1500" err="1">
                <a:latin typeface="Consolas" panose="020B0609020204030204" pitchFamily="49" charset="0"/>
              </a:rPr>
              <a:t>p.perms</a:t>
            </a:r>
            <a:r>
              <a:rPr lang="en-US" sz="1500">
                <a:latin typeface="Consolas" panose="020B0609020204030204" pitchFamily="49" charset="0"/>
              </a:rPr>
              <a:t>=0x</a:t>
            </a:r>
            <a:r>
              <a:rPr lang="en-US" sz="1500">
                <a:solidFill>
                  <a:schemeClr val="accent6"/>
                </a:solidFill>
                <a:latin typeface="Consolas" panose="020B0609020204030204" pitchFamily="49" charset="0"/>
              </a:rPr>
              <a:t>6</a:t>
            </a:r>
            <a:r>
              <a:rPr lang="en-US" sz="1500">
                <a:latin typeface="Consolas" panose="020B0609020204030204" pitchFamily="49" charset="0"/>
              </a:rPr>
              <a:t>817d</a:t>
            </a:r>
          </a:p>
          <a:p>
            <a:r>
              <a:rPr lang="en-US" sz="1500" err="1">
                <a:solidFill>
                  <a:schemeClr val="accent6"/>
                </a:solidFill>
                <a:latin typeface="Consolas" panose="020B0609020204030204" pitchFamily="49" charset="0"/>
              </a:rPr>
              <a:t>munmap</a:t>
            </a:r>
            <a:r>
              <a:rPr lang="en-US" sz="1500">
                <a:solidFill>
                  <a:schemeClr val="accent6"/>
                </a:solidFill>
                <a:latin typeface="Consolas" panose="020B0609020204030204" pitchFamily="49" charset="0"/>
              </a:rPr>
              <a:t> failed: Memory protection violation</a:t>
            </a:r>
          </a:p>
        </p:txBody>
      </p:sp>
      <p:sp>
        <p:nvSpPr>
          <p:cNvPr id="10" name="TextBox 9">
            <a:extLst>
              <a:ext uri="{FF2B5EF4-FFF2-40B4-BE49-F238E27FC236}">
                <a16:creationId xmlns:a16="http://schemas.microsoft.com/office/drawing/2014/main" id="{DBD3BC4C-44C1-4941-B266-D7A21A56CE42}"/>
              </a:ext>
            </a:extLst>
          </p:cNvPr>
          <p:cNvSpPr txBox="1"/>
          <p:nvPr/>
        </p:nvSpPr>
        <p:spPr>
          <a:xfrm>
            <a:off x="0" y="2384889"/>
            <a:ext cx="4606410" cy="369332"/>
          </a:xfrm>
          <a:prstGeom prst="rect">
            <a:avLst/>
          </a:prstGeom>
          <a:noFill/>
        </p:spPr>
        <p:txBody>
          <a:bodyPr wrap="square" rtlCol="0">
            <a:spAutoFit/>
          </a:bodyPr>
          <a:lstStyle/>
          <a:p>
            <a:r>
              <a:rPr lang="en-US" b="1"/>
              <a:t>RISC-V Baseline</a:t>
            </a:r>
          </a:p>
        </p:txBody>
      </p:sp>
      <p:sp>
        <p:nvSpPr>
          <p:cNvPr id="12" name="TextBox 11">
            <a:extLst>
              <a:ext uri="{FF2B5EF4-FFF2-40B4-BE49-F238E27FC236}">
                <a16:creationId xmlns:a16="http://schemas.microsoft.com/office/drawing/2014/main" id="{9A5C5D10-9A75-4958-9F60-089E75A9D07C}"/>
              </a:ext>
            </a:extLst>
          </p:cNvPr>
          <p:cNvSpPr txBox="1"/>
          <p:nvPr/>
        </p:nvSpPr>
        <p:spPr>
          <a:xfrm>
            <a:off x="4606411" y="2381382"/>
            <a:ext cx="7576915" cy="369332"/>
          </a:xfrm>
          <a:prstGeom prst="rect">
            <a:avLst/>
          </a:prstGeom>
          <a:noFill/>
        </p:spPr>
        <p:txBody>
          <a:bodyPr wrap="square" rtlCol="0">
            <a:spAutoFit/>
          </a:bodyPr>
          <a:lstStyle/>
          <a:p>
            <a:r>
              <a:rPr lang="en-US" b="1"/>
              <a:t>CHERI-RISC-V</a:t>
            </a:r>
          </a:p>
        </p:txBody>
      </p:sp>
      <p:sp>
        <p:nvSpPr>
          <p:cNvPr id="21" name="Callout: Bent Line 20">
            <a:extLst>
              <a:ext uri="{FF2B5EF4-FFF2-40B4-BE49-F238E27FC236}">
                <a16:creationId xmlns:a16="http://schemas.microsoft.com/office/drawing/2014/main" id="{42CC9DF6-6105-4EC8-A9DC-D7F860E60C2B}"/>
              </a:ext>
            </a:extLst>
          </p:cNvPr>
          <p:cNvSpPr/>
          <p:nvPr/>
        </p:nvSpPr>
        <p:spPr>
          <a:xfrm>
            <a:off x="2900516" y="2029100"/>
            <a:ext cx="2384322" cy="299533"/>
          </a:xfrm>
          <a:prstGeom prst="borderCallout2">
            <a:avLst>
              <a:gd name="adj1" fmla="val 18750"/>
              <a:gd name="adj2" fmla="val -8333"/>
              <a:gd name="adj3" fmla="val 18750"/>
              <a:gd name="adj4" fmla="val -16667"/>
              <a:gd name="adj5" fmla="val 265137"/>
              <a:gd name="adj6" fmla="val -38680"/>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Map new &amp; </a:t>
            </a:r>
            <a:r>
              <a:rPr lang="en-US" err="1">
                <a:solidFill>
                  <a:schemeClr val="tx1"/>
                </a:solidFill>
              </a:rPr>
              <a:t>unmap</a:t>
            </a:r>
            <a:r>
              <a:rPr lang="en-US">
                <a:solidFill>
                  <a:schemeClr val="tx1"/>
                </a:solidFill>
              </a:rPr>
              <a:t> OK</a:t>
            </a:r>
          </a:p>
        </p:txBody>
      </p:sp>
      <p:sp>
        <p:nvSpPr>
          <p:cNvPr id="22" name="Callout: Bent Line 21">
            <a:extLst>
              <a:ext uri="{FF2B5EF4-FFF2-40B4-BE49-F238E27FC236}">
                <a16:creationId xmlns:a16="http://schemas.microsoft.com/office/drawing/2014/main" id="{AF8461AD-AD41-4FF7-9753-203C264D09CA}"/>
              </a:ext>
            </a:extLst>
          </p:cNvPr>
          <p:cNvSpPr/>
          <p:nvPr/>
        </p:nvSpPr>
        <p:spPr>
          <a:xfrm>
            <a:off x="1351934" y="3997209"/>
            <a:ext cx="2099187" cy="612648"/>
          </a:xfrm>
          <a:prstGeom prst="borderCallout2">
            <a:avLst>
              <a:gd name="adj1" fmla="val 18750"/>
              <a:gd name="adj2" fmla="val -8333"/>
              <a:gd name="adj3" fmla="val 18750"/>
              <a:gd name="adj4" fmla="val -16667"/>
              <a:gd name="adj5" fmla="val -76876"/>
              <a:gd name="adj6" fmla="val -40373"/>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rPr>
              <a:t>Allocator client can</a:t>
            </a:r>
            <a:br>
              <a:rPr lang="en-US">
                <a:solidFill>
                  <a:schemeClr val="tx1"/>
                </a:solidFill>
              </a:rPr>
            </a:br>
            <a:r>
              <a:rPr lang="en-US" err="1">
                <a:solidFill>
                  <a:schemeClr val="tx1"/>
                </a:solidFill>
              </a:rPr>
              <a:t>unmap</a:t>
            </a:r>
            <a:r>
              <a:rPr lang="en-US">
                <a:solidFill>
                  <a:schemeClr val="tx1"/>
                </a:solidFill>
              </a:rPr>
              <a:t> heap pages!</a:t>
            </a:r>
          </a:p>
        </p:txBody>
      </p:sp>
      <p:sp>
        <p:nvSpPr>
          <p:cNvPr id="23" name="Callout: Bent Line 22">
            <a:extLst>
              <a:ext uri="{FF2B5EF4-FFF2-40B4-BE49-F238E27FC236}">
                <a16:creationId xmlns:a16="http://schemas.microsoft.com/office/drawing/2014/main" id="{8961B47C-324D-4078-85A5-C7514824F356}"/>
              </a:ext>
            </a:extLst>
          </p:cNvPr>
          <p:cNvSpPr/>
          <p:nvPr/>
        </p:nvSpPr>
        <p:spPr>
          <a:xfrm>
            <a:off x="6947068" y="1972883"/>
            <a:ext cx="2895600" cy="299533"/>
          </a:xfrm>
          <a:prstGeom prst="borderCallout2">
            <a:avLst>
              <a:gd name="adj1" fmla="val 18750"/>
              <a:gd name="adj2" fmla="val -8333"/>
              <a:gd name="adj3" fmla="val 18750"/>
              <a:gd name="adj4" fmla="val -16667"/>
              <a:gd name="adj5" fmla="val 363614"/>
              <a:gd name="adj6" fmla="val -335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More perms than just </a:t>
            </a:r>
            <a:r>
              <a:rPr lang="en-US" err="1">
                <a:solidFill>
                  <a:schemeClr val="tx1"/>
                </a:solidFill>
              </a:rPr>
              <a:t>rwRW</a:t>
            </a:r>
            <a:endParaRPr lang="en-US">
              <a:solidFill>
                <a:schemeClr val="tx1"/>
              </a:solidFill>
            </a:endParaRPr>
          </a:p>
        </p:txBody>
      </p:sp>
      <p:sp>
        <p:nvSpPr>
          <p:cNvPr id="24" name="Callout: Bent Line 23">
            <a:extLst>
              <a:ext uri="{FF2B5EF4-FFF2-40B4-BE49-F238E27FC236}">
                <a16:creationId xmlns:a16="http://schemas.microsoft.com/office/drawing/2014/main" id="{70D32E40-E443-492D-89A3-67D14495BF90}"/>
              </a:ext>
            </a:extLst>
          </p:cNvPr>
          <p:cNvSpPr/>
          <p:nvPr/>
        </p:nvSpPr>
        <p:spPr>
          <a:xfrm>
            <a:off x="6947067" y="4303533"/>
            <a:ext cx="3784841" cy="612648"/>
          </a:xfrm>
          <a:prstGeom prst="borderCallout2">
            <a:avLst>
              <a:gd name="adj1" fmla="val 18750"/>
              <a:gd name="adj2" fmla="val -8333"/>
              <a:gd name="adj3" fmla="val 18750"/>
              <a:gd name="adj4" fmla="val -16667"/>
              <a:gd name="adj5" fmla="val -97739"/>
              <a:gd name="adj6" fmla="val -27576"/>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tx1"/>
                </a:solidFill>
              </a:rPr>
              <a:t>CHERI-enabled heap allocator clears VMAP </a:t>
            </a:r>
            <a:r>
              <a:rPr lang="en-US" i="1">
                <a:solidFill>
                  <a:schemeClr val="tx1"/>
                </a:solidFill>
              </a:rPr>
              <a:t>software permission bit</a:t>
            </a:r>
            <a:endParaRPr lang="en-US">
              <a:solidFill>
                <a:schemeClr val="tx1"/>
              </a:solidFill>
            </a:endParaRPr>
          </a:p>
        </p:txBody>
      </p:sp>
      <p:sp>
        <p:nvSpPr>
          <p:cNvPr id="25" name="TextBox 24">
            <a:extLst>
              <a:ext uri="{FF2B5EF4-FFF2-40B4-BE49-F238E27FC236}">
                <a16:creationId xmlns:a16="http://schemas.microsoft.com/office/drawing/2014/main" id="{7A520503-A7F4-49D6-9DDE-7338329EA0AC}"/>
              </a:ext>
            </a:extLst>
          </p:cNvPr>
          <p:cNvSpPr txBox="1"/>
          <p:nvPr/>
        </p:nvSpPr>
        <p:spPr>
          <a:xfrm>
            <a:off x="612058" y="5198377"/>
            <a:ext cx="10967884" cy="646331"/>
          </a:xfrm>
          <a:prstGeom prst="rect">
            <a:avLst/>
          </a:prstGeom>
          <a:noFill/>
        </p:spPr>
        <p:txBody>
          <a:bodyPr wrap="square" rtlCol="0">
            <a:spAutoFit/>
          </a:bodyPr>
          <a:lstStyle/>
          <a:p>
            <a:pPr marL="228600" indent="-228600">
              <a:buFont typeface="Arial" panose="020B0604020202020204" pitchFamily="34" charset="0"/>
              <a:buChar char="•"/>
            </a:pPr>
            <a:r>
              <a:rPr lang="en-US"/>
              <a:t>CHERI exposes </a:t>
            </a:r>
            <a:r>
              <a:rPr lang="en-US" i="1"/>
              <a:t>software permission bits</a:t>
            </a:r>
            <a:r>
              <a:rPr lang="en-US"/>
              <a:t> uninterpreted by architecture</a:t>
            </a:r>
          </a:p>
          <a:p>
            <a:pPr marL="685800" lvl="1" indent="-228600">
              <a:buFont typeface="Arial" panose="020B0604020202020204" pitchFamily="34" charset="0"/>
              <a:buChar char="•"/>
            </a:pPr>
            <a:r>
              <a:rPr lang="en-US" err="1"/>
              <a:t>CheriBSD</a:t>
            </a:r>
            <a:r>
              <a:rPr lang="en-US"/>
              <a:t> uses one of these to indicate </a:t>
            </a:r>
            <a:r>
              <a:rPr lang="en-US" i="1"/>
              <a:t>ownership</a:t>
            </a:r>
            <a:r>
              <a:rPr lang="en-US"/>
              <a:t> of address space, and </a:t>
            </a:r>
            <a:r>
              <a:rPr lang="en-US" sz="1600">
                <a:latin typeface="Consolas" panose="020B0609020204030204" pitchFamily="49" charset="0"/>
              </a:rPr>
              <a:t>malloc()</a:t>
            </a:r>
            <a:r>
              <a:rPr lang="en-US"/>
              <a:t> clears this bit on returns</a:t>
            </a:r>
          </a:p>
        </p:txBody>
      </p:sp>
    </p:spTree>
    <p:extLst>
      <p:ext uri="{BB962C8B-B14F-4D97-AF65-F5344CB8AC3E}">
        <p14:creationId xmlns:p14="http://schemas.microsoft.com/office/powerpoint/2010/main" val="63532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Connector: Elbow 89">
            <a:extLst>
              <a:ext uri="{FF2B5EF4-FFF2-40B4-BE49-F238E27FC236}">
                <a16:creationId xmlns:a16="http://schemas.microsoft.com/office/drawing/2014/main" id="{54D69616-5E4A-4E1B-A5BC-0127F94C4786}"/>
              </a:ext>
            </a:extLst>
          </p:cNvPr>
          <p:cNvCxnSpPr>
            <a:cxnSpLocks/>
            <a:stCxn id="7" idx="2"/>
            <a:endCxn id="92" idx="2"/>
          </p:cNvCxnSpPr>
          <p:nvPr/>
        </p:nvCxnSpPr>
        <p:spPr>
          <a:xfrm rot="16200000" flipH="1">
            <a:off x="3982995" y="2659506"/>
            <a:ext cx="345317" cy="6207310"/>
          </a:xfrm>
          <a:prstGeom prst="bentConnector3">
            <a:avLst>
              <a:gd name="adj1" fmla="val 2827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6083603A-482C-4C03-A49E-217FE08F774E}"/>
              </a:ext>
            </a:extLst>
          </p:cNvPr>
          <p:cNvCxnSpPr>
            <a:cxnSpLocks/>
          </p:cNvCxnSpPr>
          <p:nvPr/>
        </p:nvCxnSpPr>
        <p:spPr>
          <a:xfrm>
            <a:off x="1659242" y="4341204"/>
            <a:ext cx="272890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51E0DDB-5BED-4DEC-8451-3112332DF9D4}"/>
              </a:ext>
            </a:extLst>
          </p:cNvPr>
          <p:cNvCxnSpPr>
            <a:cxnSpLocks/>
          </p:cNvCxnSpPr>
          <p:nvPr/>
        </p:nvCxnSpPr>
        <p:spPr>
          <a:xfrm>
            <a:off x="1659242" y="5245333"/>
            <a:ext cx="272890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BA102763-3453-44AB-B4BC-6E8F46615895}"/>
              </a:ext>
            </a:extLst>
          </p:cNvPr>
          <p:cNvSpPr>
            <a:spLocks noGrp="1"/>
          </p:cNvSpPr>
          <p:nvPr>
            <p:ph type="title"/>
          </p:nvPr>
        </p:nvSpPr>
        <p:spPr/>
        <p:txBody>
          <a:bodyPr>
            <a:normAutofit/>
          </a:bodyPr>
          <a:lstStyle/>
          <a:p>
            <a:r>
              <a:rPr lang="en-US" err="1"/>
              <a:t>CheriABI</a:t>
            </a:r>
            <a:r>
              <a:rPr lang="en-US"/>
              <a:t>: Spatially Safe UNIX Processes</a:t>
            </a:r>
            <a:br>
              <a:rPr lang="en-US"/>
            </a:br>
            <a:r>
              <a:rPr lang="en-US" sz="3200"/>
              <a:t>Discussion (bonus): Process Construction</a:t>
            </a:r>
          </a:p>
        </p:txBody>
      </p:sp>
      <p:sp>
        <p:nvSpPr>
          <p:cNvPr id="2" name="Slide Number Placeholder 1">
            <a:extLst>
              <a:ext uri="{FF2B5EF4-FFF2-40B4-BE49-F238E27FC236}">
                <a16:creationId xmlns:a16="http://schemas.microsoft.com/office/drawing/2014/main" id="{4EB50B93-7EFA-4045-AFBB-2A3442BC2E6B}"/>
              </a:ext>
            </a:extLst>
          </p:cNvPr>
          <p:cNvSpPr>
            <a:spLocks noGrp="1"/>
          </p:cNvSpPr>
          <p:nvPr>
            <p:ph type="sldNum" sz="quarter" idx="12"/>
          </p:nvPr>
        </p:nvSpPr>
        <p:spPr/>
        <p:txBody>
          <a:bodyPr/>
          <a:lstStyle/>
          <a:p>
            <a:pPr>
              <a:defRPr/>
            </a:pPr>
            <a:fld id="{231CC523-8BC6-4921-807A-66BD262F34AB}" type="slidenum">
              <a:rPr lang="en-US" smtClean="0">
                <a:solidFill>
                  <a:prstClr val="white">
                    <a:lumMod val="50000"/>
                  </a:prstClr>
                </a:solidFill>
              </a:rPr>
              <a:pPr>
                <a:defRPr/>
              </a:pPr>
              <a:t>7</a:t>
            </a:fld>
            <a:endParaRPr lang="en-US">
              <a:solidFill>
                <a:prstClr val="white">
                  <a:lumMod val="50000"/>
                </a:prstClr>
              </a:solidFill>
            </a:endParaRPr>
          </a:p>
        </p:txBody>
      </p:sp>
      <p:sp>
        <p:nvSpPr>
          <p:cNvPr id="5" name="Rectangle 4">
            <a:extLst>
              <a:ext uri="{FF2B5EF4-FFF2-40B4-BE49-F238E27FC236}">
                <a16:creationId xmlns:a16="http://schemas.microsoft.com/office/drawing/2014/main" id="{92EB558E-9A94-4C94-A18B-CB5ADD1D97AE}"/>
              </a:ext>
            </a:extLst>
          </p:cNvPr>
          <p:cNvSpPr/>
          <p:nvPr/>
        </p:nvSpPr>
        <p:spPr>
          <a:xfrm>
            <a:off x="664438" y="2969030"/>
            <a:ext cx="775120" cy="2621474"/>
          </a:xfrm>
          <a:prstGeom prst="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RWX</a:t>
            </a:r>
          </a:p>
        </p:txBody>
      </p:sp>
      <p:sp>
        <p:nvSpPr>
          <p:cNvPr id="7" name="Rectangle 6">
            <a:extLst>
              <a:ext uri="{FF2B5EF4-FFF2-40B4-BE49-F238E27FC236}">
                <a16:creationId xmlns:a16="http://schemas.microsoft.com/office/drawing/2014/main" id="{BCF0F519-0528-481C-B1F2-2A8D3210FD35}"/>
              </a:ext>
            </a:extLst>
          </p:cNvPr>
          <p:cNvSpPr/>
          <p:nvPr/>
        </p:nvSpPr>
        <p:spPr>
          <a:xfrm>
            <a:off x="664438" y="1938958"/>
            <a:ext cx="775120" cy="36515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DA59FFC-D92D-4649-AA86-43962463E7B4}"/>
              </a:ext>
            </a:extLst>
          </p:cNvPr>
          <p:cNvSpPr/>
          <p:nvPr/>
        </p:nvSpPr>
        <p:spPr>
          <a:xfrm>
            <a:off x="1713071" y="1938958"/>
            <a:ext cx="775120" cy="36515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084F015-B773-42BA-8FCA-C395BA6A3573}"/>
              </a:ext>
            </a:extLst>
          </p:cNvPr>
          <p:cNvCxnSpPr>
            <a:cxnSpLocks/>
          </p:cNvCxnSpPr>
          <p:nvPr/>
        </p:nvCxnSpPr>
        <p:spPr>
          <a:xfrm>
            <a:off x="1572782" y="1723211"/>
            <a:ext cx="0" cy="499826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E6E50DC-5A44-4A07-A576-8FE64C8D99BF}"/>
              </a:ext>
            </a:extLst>
          </p:cNvPr>
          <p:cNvSpPr/>
          <p:nvPr/>
        </p:nvSpPr>
        <p:spPr>
          <a:xfrm>
            <a:off x="1713071" y="4331290"/>
            <a:ext cx="775119" cy="91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RX</a:t>
            </a:r>
          </a:p>
        </p:txBody>
      </p:sp>
      <p:sp>
        <p:nvSpPr>
          <p:cNvPr id="14" name="Rectangle 13">
            <a:extLst>
              <a:ext uri="{FF2B5EF4-FFF2-40B4-BE49-F238E27FC236}">
                <a16:creationId xmlns:a16="http://schemas.microsoft.com/office/drawing/2014/main" id="{FD8987D3-F11E-4F7B-A960-160944A5FEB4}"/>
              </a:ext>
            </a:extLst>
          </p:cNvPr>
          <p:cNvSpPr/>
          <p:nvPr/>
        </p:nvSpPr>
        <p:spPr>
          <a:xfrm>
            <a:off x="3542878" y="1938958"/>
            <a:ext cx="775120" cy="36515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87A82B-D6DB-4CF8-B2F7-37047883E7CD}"/>
              </a:ext>
            </a:extLst>
          </p:cNvPr>
          <p:cNvSpPr/>
          <p:nvPr/>
        </p:nvSpPr>
        <p:spPr>
          <a:xfrm>
            <a:off x="3542879" y="4331290"/>
            <a:ext cx="775119" cy="91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RW</a:t>
            </a:r>
          </a:p>
        </p:txBody>
      </p:sp>
      <p:sp>
        <p:nvSpPr>
          <p:cNvPr id="22" name="Rectangle 21">
            <a:extLst>
              <a:ext uri="{FF2B5EF4-FFF2-40B4-BE49-F238E27FC236}">
                <a16:creationId xmlns:a16="http://schemas.microsoft.com/office/drawing/2014/main" id="{BC1BDF45-7BE0-4640-AD74-DE3BE5A96E54}"/>
              </a:ext>
            </a:extLst>
          </p:cNvPr>
          <p:cNvSpPr/>
          <p:nvPr/>
        </p:nvSpPr>
        <p:spPr>
          <a:xfrm>
            <a:off x="10858080" y="1938958"/>
            <a:ext cx="775120" cy="36515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3BEB2D-4EDB-4639-9572-937EDD809F00}"/>
              </a:ext>
            </a:extLst>
          </p:cNvPr>
          <p:cNvSpPr/>
          <p:nvPr/>
        </p:nvSpPr>
        <p:spPr>
          <a:xfrm>
            <a:off x="10858079" y="2969030"/>
            <a:ext cx="775122" cy="352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RW</a:t>
            </a:r>
          </a:p>
        </p:txBody>
      </p:sp>
      <p:sp>
        <p:nvSpPr>
          <p:cNvPr id="36" name="TextBox 35">
            <a:extLst>
              <a:ext uri="{FF2B5EF4-FFF2-40B4-BE49-F238E27FC236}">
                <a16:creationId xmlns:a16="http://schemas.microsoft.com/office/drawing/2014/main" id="{B1833B58-D9F6-4E24-9B01-A007F8EAB6D6}"/>
              </a:ext>
            </a:extLst>
          </p:cNvPr>
          <p:cNvSpPr txBox="1"/>
          <p:nvPr/>
        </p:nvSpPr>
        <p:spPr>
          <a:xfrm>
            <a:off x="1554039" y="5604032"/>
            <a:ext cx="1082348" cy="338554"/>
          </a:xfrm>
          <a:prstGeom prst="rect">
            <a:avLst/>
          </a:prstGeom>
          <a:noFill/>
        </p:spPr>
        <p:txBody>
          <a:bodyPr wrap="none" rtlCol="0">
            <a:spAutoFit/>
          </a:bodyPr>
          <a:lstStyle/>
          <a:p>
            <a:r>
              <a:rPr lang="en-US" sz="1600">
                <a:latin typeface="Consolas" panose="020B0609020204030204" pitchFamily="49" charset="0"/>
              </a:rPr>
              <a:t>AT_ENTRY</a:t>
            </a:r>
          </a:p>
        </p:txBody>
      </p:sp>
      <p:sp>
        <p:nvSpPr>
          <p:cNvPr id="40" name="TextBox 39">
            <a:extLst>
              <a:ext uri="{FF2B5EF4-FFF2-40B4-BE49-F238E27FC236}">
                <a16:creationId xmlns:a16="http://schemas.microsoft.com/office/drawing/2014/main" id="{50C5008D-4600-4248-ADC7-403C3C914F7F}"/>
              </a:ext>
            </a:extLst>
          </p:cNvPr>
          <p:cNvSpPr txBox="1"/>
          <p:nvPr/>
        </p:nvSpPr>
        <p:spPr>
          <a:xfrm>
            <a:off x="3448256" y="5604032"/>
            <a:ext cx="970137" cy="338554"/>
          </a:xfrm>
          <a:prstGeom prst="rect">
            <a:avLst/>
          </a:prstGeom>
          <a:noFill/>
        </p:spPr>
        <p:txBody>
          <a:bodyPr wrap="none" rtlCol="0">
            <a:spAutoFit/>
          </a:bodyPr>
          <a:lstStyle/>
          <a:p>
            <a:r>
              <a:rPr lang="en-US" sz="1600">
                <a:latin typeface="Consolas" panose="020B0609020204030204" pitchFamily="49" charset="0"/>
              </a:rPr>
              <a:t>AT_PHDR</a:t>
            </a:r>
          </a:p>
        </p:txBody>
      </p:sp>
      <p:sp>
        <p:nvSpPr>
          <p:cNvPr id="42" name="TextBox 41">
            <a:extLst>
              <a:ext uri="{FF2B5EF4-FFF2-40B4-BE49-F238E27FC236}">
                <a16:creationId xmlns:a16="http://schemas.microsoft.com/office/drawing/2014/main" id="{6754DFEC-A78B-43D0-A43E-C361CF65418F}"/>
              </a:ext>
            </a:extLst>
          </p:cNvPr>
          <p:cNvSpPr txBox="1"/>
          <p:nvPr/>
        </p:nvSpPr>
        <p:spPr>
          <a:xfrm>
            <a:off x="10872780" y="5604032"/>
            <a:ext cx="745717" cy="338554"/>
          </a:xfrm>
          <a:prstGeom prst="rect">
            <a:avLst/>
          </a:prstGeom>
          <a:noFill/>
        </p:spPr>
        <p:txBody>
          <a:bodyPr wrap="none" rtlCol="0">
            <a:spAutoFit/>
          </a:bodyPr>
          <a:lstStyle/>
          <a:p>
            <a:r>
              <a:rPr lang="en-US" sz="1600">
                <a:latin typeface="Consolas" panose="020B0609020204030204" pitchFamily="49" charset="0"/>
              </a:rPr>
              <a:t>stack</a:t>
            </a:r>
          </a:p>
        </p:txBody>
      </p:sp>
      <p:cxnSp>
        <p:nvCxnSpPr>
          <p:cNvPr id="44" name="Connector: Elbow 43">
            <a:extLst>
              <a:ext uri="{FF2B5EF4-FFF2-40B4-BE49-F238E27FC236}">
                <a16:creationId xmlns:a16="http://schemas.microsoft.com/office/drawing/2014/main" id="{39A1C561-4535-4F22-906C-B07D17FBB60B}"/>
              </a:ext>
            </a:extLst>
          </p:cNvPr>
          <p:cNvCxnSpPr>
            <a:stCxn id="7" idx="2"/>
            <a:endCxn id="36" idx="2"/>
          </p:cNvCxnSpPr>
          <p:nvPr/>
        </p:nvCxnSpPr>
        <p:spPr>
          <a:xfrm rot="16200000" flipH="1">
            <a:off x="1397564" y="5244936"/>
            <a:ext cx="352083" cy="1043215"/>
          </a:xfrm>
          <a:prstGeom prst="bentConnector3">
            <a:avLst>
              <a:gd name="adj1" fmla="val 1649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47E2122-914E-4B5C-994A-20E5F0D7FDBA}"/>
              </a:ext>
            </a:extLst>
          </p:cNvPr>
          <p:cNvCxnSpPr>
            <a:cxnSpLocks/>
            <a:stCxn id="7" idx="2"/>
            <a:endCxn id="40" idx="2"/>
          </p:cNvCxnSpPr>
          <p:nvPr/>
        </p:nvCxnSpPr>
        <p:spPr>
          <a:xfrm rot="16200000" flipH="1">
            <a:off x="2316620" y="4325880"/>
            <a:ext cx="352083" cy="2881327"/>
          </a:xfrm>
          <a:prstGeom prst="bentConnector3">
            <a:avLst>
              <a:gd name="adj1" fmla="val 1649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1303433A-C26B-4E18-AE4A-E61D15D38AF7}"/>
              </a:ext>
            </a:extLst>
          </p:cNvPr>
          <p:cNvCxnSpPr>
            <a:cxnSpLocks/>
            <a:stCxn id="7" idx="2"/>
            <a:endCxn id="42" idx="2"/>
          </p:cNvCxnSpPr>
          <p:nvPr/>
        </p:nvCxnSpPr>
        <p:spPr>
          <a:xfrm rot="16200000" flipH="1">
            <a:off x="5972777" y="669723"/>
            <a:ext cx="352083" cy="10193641"/>
          </a:xfrm>
          <a:prstGeom prst="bentConnector3">
            <a:avLst>
              <a:gd name="adj1" fmla="val 164928"/>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427DC13-E2D5-40EA-9C04-6480D8351C81}"/>
              </a:ext>
            </a:extLst>
          </p:cNvPr>
          <p:cNvSpPr txBox="1"/>
          <p:nvPr/>
        </p:nvSpPr>
        <p:spPr>
          <a:xfrm>
            <a:off x="235474" y="5942585"/>
            <a:ext cx="857927" cy="338554"/>
          </a:xfrm>
          <a:prstGeom prst="rect">
            <a:avLst/>
          </a:prstGeom>
          <a:noFill/>
        </p:spPr>
        <p:txBody>
          <a:bodyPr wrap="none" rtlCol="0">
            <a:spAutoFit/>
          </a:bodyPr>
          <a:lstStyle/>
          <a:p>
            <a:r>
              <a:rPr lang="en-US" sz="1600">
                <a:solidFill>
                  <a:schemeClr val="accent1">
                    <a:lumMod val="75000"/>
                  </a:schemeClr>
                </a:solidFill>
                <a:latin typeface="Consolas" panose="020B0609020204030204" pitchFamily="49" charset="0"/>
              </a:rPr>
              <a:t>exec()</a:t>
            </a:r>
          </a:p>
        </p:txBody>
      </p:sp>
      <p:sp>
        <p:nvSpPr>
          <p:cNvPr id="65" name="TextBox 64">
            <a:extLst>
              <a:ext uri="{FF2B5EF4-FFF2-40B4-BE49-F238E27FC236}">
                <a16:creationId xmlns:a16="http://schemas.microsoft.com/office/drawing/2014/main" id="{B593EE57-C650-4F67-9AB3-23D12DBFE648}"/>
              </a:ext>
            </a:extLst>
          </p:cNvPr>
          <p:cNvSpPr txBox="1"/>
          <p:nvPr/>
        </p:nvSpPr>
        <p:spPr>
          <a:xfrm rot="16200000">
            <a:off x="-682944" y="4036350"/>
            <a:ext cx="1759289" cy="369332"/>
          </a:xfrm>
          <a:prstGeom prst="rect">
            <a:avLst/>
          </a:prstGeom>
          <a:noFill/>
        </p:spPr>
        <p:txBody>
          <a:bodyPr wrap="square" rtlCol="0">
            <a:spAutoFit/>
          </a:bodyPr>
          <a:lstStyle/>
          <a:p>
            <a:pPr algn="ctr"/>
            <a:r>
              <a:rPr lang="en-US"/>
              <a:t>cap to </a:t>
            </a:r>
            <a:r>
              <a:rPr lang="en-US" err="1"/>
              <a:t>userspace</a:t>
            </a:r>
            <a:endParaRPr lang="en-US"/>
          </a:p>
        </p:txBody>
      </p:sp>
      <p:sp>
        <p:nvSpPr>
          <p:cNvPr id="66" name="Left Brace 65">
            <a:extLst>
              <a:ext uri="{FF2B5EF4-FFF2-40B4-BE49-F238E27FC236}">
                <a16:creationId xmlns:a16="http://schemas.microsoft.com/office/drawing/2014/main" id="{71E10A3E-EA44-425A-9E40-FD6064B1A8F8}"/>
              </a:ext>
            </a:extLst>
          </p:cNvPr>
          <p:cNvSpPr/>
          <p:nvPr/>
        </p:nvSpPr>
        <p:spPr>
          <a:xfrm>
            <a:off x="393813" y="2969030"/>
            <a:ext cx="221137" cy="26350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Rectangle 75">
            <a:extLst>
              <a:ext uri="{FF2B5EF4-FFF2-40B4-BE49-F238E27FC236}">
                <a16:creationId xmlns:a16="http://schemas.microsoft.com/office/drawing/2014/main" id="{9C7B7B2B-A649-4141-8186-BC79E4D03A76}"/>
              </a:ext>
            </a:extLst>
          </p:cNvPr>
          <p:cNvSpPr/>
          <p:nvPr/>
        </p:nvSpPr>
        <p:spPr>
          <a:xfrm>
            <a:off x="6871748" y="1938955"/>
            <a:ext cx="775120" cy="36515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78" name="Rectangle 77">
            <a:extLst>
              <a:ext uri="{FF2B5EF4-FFF2-40B4-BE49-F238E27FC236}">
                <a16:creationId xmlns:a16="http://schemas.microsoft.com/office/drawing/2014/main" id="{8CDFC936-D0A1-440B-BC50-4A4F27AB5B58}"/>
              </a:ext>
            </a:extLst>
          </p:cNvPr>
          <p:cNvSpPr/>
          <p:nvPr/>
        </p:nvSpPr>
        <p:spPr>
          <a:xfrm>
            <a:off x="4458286" y="1938955"/>
            <a:ext cx="775120" cy="36515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569B505-B852-4CB3-964D-BEA79E1FA275}"/>
              </a:ext>
            </a:extLst>
          </p:cNvPr>
          <p:cNvSpPr/>
          <p:nvPr/>
        </p:nvSpPr>
        <p:spPr>
          <a:xfrm>
            <a:off x="4455264" y="4440408"/>
            <a:ext cx="775119" cy="226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RW</a:t>
            </a:r>
          </a:p>
        </p:txBody>
      </p:sp>
      <p:cxnSp>
        <p:nvCxnSpPr>
          <p:cNvPr id="82" name="Connector: Elbow 81">
            <a:extLst>
              <a:ext uri="{FF2B5EF4-FFF2-40B4-BE49-F238E27FC236}">
                <a16:creationId xmlns:a16="http://schemas.microsoft.com/office/drawing/2014/main" id="{48779426-5232-4FEA-9BF9-6F2DE038D06C}"/>
              </a:ext>
            </a:extLst>
          </p:cNvPr>
          <p:cNvCxnSpPr>
            <a:stCxn id="14" idx="0"/>
            <a:endCxn id="78" idx="0"/>
          </p:cNvCxnSpPr>
          <p:nvPr/>
        </p:nvCxnSpPr>
        <p:spPr>
          <a:xfrm rot="5400000" flipH="1" flipV="1">
            <a:off x="4388141" y="1481253"/>
            <a:ext cx="3" cy="915408"/>
          </a:xfrm>
          <a:prstGeom prst="bentConnector3">
            <a:avLst>
              <a:gd name="adj1" fmla="val 762010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83" name="TextBox 82">
            <a:extLst>
              <a:ext uri="{FF2B5EF4-FFF2-40B4-BE49-F238E27FC236}">
                <a16:creationId xmlns:a16="http://schemas.microsoft.com/office/drawing/2014/main" id="{48CE0843-7781-4163-8F36-C0DF872D604D}"/>
              </a:ext>
            </a:extLst>
          </p:cNvPr>
          <p:cNvSpPr txBox="1"/>
          <p:nvPr/>
        </p:nvSpPr>
        <p:spPr>
          <a:xfrm>
            <a:off x="4842823" y="1546624"/>
            <a:ext cx="516488" cy="369332"/>
          </a:xfrm>
          <a:prstGeom prst="rect">
            <a:avLst/>
          </a:prstGeom>
          <a:noFill/>
        </p:spPr>
        <p:txBody>
          <a:bodyPr wrap="none" rtlCol="0">
            <a:spAutoFit/>
          </a:bodyPr>
          <a:lstStyle/>
          <a:p>
            <a:r>
              <a:rPr lang="en-US" err="1">
                <a:solidFill>
                  <a:schemeClr val="accent6">
                    <a:lumMod val="75000"/>
                  </a:schemeClr>
                </a:solidFill>
              </a:rPr>
              <a:t>rtld</a:t>
            </a:r>
            <a:endParaRPr lang="en-US">
              <a:solidFill>
                <a:schemeClr val="accent6">
                  <a:lumMod val="75000"/>
                </a:schemeClr>
              </a:solidFill>
            </a:endParaRPr>
          </a:p>
        </p:txBody>
      </p:sp>
      <p:sp>
        <p:nvSpPr>
          <p:cNvPr id="92" name="TextBox 91">
            <a:extLst>
              <a:ext uri="{FF2B5EF4-FFF2-40B4-BE49-F238E27FC236}">
                <a16:creationId xmlns:a16="http://schemas.microsoft.com/office/drawing/2014/main" id="{A43BAA48-F8F7-490F-894C-5108BECC1DC1}"/>
              </a:ext>
            </a:extLst>
          </p:cNvPr>
          <p:cNvSpPr txBox="1"/>
          <p:nvPr/>
        </p:nvSpPr>
        <p:spPr>
          <a:xfrm>
            <a:off x="6942554" y="5597266"/>
            <a:ext cx="633507" cy="338554"/>
          </a:xfrm>
          <a:prstGeom prst="rect">
            <a:avLst/>
          </a:prstGeom>
          <a:noFill/>
        </p:spPr>
        <p:txBody>
          <a:bodyPr wrap="none" rtlCol="0">
            <a:spAutoFit/>
          </a:bodyPr>
          <a:lstStyle/>
          <a:p>
            <a:r>
              <a:rPr lang="en-US" sz="1600">
                <a:latin typeface="Consolas" panose="020B0609020204030204" pitchFamily="49" charset="0"/>
              </a:rPr>
              <a:t>heap</a:t>
            </a:r>
          </a:p>
        </p:txBody>
      </p:sp>
      <p:sp>
        <p:nvSpPr>
          <p:cNvPr id="98" name="TextBox 97">
            <a:extLst>
              <a:ext uri="{FF2B5EF4-FFF2-40B4-BE49-F238E27FC236}">
                <a16:creationId xmlns:a16="http://schemas.microsoft.com/office/drawing/2014/main" id="{B8975DC7-D3A9-4D14-8C69-F23BA9E57DEC}"/>
              </a:ext>
            </a:extLst>
          </p:cNvPr>
          <p:cNvSpPr txBox="1"/>
          <p:nvPr/>
        </p:nvSpPr>
        <p:spPr>
          <a:xfrm>
            <a:off x="235474" y="6382921"/>
            <a:ext cx="857927" cy="338554"/>
          </a:xfrm>
          <a:prstGeom prst="rect">
            <a:avLst/>
          </a:prstGeom>
          <a:noFill/>
        </p:spPr>
        <p:txBody>
          <a:bodyPr wrap="none" rtlCol="0">
            <a:spAutoFit/>
          </a:bodyPr>
          <a:lstStyle/>
          <a:p>
            <a:r>
              <a:rPr lang="en-US" sz="1600" err="1">
                <a:solidFill>
                  <a:schemeClr val="accent2">
                    <a:lumMod val="75000"/>
                  </a:schemeClr>
                </a:solidFill>
                <a:latin typeface="Consolas" panose="020B0609020204030204" pitchFamily="49" charset="0"/>
              </a:rPr>
              <a:t>mmap</a:t>
            </a:r>
            <a:r>
              <a:rPr lang="en-US" sz="1600">
                <a:solidFill>
                  <a:schemeClr val="accent2">
                    <a:lumMod val="75000"/>
                  </a:schemeClr>
                </a:solidFill>
                <a:latin typeface="Consolas" panose="020B0609020204030204" pitchFamily="49" charset="0"/>
              </a:rPr>
              <a:t>()</a:t>
            </a:r>
          </a:p>
        </p:txBody>
      </p:sp>
      <p:sp>
        <p:nvSpPr>
          <p:cNvPr id="100" name="TextBox 99">
            <a:extLst>
              <a:ext uri="{FF2B5EF4-FFF2-40B4-BE49-F238E27FC236}">
                <a16:creationId xmlns:a16="http://schemas.microsoft.com/office/drawing/2014/main" id="{B7ABEA4B-26A8-4E37-ABE2-FBE07EFAB3C8}"/>
              </a:ext>
            </a:extLst>
          </p:cNvPr>
          <p:cNvSpPr txBox="1"/>
          <p:nvPr/>
        </p:nvSpPr>
        <p:spPr>
          <a:xfrm>
            <a:off x="4646152" y="5589718"/>
            <a:ext cx="409086" cy="338554"/>
          </a:xfrm>
          <a:prstGeom prst="rect">
            <a:avLst/>
          </a:prstGeom>
          <a:noFill/>
        </p:spPr>
        <p:txBody>
          <a:bodyPr wrap="none" rtlCol="0">
            <a:spAutoFit/>
          </a:bodyPr>
          <a:lstStyle/>
          <a:p>
            <a:r>
              <a:rPr lang="en-US" sz="1600" err="1">
                <a:latin typeface="Consolas" panose="020B0609020204030204" pitchFamily="49" charset="0"/>
              </a:rPr>
              <a:t>rw</a:t>
            </a:r>
            <a:endParaRPr lang="en-US" sz="1600">
              <a:latin typeface="Consolas" panose="020B0609020204030204" pitchFamily="49" charset="0"/>
            </a:endParaRPr>
          </a:p>
        </p:txBody>
      </p:sp>
      <p:sp>
        <p:nvSpPr>
          <p:cNvPr id="102" name="Rectangle 101">
            <a:extLst>
              <a:ext uri="{FF2B5EF4-FFF2-40B4-BE49-F238E27FC236}">
                <a16:creationId xmlns:a16="http://schemas.microsoft.com/office/drawing/2014/main" id="{B75565A2-6215-4D2E-A11B-6C112AFB9262}"/>
              </a:ext>
            </a:extLst>
          </p:cNvPr>
          <p:cNvSpPr/>
          <p:nvPr/>
        </p:nvSpPr>
        <p:spPr>
          <a:xfrm>
            <a:off x="6871747" y="3515638"/>
            <a:ext cx="775119" cy="524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RW</a:t>
            </a:r>
          </a:p>
        </p:txBody>
      </p:sp>
      <p:sp>
        <p:nvSpPr>
          <p:cNvPr id="113" name="Rectangle 112">
            <a:extLst>
              <a:ext uri="{FF2B5EF4-FFF2-40B4-BE49-F238E27FC236}">
                <a16:creationId xmlns:a16="http://schemas.microsoft.com/office/drawing/2014/main" id="{44336D30-85FF-4EA4-8EBC-9031475B7DB2}"/>
              </a:ext>
            </a:extLst>
          </p:cNvPr>
          <p:cNvSpPr/>
          <p:nvPr/>
        </p:nvSpPr>
        <p:spPr>
          <a:xfrm>
            <a:off x="7832448" y="1933687"/>
            <a:ext cx="775120" cy="36515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15" name="Rectangle 114">
            <a:extLst>
              <a:ext uri="{FF2B5EF4-FFF2-40B4-BE49-F238E27FC236}">
                <a16:creationId xmlns:a16="http://schemas.microsoft.com/office/drawing/2014/main" id="{1BBA077A-D255-4C1B-BBE2-08C97B835CF4}"/>
              </a:ext>
            </a:extLst>
          </p:cNvPr>
          <p:cNvSpPr/>
          <p:nvPr/>
        </p:nvSpPr>
        <p:spPr>
          <a:xfrm>
            <a:off x="7832447" y="3682702"/>
            <a:ext cx="775119" cy="203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RW</a:t>
            </a:r>
          </a:p>
        </p:txBody>
      </p:sp>
      <p:cxnSp>
        <p:nvCxnSpPr>
          <p:cNvPr id="117" name="Connector: Elbow 116">
            <a:extLst>
              <a:ext uri="{FF2B5EF4-FFF2-40B4-BE49-F238E27FC236}">
                <a16:creationId xmlns:a16="http://schemas.microsoft.com/office/drawing/2014/main" id="{BB64FFF0-1856-4E1F-AC27-F5538D7C81B6}"/>
              </a:ext>
            </a:extLst>
          </p:cNvPr>
          <p:cNvCxnSpPr>
            <a:cxnSpLocks/>
            <a:stCxn id="76" idx="0"/>
            <a:endCxn id="113" idx="0"/>
          </p:cNvCxnSpPr>
          <p:nvPr/>
        </p:nvCxnSpPr>
        <p:spPr>
          <a:xfrm rot="5400000" flipH="1" flipV="1">
            <a:off x="7737024" y="1455971"/>
            <a:ext cx="5268" cy="960700"/>
          </a:xfrm>
          <a:prstGeom prst="bentConnector3">
            <a:avLst>
              <a:gd name="adj1" fmla="val 4439408"/>
            </a:avLst>
          </a:prstGeom>
          <a:ln>
            <a:tailEnd type="triangle"/>
          </a:ln>
        </p:spPr>
        <p:style>
          <a:lnRef idx="1">
            <a:schemeClr val="accent6"/>
          </a:lnRef>
          <a:fillRef idx="0">
            <a:schemeClr val="accent6"/>
          </a:fillRef>
          <a:effectRef idx="0">
            <a:schemeClr val="accent6"/>
          </a:effectRef>
          <a:fontRef idx="minor">
            <a:schemeClr val="tx1"/>
          </a:fontRef>
        </p:style>
      </p:cxnSp>
      <p:sp>
        <p:nvSpPr>
          <p:cNvPr id="119" name="TextBox 118">
            <a:extLst>
              <a:ext uri="{FF2B5EF4-FFF2-40B4-BE49-F238E27FC236}">
                <a16:creationId xmlns:a16="http://schemas.microsoft.com/office/drawing/2014/main" id="{A8CE855E-055A-4ADE-B69A-61BE81CE1415}"/>
              </a:ext>
            </a:extLst>
          </p:cNvPr>
          <p:cNvSpPr txBox="1"/>
          <p:nvPr/>
        </p:nvSpPr>
        <p:spPr>
          <a:xfrm>
            <a:off x="8268774" y="1562013"/>
            <a:ext cx="1188586" cy="338554"/>
          </a:xfrm>
          <a:prstGeom prst="rect">
            <a:avLst/>
          </a:prstGeom>
          <a:noFill/>
        </p:spPr>
        <p:txBody>
          <a:bodyPr wrap="square" rtlCol="0">
            <a:spAutoFit/>
          </a:bodyPr>
          <a:lstStyle/>
          <a:p>
            <a:r>
              <a:rPr lang="en-US" sz="1600">
                <a:solidFill>
                  <a:schemeClr val="accent6">
                    <a:lumMod val="75000"/>
                  </a:schemeClr>
                </a:solidFill>
                <a:latin typeface="Consolas" panose="020B0609020204030204" pitchFamily="49" charset="0"/>
              </a:rPr>
              <a:t>malloc()</a:t>
            </a:r>
          </a:p>
        </p:txBody>
      </p:sp>
      <p:sp>
        <p:nvSpPr>
          <p:cNvPr id="124" name="Rectangle 123">
            <a:extLst>
              <a:ext uri="{FF2B5EF4-FFF2-40B4-BE49-F238E27FC236}">
                <a16:creationId xmlns:a16="http://schemas.microsoft.com/office/drawing/2014/main" id="{5A7D4759-3016-463D-B3E0-D88E0C36CA6A}"/>
              </a:ext>
            </a:extLst>
          </p:cNvPr>
          <p:cNvSpPr/>
          <p:nvPr/>
        </p:nvSpPr>
        <p:spPr>
          <a:xfrm>
            <a:off x="9937534" y="1933687"/>
            <a:ext cx="775120" cy="36515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69EB91E-024D-4E45-97B9-0B5D622ADDF7}"/>
              </a:ext>
            </a:extLst>
          </p:cNvPr>
          <p:cNvSpPr/>
          <p:nvPr/>
        </p:nvSpPr>
        <p:spPr>
          <a:xfrm>
            <a:off x="9937533" y="3094717"/>
            <a:ext cx="775122" cy="17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RW</a:t>
            </a:r>
          </a:p>
        </p:txBody>
      </p:sp>
      <p:cxnSp>
        <p:nvCxnSpPr>
          <p:cNvPr id="128" name="Connector: Elbow 127">
            <a:extLst>
              <a:ext uri="{FF2B5EF4-FFF2-40B4-BE49-F238E27FC236}">
                <a16:creationId xmlns:a16="http://schemas.microsoft.com/office/drawing/2014/main" id="{067A36C0-296E-4577-8E42-22FA17F21121}"/>
              </a:ext>
            </a:extLst>
          </p:cNvPr>
          <p:cNvCxnSpPr>
            <a:cxnSpLocks/>
            <a:stCxn id="22" idx="0"/>
            <a:endCxn id="124" idx="0"/>
          </p:cNvCxnSpPr>
          <p:nvPr/>
        </p:nvCxnSpPr>
        <p:spPr>
          <a:xfrm rot="16200000" flipV="1">
            <a:off x="10782732" y="1476050"/>
            <a:ext cx="5271" cy="920546"/>
          </a:xfrm>
          <a:prstGeom prst="bentConnector3">
            <a:avLst>
              <a:gd name="adj1" fmla="val 4436938"/>
            </a:avLst>
          </a:prstGeom>
          <a:ln>
            <a:tailEnd type="triangle"/>
          </a:ln>
        </p:spPr>
        <p:style>
          <a:lnRef idx="1">
            <a:schemeClr val="accent6"/>
          </a:lnRef>
          <a:fillRef idx="0">
            <a:schemeClr val="accent6"/>
          </a:fillRef>
          <a:effectRef idx="0">
            <a:schemeClr val="accent6"/>
          </a:effectRef>
          <a:fontRef idx="minor">
            <a:schemeClr val="tx1"/>
          </a:fontRef>
        </p:style>
      </p:cxnSp>
      <p:sp>
        <p:nvSpPr>
          <p:cNvPr id="132" name="TextBox 131">
            <a:extLst>
              <a:ext uri="{FF2B5EF4-FFF2-40B4-BE49-F238E27FC236}">
                <a16:creationId xmlns:a16="http://schemas.microsoft.com/office/drawing/2014/main" id="{DE215707-FAF0-4F1B-8F6C-83EE60AF8BD9}"/>
              </a:ext>
            </a:extLst>
          </p:cNvPr>
          <p:cNvSpPr txBox="1"/>
          <p:nvPr/>
        </p:nvSpPr>
        <p:spPr>
          <a:xfrm>
            <a:off x="11245638" y="1503104"/>
            <a:ext cx="639599" cy="369332"/>
          </a:xfrm>
          <a:prstGeom prst="rect">
            <a:avLst/>
          </a:prstGeom>
          <a:noFill/>
        </p:spPr>
        <p:txBody>
          <a:bodyPr wrap="none" rtlCol="0">
            <a:spAutoFit/>
          </a:bodyPr>
          <a:lstStyle/>
          <a:p>
            <a:r>
              <a:rPr lang="en-US">
                <a:solidFill>
                  <a:schemeClr val="accent6">
                    <a:lumMod val="75000"/>
                  </a:schemeClr>
                </a:solidFill>
              </a:rPr>
              <a:t>code</a:t>
            </a:r>
          </a:p>
        </p:txBody>
      </p:sp>
      <p:cxnSp>
        <p:nvCxnSpPr>
          <p:cNvPr id="136" name="Straight Connector 135">
            <a:extLst>
              <a:ext uri="{FF2B5EF4-FFF2-40B4-BE49-F238E27FC236}">
                <a16:creationId xmlns:a16="http://schemas.microsoft.com/office/drawing/2014/main" id="{93AE8AF1-545C-436E-83B5-F09FAAF7EFAB}"/>
              </a:ext>
            </a:extLst>
          </p:cNvPr>
          <p:cNvCxnSpPr>
            <a:cxnSpLocks/>
          </p:cNvCxnSpPr>
          <p:nvPr/>
        </p:nvCxnSpPr>
        <p:spPr>
          <a:xfrm>
            <a:off x="393813" y="2969030"/>
            <a:ext cx="11432427"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DF19907-930E-4043-AD5F-D5F76B303248}"/>
              </a:ext>
            </a:extLst>
          </p:cNvPr>
          <p:cNvSpPr/>
          <p:nvPr/>
        </p:nvSpPr>
        <p:spPr>
          <a:xfrm>
            <a:off x="2617574" y="1936443"/>
            <a:ext cx="775120" cy="36515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FD95F88-1F33-4CB5-8166-CFB6FBA6177B}"/>
              </a:ext>
            </a:extLst>
          </p:cNvPr>
          <p:cNvSpPr/>
          <p:nvPr/>
        </p:nvSpPr>
        <p:spPr>
          <a:xfrm>
            <a:off x="2617573" y="4923933"/>
            <a:ext cx="775119" cy="226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t>
            </a:r>
          </a:p>
        </p:txBody>
      </p:sp>
      <p:cxnSp>
        <p:nvCxnSpPr>
          <p:cNvPr id="55" name="Connector: Elbow 54">
            <a:extLst>
              <a:ext uri="{FF2B5EF4-FFF2-40B4-BE49-F238E27FC236}">
                <a16:creationId xmlns:a16="http://schemas.microsoft.com/office/drawing/2014/main" id="{050FCAF4-FD79-44C3-9553-133DFFB7D966}"/>
              </a:ext>
            </a:extLst>
          </p:cNvPr>
          <p:cNvCxnSpPr>
            <a:endCxn id="53" idx="0"/>
          </p:cNvCxnSpPr>
          <p:nvPr/>
        </p:nvCxnSpPr>
        <p:spPr>
          <a:xfrm rot="5400000" flipH="1" flipV="1">
            <a:off x="2547429" y="1478741"/>
            <a:ext cx="3" cy="915408"/>
          </a:xfrm>
          <a:prstGeom prst="bentConnector3">
            <a:avLst>
              <a:gd name="adj1" fmla="val 762010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56" name="TextBox 55">
            <a:extLst>
              <a:ext uri="{FF2B5EF4-FFF2-40B4-BE49-F238E27FC236}">
                <a16:creationId xmlns:a16="http://schemas.microsoft.com/office/drawing/2014/main" id="{A2C9FA14-F7C5-4320-B1B1-7CBEEF789AE9}"/>
              </a:ext>
            </a:extLst>
          </p:cNvPr>
          <p:cNvSpPr txBox="1"/>
          <p:nvPr/>
        </p:nvSpPr>
        <p:spPr>
          <a:xfrm>
            <a:off x="2624115" y="5577828"/>
            <a:ext cx="745717" cy="338554"/>
          </a:xfrm>
          <a:prstGeom prst="rect">
            <a:avLst/>
          </a:prstGeom>
          <a:noFill/>
        </p:spPr>
        <p:txBody>
          <a:bodyPr wrap="none" rtlCol="0">
            <a:spAutoFit/>
          </a:bodyPr>
          <a:lstStyle/>
          <a:p>
            <a:r>
              <a:rPr lang="en-US" sz="1600" err="1">
                <a:latin typeface="Consolas" panose="020B0609020204030204" pitchFamily="49" charset="0"/>
              </a:rPr>
              <a:t>relro</a:t>
            </a:r>
            <a:endParaRPr lang="en-US" sz="1600">
              <a:latin typeface="Consolas" panose="020B0609020204030204" pitchFamily="49" charset="0"/>
            </a:endParaRPr>
          </a:p>
        </p:txBody>
      </p:sp>
      <p:sp>
        <p:nvSpPr>
          <p:cNvPr id="57" name="TextBox 56">
            <a:extLst>
              <a:ext uri="{FF2B5EF4-FFF2-40B4-BE49-F238E27FC236}">
                <a16:creationId xmlns:a16="http://schemas.microsoft.com/office/drawing/2014/main" id="{0DE46366-833B-4111-9D1C-D64163B7C490}"/>
              </a:ext>
            </a:extLst>
          </p:cNvPr>
          <p:cNvSpPr txBox="1"/>
          <p:nvPr/>
        </p:nvSpPr>
        <p:spPr>
          <a:xfrm>
            <a:off x="3030534" y="1559331"/>
            <a:ext cx="516488" cy="369332"/>
          </a:xfrm>
          <a:prstGeom prst="rect">
            <a:avLst/>
          </a:prstGeom>
          <a:noFill/>
        </p:spPr>
        <p:txBody>
          <a:bodyPr wrap="none" rtlCol="0">
            <a:spAutoFit/>
          </a:bodyPr>
          <a:lstStyle/>
          <a:p>
            <a:r>
              <a:rPr lang="en-US" err="1">
                <a:solidFill>
                  <a:schemeClr val="accent6">
                    <a:lumMod val="75000"/>
                  </a:schemeClr>
                </a:solidFill>
              </a:rPr>
              <a:t>rtld</a:t>
            </a:r>
            <a:endParaRPr lang="en-US">
              <a:solidFill>
                <a:schemeClr val="accent6">
                  <a:lumMod val="75000"/>
                </a:schemeClr>
              </a:solidFill>
            </a:endParaRPr>
          </a:p>
        </p:txBody>
      </p:sp>
    </p:spTree>
    <p:extLst>
      <p:ext uri="{BB962C8B-B14F-4D97-AF65-F5344CB8AC3E}">
        <p14:creationId xmlns:p14="http://schemas.microsoft.com/office/powerpoint/2010/main" val="388059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P spid="80" grpId="0" animBg="1"/>
      <p:bldP spid="83" grpId="0"/>
      <p:bldP spid="92" grpId="0"/>
      <p:bldP spid="98" grpId="0"/>
      <p:bldP spid="100" grpId="0"/>
      <p:bldP spid="102" grpId="0" animBg="1"/>
      <p:bldP spid="113" grpId="0" animBg="1"/>
      <p:bldP spid="115" grpId="0" animBg="1"/>
      <p:bldP spid="119" grpId="0"/>
      <p:bldP spid="124" grpId="0" animBg="1"/>
      <p:bldP spid="126" grpId="0" animBg="1"/>
      <p:bldP spid="132" grpId="0"/>
      <p:bldP spid="53" grpId="0" animBg="1"/>
      <p:bldP spid="54" grpId="0" animBg="1"/>
      <p:bldP spid="56" grpId="0"/>
      <p:bldP spid="5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1063</Words>
  <Application>Microsoft Office PowerPoint</Application>
  <PresentationFormat>Widescreen</PresentationFormat>
  <Paragraphs>140</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CheriABI: Spatially Safe UNIX Processes Introduction</vt:lpstr>
      <vt:lpstr>CheriABI: Spatially Safe UNIX Processes Introduction: Confused Deputies</vt:lpstr>
      <vt:lpstr>CheriABI: Spatially Safe UNIX Processes Introduction: Deputy 1: read() and capability bounds</vt:lpstr>
      <vt:lpstr>CheriABI: Spatially Safe UNIX Processes Introduction: Deputy 2: mmap() and friends</vt:lpstr>
      <vt:lpstr>CheriABI: Spatially Safe UNIX Processes Discussion: read() and capability bounds</vt:lpstr>
      <vt:lpstr>CheriABI: Spatially Safe UNIX Processes Discussion: mmap() and friends</vt:lpstr>
      <vt:lpstr>CheriABI: Spatially Safe UNIX Processes Discussion (bonus): Process Construction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CheriABI: Spatially Safe UNIX Processes Introduction</dc:title>
  <dc:creator>Wes Filardo</dc:creator>
  <cp:lastModifiedBy>Wes Filardo</cp:lastModifiedBy>
  <cp:revision>2</cp:revision>
  <dcterms:created xsi:type="dcterms:W3CDTF">2022-02-28T11:18:28Z</dcterms:created>
  <dcterms:modified xsi:type="dcterms:W3CDTF">2022-02-28T11:21:14Z</dcterms:modified>
</cp:coreProperties>
</file>