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517" r:id="rId2"/>
    <p:sldId id="3518" r:id="rId3"/>
    <p:sldId id="3519" r:id="rId4"/>
    <p:sldId id="292" r:id="rId5"/>
    <p:sldId id="3521" r:id="rId6"/>
    <p:sldId id="294" r:id="rId7"/>
    <p:sldId id="29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1" autoAdjust="0"/>
    <p:restoredTop sz="94660"/>
  </p:normalViewPr>
  <p:slideViewPr>
    <p:cSldViewPr snapToGrid="0" showGuides="1">
      <p:cViewPr varScale="1">
        <p:scale>
          <a:sx n="191" d="100"/>
          <a:sy n="191" d="100"/>
        </p:scale>
        <p:origin x="139" y="2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8B8274-5EBA-48F8-903B-21D99B8DC403}" type="datetimeFigureOut">
              <a:rPr lang="en-US" smtClean="0"/>
              <a:t>2022-02-28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9DBEF-ED83-4A65-9EDA-9D0F9FC6C56E}" type="slidenum">
              <a:rPr lang="en-US" smtClean="0"/>
              <a:t>‹#›</a:t>
            </a:fld>
            <a:endParaRPr lang="en-US"/>
          </a:p>
        </p:txBody>
      </p:sp>
    </p:spTree>
    <p:extLst>
      <p:ext uri="{BB962C8B-B14F-4D97-AF65-F5344CB8AC3E}">
        <p14:creationId xmlns:p14="http://schemas.microsoft.com/office/powerpoint/2010/main" val="1515829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far, we have mostly seen </a:t>
            </a:r>
            <a:r>
              <a:rPr lang="en-US" i="1"/>
              <a:t>stack</a:t>
            </a:r>
            <a:r>
              <a:rPr lang="en-US" i="0"/>
              <a:t> memory and its management by </a:t>
            </a:r>
            <a:r>
              <a:rPr lang="en-US" i="1"/>
              <a:t>compiler-inserted</a:t>
            </a:r>
            <a:r>
              <a:rPr lang="en-US" i="0"/>
              <a:t> code.  Heap memory is different: manually managed by programmer, and by </a:t>
            </a:r>
            <a:r>
              <a:rPr lang="en-US" i="1"/>
              <a:t>library</a:t>
            </a:r>
            <a:r>
              <a:rPr lang="en-US" i="0"/>
              <a:t> code at runtime.</a:t>
            </a:r>
            <a:endParaRPr lang="en-US"/>
          </a:p>
        </p:txBody>
      </p:sp>
      <p:sp>
        <p:nvSpPr>
          <p:cNvPr id="4" name="Slide Number Placeholder 3"/>
          <p:cNvSpPr>
            <a:spLocks noGrp="1"/>
          </p:cNvSpPr>
          <p:nvPr>
            <p:ph type="sldNum" sz="quarter" idx="5"/>
          </p:nvPr>
        </p:nvSpPr>
        <p:spPr/>
        <p:txBody>
          <a:bodyPr/>
          <a:lstStyle/>
          <a:p>
            <a:fld id="{11AD4321-7820-4D11-A4C1-AEAF0C7E3CFD}" type="slidenum">
              <a:rPr lang="en-US" smtClean="0"/>
              <a:t>1</a:t>
            </a:fld>
            <a:endParaRPr lang="en-US"/>
          </a:p>
        </p:txBody>
      </p:sp>
    </p:spTree>
    <p:extLst>
      <p:ext uri="{BB962C8B-B14F-4D97-AF65-F5344CB8AC3E}">
        <p14:creationId xmlns:p14="http://schemas.microsoft.com/office/powerpoint/2010/main" val="2464314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1AD4321-7820-4D11-A4C1-AEAF0C7E3CFD}" type="slidenum">
              <a:rPr lang="en-US" smtClean="0"/>
              <a:t>2</a:t>
            </a:fld>
            <a:endParaRPr lang="en-US"/>
          </a:p>
        </p:txBody>
      </p:sp>
    </p:spTree>
    <p:extLst>
      <p:ext uri="{BB962C8B-B14F-4D97-AF65-F5344CB8AC3E}">
        <p14:creationId xmlns:p14="http://schemas.microsoft.com/office/powerpoint/2010/main" val="3927893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we ran this example, the baseline program suffered memory corruption while CHERI fail-stopped at the first OOB access.  What happened?</a:t>
            </a:r>
          </a:p>
          <a:p>
            <a:endParaRPr lang="en-US"/>
          </a:p>
          <a:p>
            <a:pPr marL="0" indent="0">
              <a:buNone/>
            </a:pPr>
            <a:r>
              <a:rPr lang="en-US"/>
              <a:t>When we allocated two small heap objects, they ended up right next to each other.</a:t>
            </a:r>
            <a:br>
              <a:rPr lang="en-US"/>
            </a:br>
            <a:endParaRPr lang="en-US"/>
          </a:p>
          <a:p>
            <a:pPr marL="0" indent="0">
              <a:buNone/>
            </a:pPr>
            <a:r>
              <a:rPr lang="en-US"/>
              <a:t>On the baseline architecture, that meant that we could just blithely keep writing past the end of the first one and onto the second.</a:t>
            </a:r>
          </a:p>
          <a:p>
            <a:pPr marL="0" indent="0">
              <a:buNone/>
            </a:pPr>
            <a:endParaRPr lang="en-US"/>
          </a:p>
          <a:p>
            <a:pPr marL="0" indent="0">
              <a:buNone/>
            </a:pPr>
            <a:r>
              <a:rPr lang="en-US"/>
              <a:t>In the CHERI variant, the capability returned by malloc() was bounded to the allocation and so when we tried to write out of bounds, the store instruction trapped.</a:t>
            </a:r>
          </a:p>
        </p:txBody>
      </p:sp>
      <p:sp>
        <p:nvSpPr>
          <p:cNvPr id="4" name="Slide Number Placeholder 3"/>
          <p:cNvSpPr>
            <a:spLocks noGrp="1"/>
          </p:cNvSpPr>
          <p:nvPr>
            <p:ph type="sldNum" sz="quarter" idx="5"/>
          </p:nvPr>
        </p:nvSpPr>
        <p:spPr/>
        <p:txBody>
          <a:bodyPr/>
          <a:lstStyle/>
          <a:p>
            <a:fld id="{11AD4321-7820-4D11-A4C1-AEAF0C7E3CFD}" type="slidenum">
              <a:rPr lang="en-US" smtClean="0"/>
              <a:t>3</a:t>
            </a:fld>
            <a:endParaRPr lang="en-US"/>
          </a:p>
        </p:txBody>
      </p:sp>
    </p:spTree>
    <p:extLst>
      <p:ext uri="{BB962C8B-B14F-4D97-AF65-F5344CB8AC3E}">
        <p14:creationId xmlns:p14="http://schemas.microsoft.com/office/powerpoint/2010/main" val="655983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Unlike stack allocations, heap allocations are often quite large, and so we’re more likely to run into an interesting aspect of CHERI’s capability representation.</a:t>
            </a:r>
          </a:p>
          <a:p>
            <a:endParaRPr lang="en-US"/>
          </a:p>
          <a:p>
            <a:pPr marL="228600" indent="-228600">
              <a:buAutoNum type="arabicPeriod"/>
            </a:pPr>
            <a:r>
              <a:rPr lang="en-US"/>
              <a:t>A CHERI capability, logically, acts as though it has at least three 64 bit numbers inside it: the address, the lower bound (base), and the upper bound (limit), as well as some other metadata like the permissions vector.</a:t>
            </a:r>
            <a:br>
              <a:rPr lang="en-US"/>
            </a:br>
            <a:br>
              <a:rPr lang="en-US"/>
            </a:br>
            <a:r>
              <a:rPr lang="en-US"/>
              <a:t>The “CHERI Concentrate” encoding is some fiendish floating point bit packing that manages to cram these 256 bits into 128.  It exploits the observation that the address is usually near the bounds, and so many of the leading bits are common.</a:t>
            </a:r>
          </a:p>
          <a:p>
            <a:pPr marL="228600" indent="-228600">
              <a:buAutoNum type="arabicPeriod"/>
            </a:pPr>
            <a:endParaRPr lang="en-US"/>
          </a:p>
          <a:p>
            <a:pPr marL="228600" indent="-228600">
              <a:buAutoNum type="arabicPeriod"/>
            </a:pPr>
            <a:r>
              <a:rPr lang="en-US"/>
              <a:t>Without going into details of the encoding, the consequence for us, here and now, is that the bounds of a CHERI capability have byte-level precision only so long as the difference between base and limit, the length of the authorized region, is at most 4K.  Beyond that, the bounds jump to having an 8-byte alignment requirement for sizes up to 8K, and then every factor of two applied to the length also applies to the bounds’ precision.</a:t>
            </a:r>
          </a:p>
          <a:p>
            <a:pPr marL="228600" indent="-228600">
              <a:buAutoNum type="arabicPeriod"/>
            </a:pPr>
            <a:endParaRPr lang="en-US"/>
          </a:p>
          <a:p>
            <a:pPr marL="0" indent="0">
              <a:buNone/>
            </a:pPr>
            <a:r>
              <a:rPr lang="en-US"/>
              <a:t>The heap allocator must be aware of these constraints when it places objects in the heap so that it does not create overlapping allocations.  The compiler and linker are also aware of these constraints, and so will pad stack and global objects as needed.</a:t>
            </a:r>
          </a:p>
          <a:p>
            <a:endParaRPr lang="en-US"/>
          </a:p>
        </p:txBody>
      </p:sp>
      <p:sp>
        <p:nvSpPr>
          <p:cNvPr id="4" name="Slide Number Placeholder 3"/>
          <p:cNvSpPr>
            <a:spLocks noGrp="1"/>
          </p:cNvSpPr>
          <p:nvPr>
            <p:ph type="sldNum" sz="quarter" idx="5"/>
          </p:nvPr>
        </p:nvSpPr>
        <p:spPr/>
        <p:txBody>
          <a:bodyPr/>
          <a:lstStyle/>
          <a:p>
            <a:fld id="{11AD4321-7820-4D11-A4C1-AEAF0C7E3CFD}" type="slidenum">
              <a:rPr lang="en-US" smtClean="0"/>
              <a:t>4</a:t>
            </a:fld>
            <a:endParaRPr lang="en-US"/>
          </a:p>
        </p:txBody>
      </p:sp>
    </p:spTree>
    <p:extLst>
      <p:ext uri="{BB962C8B-B14F-4D97-AF65-F5344CB8AC3E}">
        <p14:creationId xmlns:p14="http://schemas.microsoft.com/office/powerpoint/2010/main" val="765729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we ran this version, which allocates a much larger, awkward size object, two things happened:</a:t>
            </a:r>
          </a:p>
          <a:p>
            <a:endParaRPr lang="en-US"/>
          </a:p>
          <a:p>
            <a:pPr marL="228600" indent="-228600">
              <a:buAutoNum type="arabicPeriod"/>
            </a:pPr>
            <a:r>
              <a:rPr lang="en-US"/>
              <a:t>The allocator jumped up to a larger </a:t>
            </a:r>
            <a:r>
              <a:rPr lang="en-US" i="1"/>
              <a:t>size class</a:t>
            </a:r>
            <a:r>
              <a:rPr lang="en-US" i="0"/>
              <a:t> to hold our allocation, to one that holds 0x1400 bytes per object.</a:t>
            </a:r>
          </a:p>
          <a:p>
            <a:pPr marL="228600" indent="-228600">
              <a:buAutoNum type="arabicPeriod"/>
            </a:pPr>
            <a:r>
              <a:rPr lang="en-US" i="0"/>
              <a:t>CHERI capabilities cannot precisely represent 0x1001 byte objects, and so the allocator must pad the bounds on the pointers it returns.</a:t>
            </a:r>
            <a:br>
              <a:rPr lang="en-US" i="0"/>
            </a:br>
            <a:br>
              <a:rPr lang="en-US" i="0"/>
            </a:br>
            <a:r>
              <a:rPr lang="en-US" i="0"/>
              <a:t>Here, that padding was within the existing allocation size class, but you could imagine cases where that wouldn’t be true, where the padded size would necessitate using a larger size class.</a:t>
            </a:r>
          </a:p>
          <a:p>
            <a:pPr marL="228600" indent="-228600">
              <a:buAutoNum type="arabicPeriod"/>
            </a:pPr>
            <a:endParaRPr lang="en-US" i="0"/>
          </a:p>
          <a:p>
            <a:pPr marL="0" indent="0">
              <a:buNone/>
            </a:pPr>
            <a:r>
              <a:rPr lang="en-US" i="0"/>
              <a:t>Thus, both the baseline and the CHERI programs can slightly exceed the bounds of their allocations without harm in this case, due to the allocator padding.  (This is not guaranteed and is still UB according to C!)</a:t>
            </a:r>
          </a:p>
          <a:p>
            <a:pPr marL="0" indent="0">
              <a:buNone/>
            </a:pPr>
            <a:r>
              <a:rPr lang="en-US" i="0"/>
              <a:t>The CHERI program is more constrained here, as the allocator has chosen to bound the capability as tightly as possible; the allocator could also have chosen to allow the caller access to the entire “underlying </a:t>
            </a:r>
            <a:r>
              <a:rPr lang="en-US" i="0" err="1"/>
              <a:t>sizeclass</a:t>
            </a:r>
            <a:r>
              <a:rPr lang="en-US" i="0"/>
              <a:t> object” without violating spatial safety, in that, in either design, if the caller attempts to write beyond the underlying </a:t>
            </a:r>
            <a:r>
              <a:rPr lang="en-US" i="0" err="1"/>
              <a:t>sizeclass</a:t>
            </a:r>
            <a:r>
              <a:rPr lang="en-US" i="0"/>
              <a:t> allocation, the processor will trap.</a:t>
            </a:r>
          </a:p>
          <a:p>
            <a:pPr marL="0" indent="0">
              <a:buNone/>
            </a:pPr>
            <a:endParaRPr lang="en-US" i="0"/>
          </a:p>
          <a:p>
            <a:pPr marL="0" indent="0">
              <a:buNone/>
            </a:pPr>
            <a:r>
              <a:rPr lang="en-US" i="0"/>
              <a:t>This subtlety trips up a lot of test suites, like the Juliet CWE series, which expect to have byte-precise analysis stop even the “benign” overflow here, and it emphasizes the distinction between CHERI as security mechanism and as sanitizer.</a:t>
            </a:r>
          </a:p>
        </p:txBody>
      </p:sp>
      <p:sp>
        <p:nvSpPr>
          <p:cNvPr id="4" name="Slide Number Placeholder 3"/>
          <p:cNvSpPr>
            <a:spLocks noGrp="1"/>
          </p:cNvSpPr>
          <p:nvPr>
            <p:ph type="sldNum" sz="quarter" idx="5"/>
          </p:nvPr>
        </p:nvSpPr>
        <p:spPr/>
        <p:txBody>
          <a:bodyPr/>
          <a:lstStyle/>
          <a:p>
            <a:fld id="{11AD4321-7820-4D11-A4C1-AEAF0C7E3CFD}" type="slidenum">
              <a:rPr lang="en-US" smtClean="0"/>
              <a:t>5</a:t>
            </a:fld>
            <a:endParaRPr lang="en-US"/>
          </a:p>
        </p:txBody>
      </p:sp>
    </p:spTree>
    <p:extLst>
      <p:ext uri="{BB962C8B-B14F-4D97-AF65-F5344CB8AC3E}">
        <p14:creationId xmlns:p14="http://schemas.microsoft.com/office/powerpoint/2010/main" val="3329251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said, when introducing CHERI Concentrate, that the base and limit are </a:t>
            </a:r>
            <a:r>
              <a:rPr lang="en-US" i="1"/>
              <a:t>usually</a:t>
            </a:r>
            <a:r>
              <a:rPr lang="en-US" i="0"/>
              <a:t> near the address.  What happens when that’s not true, when the address is (far) out of bounds?</a:t>
            </a:r>
          </a:p>
          <a:p>
            <a:endParaRPr lang="en-US" i="0"/>
          </a:p>
          <a:p>
            <a:r>
              <a:rPr lang="en-US" i="0"/>
              <a:t>This is more than a theoretical problem; real C programs take pointers out of bounds, both below the base and well beyond just the “first past the end” that the standard permits, and expect to be able to do math to bring them back in bounds.</a:t>
            </a:r>
          </a:p>
          <a:p>
            <a:endParaRPr lang="en-US" i="0"/>
          </a:p>
          <a:p>
            <a:r>
              <a:rPr lang="en-US" i="0"/>
              <a:t>CHERI Concentrate promises, through some fiendishly clever encoding tricks, that there’s always a </a:t>
            </a:r>
            <a:r>
              <a:rPr lang="en-US" i="1"/>
              <a:t>representable but not authorized</a:t>
            </a:r>
            <a:r>
              <a:rPr lang="en-US" i="0"/>
              <a:t> region around the in-bound, authorized span.  This   region is at least twice the size of the object and extends at least 1/8</a:t>
            </a:r>
            <a:r>
              <a:rPr lang="en-US" i="0" baseline="30000"/>
              <a:t>th</a:t>
            </a:r>
            <a:r>
              <a:rPr lang="en-US" i="0"/>
              <a:t> of the object size below the base and at least 1/4</a:t>
            </a:r>
            <a:r>
              <a:rPr lang="en-US" i="0" baseline="30000"/>
              <a:t>th</a:t>
            </a:r>
            <a:r>
              <a:rPr lang="en-US" i="0"/>
              <a:t> of the object size above the top.  Staying inside this region guarantees that the capability will still correctly decode (and that’s been verified by SMT); moving outside this region would cause the bounds to be mis-interpreted and will, instead, clear the tag of the result (while still offsetting the address).</a:t>
            </a:r>
          </a:p>
        </p:txBody>
      </p:sp>
      <p:sp>
        <p:nvSpPr>
          <p:cNvPr id="4" name="Slide Number Placeholder 3"/>
          <p:cNvSpPr>
            <a:spLocks noGrp="1"/>
          </p:cNvSpPr>
          <p:nvPr>
            <p:ph type="sldNum" sz="quarter" idx="5"/>
          </p:nvPr>
        </p:nvSpPr>
        <p:spPr/>
        <p:txBody>
          <a:bodyPr/>
          <a:lstStyle/>
          <a:p>
            <a:fld id="{11AD4321-7820-4D11-A4C1-AEAF0C7E3CFD}" type="slidenum">
              <a:rPr lang="en-US" smtClean="0"/>
              <a:t>6</a:t>
            </a:fld>
            <a:endParaRPr lang="en-US"/>
          </a:p>
        </p:txBody>
      </p:sp>
    </p:spTree>
    <p:extLst>
      <p:ext uri="{BB962C8B-B14F-4D97-AF65-F5344CB8AC3E}">
        <p14:creationId xmlns:p14="http://schemas.microsoft.com/office/powerpoint/2010/main" val="1910112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1AD4321-7820-4D11-A4C1-AEAF0C7E3CFD}" type="slidenum">
              <a:rPr lang="en-US" smtClean="0"/>
              <a:t>7</a:t>
            </a:fld>
            <a:endParaRPr lang="en-US"/>
          </a:p>
        </p:txBody>
      </p:sp>
    </p:spTree>
    <p:extLst>
      <p:ext uri="{BB962C8B-B14F-4D97-AF65-F5344CB8AC3E}">
        <p14:creationId xmlns:p14="http://schemas.microsoft.com/office/powerpoint/2010/main" val="3270465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17D3-0D2F-4EC3-8AA5-1CA368AD17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FFC686-3492-4189-9C76-12EFC94AD9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EFF045-6684-4394-99E1-7989C97287FE}"/>
              </a:ext>
            </a:extLst>
          </p:cNvPr>
          <p:cNvSpPr>
            <a:spLocks noGrp="1"/>
          </p:cNvSpPr>
          <p:nvPr>
            <p:ph type="dt" sz="half" idx="10"/>
          </p:nvPr>
        </p:nvSpPr>
        <p:spPr/>
        <p:txBody>
          <a:bodyPr/>
          <a:lstStyle/>
          <a:p>
            <a:fld id="{9681EC49-CE51-4EC9-B47C-64E8ACBF3695}" type="datetimeFigureOut">
              <a:rPr lang="en-US" smtClean="0"/>
              <a:t>2022-02-28</a:t>
            </a:fld>
            <a:endParaRPr lang="en-US"/>
          </a:p>
        </p:txBody>
      </p:sp>
      <p:sp>
        <p:nvSpPr>
          <p:cNvPr id="5" name="Footer Placeholder 4">
            <a:extLst>
              <a:ext uri="{FF2B5EF4-FFF2-40B4-BE49-F238E27FC236}">
                <a16:creationId xmlns:a16="http://schemas.microsoft.com/office/drawing/2014/main" id="{B2E3D9FC-E684-4840-9211-E113984615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9DCAB-8CCC-45A5-A552-5BA3A95D4EC4}"/>
              </a:ext>
            </a:extLst>
          </p:cNvPr>
          <p:cNvSpPr>
            <a:spLocks noGrp="1"/>
          </p:cNvSpPr>
          <p:nvPr>
            <p:ph type="sldNum" sz="quarter" idx="12"/>
          </p:nvPr>
        </p:nvSpPr>
        <p:spPr/>
        <p:txBody>
          <a:bodyPr/>
          <a:lstStyle/>
          <a:p>
            <a:fld id="{7E4AB63C-85F6-43FD-BF28-8BFD09F39853}" type="slidenum">
              <a:rPr lang="en-US" smtClean="0"/>
              <a:t>‹#›</a:t>
            </a:fld>
            <a:endParaRPr lang="en-US"/>
          </a:p>
        </p:txBody>
      </p:sp>
    </p:spTree>
    <p:extLst>
      <p:ext uri="{BB962C8B-B14F-4D97-AF65-F5344CB8AC3E}">
        <p14:creationId xmlns:p14="http://schemas.microsoft.com/office/powerpoint/2010/main" val="196935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363E-BBD0-4F65-9AD0-358D20982C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43E8BE-F7DD-47E4-B42F-EE685BAA5E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B12690-775C-496C-B1F9-726ED9424C09}"/>
              </a:ext>
            </a:extLst>
          </p:cNvPr>
          <p:cNvSpPr>
            <a:spLocks noGrp="1"/>
          </p:cNvSpPr>
          <p:nvPr>
            <p:ph type="dt" sz="half" idx="10"/>
          </p:nvPr>
        </p:nvSpPr>
        <p:spPr/>
        <p:txBody>
          <a:bodyPr/>
          <a:lstStyle/>
          <a:p>
            <a:fld id="{9681EC49-CE51-4EC9-B47C-64E8ACBF3695}" type="datetimeFigureOut">
              <a:rPr lang="en-US" smtClean="0"/>
              <a:t>2022-02-28</a:t>
            </a:fld>
            <a:endParaRPr lang="en-US"/>
          </a:p>
        </p:txBody>
      </p:sp>
      <p:sp>
        <p:nvSpPr>
          <p:cNvPr id="5" name="Footer Placeholder 4">
            <a:extLst>
              <a:ext uri="{FF2B5EF4-FFF2-40B4-BE49-F238E27FC236}">
                <a16:creationId xmlns:a16="http://schemas.microsoft.com/office/drawing/2014/main" id="{094EE49C-1018-484F-9EA3-7922A3D31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71F1B-ECE1-4174-A9AF-6FEF71B8BA7D}"/>
              </a:ext>
            </a:extLst>
          </p:cNvPr>
          <p:cNvSpPr>
            <a:spLocks noGrp="1"/>
          </p:cNvSpPr>
          <p:nvPr>
            <p:ph type="sldNum" sz="quarter" idx="12"/>
          </p:nvPr>
        </p:nvSpPr>
        <p:spPr/>
        <p:txBody>
          <a:bodyPr/>
          <a:lstStyle/>
          <a:p>
            <a:fld id="{7E4AB63C-85F6-43FD-BF28-8BFD09F39853}" type="slidenum">
              <a:rPr lang="en-US" smtClean="0"/>
              <a:t>‹#›</a:t>
            </a:fld>
            <a:endParaRPr lang="en-US"/>
          </a:p>
        </p:txBody>
      </p:sp>
    </p:spTree>
    <p:extLst>
      <p:ext uri="{BB962C8B-B14F-4D97-AF65-F5344CB8AC3E}">
        <p14:creationId xmlns:p14="http://schemas.microsoft.com/office/powerpoint/2010/main" val="3976791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3F72B-70E0-4A85-A8F6-DCAB5079CA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01215C-EDFA-4ECF-879E-C9198948ED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CB5E7-837F-4101-B817-BBF32B2CD81F}"/>
              </a:ext>
            </a:extLst>
          </p:cNvPr>
          <p:cNvSpPr>
            <a:spLocks noGrp="1"/>
          </p:cNvSpPr>
          <p:nvPr>
            <p:ph type="dt" sz="half" idx="10"/>
          </p:nvPr>
        </p:nvSpPr>
        <p:spPr/>
        <p:txBody>
          <a:bodyPr/>
          <a:lstStyle/>
          <a:p>
            <a:fld id="{9681EC49-CE51-4EC9-B47C-64E8ACBF3695}" type="datetimeFigureOut">
              <a:rPr lang="en-US" smtClean="0"/>
              <a:t>2022-02-28</a:t>
            </a:fld>
            <a:endParaRPr lang="en-US"/>
          </a:p>
        </p:txBody>
      </p:sp>
      <p:sp>
        <p:nvSpPr>
          <p:cNvPr id="5" name="Footer Placeholder 4">
            <a:extLst>
              <a:ext uri="{FF2B5EF4-FFF2-40B4-BE49-F238E27FC236}">
                <a16:creationId xmlns:a16="http://schemas.microsoft.com/office/drawing/2014/main" id="{4556E4FA-53DA-44FF-8F84-CF8A76F33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AAB23-D708-46F8-BCA7-B81260A26002}"/>
              </a:ext>
            </a:extLst>
          </p:cNvPr>
          <p:cNvSpPr>
            <a:spLocks noGrp="1"/>
          </p:cNvSpPr>
          <p:nvPr>
            <p:ph type="sldNum" sz="quarter" idx="12"/>
          </p:nvPr>
        </p:nvSpPr>
        <p:spPr/>
        <p:txBody>
          <a:bodyPr/>
          <a:lstStyle/>
          <a:p>
            <a:fld id="{7E4AB63C-85F6-43FD-BF28-8BFD09F39853}" type="slidenum">
              <a:rPr lang="en-US" smtClean="0"/>
              <a:t>‹#›</a:t>
            </a:fld>
            <a:endParaRPr lang="en-US"/>
          </a:p>
        </p:txBody>
      </p:sp>
    </p:spTree>
    <p:extLst>
      <p:ext uri="{BB962C8B-B14F-4D97-AF65-F5344CB8AC3E}">
        <p14:creationId xmlns:p14="http://schemas.microsoft.com/office/powerpoint/2010/main" val="1972244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809BF-A9DD-49F8-B114-6196A68756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D08366-54E7-4C37-9F73-41F32BB902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F3854-41B9-4992-9DDF-AD311C21C91C}"/>
              </a:ext>
            </a:extLst>
          </p:cNvPr>
          <p:cNvSpPr>
            <a:spLocks noGrp="1"/>
          </p:cNvSpPr>
          <p:nvPr>
            <p:ph type="dt" sz="half" idx="10"/>
          </p:nvPr>
        </p:nvSpPr>
        <p:spPr/>
        <p:txBody>
          <a:bodyPr/>
          <a:lstStyle/>
          <a:p>
            <a:fld id="{9681EC49-CE51-4EC9-B47C-64E8ACBF3695}" type="datetimeFigureOut">
              <a:rPr lang="en-US" smtClean="0"/>
              <a:t>2022-02-28</a:t>
            </a:fld>
            <a:endParaRPr lang="en-US"/>
          </a:p>
        </p:txBody>
      </p:sp>
      <p:sp>
        <p:nvSpPr>
          <p:cNvPr id="5" name="Footer Placeholder 4">
            <a:extLst>
              <a:ext uri="{FF2B5EF4-FFF2-40B4-BE49-F238E27FC236}">
                <a16:creationId xmlns:a16="http://schemas.microsoft.com/office/drawing/2014/main" id="{A3CD3FF8-1CD9-47FB-98B2-DB371E2980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4C261-C543-43B7-AC71-E330BAD7BC63}"/>
              </a:ext>
            </a:extLst>
          </p:cNvPr>
          <p:cNvSpPr>
            <a:spLocks noGrp="1"/>
          </p:cNvSpPr>
          <p:nvPr>
            <p:ph type="sldNum" sz="quarter" idx="12"/>
          </p:nvPr>
        </p:nvSpPr>
        <p:spPr/>
        <p:txBody>
          <a:bodyPr/>
          <a:lstStyle/>
          <a:p>
            <a:fld id="{7E4AB63C-85F6-43FD-BF28-8BFD09F39853}" type="slidenum">
              <a:rPr lang="en-US" smtClean="0"/>
              <a:t>‹#›</a:t>
            </a:fld>
            <a:endParaRPr lang="en-US"/>
          </a:p>
        </p:txBody>
      </p:sp>
    </p:spTree>
    <p:extLst>
      <p:ext uri="{BB962C8B-B14F-4D97-AF65-F5344CB8AC3E}">
        <p14:creationId xmlns:p14="http://schemas.microsoft.com/office/powerpoint/2010/main" val="1041206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E37E-B404-4888-BD65-2BAC214875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E962B9-2FB1-4609-918A-F01FB6B99E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BF83BD-466D-4B24-AE84-907D254CEDC8}"/>
              </a:ext>
            </a:extLst>
          </p:cNvPr>
          <p:cNvSpPr>
            <a:spLocks noGrp="1"/>
          </p:cNvSpPr>
          <p:nvPr>
            <p:ph type="dt" sz="half" idx="10"/>
          </p:nvPr>
        </p:nvSpPr>
        <p:spPr/>
        <p:txBody>
          <a:bodyPr/>
          <a:lstStyle/>
          <a:p>
            <a:fld id="{9681EC49-CE51-4EC9-B47C-64E8ACBF3695}" type="datetimeFigureOut">
              <a:rPr lang="en-US" smtClean="0"/>
              <a:t>2022-02-28</a:t>
            </a:fld>
            <a:endParaRPr lang="en-US"/>
          </a:p>
        </p:txBody>
      </p:sp>
      <p:sp>
        <p:nvSpPr>
          <p:cNvPr id="5" name="Footer Placeholder 4">
            <a:extLst>
              <a:ext uri="{FF2B5EF4-FFF2-40B4-BE49-F238E27FC236}">
                <a16:creationId xmlns:a16="http://schemas.microsoft.com/office/drawing/2014/main" id="{BDB92C2D-D1CD-46D8-9CFF-D32C4E503C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D6EE3-DF8B-42FF-9D96-984015598B26}"/>
              </a:ext>
            </a:extLst>
          </p:cNvPr>
          <p:cNvSpPr>
            <a:spLocks noGrp="1"/>
          </p:cNvSpPr>
          <p:nvPr>
            <p:ph type="sldNum" sz="quarter" idx="12"/>
          </p:nvPr>
        </p:nvSpPr>
        <p:spPr/>
        <p:txBody>
          <a:bodyPr/>
          <a:lstStyle/>
          <a:p>
            <a:fld id="{7E4AB63C-85F6-43FD-BF28-8BFD09F39853}" type="slidenum">
              <a:rPr lang="en-US" smtClean="0"/>
              <a:t>‹#›</a:t>
            </a:fld>
            <a:endParaRPr lang="en-US"/>
          </a:p>
        </p:txBody>
      </p:sp>
    </p:spTree>
    <p:extLst>
      <p:ext uri="{BB962C8B-B14F-4D97-AF65-F5344CB8AC3E}">
        <p14:creationId xmlns:p14="http://schemas.microsoft.com/office/powerpoint/2010/main" val="3809779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63DDB-5DEB-42F2-852D-31B3871D59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A9E7CB-F9DC-4B7A-978C-82DAB49BCF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EFBC30-3ED1-43E6-9FD5-46E0E4008F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C2DA8A-78C2-4A80-B628-5F17AB4F018A}"/>
              </a:ext>
            </a:extLst>
          </p:cNvPr>
          <p:cNvSpPr>
            <a:spLocks noGrp="1"/>
          </p:cNvSpPr>
          <p:nvPr>
            <p:ph type="dt" sz="half" idx="10"/>
          </p:nvPr>
        </p:nvSpPr>
        <p:spPr/>
        <p:txBody>
          <a:bodyPr/>
          <a:lstStyle/>
          <a:p>
            <a:fld id="{9681EC49-CE51-4EC9-B47C-64E8ACBF3695}" type="datetimeFigureOut">
              <a:rPr lang="en-US" smtClean="0"/>
              <a:t>2022-02-28</a:t>
            </a:fld>
            <a:endParaRPr lang="en-US"/>
          </a:p>
        </p:txBody>
      </p:sp>
      <p:sp>
        <p:nvSpPr>
          <p:cNvPr id="6" name="Footer Placeholder 5">
            <a:extLst>
              <a:ext uri="{FF2B5EF4-FFF2-40B4-BE49-F238E27FC236}">
                <a16:creationId xmlns:a16="http://schemas.microsoft.com/office/drawing/2014/main" id="{4E5A5336-2CFB-4B3F-9F9E-76AEA1FE2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4EA94F-A6AA-40A3-BB5E-7AE42F9B9B62}"/>
              </a:ext>
            </a:extLst>
          </p:cNvPr>
          <p:cNvSpPr>
            <a:spLocks noGrp="1"/>
          </p:cNvSpPr>
          <p:nvPr>
            <p:ph type="sldNum" sz="quarter" idx="12"/>
          </p:nvPr>
        </p:nvSpPr>
        <p:spPr/>
        <p:txBody>
          <a:bodyPr/>
          <a:lstStyle/>
          <a:p>
            <a:fld id="{7E4AB63C-85F6-43FD-BF28-8BFD09F39853}" type="slidenum">
              <a:rPr lang="en-US" smtClean="0"/>
              <a:t>‹#›</a:t>
            </a:fld>
            <a:endParaRPr lang="en-US"/>
          </a:p>
        </p:txBody>
      </p:sp>
    </p:spTree>
    <p:extLst>
      <p:ext uri="{BB962C8B-B14F-4D97-AF65-F5344CB8AC3E}">
        <p14:creationId xmlns:p14="http://schemas.microsoft.com/office/powerpoint/2010/main" val="363638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C051-AE16-4EBC-B7C0-AFC3C860FC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8E211A-2F99-4CF2-9C2B-AE32275181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877577-D4E9-4F43-B36A-4CEA482FFE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9AEE83-064B-4D32-BF2A-8CCA14C13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669894-1EE8-4A0A-8921-3200E1D521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846B78-F66B-409F-AD47-0FA849240F56}"/>
              </a:ext>
            </a:extLst>
          </p:cNvPr>
          <p:cNvSpPr>
            <a:spLocks noGrp="1"/>
          </p:cNvSpPr>
          <p:nvPr>
            <p:ph type="dt" sz="half" idx="10"/>
          </p:nvPr>
        </p:nvSpPr>
        <p:spPr/>
        <p:txBody>
          <a:bodyPr/>
          <a:lstStyle/>
          <a:p>
            <a:fld id="{9681EC49-CE51-4EC9-B47C-64E8ACBF3695}" type="datetimeFigureOut">
              <a:rPr lang="en-US" smtClean="0"/>
              <a:t>2022-02-28</a:t>
            </a:fld>
            <a:endParaRPr lang="en-US"/>
          </a:p>
        </p:txBody>
      </p:sp>
      <p:sp>
        <p:nvSpPr>
          <p:cNvPr id="8" name="Footer Placeholder 7">
            <a:extLst>
              <a:ext uri="{FF2B5EF4-FFF2-40B4-BE49-F238E27FC236}">
                <a16:creationId xmlns:a16="http://schemas.microsoft.com/office/drawing/2014/main" id="{D274A30C-8FA3-45FA-99F5-804E35AED6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F276D8-5A33-4643-AB40-9BF77084F828}"/>
              </a:ext>
            </a:extLst>
          </p:cNvPr>
          <p:cNvSpPr>
            <a:spLocks noGrp="1"/>
          </p:cNvSpPr>
          <p:nvPr>
            <p:ph type="sldNum" sz="quarter" idx="12"/>
          </p:nvPr>
        </p:nvSpPr>
        <p:spPr/>
        <p:txBody>
          <a:bodyPr/>
          <a:lstStyle/>
          <a:p>
            <a:fld id="{7E4AB63C-85F6-43FD-BF28-8BFD09F39853}" type="slidenum">
              <a:rPr lang="en-US" smtClean="0"/>
              <a:t>‹#›</a:t>
            </a:fld>
            <a:endParaRPr lang="en-US"/>
          </a:p>
        </p:txBody>
      </p:sp>
    </p:spTree>
    <p:extLst>
      <p:ext uri="{BB962C8B-B14F-4D97-AF65-F5344CB8AC3E}">
        <p14:creationId xmlns:p14="http://schemas.microsoft.com/office/powerpoint/2010/main" val="251798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8D7E0-A449-47E3-9E64-367374300B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48DABA-1E9A-4B3A-ACAD-5F884238041E}"/>
              </a:ext>
            </a:extLst>
          </p:cNvPr>
          <p:cNvSpPr>
            <a:spLocks noGrp="1"/>
          </p:cNvSpPr>
          <p:nvPr>
            <p:ph type="dt" sz="half" idx="10"/>
          </p:nvPr>
        </p:nvSpPr>
        <p:spPr/>
        <p:txBody>
          <a:bodyPr/>
          <a:lstStyle/>
          <a:p>
            <a:fld id="{9681EC49-CE51-4EC9-B47C-64E8ACBF3695}" type="datetimeFigureOut">
              <a:rPr lang="en-US" smtClean="0"/>
              <a:t>2022-02-28</a:t>
            </a:fld>
            <a:endParaRPr lang="en-US"/>
          </a:p>
        </p:txBody>
      </p:sp>
      <p:sp>
        <p:nvSpPr>
          <p:cNvPr id="4" name="Footer Placeholder 3">
            <a:extLst>
              <a:ext uri="{FF2B5EF4-FFF2-40B4-BE49-F238E27FC236}">
                <a16:creationId xmlns:a16="http://schemas.microsoft.com/office/drawing/2014/main" id="{7EBD34E7-3EDD-46FA-A25C-066533F04E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7A1966-84FE-4959-81D5-C58F43B4F2F6}"/>
              </a:ext>
            </a:extLst>
          </p:cNvPr>
          <p:cNvSpPr>
            <a:spLocks noGrp="1"/>
          </p:cNvSpPr>
          <p:nvPr>
            <p:ph type="sldNum" sz="quarter" idx="12"/>
          </p:nvPr>
        </p:nvSpPr>
        <p:spPr/>
        <p:txBody>
          <a:bodyPr/>
          <a:lstStyle/>
          <a:p>
            <a:fld id="{7E4AB63C-85F6-43FD-BF28-8BFD09F39853}" type="slidenum">
              <a:rPr lang="en-US" smtClean="0"/>
              <a:t>‹#›</a:t>
            </a:fld>
            <a:endParaRPr lang="en-US"/>
          </a:p>
        </p:txBody>
      </p:sp>
    </p:spTree>
    <p:extLst>
      <p:ext uri="{BB962C8B-B14F-4D97-AF65-F5344CB8AC3E}">
        <p14:creationId xmlns:p14="http://schemas.microsoft.com/office/powerpoint/2010/main" val="3477085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5EDAC6-8243-41B3-829D-91388F134DB3}"/>
              </a:ext>
            </a:extLst>
          </p:cNvPr>
          <p:cNvSpPr>
            <a:spLocks noGrp="1"/>
          </p:cNvSpPr>
          <p:nvPr>
            <p:ph type="dt" sz="half" idx="10"/>
          </p:nvPr>
        </p:nvSpPr>
        <p:spPr/>
        <p:txBody>
          <a:bodyPr/>
          <a:lstStyle/>
          <a:p>
            <a:fld id="{9681EC49-CE51-4EC9-B47C-64E8ACBF3695}" type="datetimeFigureOut">
              <a:rPr lang="en-US" smtClean="0"/>
              <a:t>2022-02-28</a:t>
            </a:fld>
            <a:endParaRPr lang="en-US"/>
          </a:p>
        </p:txBody>
      </p:sp>
      <p:sp>
        <p:nvSpPr>
          <p:cNvPr id="3" name="Footer Placeholder 2">
            <a:extLst>
              <a:ext uri="{FF2B5EF4-FFF2-40B4-BE49-F238E27FC236}">
                <a16:creationId xmlns:a16="http://schemas.microsoft.com/office/drawing/2014/main" id="{7E691E85-9B13-4A5F-9273-575B42BD75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E2F5A9-16DC-46B4-8274-B87D4225F4ED}"/>
              </a:ext>
            </a:extLst>
          </p:cNvPr>
          <p:cNvSpPr>
            <a:spLocks noGrp="1"/>
          </p:cNvSpPr>
          <p:nvPr>
            <p:ph type="sldNum" sz="quarter" idx="12"/>
          </p:nvPr>
        </p:nvSpPr>
        <p:spPr/>
        <p:txBody>
          <a:bodyPr/>
          <a:lstStyle/>
          <a:p>
            <a:fld id="{7E4AB63C-85F6-43FD-BF28-8BFD09F39853}" type="slidenum">
              <a:rPr lang="en-US" smtClean="0"/>
              <a:t>‹#›</a:t>
            </a:fld>
            <a:endParaRPr lang="en-US"/>
          </a:p>
        </p:txBody>
      </p:sp>
    </p:spTree>
    <p:extLst>
      <p:ext uri="{BB962C8B-B14F-4D97-AF65-F5344CB8AC3E}">
        <p14:creationId xmlns:p14="http://schemas.microsoft.com/office/powerpoint/2010/main" val="3660022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7262-A8B8-4351-AEE2-C495CA4E2D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39CE77-2AE8-4F43-A2DC-D18D90FC6F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676370-82A4-4C75-9A77-4EF64F71E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9B7978-87FB-442C-A3D4-55B1E86E6458}"/>
              </a:ext>
            </a:extLst>
          </p:cNvPr>
          <p:cNvSpPr>
            <a:spLocks noGrp="1"/>
          </p:cNvSpPr>
          <p:nvPr>
            <p:ph type="dt" sz="half" idx="10"/>
          </p:nvPr>
        </p:nvSpPr>
        <p:spPr/>
        <p:txBody>
          <a:bodyPr/>
          <a:lstStyle/>
          <a:p>
            <a:fld id="{9681EC49-CE51-4EC9-B47C-64E8ACBF3695}" type="datetimeFigureOut">
              <a:rPr lang="en-US" smtClean="0"/>
              <a:t>2022-02-28</a:t>
            </a:fld>
            <a:endParaRPr lang="en-US"/>
          </a:p>
        </p:txBody>
      </p:sp>
      <p:sp>
        <p:nvSpPr>
          <p:cNvPr id="6" name="Footer Placeholder 5">
            <a:extLst>
              <a:ext uri="{FF2B5EF4-FFF2-40B4-BE49-F238E27FC236}">
                <a16:creationId xmlns:a16="http://schemas.microsoft.com/office/drawing/2014/main" id="{0BDEE88D-AE98-42C3-A5DA-6888261F23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8C863-6387-4D3B-917D-AEE840B1B1C6}"/>
              </a:ext>
            </a:extLst>
          </p:cNvPr>
          <p:cNvSpPr>
            <a:spLocks noGrp="1"/>
          </p:cNvSpPr>
          <p:nvPr>
            <p:ph type="sldNum" sz="quarter" idx="12"/>
          </p:nvPr>
        </p:nvSpPr>
        <p:spPr/>
        <p:txBody>
          <a:bodyPr/>
          <a:lstStyle/>
          <a:p>
            <a:fld id="{7E4AB63C-85F6-43FD-BF28-8BFD09F39853}" type="slidenum">
              <a:rPr lang="en-US" smtClean="0"/>
              <a:t>‹#›</a:t>
            </a:fld>
            <a:endParaRPr lang="en-US"/>
          </a:p>
        </p:txBody>
      </p:sp>
    </p:spTree>
    <p:extLst>
      <p:ext uri="{BB962C8B-B14F-4D97-AF65-F5344CB8AC3E}">
        <p14:creationId xmlns:p14="http://schemas.microsoft.com/office/powerpoint/2010/main" val="328909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80462-0C2C-47F0-913E-AE63B240FD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478C6E-E563-4FE3-9DB2-27FAFC35DE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0AF6D2-85D3-4C05-8152-77A372B3C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B73E96-6683-4377-9822-D3652475A817}"/>
              </a:ext>
            </a:extLst>
          </p:cNvPr>
          <p:cNvSpPr>
            <a:spLocks noGrp="1"/>
          </p:cNvSpPr>
          <p:nvPr>
            <p:ph type="dt" sz="half" idx="10"/>
          </p:nvPr>
        </p:nvSpPr>
        <p:spPr/>
        <p:txBody>
          <a:bodyPr/>
          <a:lstStyle/>
          <a:p>
            <a:fld id="{9681EC49-CE51-4EC9-B47C-64E8ACBF3695}" type="datetimeFigureOut">
              <a:rPr lang="en-US" smtClean="0"/>
              <a:t>2022-02-28</a:t>
            </a:fld>
            <a:endParaRPr lang="en-US"/>
          </a:p>
        </p:txBody>
      </p:sp>
      <p:sp>
        <p:nvSpPr>
          <p:cNvPr id="6" name="Footer Placeholder 5">
            <a:extLst>
              <a:ext uri="{FF2B5EF4-FFF2-40B4-BE49-F238E27FC236}">
                <a16:creationId xmlns:a16="http://schemas.microsoft.com/office/drawing/2014/main" id="{003FEB7A-A79B-4187-BE73-580F4C5DC7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6F3CD-3DDE-4025-9C49-50006380ECD2}"/>
              </a:ext>
            </a:extLst>
          </p:cNvPr>
          <p:cNvSpPr>
            <a:spLocks noGrp="1"/>
          </p:cNvSpPr>
          <p:nvPr>
            <p:ph type="sldNum" sz="quarter" idx="12"/>
          </p:nvPr>
        </p:nvSpPr>
        <p:spPr/>
        <p:txBody>
          <a:bodyPr/>
          <a:lstStyle/>
          <a:p>
            <a:fld id="{7E4AB63C-85F6-43FD-BF28-8BFD09F39853}" type="slidenum">
              <a:rPr lang="en-US" smtClean="0"/>
              <a:t>‹#›</a:t>
            </a:fld>
            <a:endParaRPr lang="en-US"/>
          </a:p>
        </p:txBody>
      </p:sp>
    </p:spTree>
    <p:extLst>
      <p:ext uri="{BB962C8B-B14F-4D97-AF65-F5344CB8AC3E}">
        <p14:creationId xmlns:p14="http://schemas.microsoft.com/office/powerpoint/2010/main" val="151601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737AF9-6BD0-4A52-BFFE-FFF4AC3821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063A68-80A7-4812-BD41-ECECA410C5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C849E-464E-481A-B69B-262348090E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1EC49-CE51-4EC9-B47C-64E8ACBF3695}" type="datetimeFigureOut">
              <a:rPr lang="en-US" smtClean="0"/>
              <a:t>2022-02-28</a:t>
            </a:fld>
            <a:endParaRPr lang="en-US"/>
          </a:p>
        </p:txBody>
      </p:sp>
      <p:sp>
        <p:nvSpPr>
          <p:cNvPr id="5" name="Footer Placeholder 4">
            <a:extLst>
              <a:ext uri="{FF2B5EF4-FFF2-40B4-BE49-F238E27FC236}">
                <a16:creationId xmlns:a16="http://schemas.microsoft.com/office/drawing/2014/main" id="{8ADDBF43-D407-47AB-B8A9-3D6E39848E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35166C-AC64-4491-8FBB-6B17405876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AB63C-85F6-43FD-BF28-8BFD09F39853}" type="slidenum">
              <a:rPr lang="en-US" smtClean="0"/>
              <a:t>‹#›</a:t>
            </a:fld>
            <a:endParaRPr lang="en-US"/>
          </a:p>
        </p:txBody>
      </p:sp>
    </p:spTree>
    <p:extLst>
      <p:ext uri="{BB962C8B-B14F-4D97-AF65-F5344CB8AC3E}">
        <p14:creationId xmlns:p14="http://schemas.microsoft.com/office/powerpoint/2010/main" val="768820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com/en-us/research/publication/cheri-concentrate-practical-compressed-capabiliti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05F2-00FD-4A08-8361-856D6C6FE2EC}"/>
              </a:ext>
            </a:extLst>
          </p:cNvPr>
          <p:cNvSpPr>
            <a:spLocks noGrp="1"/>
          </p:cNvSpPr>
          <p:nvPr>
            <p:ph type="title"/>
          </p:nvPr>
        </p:nvSpPr>
        <p:spPr/>
        <p:txBody>
          <a:bodyPr/>
          <a:lstStyle/>
          <a:p>
            <a:r>
              <a:rPr lang="en-US"/>
              <a:t>Exercise: Spatially Safe Heap</a:t>
            </a:r>
            <a:br>
              <a:rPr lang="en-US"/>
            </a:br>
            <a:r>
              <a:rPr lang="en-US" sz="3200"/>
              <a:t>Introduction</a:t>
            </a:r>
          </a:p>
        </p:txBody>
      </p:sp>
      <p:sp>
        <p:nvSpPr>
          <p:cNvPr id="3" name="Content Placeholder 2">
            <a:extLst>
              <a:ext uri="{FF2B5EF4-FFF2-40B4-BE49-F238E27FC236}">
                <a16:creationId xmlns:a16="http://schemas.microsoft.com/office/drawing/2014/main" id="{DD31DB45-0D81-4C77-A4E2-D48209FC86C5}"/>
              </a:ext>
            </a:extLst>
          </p:cNvPr>
          <p:cNvSpPr>
            <a:spLocks noGrp="1"/>
          </p:cNvSpPr>
          <p:nvPr>
            <p:ph idx="1"/>
          </p:nvPr>
        </p:nvSpPr>
        <p:spPr/>
        <p:txBody>
          <a:bodyPr/>
          <a:lstStyle/>
          <a:p>
            <a:r>
              <a:rPr lang="en-US" dirty="0"/>
              <a:t>Heap memory (malloc) provided by library code</a:t>
            </a:r>
          </a:p>
          <a:p>
            <a:pPr lvl="1"/>
            <a:r>
              <a:rPr lang="en-US" dirty="0"/>
              <a:t>Responsible for handing out unused, unaliased address space upon request</a:t>
            </a:r>
          </a:p>
          <a:p>
            <a:pPr lvl="1"/>
            <a:r>
              <a:rPr lang="en-US" dirty="0"/>
              <a:t>For CHERI C runtime, must provide </a:t>
            </a:r>
            <a:r>
              <a:rPr lang="en-US" i="1" dirty="0"/>
              <a:t>spatial safety</a:t>
            </a:r>
            <a:r>
              <a:rPr lang="en-US" dirty="0"/>
              <a:t> too!</a:t>
            </a:r>
          </a:p>
          <a:p>
            <a:pPr lvl="1"/>
            <a:endParaRPr lang="en-US" dirty="0"/>
          </a:p>
          <a:p>
            <a:r>
              <a:rPr lang="en-US" dirty="0"/>
              <a:t>What goes wrong when heap isn’t spatially safe?</a:t>
            </a:r>
          </a:p>
          <a:p>
            <a:endParaRPr lang="en-US" dirty="0"/>
          </a:p>
          <a:p>
            <a:pPr marL="0" indent="0">
              <a:buNone/>
            </a:pPr>
            <a:r>
              <a:rPr lang="en-US" dirty="0"/>
              <a:t>📖Exercise heap overflows</a:t>
            </a:r>
          </a:p>
        </p:txBody>
      </p:sp>
      <p:sp>
        <p:nvSpPr>
          <p:cNvPr id="4" name="Slide Number Placeholder 3">
            <a:extLst>
              <a:ext uri="{FF2B5EF4-FFF2-40B4-BE49-F238E27FC236}">
                <a16:creationId xmlns:a16="http://schemas.microsoft.com/office/drawing/2014/main" id="{DBD2D8CA-A05D-4160-8496-C758CF6CECC0}"/>
              </a:ext>
            </a:extLst>
          </p:cNvPr>
          <p:cNvSpPr>
            <a:spLocks noGrp="1"/>
          </p:cNvSpPr>
          <p:nvPr>
            <p:ph type="sldNum" sz="quarter" idx="12"/>
          </p:nvPr>
        </p:nvSpPr>
        <p:spPr/>
        <p:txBody>
          <a:bodyPr/>
          <a:lstStyle/>
          <a:p>
            <a:fld id="{99BC1C73-9708-47CD-B181-4C0BE5191C18}" type="slidenum">
              <a:rPr lang="en-US" smtClean="0"/>
              <a:t>1</a:t>
            </a:fld>
            <a:endParaRPr lang="en-US"/>
          </a:p>
        </p:txBody>
      </p:sp>
    </p:spTree>
    <p:extLst>
      <p:ext uri="{BB962C8B-B14F-4D97-AF65-F5344CB8AC3E}">
        <p14:creationId xmlns:p14="http://schemas.microsoft.com/office/powerpoint/2010/main" val="377508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05F2-00FD-4A08-8361-856D6C6FE2EC}"/>
              </a:ext>
            </a:extLst>
          </p:cNvPr>
          <p:cNvSpPr>
            <a:spLocks noGrp="1"/>
          </p:cNvSpPr>
          <p:nvPr>
            <p:ph type="title"/>
          </p:nvPr>
        </p:nvSpPr>
        <p:spPr/>
        <p:txBody>
          <a:bodyPr/>
          <a:lstStyle/>
          <a:p>
            <a:r>
              <a:rPr lang="en-US"/>
              <a:t>Exercise: Spatially Safe Heap</a:t>
            </a:r>
            <a:br>
              <a:rPr lang="en-US"/>
            </a:br>
            <a:r>
              <a:rPr lang="en-US" sz="3200"/>
              <a:t>Introduction</a:t>
            </a:r>
          </a:p>
        </p:txBody>
      </p:sp>
      <p:sp>
        <p:nvSpPr>
          <p:cNvPr id="3" name="Content Placeholder 2">
            <a:extLst>
              <a:ext uri="{FF2B5EF4-FFF2-40B4-BE49-F238E27FC236}">
                <a16:creationId xmlns:a16="http://schemas.microsoft.com/office/drawing/2014/main" id="{DD31DB45-0D81-4C77-A4E2-D48209FC86C5}"/>
              </a:ext>
            </a:extLst>
          </p:cNvPr>
          <p:cNvSpPr>
            <a:spLocks noGrp="1"/>
          </p:cNvSpPr>
          <p:nvPr>
            <p:ph idx="1"/>
          </p:nvPr>
        </p:nvSpPr>
        <p:spPr/>
        <p:txBody>
          <a:bodyPr anchor="ctr">
            <a:normAutofit/>
          </a:bodyPr>
          <a:lstStyle/>
          <a:p>
            <a:pPr marL="0" indent="0">
              <a:buNone/>
            </a:pPr>
            <a:r>
              <a:rPr lang="en-US" dirty="0"/>
              <a:t>Explore two aspects of heap memory:</a:t>
            </a:r>
          </a:p>
          <a:p>
            <a:pPr lvl="1"/>
            <a:r>
              <a:rPr lang="en-US" i="1" dirty="0"/>
              <a:t>Preventing inter-allocation overflow</a:t>
            </a:r>
            <a:r>
              <a:rPr lang="en-US" dirty="0"/>
              <a:t> with CHERI bounds</a:t>
            </a:r>
            <a:endParaRPr lang="en-US" dirty="0">
              <a:cs typeface="Calibri"/>
            </a:endParaRPr>
          </a:p>
          <a:p>
            <a:pPr lvl="1"/>
            <a:r>
              <a:rPr lang="en-US" i="1" dirty="0"/>
              <a:t>Reaching allocator metadata </a:t>
            </a:r>
            <a:r>
              <a:rPr lang="en-US" dirty="0"/>
              <a:t>via the pointer argument to free despite bounds and monotonicity</a:t>
            </a:r>
            <a:endParaRPr lang="en-US" dirty="0">
              <a:cs typeface="Calibri"/>
            </a:endParaRPr>
          </a:p>
          <a:p>
            <a:pPr marL="0" indent="0">
              <a:buNone/>
            </a:pPr>
            <a:endParaRPr lang="en-US" dirty="0"/>
          </a:p>
          <a:p>
            <a:pPr marL="0" indent="0">
              <a:buNone/>
            </a:pPr>
            <a:r>
              <a:rPr lang="en-US" dirty="0"/>
              <a:t>📖</a:t>
            </a:r>
            <a:r>
              <a:rPr lang="en-US" sz="2800" dirty="0"/>
              <a:t>👩‍💻!</a:t>
            </a:r>
            <a:endParaRPr lang="en-US" dirty="0">
              <a:cs typeface="Calibri"/>
            </a:endParaRPr>
          </a:p>
        </p:txBody>
      </p:sp>
      <p:sp>
        <p:nvSpPr>
          <p:cNvPr id="4" name="Slide Number Placeholder 3">
            <a:extLst>
              <a:ext uri="{FF2B5EF4-FFF2-40B4-BE49-F238E27FC236}">
                <a16:creationId xmlns:a16="http://schemas.microsoft.com/office/drawing/2014/main" id="{A89950B7-93D2-4C8D-A18F-8574F8447057}"/>
              </a:ext>
            </a:extLst>
          </p:cNvPr>
          <p:cNvSpPr>
            <a:spLocks noGrp="1"/>
          </p:cNvSpPr>
          <p:nvPr>
            <p:ph type="sldNum" sz="quarter" idx="12"/>
          </p:nvPr>
        </p:nvSpPr>
        <p:spPr/>
        <p:txBody>
          <a:bodyPr/>
          <a:lstStyle/>
          <a:p>
            <a:fld id="{99BC1C73-9708-47CD-B181-4C0BE5191C18}" type="slidenum">
              <a:rPr lang="en-US" smtClean="0"/>
              <a:t>2</a:t>
            </a:fld>
            <a:endParaRPr lang="en-US"/>
          </a:p>
        </p:txBody>
      </p:sp>
    </p:spTree>
    <p:extLst>
      <p:ext uri="{BB962C8B-B14F-4D97-AF65-F5344CB8AC3E}">
        <p14:creationId xmlns:p14="http://schemas.microsoft.com/office/powerpoint/2010/main" val="261214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2F8038EC-B262-4256-B619-4661073E277E}"/>
              </a:ext>
            </a:extLst>
          </p:cNvPr>
          <p:cNvSpPr txBox="1"/>
          <p:nvPr/>
        </p:nvSpPr>
        <p:spPr>
          <a:xfrm>
            <a:off x="3447097" y="2194560"/>
            <a:ext cx="343364" cy="338328"/>
          </a:xfrm>
          <a:prstGeom prst="rect">
            <a:avLst/>
          </a:prstGeom>
          <a:solidFill>
            <a:schemeClr val="accent1">
              <a:lumMod val="60000"/>
              <a:lumOff val="40000"/>
            </a:schemeClr>
          </a:solidFill>
          <a:ln>
            <a:solidFill>
              <a:schemeClr val="accent1"/>
            </a:solidFill>
          </a:ln>
        </p:spPr>
        <p:txBody>
          <a:bodyPr wrap="none" rtlCol="0">
            <a:spAutoFit/>
          </a:bodyPr>
          <a:lstStyle/>
          <a:p>
            <a:r>
              <a:rPr lang="en-US" sz="1800">
                <a:solidFill>
                  <a:schemeClr val="bg1"/>
                </a:solidFill>
              </a:rPr>
              <a:t>…</a:t>
            </a:r>
            <a:endParaRPr lang="en-US">
              <a:solidFill>
                <a:schemeClr val="bg1"/>
              </a:solidFill>
            </a:endParaRPr>
          </a:p>
        </p:txBody>
      </p:sp>
      <p:sp>
        <p:nvSpPr>
          <p:cNvPr id="2" name="Title 1">
            <a:extLst>
              <a:ext uri="{FF2B5EF4-FFF2-40B4-BE49-F238E27FC236}">
                <a16:creationId xmlns:a16="http://schemas.microsoft.com/office/drawing/2014/main" id="{BC5805F2-00FD-4A08-8361-856D6C6FE2EC}"/>
              </a:ext>
            </a:extLst>
          </p:cNvPr>
          <p:cNvSpPr>
            <a:spLocks noGrp="1"/>
          </p:cNvSpPr>
          <p:nvPr>
            <p:ph type="title"/>
          </p:nvPr>
        </p:nvSpPr>
        <p:spPr/>
        <p:txBody>
          <a:bodyPr/>
          <a:lstStyle/>
          <a:p>
            <a:r>
              <a:rPr lang="en-US"/>
              <a:t>Exercise: Spatially Safe Heap</a:t>
            </a:r>
            <a:br>
              <a:rPr lang="en-US"/>
            </a:br>
            <a:r>
              <a:rPr lang="en-US" sz="3200"/>
              <a:t>Discussion for 0x20</a:t>
            </a:r>
          </a:p>
        </p:txBody>
      </p:sp>
      <p:sp>
        <p:nvSpPr>
          <p:cNvPr id="18" name="Text Placeholder 17">
            <a:extLst>
              <a:ext uri="{FF2B5EF4-FFF2-40B4-BE49-F238E27FC236}">
                <a16:creationId xmlns:a16="http://schemas.microsoft.com/office/drawing/2014/main" id="{CB4DA2A6-CE48-439D-B06B-7C06B8788427}"/>
              </a:ext>
            </a:extLst>
          </p:cNvPr>
          <p:cNvSpPr>
            <a:spLocks noGrp="1"/>
          </p:cNvSpPr>
          <p:nvPr>
            <p:ph type="body" idx="1"/>
          </p:nvPr>
        </p:nvSpPr>
        <p:spPr>
          <a:xfrm>
            <a:off x="836612" y="3254032"/>
            <a:ext cx="5157787" cy="823912"/>
          </a:xfrm>
        </p:spPr>
        <p:txBody>
          <a:bodyPr/>
          <a:lstStyle/>
          <a:p>
            <a:r>
              <a:rPr lang="en-US"/>
              <a:t>RISC-V baseline</a:t>
            </a:r>
          </a:p>
        </p:txBody>
      </p:sp>
      <p:sp>
        <p:nvSpPr>
          <p:cNvPr id="19" name="Content Placeholder 18">
            <a:extLst>
              <a:ext uri="{FF2B5EF4-FFF2-40B4-BE49-F238E27FC236}">
                <a16:creationId xmlns:a16="http://schemas.microsoft.com/office/drawing/2014/main" id="{52E4B5C7-4DD1-483E-B82E-C1BAD3B3308F}"/>
              </a:ext>
            </a:extLst>
          </p:cNvPr>
          <p:cNvSpPr>
            <a:spLocks noGrp="1"/>
          </p:cNvSpPr>
          <p:nvPr>
            <p:ph sz="half" idx="2"/>
          </p:nvPr>
        </p:nvSpPr>
        <p:spPr>
          <a:xfrm>
            <a:off x="839788" y="4077943"/>
            <a:ext cx="4806632" cy="2414932"/>
          </a:xfrm>
        </p:spPr>
        <p:txBody>
          <a:bodyPr>
            <a:noAutofit/>
          </a:bodyPr>
          <a:lstStyle/>
          <a:p>
            <a:pPr marL="0" indent="0">
              <a:spcBef>
                <a:spcPts val="400"/>
              </a:spcBef>
              <a:buNone/>
            </a:pPr>
            <a:endParaRPr lang="en-US" sz="1800">
              <a:latin typeface="Consolas" panose="020B0609020204030204" pitchFamily="49" charset="0"/>
            </a:endParaRPr>
          </a:p>
          <a:p>
            <a:pPr marL="0" indent="0">
              <a:spcBef>
                <a:spcPts val="400"/>
              </a:spcBef>
              <a:buNone/>
            </a:pPr>
            <a:r>
              <a:rPr lang="en-US" sz="1800">
                <a:latin typeface="Consolas" panose="020B0609020204030204" pitchFamily="49" charset="0"/>
              </a:rPr>
              <a:t>b1=0x83e82000 b2=0x83e82020 diff=20</a:t>
            </a:r>
          </a:p>
          <a:p>
            <a:pPr marL="0" indent="0">
              <a:spcBef>
                <a:spcPts val="400"/>
              </a:spcBef>
              <a:buNone/>
            </a:pPr>
            <a:endParaRPr lang="en-US" sz="1800">
              <a:latin typeface="Consolas" panose="020B0609020204030204" pitchFamily="49" charset="0"/>
            </a:endParaRPr>
          </a:p>
          <a:p>
            <a:pPr marL="0" indent="0">
              <a:spcBef>
                <a:spcPts val="400"/>
              </a:spcBef>
              <a:buNone/>
            </a:pPr>
            <a:endParaRPr lang="en-US" sz="1800">
              <a:latin typeface="Consolas" panose="020B0609020204030204" pitchFamily="49" charset="0"/>
            </a:endParaRPr>
          </a:p>
          <a:p>
            <a:pPr marL="0" indent="0">
              <a:spcBef>
                <a:spcPts val="400"/>
              </a:spcBef>
              <a:buNone/>
            </a:pPr>
            <a:r>
              <a:rPr lang="en-US" sz="1800">
                <a:latin typeface="Consolas" panose="020B0609020204030204" pitchFamily="49" charset="0"/>
              </a:rPr>
              <a:t>Overflowing by 1</a:t>
            </a:r>
          </a:p>
          <a:p>
            <a:pPr marL="0" indent="0">
              <a:spcBef>
                <a:spcPts val="400"/>
              </a:spcBef>
              <a:buNone/>
            </a:pPr>
            <a:r>
              <a:rPr lang="en-US" sz="1800">
                <a:latin typeface="Consolas" panose="020B0609020204030204" pitchFamily="49" charset="0"/>
              </a:rPr>
              <a:t>b2 begins: </a:t>
            </a:r>
            <a:r>
              <a:rPr lang="en-US" sz="1800">
                <a:solidFill>
                  <a:schemeClr val="accent2"/>
                </a:solidFill>
                <a:latin typeface="Consolas" panose="020B0609020204030204" pitchFamily="49" charset="0"/>
              </a:rPr>
              <a:t>ABBB</a:t>
            </a:r>
          </a:p>
          <a:p>
            <a:pPr marL="0" indent="0">
              <a:spcBef>
                <a:spcPts val="400"/>
              </a:spcBef>
              <a:buNone/>
            </a:pPr>
            <a:r>
              <a:rPr lang="en-US" sz="1800">
                <a:latin typeface="Consolas" panose="020B0609020204030204" pitchFamily="49" charset="0"/>
              </a:rPr>
              <a:t>Overflowing by 2</a:t>
            </a:r>
          </a:p>
          <a:p>
            <a:pPr marL="0" indent="0">
              <a:spcBef>
                <a:spcPts val="400"/>
              </a:spcBef>
              <a:buNone/>
            </a:pPr>
            <a:r>
              <a:rPr lang="en-US" sz="1800">
                <a:latin typeface="Consolas" panose="020B0609020204030204" pitchFamily="49" charset="0"/>
              </a:rPr>
              <a:t>b2 begins: </a:t>
            </a:r>
            <a:r>
              <a:rPr lang="en-US" sz="1800">
                <a:solidFill>
                  <a:schemeClr val="accent2"/>
                </a:solidFill>
                <a:latin typeface="Consolas" panose="020B0609020204030204" pitchFamily="49" charset="0"/>
              </a:rPr>
              <a:t>AABB</a:t>
            </a:r>
            <a:r>
              <a:rPr lang="en-US" sz="1800">
                <a:latin typeface="Consolas" panose="020B0609020204030204" pitchFamily="49" charset="0"/>
              </a:rPr>
              <a:t> </a:t>
            </a:r>
          </a:p>
        </p:txBody>
      </p:sp>
      <p:sp>
        <p:nvSpPr>
          <p:cNvPr id="20" name="Text Placeholder 19">
            <a:extLst>
              <a:ext uri="{FF2B5EF4-FFF2-40B4-BE49-F238E27FC236}">
                <a16:creationId xmlns:a16="http://schemas.microsoft.com/office/drawing/2014/main" id="{FA445C44-6E45-4021-BA64-CD9B2DC4DEBD}"/>
              </a:ext>
            </a:extLst>
          </p:cNvPr>
          <p:cNvSpPr>
            <a:spLocks noGrp="1"/>
          </p:cNvSpPr>
          <p:nvPr>
            <p:ph type="body" sz="quarter" idx="3"/>
          </p:nvPr>
        </p:nvSpPr>
        <p:spPr>
          <a:xfrm>
            <a:off x="5817704" y="3247985"/>
            <a:ext cx="5537684" cy="823912"/>
          </a:xfrm>
        </p:spPr>
        <p:txBody>
          <a:bodyPr/>
          <a:lstStyle/>
          <a:p>
            <a:r>
              <a:rPr lang="en-US"/>
              <a:t>CHERI-RISC-V</a:t>
            </a:r>
          </a:p>
        </p:txBody>
      </p:sp>
      <p:sp>
        <p:nvSpPr>
          <p:cNvPr id="21" name="Content Placeholder 20">
            <a:extLst>
              <a:ext uri="{FF2B5EF4-FFF2-40B4-BE49-F238E27FC236}">
                <a16:creationId xmlns:a16="http://schemas.microsoft.com/office/drawing/2014/main" id="{836736DC-654B-427E-B16F-42C2F6445895}"/>
              </a:ext>
            </a:extLst>
          </p:cNvPr>
          <p:cNvSpPr>
            <a:spLocks noGrp="1"/>
          </p:cNvSpPr>
          <p:nvPr>
            <p:ph sz="quarter" idx="4"/>
          </p:nvPr>
        </p:nvSpPr>
        <p:spPr>
          <a:xfrm>
            <a:off x="5817704" y="4077943"/>
            <a:ext cx="5534507" cy="2414932"/>
          </a:xfrm>
        </p:spPr>
        <p:txBody>
          <a:bodyPr>
            <a:normAutofit/>
          </a:bodyPr>
          <a:lstStyle/>
          <a:p>
            <a:pPr marL="0" indent="0">
              <a:spcBef>
                <a:spcPts val="400"/>
              </a:spcBef>
              <a:buNone/>
            </a:pPr>
            <a:r>
              <a:rPr lang="en-US" sz="1800" err="1">
                <a:solidFill>
                  <a:schemeClr val="bg1">
                    <a:lumMod val="65000"/>
                  </a:schemeClr>
                </a:solidFill>
                <a:latin typeface="Consolas" panose="020B0609020204030204" pitchFamily="49" charset="0"/>
              </a:rPr>
              <a:t>sz</a:t>
            </a:r>
            <a:r>
              <a:rPr lang="en-US" sz="1800">
                <a:solidFill>
                  <a:schemeClr val="bg1">
                    <a:lumMod val="65000"/>
                  </a:schemeClr>
                </a:solidFill>
                <a:latin typeface="Consolas" panose="020B0609020204030204" pitchFamily="49" charset="0"/>
              </a:rPr>
              <a:t>=20, CRRL(</a:t>
            </a:r>
            <a:r>
              <a:rPr lang="en-US" sz="1800" err="1">
                <a:solidFill>
                  <a:schemeClr val="bg1">
                    <a:lumMod val="65000"/>
                  </a:schemeClr>
                </a:solidFill>
                <a:latin typeface="Consolas" panose="020B0609020204030204" pitchFamily="49" charset="0"/>
              </a:rPr>
              <a:t>sz</a:t>
            </a:r>
            <a:r>
              <a:rPr lang="en-US" sz="1800">
                <a:solidFill>
                  <a:schemeClr val="bg1">
                    <a:lumMod val="65000"/>
                  </a:schemeClr>
                </a:solidFill>
                <a:latin typeface="Consolas" panose="020B0609020204030204" pitchFamily="49" charset="0"/>
              </a:rPr>
              <a:t>)=20</a:t>
            </a:r>
          </a:p>
          <a:p>
            <a:pPr marL="0" indent="0">
              <a:spcBef>
                <a:spcPts val="400"/>
              </a:spcBef>
              <a:buNone/>
            </a:pPr>
            <a:r>
              <a:rPr lang="en-US" sz="1800">
                <a:latin typeface="Consolas" panose="020B0609020204030204" pitchFamily="49" charset="0"/>
              </a:rPr>
              <a:t>b1=0x407c7000 [</a:t>
            </a:r>
            <a:r>
              <a:rPr lang="en-US" sz="1800">
                <a:solidFill>
                  <a:schemeClr val="bg1">
                    <a:lumMod val="65000"/>
                  </a:schemeClr>
                </a:solidFill>
                <a:latin typeface="Consolas" panose="020B0609020204030204" pitchFamily="49" charset="0"/>
              </a:rPr>
              <a:t>rwRW,</a:t>
            </a:r>
            <a:r>
              <a:rPr lang="en-US" sz="1800">
                <a:solidFill>
                  <a:schemeClr val="accent1"/>
                </a:solidFill>
                <a:latin typeface="Consolas" panose="020B0609020204030204" pitchFamily="49" charset="0"/>
              </a:rPr>
              <a:t>0x407c7000-0x407c7020</a:t>
            </a:r>
            <a:r>
              <a:rPr lang="en-US" sz="1800">
                <a:latin typeface="Consolas" panose="020B0609020204030204" pitchFamily="49" charset="0"/>
              </a:rPr>
              <a:t>]</a:t>
            </a:r>
            <a:br>
              <a:rPr lang="en-US" sz="1800">
                <a:latin typeface="Consolas" panose="020B0609020204030204" pitchFamily="49" charset="0"/>
              </a:rPr>
            </a:br>
            <a:r>
              <a:rPr lang="en-US" sz="1800">
                <a:latin typeface="Consolas" panose="020B0609020204030204" pitchFamily="49" charset="0"/>
              </a:rPr>
              <a:t>b2=0x407c7020 [</a:t>
            </a:r>
            <a:r>
              <a:rPr lang="en-US" sz="1800">
                <a:solidFill>
                  <a:schemeClr val="bg1">
                    <a:lumMod val="65000"/>
                  </a:schemeClr>
                </a:solidFill>
                <a:latin typeface="Consolas" panose="020B0609020204030204" pitchFamily="49" charset="0"/>
              </a:rPr>
              <a:t>rwRW,</a:t>
            </a:r>
            <a:r>
              <a:rPr lang="en-US" sz="1800">
                <a:solidFill>
                  <a:schemeClr val="accent1"/>
                </a:solidFill>
                <a:latin typeface="Consolas" panose="020B0609020204030204" pitchFamily="49" charset="0"/>
              </a:rPr>
              <a:t>0x407c7020-0x407c7040</a:t>
            </a:r>
            <a:r>
              <a:rPr lang="en-US" sz="1800">
                <a:latin typeface="Consolas" panose="020B0609020204030204" pitchFamily="49" charset="0"/>
              </a:rPr>
              <a:t>] diff=20</a:t>
            </a:r>
          </a:p>
          <a:p>
            <a:pPr marL="0" indent="0">
              <a:spcBef>
                <a:spcPts val="400"/>
              </a:spcBef>
              <a:buNone/>
            </a:pPr>
            <a:r>
              <a:rPr lang="en-US" sz="1800">
                <a:latin typeface="Consolas" panose="020B0609020204030204" pitchFamily="49" charset="0"/>
              </a:rPr>
              <a:t>Overflowing by 1</a:t>
            </a:r>
          </a:p>
          <a:p>
            <a:pPr marL="0" indent="0">
              <a:spcBef>
                <a:spcPts val="400"/>
              </a:spcBef>
              <a:buNone/>
            </a:pPr>
            <a:r>
              <a:rPr lang="en-US" sz="1800">
                <a:solidFill>
                  <a:schemeClr val="accent2"/>
                </a:solidFill>
                <a:latin typeface="Consolas" panose="020B0609020204030204" pitchFamily="49" charset="0"/>
              </a:rPr>
              <a:t>In-address space security exception</a:t>
            </a:r>
          </a:p>
        </p:txBody>
      </p:sp>
      <p:sp>
        <p:nvSpPr>
          <p:cNvPr id="5" name="Rectangle 4">
            <a:extLst>
              <a:ext uri="{FF2B5EF4-FFF2-40B4-BE49-F238E27FC236}">
                <a16:creationId xmlns:a16="http://schemas.microsoft.com/office/drawing/2014/main" id="{FB40BED2-2176-4AF9-A10A-BB963300916A}"/>
              </a:ext>
            </a:extLst>
          </p:cNvPr>
          <p:cNvSpPr/>
          <p:nvPr/>
        </p:nvSpPr>
        <p:spPr>
          <a:xfrm>
            <a:off x="3792306" y="2194560"/>
            <a:ext cx="1071717" cy="33921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onsolas" panose="020B0609020204030204" pitchFamily="49" charset="0"/>
              </a:rPr>
              <a:t>b1[30]</a:t>
            </a:r>
          </a:p>
        </p:txBody>
      </p:sp>
      <p:sp>
        <p:nvSpPr>
          <p:cNvPr id="7" name="Rectangle 6">
            <a:extLst>
              <a:ext uri="{FF2B5EF4-FFF2-40B4-BE49-F238E27FC236}">
                <a16:creationId xmlns:a16="http://schemas.microsoft.com/office/drawing/2014/main" id="{C8FF7994-458E-451F-97A7-4F1C8EF8A33A}"/>
              </a:ext>
            </a:extLst>
          </p:cNvPr>
          <p:cNvSpPr/>
          <p:nvPr/>
        </p:nvSpPr>
        <p:spPr>
          <a:xfrm>
            <a:off x="4860949" y="2194560"/>
            <a:ext cx="1071717" cy="33921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onsolas" panose="020B0609020204030204" pitchFamily="49" charset="0"/>
              </a:rPr>
              <a:t>b1[31]</a:t>
            </a:r>
          </a:p>
        </p:txBody>
      </p:sp>
      <p:sp>
        <p:nvSpPr>
          <p:cNvPr id="9" name="Rectangle 8">
            <a:extLst>
              <a:ext uri="{FF2B5EF4-FFF2-40B4-BE49-F238E27FC236}">
                <a16:creationId xmlns:a16="http://schemas.microsoft.com/office/drawing/2014/main" id="{C5EBFCF7-6DD9-48E9-9297-A52319CDE212}"/>
              </a:ext>
            </a:extLst>
          </p:cNvPr>
          <p:cNvSpPr/>
          <p:nvPr/>
        </p:nvSpPr>
        <p:spPr>
          <a:xfrm>
            <a:off x="5930822" y="2194560"/>
            <a:ext cx="1071717" cy="33921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onsolas" panose="020B0609020204030204" pitchFamily="49" charset="0"/>
              </a:rPr>
              <a:t>b2[0]</a:t>
            </a:r>
          </a:p>
        </p:txBody>
      </p:sp>
      <p:sp>
        <p:nvSpPr>
          <p:cNvPr id="11" name="Rectangle 10">
            <a:extLst>
              <a:ext uri="{FF2B5EF4-FFF2-40B4-BE49-F238E27FC236}">
                <a16:creationId xmlns:a16="http://schemas.microsoft.com/office/drawing/2014/main" id="{931D61A9-B2AE-4B85-849D-0060AD0EF0C4}"/>
              </a:ext>
            </a:extLst>
          </p:cNvPr>
          <p:cNvSpPr/>
          <p:nvPr/>
        </p:nvSpPr>
        <p:spPr>
          <a:xfrm>
            <a:off x="7001310" y="2194560"/>
            <a:ext cx="1071717" cy="33921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onsolas" panose="020B0609020204030204" pitchFamily="49" charset="0"/>
              </a:rPr>
              <a:t>b2[1]</a:t>
            </a:r>
          </a:p>
        </p:txBody>
      </p:sp>
      <p:sp>
        <p:nvSpPr>
          <p:cNvPr id="15" name="TextBox 14">
            <a:extLst>
              <a:ext uri="{FF2B5EF4-FFF2-40B4-BE49-F238E27FC236}">
                <a16:creationId xmlns:a16="http://schemas.microsoft.com/office/drawing/2014/main" id="{D6186828-8258-4A68-B750-2978CEEC02D7}"/>
              </a:ext>
            </a:extLst>
          </p:cNvPr>
          <p:cNvSpPr txBox="1"/>
          <p:nvPr/>
        </p:nvSpPr>
        <p:spPr>
          <a:xfrm>
            <a:off x="8081760" y="2194560"/>
            <a:ext cx="343364" cy="338328"/>
          </a:xfrm>
          <a:prstGeom prst="rect">
            <a:avLst/>
          </a:prstGeom>
          <a:solidFill>
            <a:schemeClr val="accent1">
              <a:lumMod val="60000"/>
              <a:lumOff val="40000"/>
            </a:schemeClr>
          </a:solidFill>
          <a:ln>
            <a:solidFill>
              <a:schemeClr val="accent1"/>
            </a:solidFill>
          </a:ln>
        </p:spPr>
        <p:txBody>
          <a:bodyPr wrap="none" rtlCol="0">
            <a:spAutoFit/>
          </a:bodyPr>
          <a:lstStyle/>
          <a:p>
            <a:r>
              <a:rPr lang="en-US" sz="1800">
                <a:solidFill>
                  <a:schemeClr val="bg1"/>
                </a:solidFill>
              </a:rPr>
              <a:t>…</a:t>
            </a:r>
            <a:endParaRPr lang="en-US">
              <a:solidFill>
                <a:schemeClr val="bg1"/>
              </a:solidFill>
            </a:endParaRPr>
          </a:p>
        </p:txBody>
      </p:sp>
      <p:sp>
        <p:nvSpPr>
          <p:cNvPr id="17" name="Rectangle 16">
            <a:extLst>
              <a:ext uri="{FF2B5EF4-FFF2-40B4-BE49-F238E27FC236}">
                <a16:creationId xmlns:a16="http://schemas.microsoft.com/office/drawing/2014/main" id="{7E6848B9-47D6-4C7D-AF7A-D9AE0EA6CC8E}"/>
              </a:ext>
            </a:extLst>
          </p:cNvPr>
          <p:cNvSpPr/>
          <p:nvPr/>
        </p:nvSpPr>
        <p:spPr>
          <a:xfrm>
            <a:off x="1543878" y="2194560"/>
            <a:ext cx="8607287" cy="3392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 Brace 22">
            <a:extLst>
              <a:ext uri="{FF2B5EF4-FFF2-40B4-BE49-F238E27FC236}">
                <a16:creationId xmlns:a16="http://schemas.microsoft.com/office/drawing/2014/main" id="{A1B2CF59-879B-4AF1-A317-32028D6D078F}"/>
              </a:ext>
            </a:extLst>
          </p:cNvPr>
          <p:cNvSpPr/>
          <p:nvPr/>
        </p:nvSpPr>
        <p:spPr>
          <a:xfrm rot="16200000">
            <a:off x="3970441" y="1051004"/>
            <a:ext cx="360953" cy="35598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a:extLst>
              <a:ext uri="{FF2B5EF4-FFF2-40B4-BE49-F238E27FC236}">
                <a16:creationId xmlns:a16="http://schemas.microsoft.com/office/drawing/2014/main" id="{82D817C1-AEF1-4ECB-BACA-18FB2B55F9DB}"/>
              </a:ext>
            </a:extLst>
          </p:cNvPr>
          <p:cNvSpPr/>
          <p:nvPr/>
        </p:nvSpPr>
        <p:spPr>
          <a:xfrm rot="16200000">
            <a:off x="7534084" y="1041122"/>
            <a:ext cx="366999" cy="35735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C834B59D-0E43-42F5-823B-6D1AA13D9850}"/>
              </a:ext>
            </a:extLst>
          </p:cNvPr>
          <p:cNvSpPr txBox="1"/>
          <p:nvPr/>
        </p:nvSpPr>
        <p:spPr>
          <a:xfrm>
            <a:off x="3931947" y="3011385"/>
            <a:ext cx="437940" cy="369332"/>
          </a:xfrm>
          <a:prstGeom prst="rect">
            <a:avLst/>
          </a:prstGeom>
          <a:noFill/>
        </p:spPr>
        <p:txBody>
          <a:bodyPr wrap="none" rtlCol="0">
            <a:spAutoFit/>
          </a:bodyPr>
          <a:lstStyle/>
          <a:p>
            <a:r>
              <a:rPr lang="en-US">
                <a:latin typeface="Consolas" panose="020B0609020204030204" pitchFamily="49" charset="0"/>
              </a:rPr>
              <a:t>b1</a:t>
            </a:r>
          </a:p>
        </p:txBody>
      </p:sp>
      <p:sp>
        <p:nvSpPr>
          <p:cNvPr id="28" name="TextBox 27">
            <a:extLst>
              <a:ext uri="{FF2B5EF4-FFF2-40B4-BE49-F238E27FC236}">
                <a16:creationId xmlns:a16="http://schemas.microsoft.com/office/drawing/2014/main" id="{083312F5-42B7-473F-9CE9-73CDC9C9B5C5}"/>
              </a:ext>
            </a:extLst>
          </p:cNvPr>
          <p:cNvSpPr txBox="1"/>
          <p:nvPr/>
        </p:nvSpPr>
        <p:spPr>
          <a:xfrm>
            <a:off x="7498613" y="3011385"/>
            <a:ext cx="437940" cy="369332"/>
          </a:xfrm>
          <a:prstGeom prst="rect">
            <a:avLst/>
          </a:prstGeom>
          <a:noFill/>
        </p:spPr>
        <p:txBody>
          <a:bodyPr wrap="none" rtlCol="0">
            <a:spAutoFit/>
          </a:bodyPr>
          <a:lstStyle/>
          <a:p>
            <a:r>
              <a:rPr lang="en-US">
                <a:latin typeface="Consolas" panose="020B0609020204030204" pitchFamily="49" charset="0"/>
              </a:rPr>
              <a:t>b2</a:t>
            </a:r>
          </a:p>
        </p:txBody>
      </p:sp>
      <p:sp>
        <p:nvSpPr>
          <p:cNvPr id="30" name="Rectangle 29">
            <a:extLst>
              <a:ext uri="{FF2B5EF4-FFF2-40B4-BE49-F238E27FC236}">
                <a16:creationId xmlns:a16="http://schemas.microsoft.com/office/drawing/2014/main" id="{F9D92D27-5340-4799-AFEB-26EF1EFD5914}"/>
              </a:ext>
            </a:extLst>
          </p:cNvPr>
          <p:cNvSpPr/>
          <p:nvPr/>
        </p:nvSpPr>
        <p:spPr>
          <a:xfrm>
            <a:off x="2371013" y="2194560"/>
            <a:ext cx="1071717" cy="33921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onsolas" panose="020B0609020204030204" pitchFamily="49" charset="0"/>
              </a:rPr>
              <a:t>b1[0]</a:t>
            </a:r>
          </a:p>
        </p:txBody>
      </p:sp>
      <p:sp>
        <p:nvSpPr>
          <p:cNvPr id="32" name="Rectangle 31">
            <a:extLst>
              <a:ext uri="{FF2B5EF4-FFF2-40B4-BE49-F238E27FC236}">
                <a16:creationId xmlns:a16="http://schemas.microsoft.com/office/drawing/2014/main" id="{81423CA8-2E7E-4D6C-AB49-BD4BBC71B732}"/>
              </a:ext>
            </a:extLst>
          </p:cNvPr>
          <p:cNvSpPr/>
          <p:nvPr/>
        </p:nvSpPr>
        <p:spPr>
          <a:xfrm>
            <a:off x="8432628" y="2194560"/>
            <a:ext cx="1071717" cy="33921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onsolas" panose="020B0609020204030204" pitchFamily="49" charset="0"/>
              </a:rPr>
              <a:t>b2[31]</a:t>
            </a:r>
          </a:p>
        </p:txBody>
      </p:sp>
      <p:sp>
        <p:nvSpPr>
          <p:cNvPr id="3" name="Slide Number Placeholder 2">
            <a:extLst>
              <a:ext uri="{FF2B5EF4-FFF2-40B4-BE49-F238E27FC236}">
                <a16:creationId xmlns:a16="http://schemas.microsoft.com/office/drawing/2014/main" id="{6D95DF14-0423-4A91-BAB1-2AC81F248920}"/>
              </a:ext>
            </a:extLst>
          </p:cNvPr>
          <p:cNvSpPr>
            <a:spLocks noGrp="1"/>
          </p:cNvSpPr>
          <p:nvPr>
            <p:ph type="sldNum" sz="quarter" idx="12"/>
          </p:nvPr>
        </p:nvSpPr>
        <p:spPr/>
        <p:txBody>
          <a:bodyPr/>
          <a:lstStyle/>
          <a:p>
            <a:fld id="{99BC1C73-9708-47CD-B181-4C0BE5191C18}" type="slidenum">
              <a:rPr lang="en-US" smtClean="0"/>
              <a:t>3</a:t>
            </a:fld>
            <a:endParaRPr lang="en-US"/>
          </a:p>
        </p:txBody>
      </p:sp>
    </p:spTree>
    <p:extLst>
      <p:ext uri="{BB962C8B-B14F-4D97-AF65-F5344CB8AC3E}">
        <p14:creationId xmlns:p14="http://schemas.microsoft.com/office/powerpoint/2010/main" val="612771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05F2-00FD-4A08-8361-856D6C6FE2EC}"/>
              </a:ext>
            </a:extLst>
          </p:cNvPr>
          <p:cNvSpPr>
            <a:spLocks noGrp="1"/>
          </p:cNvSpPr>
          <p:nvPr>
            <p:ph type="title"/>
          </p:nvPr>
        </p:nvSpPr>
        <p:spPr/>
        <p:txBody>
          <a:bodyPr/>
          <a:lstStyle/>
          <a:p>
            <a:r>
              <a:rPr lang="en-US"/>
              <a:t>Exercise: Spatially Safe Heap</a:t>
            </a:r>
            <a:br>
              <a:rPr lang="en-US"/>
            </a:br>
            <a:r>
              <a:rPr lang="en-US" sz="3200"/>
              <a:t>Discussion: Compressed Bounds’ Precision</a:t>
            </a:r>
          </a:p>
        </p:txBody>
      </p:sp>
      <p:sp>
        <p:nvSpPr>
          <p:cNvPr id="5" name="Content Placeholder 4">
            <a:extLst>
              <a:ext uri="{FF2B5EF4-FFF2-40B4-BE49-F238E27FC236}">
                <a16:creationId xmlns:a16="http://schemas.microsoft.com/office/drawing/2014/main" id="{6B6AE0C5-6F4E-42F6-AEFF-5E910AF835F5}"/>
              </a:ext>
            </a:extLst>
          </p:cNvPr>
          <p:cNvSpPr>
            <a:spLocks noGrp="1"/>
          </p:cNvSpPr>
          <p:nvPr>
            <p:ph idx="1"/>
          </p:nvPr>
        </p:nvSpPr>
        <p:spPr>
          <a:xfrm>
            <a:off x="838200" y="1825625"/>
            <a:ext cx="5803604" cy="4351338"/>
          </a:xfrm>
        </p:spPr>
        <p:txBody>
          <a:bodyPr anchor="ctr">
            <a:normAutofit/>
          </a:bodyPr>
          <a:lstStyle/>
          <a:p>
            <a:r>
              <a:rPr lang="en-US"/>
              <a:t>Heap allocations occasionally large</a:t>
            </a:r>
          </a:p>
          <a:p>
            <a:pPr lvl="1"/>
            <a:r>
              <a:rPr lang="en-US"/>
              <a:t>Exposes capability representation</a:t>
            </a:r>
          </a:p>
          <a:p>
            <a:pPr lvl="1"/>
            <a:endParaRPr lang="en-US"/>
          </a:p>
          <a:p>
            <a:r>
              <a:rPr lang="en-US"/>
              <a:t>CHERI capability logically has…</a:t>
            </a:r>
          </a:p>
          <a:p>
            <a:pPr lvl="1"/>
            <a:r>
              <a:rPr lang="en-US"/>
              <a:t>Address (64 bits), base (64), limit (64) </a:t>
            </a:r>
          </a:p>
          <a:p>
            <a:pPr lvl="1"/>
            <a:r>
              <a:rPr lang="en-US"/>
              <a:t>Permissions, type, flags, …</a:t>
            </a:r>
          </a:p>
          <a:p>
            <a:pPr lvl="1"/>
            <a:endParaRPr lang="en-US"/>
          </a:p>
          <a:p>
            <a:r>
              <a:rPr lang="en-US"/>
              <a:t>“</a:t>
            </a:r>
            <a:r>
              <a:rPr lang="en-US">
                <a:hlinkClick r:id="rId3"/>
              </a:rPr>
              <a:t>CHERI Concentrate</a:t>
            </a:r>
            <a:r>
              <a:rPr lang="en-US"/>
              <a:t>”: 256 bits in 128</a:t>
            </a:r>
          </a:p>
          <a:p>
            <a:pPr lvl="1"/>
            <a:r>
              <a:rPr lang="en-US"/>
              <a:t>Base &amp; Limit usually “near” </a:t>
            </a:r>
            <a:r>
              <a:rPr lang="en-US" err="1"/>
              <a:t>Addr</a:t>
            </a:r>
            <a:endParaRPr lang="en-US"/>
          </a:p>
        </p:txBody>
      </p:sp>
      <p:cxnSp>
        <p:nvCxnSpPr>
          <p:cNvPr id="7" name="Straight Arrow Connector 6">
            <a:extLst>
              <a:ext uri="{FF2B5EF4-FFF2-40B4-BE49-F238E27FC236}">
                <a16:creationId xmlns:a16="http://schemas.microsoft.com/office/drawing/2014/main" id="{86324544-1963-43DE-AA2F-F48CB513A99E}"/>
              </a:ext>
            </a:extLst>
          </p:cNvPr>
          <p:cNvCxnSpPr>
            <a:cxnSpLocks/>
          </p:cNvCxnSpPr>
          <p:nvPr/>
        </p:nvCxnSpPr>
        <p:spPr>
          <a:xfrm>
            <a:off x="6736001" y="2627034"/>
            <a:ext cx="4777327"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BACED569-381A-44AD-84D0-7A6505F1BF6C}"/>
              </a:ext>
            </a:extLst>
          </p:cNvPr>
          <p:cNvCxnSpPr/>
          <p:nvPr/>
        </p:nvCxnSpPr>
        <p:spPr>
          <a:xfrm>
            <a:off x="692100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761BB4B1-330D-426A-A9FA-47972A44278E}"/>
              </a:ext>
            </a:extLst>
          </p:cNvPr>
          <p:cNvCxnSpPr>
            <a:cxnSpLocks/>
          </p:cNvCxnSpPr>
          <p:nvPr/>
        </p:nvCxnSpPr>
        <p:spPr>
          <a:xfrm>
            <a:off x="710388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E25DD8AE-A51D-4123-8AEC-48835A7E3AE3}"/>
              </a:ext>
            </a:extLst>
          </p:cNvPr>
          <p:cNvCxnSpPr>
            <a:cxnSpLocks/>
          </p:cNvCxnSpPr>
          <p:nvPr/>
        </p:nvCxnSpPr>
        <p:spPr>
          <a:xfrm>
            <a:off x="728676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a:extLst>
              <a:ext uri="{FF2B5EF4-FFF2-40B4-BE49-F238E27FC236}">
                <a16:creationId xmlns:a16="http://schemas.microsoft.com/office/drawing/2014/main" id="{77BDAF16-CD18-45D7-A03C-B47BB9E04C76}"/>
              </a:ext>
            </a:extLst>
          </p:cNvPr>
          <p:cNvCxnSpPr>
            <a:cxnSpLocks/>
          </p:cNvCxnSpPr>
          <p:nvPr/>
        </p:nvCxnSpPr>
        <p:spPr>
          <a:xfrm>
            <a:off x="746964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5BC6E563-3C34-4197-854B-6B16726F7704}"/>
              </a:ext>
            </a:extLst>
          </p:cNvPr>
          <p:cNvCxnSpPr>
            <a:cxnSpLocks/>
          </p:cNvCxnSpPr>
          <p:nvPr/>
        </p:nvCxnSpPr>
        <p:spPr>
          <a:xfrm>
            <a:off x="765252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Straight Connector 25">
            <a:extLst>
              <a:ext uri="{FF2B5EF4-FFF2-40B4-BE49-F238E27FC236}">
                <a16:creationId xmlns:a16="http://schemas.microsoft.com/office/drawing/2014/main" id="{F6D69855-BF5C-4DDB-9331-D2ACF933F767}"/>
              </a:ext>
            </a:extLst>
          </p:cNvPr>
          <p:cNvCxnSpPr>
            <a:cxnSpLocks/>
          </p:cNvCxnSpPr>
          <p:nvPr/>
        </p:nvCxnSpPr>
        <p:spPr>
          <a:xfrm>
            <a:off x="783540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a:extLst>
              <a:ext uri="{FF2B5EF4-FFF2-40B4-BE49-F238E27FC236}">
                <a16:creationId xmlns:a16="http://schemas.microsoft.com/office/drawing/2014/main" id="{5CB12D22-9D71-496E-91DF-57078121B6EC}"/>
              </a:ext>
            </a:extLst>
          </p:cNvPr>
          <p:cNvCxnSpPr>
            <a:cxnSpLocks/>
          </p:cNvCxnSpPr>
          <p:nvPr/>
        </p:nvCxnSpPr>
        <p:spPr>
          <a:xfrm>
            <a:off x="801828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AB6E6E15-A53C-4257-9A0E-4AF00785FB9F}"/>
              </a:ext>
            </a:extLst>
          </p:cNvPr>
          <p:cNvCxnSpPr>
            <a:cxnSpLocks/>
          </p:cNvCxnSpPr>
          <p:nvPr/>
        </p:nvCxnSpPr>
        <p:spPr>
          <a:xfrm>
            <a:off x="820116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34" name="Straight Connector 33">
            <a:extLst>
              <a:ext uri="{FF2B5EF4-FFF2-40B4-BE49-F238E27FC236}">
                <a16:creationId xmlns:a16="http://schemas.microsoft.com/office/drawing/2014/main" id="{DB0FFC97-39BF-4AA6-BBE4-968BBA449424}"/>
              </a:ext>
            </a:extLst>
          </p:cNvPr>
          <p:cNvCxnSpPr>
            <a:cxnSpLocks/>
          </p:cNvCxnSpPr>
          <p:nvPr/>
        </p:nvCxnSpPr>
        <p:spPr>
          <a:xfrm>
            <a:off x="838404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a:extLst>
              <a:ext uri="{FF2B5EF4-FFF2-40B4-BE49-F238E27FC236}">
                <a16:creationId xmlns:a16="http://schemas.microsoft.com/office/drawing/2014/main" id="{AFD2506A-2155-48D0-8BF6-24D063C62C6A}"/>
              </a:ext>
            </a:extLst>
          </p:cNvPr>
          <p:cNvCxnSpPr>
            <a:cxnSpLocks/>
          </p:cNvCxnSpPr>
          <p:nvPr/>
        </p:nvCxnSpPr>
        <p:spPr>
          <a:xfrm>
            <a:off x="856692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Straight Connector 37">
            <a:extLst>
              <a:ext uri="{FF2B5EF4-FFF2-40B4-BE49-F238E27FC236}">
                <a16:creationId xmlns:a16="http://schemas.microsoft.com/office/drawing/2014/main" id="{B17C26A4-8BE2-4320-BB6B-82D377338562}"/>
              </a:ext>
            </a:extLst>
          </p:cNvPr>
          <p:cNvCxnSpPr>
            <a:cxnSpLocks/>
          </p:cNvCxnSpPr>
          <p:nvPr/>
        </p:nvCxnSpPr>
        <p:spPr>
          <a:xfrm>
            <a:off x="874980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Straight Connector 39">
            <a:extLst>
              <a:ext uri="{FF2B5EF4-FFF2-40B4-BE49-F238E27FC236}">
                <a16:creationId xmlns:a16="http://schemas.microsoft.com/office/drawing/2014/main" id="{E122B8EB-9379-4192-80B7-F1821BE82B6E}"/>
              </a:ext>
            </a:extLst>
          </p:cNvPr>
          <p:cNvCxnSpPr>
            <a:cxnSpLocks/>
          </p:cNvCxnSpPr>
          <p:nvPr/>
        </p:nvCxnSpPr>
        <p:spPr>
          <a:xfrm>
            <a:off x="893268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2C236C50-E020-44B1-BB95-641B4DBCFA68}"/>
              </a:ext>
            </a:extLst>
          </p:cNvPr>
          <p:cNvCxnSpPr>
            <a:cxnSpLocks/>
          </p:cNvCxnSpPr>
          <p:nvPr/>
        </p:nvCxnSpPr>
        <p:spPr>
          <a:xfrm>
            <a:off x="911556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DEDD4BCC-C43C-4365-906F-6715D9F59F1F}"/>
              </a:ext>
            </a:extLst>
          </p:cNvPr>
          <p:cNvCxnSpPr>
            <a:cxnSpLocks/>
          </p:cNvCxnSpPr>
          <p:nvPr/>
        </p:nvCxnSpPr>
        <p:spPr>
          <a:xfrm>
            <a:off x="929844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46" name="Straight Connector 45">
            <a:extLst>
              <a:ext uri="{FF2B5EF4-FFF2-40B4-BE49-F238E27FC236}">
                <a16:creationId xmlns:a16="http://schemas.microsoft.com/office/drawing/2014/main" id="{BC3021CF-C8EF-46BC-8A2B-AC80B0D41D6A}"/>
              </a:ext>
            </a:extLst>
          </p:cNvPr>
          <p:cNvCxnSpPr>
            <a:cxnSpLocks/>
          </p:cNvCxnSpPr>
          <p:nvPr/>
        </p:nvCxnSpPr>
        <p:spPr>
          <a:xfrm>
            <a:off x="948132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48" name="Straight Connector 47">
            <a:extLst>
              <a:ext uri="{FF2B5EF4-FFF2-40B4-BE49-F238E27FC236}">
                <a16:creationId xmlns:a16="http://schemas.microsoft.com/office/drawing/2014/main" id="{B0F8E13C-408A-42BB-A1B5-97D6E43F1E91}"/>
              </a:ext>
            </a:extLst>
          </p:cNvPr>
          <p:cNvCxnSpPr>
            <a:cxnSpLocks/>
          </p:cNvCxnSpPr>
          <p:nvPr/>
        </p:nvCxnSpPr>
        <p:spPr>
          <a:xfrm>
            <a:off x="966420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50" name="Straight Connector 49">
            <a:extLst>
              <a:ext uri="{FF2B5EF4-FFF2-40B4-BE49-F238E27FC236}">
                <a16:creationId xmlns:a16="http://schemas.microsoft.com/office/drawing/2014/main" id="{AAA10191-0198-428F-A6A9-29F5EE39B851}"/>
              </a:ext>
            </a:extLst>
          </p:cNvPr>
          <p:cNvCxnSpPr>
            <a:cxnSpLocks/>
          </p:cNvCxnSpPr>
          <p:nvPr/>
        </p:nvCxnSpPr>
        <p:spPr>
          <a:xfrm>
            <a:off x="984708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Straight Connector 51">
            <a:extLst>
              <a:ext uri="{FF2B5EF4-FFF2-40B4-BE49-F238E27FC236}">
                <a16:creationId xmlns:a16="http://schemas.microsoft.com/office/drawing/2014/main" id="{883EBA9A-4C78-45F0-9946-46F503FC8261}"/>
              </a:ext>
            </a:extLst>
          </p:cNvPr>
          <p:cNvCxnSpPr>
            <a:cxnSpLocks/>
          </p:cNvCxnSpPr>
          <p:nvPr/>
        </p:nvCxnSpPr>
        <p:spPr>
          <a:xfrm>
            <a:off x="1002996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Straight Connector 53">
            <a:extLst>
              <a:ext uri="{FF2B5EF4-FFF2-40B4-BE49-F238E27FC236}">
                <a16:creationId xmlns:a16="http://schemas.microsoft.com/office/drawing/2014/main" id="{77732CB1-5171-4AB6-8D4E-CF3AA023212A}"/>
              </a:ext>
            </a:extLst>
          </p:cNvPr>
          <p:cNvCxnSpPr>
            <a:cxnSpLocks/>
          </p:cNvCxnSpPr>
          <p:nvPr/>
        </p:nvCxnSpPr>
        <p:spPr>
          <a:xfrm>
            <a:off x="1021284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56" name="Straight Connector 55">
            <a:extLst>
              <a:ext uri="{FF2B5EF4-FFF2-40B4-BE49-F238E27FC236}">
                <a16:creationId xmlns:a16="http://schemas.microsoft.com/office/drawing/2014/main" id="{C341C94A-DBA7-47A9-BA56-EEA5D5C8CD13}"/>
              </a:ext>
            </a:extLst>
          </p:cNvPr>
          <p:cNvCxnSpPr>
            <a:cxnSpLocks/>
          </p:cNvCxnSpPr>
          <p:nvPr/>
        </p:nvCxnSpPr>
        <p:spPr>
          <a:xfrm>
            <a:off x="1039572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58" name="Straight Connector 57">
            <a:extLst>
              <a:ext uri="{FF2B5EF4-FFF2-40B4-BE49-F238E27FC236}">
                <a16:creationId xmlns:a16="http://schemas.microsoft.com/office/drawing/2014/main" id="{D5D3B672-7F6B-4FE0-B33E-C3434252B19D}"/>
              </a:ext>
            </a:extLst>
          </p:cNvPr>
          <p:cNvCxnSpPr>
            <a:cxnSpLocks/>
          </p:cNvCxnSpPr>
          <p:nvPr/>
        </p:nvCxnSpPr>
        <p:spPr>
          <a:xfrm>
            <a:off x="1057860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60" name="Straight Connector 59">
            <a:extLst>
              <a:ext uri="{FF2B5EF4-FFF2-40B4-BE49-F238E27FC236}">
                <a16:creationId xmlns:a16="http://schemas.microsoft.com/office/drawing/2014/main" id="{D4E4FAD2-384A-4880-81F9-B32A5B23CCBA}"/>
              </a:ext>
            </a:extLst>
          </p:cNvPr>
          <p:cNvCxnSpPr>
            <a:cxnSpLocks/>
          </p:cNvCxnSpPr>
          <p:nvPr/>
        </p:nvCxnSpPr>
        <p:spPr>
          <a:xfrm>
            <a:off x="1076148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62" name="Straight Connector 61">
            <a:extLst>
              <a:ext uri="{FF2B5EF4-FFF2-40B4-BE49-F238E27FC236}">
                <a16:creationId xmlns:a16="http://schemas.microsoft.com/office/drawing/2014/main" id="{387A7D18-2815-43B0-A351-094835EE2131}"/>
              </a:ext>
            </a:extLst>
          </p:cNvPr>
          <p:cNvCxnSpPr>
            <a:cxnSpLocks/>
          </p:cNvCxnSpPr>
          <p:nvPr/>
        </p:nvCxnSpPr>
        <p:spPr>
          <a:xfrm>
            <a:off x="1094436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64" name="Straight Connector 63">
            <a:extLst>
              <a:ext uri="{FF2B5EF4-FFF2-40B4-BE49-F238E27FC236}">
                <a16:creationId xmlns:a16="http://schemas.microsoft.com/office/drawing/2014/main" id="{9CC72DA5-868D-4C30-B3AD-8C90CC31AD8C}"/>
              </a:ext>
            </a:extLst>
          </p:cNvPr>
          <p:cNvCxnSpPr>
            <a:cxnSpLocks/>
          </p:cNvCxnSpPr>
          <p:nvPr/>
        </p:nvCxnSpPr>
        <p:spPr>
          <a:xfrm>
            <a:off x="1112724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68" name="Straight Arrow Connector 67">
            <a:extLst>
              <a:ext uri="{FF2B5EF4-FFF2-40B4-BE49-F238E27FC236}">
                <a16:creationId xmlns:a16="http://schemas.microsoft.com/office/drawing/2014/main" id="{3AB33028-6A1B-46DF-A795-2DBAE8DBD074}"/>
              </a:ext>
            </a:extLst>
          </p:cNvPr>
          <p:cNvCxnSpPr>
            <a:cxnSpLocks/>
          </p:cNvCxnSpPr>
          <p:nvPr/>
        </p:nvCxnSpPr>
        <p:spPr>
          <a:xfrm>
            <a:off x="6736001" y="3836074"/>
            <a:ext cx="4777327"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70" name="Straight Connector 69">
            <a:extLst>
              <a:ext uri="{FF2B5EF4-FFF2-40B4-BE49-F238E27FC236}">
                <a16:creationId xmlns:a16="http://schemas.microsoft.com/office/drawing/2014/main" id="{A757B812-5959-405F-8C6C-FBB058C69546}"/>
              </a:ext>
            </a:extLst>
          </p:cNvPr>
          <p:cNvCxnSpPr>
            <a:cxnSpLocks/>
          </p:cNvCxnSpPr>
          <p:nvPr/>
        </p:nvCxnSpPr>
        <p:spPr>
          <a:xfrm>
            <a:off x="6921008" y="36633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86" name="Straight Connector 85">
            <a:extLst>
              <a:ext uri="{FF2B5EF4-FFF2-40B4-BE49-F238E27FC236}">
                <a16:creationId xmlns:a16="http://schemas.microsoft.com/office/drawing/2014/main" id="{EDDAD54D-0596-4D06-86CC-9046FA2F0096}"/>
              </a:ext>
            </a:extLst>
          </p:cNvPr>
          <p:cNvCxnSpPr>
            <a:cxnSpLocks/>
          </p:cNvCxnSpPr>
          <p:nvPr/>
        </p:nvCxnSpPr>
        <p:spPr>
          <a:xfrm>
            <a:off x="8384048" y="36633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2" name="Straight Connector 101">
            <a:extLst>
              <a:ext uri="{FF2B5EF4-FFF2-40B4-BE49-F238E27FC236}">
                <a16:creationId xmlns:a16="http://schemas.microsoft.com/office/drawing/2014/main" id="{A0ECAE59-0F36-4F32-9750-8EA1D10D993D}"/>
              </a:ext>
            </a:extLst>
          </p:cNvPr>
          <p:cNvCxnSpPr>
            <a:cxnSpLocks/>
          </p:cNvCxnSpPr>
          <p:nvPr/>
        </p:nvCxnSpPr>
        <p:spPr>
          <a:xfrm>
            <a:off x="9847088" y="36633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2" name="Straight Connector 121">
            <a:extLst>
              <a:ext uri="{FF2B5EF4-FFF2-40B4-BE49-F238E27FC236}">
                <a16:creationId xmlns:a16="http://schemas.microsoft.com/office/drawing/2014/main" id="{EFF441A5-2137-4BD2-9DC2-0AAE859CAF29}"/>
              </a:ext>
            </a:extLst>
          </p:cNvPr>
          <p:cNvCxnSpPr>
            <a:cxnSpLocks/>
          </p:cNvCxnSpPr>
          <p:nvPr/>
        </p:nvCxnSpPr>
        <p:spPr>
          <a:xfrm>
            <a:off x="11310128" y="2444154"/>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6" name="Straight Connector 125">
            <a:extLst>
              <a:ext uri="{FF2B5EF4-FFF2-40B4-BE49-F238E27FC236}">
                <a16:creationId xmlns:a16="http://schemas.microsoft.com/office/drawing/2014/main" id="{BA58D00E-513B-471C-9203-F23616D1C402}"/>
              </a:ext>
            </a:extLst>
          </p:cNvPr>
          <p:cNvCxnSpPr>
            <a:cxnSpLocks/>
          </p:cNvCxnSpPr>
          <p:nvPr/>
        </p:nvCxnSpPr>
        <p:spPr>
          <a:xfrm>
            <a:off x="11310128" y="3663354"/>
            <a:ext cx="0" cy="365760"/>
          </a:xfrm>
          <a:prstGeom prst="line">
            <a:avLst/>
          </a:prstGeom>
        </p:spPr>
        <p:style>
          <a:lnRef idx="3">
            <a:schemeClr val="accent1"/>
          </a:lnRef>
          <a:fillRef idx="0">
            <a:schemeClr val="accent1"/>
          </a:fillRef>
          <a:effectRef idx="2">
            <a:schemeClr val="accent1"/>
          </a:effectRef>
          <a:fontRef idx="minor">
            <a:schemeClr val="tx1"/>
          </a:fontRef>
        </p:style>
      </p:cxnSp>
      <p:sp>
        <p:nvSpPr>
          <p:cNvPr id="129" name="TextBox 128">
            <a:extLst>
              <a:ext uri="{FF2B5EF4-FFF2-40B4-BE49-F238E27FC236}">
                <a16:creationId xmlns:a16="http://schemas.microsoft.com/office/drawing/2014/main" id="{08B81397-0D81-4288-A934-B4B42994AAD0}"/>
              </a:ext>
            </a:extLst>
          </p:cNvPr>
          <p:cNvSpPr txBox="1"/>
          <p:nvPr/>
        </p:nvSpPr>
        <p:spPr>
          <a:xfrm>
            <a:off x="6641805" y="1825625"/>
            <a:ext cx="4202112" cy="461665"/>
          </a:xfrm>
          <a:prstGeom prst="rect">
            <a:avLst/>
          </a:prstGeom>
          <a:noFill/>
        </p:spPr>
        <p:txBody>
          <a:bodyPr wrap="none" rtlCol="0">
            <a:spAutoFit/>
          </a:bodyPr>
          <a:lstStyle/>
          <a:p>
            <a:r>
              <a:rPr lang="en-US" sz="2400"/>
              <a:t>Length ≤ 4096: 1-byte alignment</a:t>
            </a:r>
          </a:p>
        </p:txBody>
      </p:sp>
      <p:sp>
        <p:nvSpPr>
          <p:cNvPr id="131" name="TextBox 130">
            <a:extLst>
              <a:ext uri="{FF2B5EF4-FFF2-40B4-BE49-F238E27FC236}">
                <a16:creationId xmlns:a16="http://schemas.microsoft.com/office/drawing/2014/main" id="{0ABEA034-8722-437E-BAFB-0659F47D0F04}"/>
              </a:ext>
            </a:extLst>
          </p:cNvPr>
          <p:cNvSpPr txBox="1"/>
          <p:nvPr/>
        </p:nvSpPr>
        <p:spPr>
          <a:xfrm>
            <a:off x="6641805" y="3082617"/>
            <a:ext cx="4202112" cy="461665"/>
          </a:xfrm>
          <a:prstGeom prst="rect">
            <a:avLst/>
          </a:prstGeom>
          <a:noFill/>
        </p:spPr>
        <p:txBody>
          <a:bodyPr wrap="none" rtlCol="0">
            <a:spAutoFit/>
          </a:bodyPr>
          <a:lstStyle/>
          <a:p>
            <a:r>
              <a:rPr lang="en-US" sz="2400"/>
              <a:t>Length ≤ 8192: 8-byte alignment</a:t>
            </a:r>
          </a:p>
        </p:txBody>
      </p:sp>
      <p:cxnSp>
        <p:nvCxnSpPr>
          <p:cNvPr id="3" name="Straight Arrow Connector 2">
            <a:extLst>
              <a:ext uri="{FF2B5EF4-FFF2-40B4-BE49-F238E27FC236}">
                <a16:creationId xmlns:a16="http://schemas.microsoft.com/office/drawing/2014/main" id="{3615D5DF-20C7-4B79-A34C-E422645CC64F}"/>
              </a:ext>
            </a:extLst>
          </p:cNvPr>
          <p:cNvCxnSpPr>
            <a:cxnSpLocks/>
          </p:cNvCxnSpPr>
          <p:nvPr/>
        </p:nvCxnSpPr>
        <p:spPr>
          <a:xfrm>
            <a:off x="6736001" y="5093066"/>
            <a:ext cx="4777327"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 name="Straight Connector 3">
            <a:extLst>
              <a:ext uri="{FF2B5EF4-FFF2-40B4-BE49-F238E27FC236}">
                <a16:creationId xmlns:a16="http://schemas.microsoft.com/office/drawing/2014/main" id="{8D0BEA36-056E-4CFC-85B1-60C350C341CA}"/>
              </a:ext>
            </a:extLst>
          </p:cNvPr>
          <p:cNvCxnSpPr>
            <a:cxnSpLocks/>
          </p:cNvCxnSpPr>
          <p:nvPr/>
        </p:nvCxnSpPr>
        <p:spPr>
          <a:xfrm>
            <a:off x="6921008" y="4920346"/>
            <a:ext cx="0" cy="36576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B0A409B5-A77F-4D6E-BA33-41608473591F}"/>
              </a:ext>
            </a:extLst>
          </p:cNvPr>
          <p:cNvCxnSpPr>
            <a:cxnSpLocks/>
          </p:cNvCxnSpPr>
          <p:nvPr/>
        </p:nvCxnSpPr>
        <p:spPr>
          <a:xfrm>
            <a:off x="9847088" y="4920346"/>
            <a:ext cx="0" cy="365760"/>
          </a:xfrm>
          <a:prstGeom prst="line">
            <a:avLst/>
          </a:prstGeom>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346A701F-B5A0-4EBA-B05C-75CC5C9E4530}"/>
              </a:ext>
            </a:extLst>
          </p:cNvPr>
          <p:cNvSpPr txBox="1"/>
          <p:nvPr/>
        </p:nvSpPr>
        <p:spPr>
          <a:xfrm>
            <a:off x="6641805" y="4339609"/>
            <a:ext cx="4538743" cy="461665"/>
          </a:xfrm>
          <a:prstGeom prst="rect">
            <a:avLst/>
          </a:prstGeom>
          <a:noFill/>
        </p:spPr>
        <p:txBody>
          <a:bodyPr wrap="none" rtlCol="0">
            <a:spAutoFit/>
          </a:bodyPr>
          <a:lstStyle/>
          <a:p>
            <a:r>
              <a:rPr lang="en-US" sz="2400"/>
              <a:t>Length ≤ 16384: 16-byte alignment</a:t>
            </a:r>
          </a:p>
        </p:txBody>
      </p:sp>
      <p:sp>
        <p:nvSpPr>
          <p:cNvPr id="12" name="TextBox 11">
            <a:extLst>
              <a:ext uri="{FF2B5EF4-FFF2-40B4-BE49-F238E27FC236}">
                <a16:creationId xmlns:a16="http://schemas.microsoft.com/office/drawing/2014/main" id="{9E33A0A6-8484-4301-A6D8-3343D5942A74}"/>
              </a:ext>
            </a:extLst>
          </p:cNvPr>
          <p:cNvSpPr txBox="1"/>
          <p:nvPr/>
        </p:nvSpPr>
        <p:spPr>
          <a:xfrm>
            <a:off x="8858244" y="5498191"/>
            <a:ext cx="266420" cy="461665"/>
          </a:xfrm>
          <a:prstGeom prst="rect">
            <a:avLst/>
          </a:prstGeom>
          <a:noFill/>
        </p:spPr>
        <p:txBody>
          <a:bodyPr wrap="none" rtlCol="0">
            <a:spAutoFit/>
          </a:bodyPr>
          <a:lstStyle/>
          <a:p>
            <a:r>
              <a:rPr lang="en-US" sz="2400"/>
              <a:t>⁞</a:t>
            </a:r>
          </a:p>
        </p:txBody>
      </p:sp>
      <p:sp>
        <p:nvSpPr>
          <p:cNvPr id="6" name="Slide Number Placeholder 5">
            <a:extLst>
              <a:ext uri="{FF2B5EF4-FFF2-40B4-BE49-F238E27FC236}">
                <a16:creationId xmlns:a16="http://schemas.microsoft.com/office/drawing/2014/main" id="{FDA85103-5C8E-487A-A3DA-9CE48CB2E596}"/>
              </a:ext>
            </a:extLst>
          </p:cNvPr>
          <p:cNvSpPr>
            <a:spLocks noGrp="1"/>
          </p:cNvSpPr>
          <p:nvPr>
            <p:ph type="sldNum" sz="quarter" idx="12"/>
          </p:nvPr>
        </p:nvSpPr>
        <p:spPr/>
        <p:txBody>
          <a:bodyPr/>
          <a:lstStyle/>
          <a:p>
            <a:fld id="{99BC1C73-9708-47CD-B181-4C0BE5191C18}" type="slidenum">
              <a:rPr lang="en-US" smtClean="0"/>
              <a:t>4</a:t>
            </a:fld>
            <a:endParaRPr lang="en-US"/>
          </a:p>
        </p:txBody>
      </p:sp>
    </p:spTree>
    <p:extLst>
      <p:ext uri="{BB962C8B-B14F-4D97-AF65-F5344CB8AC3E}">
        <p14:creationId xmlns:p14="http://schemas.microsoft.com/office/powerpoint/2010/main" val="274341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2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1"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2F8038EC-B262-4256-B619-4661073E277E}"/>
              </a:ext>
            </a:extLst>
          </p:cNvPr>
          <p:cNvSpPr txBox="1"/>
          <p:nvPr/>
        </p:nvSpPr>
        <p:spPr>
          <a:xfrm>
            <a:off x="2293750" y="2491132"/>
            <a:ext cx="343364" cy="365760"/>
          </a:xfrm>
          <a:prstGeom prst="rect">
            <a:avLst/>
          </a:prstGeom>
          <a:solidFill>
            <a:schemeClr val="accent1">
              <a:lumMod val="60000"/>
              <a:lumOff val="40000"/>
            </a:schemeClr>
          </a:solidFill>
          <a:ln>
            <a:solidFill>
              <a:schemeClr val="accent1"/>
            </a:solidFill>
          </a:ln>
        </p:spPr>
        <p:txBody>
          <a:bodyPr wrap="none" rtlCol="0">
            <a:spAutoFit/>
          </a:bodyPr>
          <a:lstStyle/>
          <a:p>
            <a:r>
              <a:rPr lang="en-US" sz="1800">
                <a:solidFill>
                  <a:schemeClr val="bg1"/>
                </a:solidFill>
              </a:rPr>
              <a:t>…</a:t>
            </a:r>
            <a:endParaRPr lang="en-US">
              <a:solidFill>
                <a:schemeClr val="bg1"/>
              </a:solidFill>
            </a:endParaRPr>
          </a:p>
        </p:txBody>
      </p:sp>
      <p:sp>
        <p:nvSpPr>
          <p:cNvPr id="2" name="Title 1">
            <a:extLst>
              <a:ext uri="{FF2B5EF4-FFF2-40B4-BE49-F238E27FC236}">
                <a16:creationId xmlns:a16="http://schemas.microsoft.com/office/drawing/2014/main" id="{BC5805F2-00FD-4A08-8361-856D6C6FE2EC}"/>
              </a:ext>
            </a:extLst>
          </p:cNvPr>
          <p:cNvSpPr>
            <a:spLocks noGrp="1"/>
          </p:cNvSpPr>
          <p:nvPr>
            <p:ph type="title"/>
          </p:nvPr>
        </p:nvSpPr>
        <p:spPr/>
        <p:txBody>
          <a:bodyPr/>
          <a:lstStyle/>
          <a:p>
            <a:r>
              <a:rPr lang="en-US"/>
              <a:t>Exercise: Spatially Safe Heap</a:t>
            </a:r>
            <a:br>
              <a:rPr lang="en-US"/>
            </a:br>
            <a:r>
              <a:rPr lang="en-US" sz="3200"/>
              <a:t>Discussion for 0x1001</a:t>
            </a:r>
          </a:p>
        </p:txBody>
      </p:sp>
      <p:sp>
        <p:nvSpPr>
          <p:cNvPr id="18" name="Text Placeholder 17">
            <a:extLst>
              <a:ext uri="{FF2B5EF4-FFF2-40B4-BE49-F238E27FC236}">
                <a16:creationId xmlns:a16="http://schemas.microsoft.com/office/drawing/2014/main" id="{CB4DA2A6-CE48-439D-B06B-7C06B8788427}"/>
              </a:ext>
            </a:extLst>
          </p:cNvPr>
          <p:cNvSpPr>
            <a:spLocks noGrp="1"/>
          </p:cNvSpPr>
          <p:nvPr>
            <p:ph type="body" idx="1"/>
          </p:nvPr>
        </p:nvSpPr>
        <p:spPr>
          <a:xfrm>
            <a:off x="836612" y="3254032"/>
            <a:ext cx="5157787" cy="823912"/>
          </a:xfrm>
        </p:spPr>
        <p:txBody>
          <a:bodyPr/>
          <a:lstStyle/>
          <a:p>
            <a:r>
              <a:rPr lang="en-US"/>
              <a:t>RISC-V baseline</a:t>
            </a:r>
          </a:p>
        </p:txBody>
      </p:sp>
      <p:sp>
        <p:nvSpPr>
          <p:cNvPr id="19" name="Content Placeholder 18">
            <a:extLst>
              <a:ext uri="{FF2B5EF4-FFF2-40B4-BE49-F238E27FC236}">
                <a16:creationId xmlns:a16="http://schemas.microsoft.com/office/drawing/2014/main" id="{52E4B5C7-4DD1-483E-B82E-C1BAD3B3308F}"/>
              </a:ext>
            </a:extLst>
          </p:cNvPr>
          <p:cNvSpPr>
            <a:spLocks noGrp="1"/>
          </p:cNvSpPr>
          <p:nvPr>
            <p:ph sz="half" idx="2"/>
          </p:nvPr>
        </p:nvSpPr>
        <p:spPr>
          <a:xfrm>
            <a:off x="839788" y="4077943"/>
            <a:ext cx="4882832" cy="2414932"/>
          </a:xfrm>
        </p:spPr>
        <p:txBody>
          <a:bodyPr>
            <a:noAutofit/>
          </a:bodyPr>
          <a:lstStyle/>
          <a:p>
            <a:pPr marL="0" indent="0">
              <a:spcBef>
                <a:spcPts val="400"/>
              </a:spcBef>
              <a:buNone/>
            </a:pPr>
            <a:endParaRPr lang="en-US" sz="1800">
              <a:latin typeface="Consolas" panose="020B0609020204030204" pitchFamily="49" charset="0"/>
            </a:endParaRPr>
          </a:p>
          <a:p>
            <a:pPr marL="0" indent="0">
              <a:spcBef>
                <a:spcPts val="400"/>
              </a:spcBef>
              <a:buNone/>
            </a:pPr>
            <a:r>
              <a:rPr lang="en-US" sz="1800">
                <a:latin typeface="Consolas" panose="020B0609020204030204" pitchFamily="49" charset="0"/>
              </a:rPr>
              <a:t>b1=0x840ec000 b2=0x840ed400 diff=1400</a:t>
            </a:r>
          </a:p>
          <a:p>
            <a:pPr marL="0" indent="0">
              <a:spcBef>
                <a:spcPts val="400"/>
              </a:spcBef>
              <a:buNone/>
            </a:pPr>
            <a:endParaRPr lang="en-US" sz="1800">
              <a:latin typeface="Consolas" panose="020B0609020204030204" pitchFamily="49" charset="0"/>
            </a:endParaRPr>
          </a:p>
          <a:p>
            <a:pPr marL="0" indent="0">
              <a:spcBef>
                <a:spcPts val="400"/>
              </a:spcBef>
              <a:buNone/>
            </a:pPr>
            <a:br>
              <a:rPr lang="en-US" sz="1800">
                <a:latin typeface="Consolas" panose="020B0609020204030204" pitchFamily="49" charset="0"/>
              </a:rPr>
            </a:br>
            <a:r>
              <a:rPr lang="en-US" sz="1800">
                <a:latin typeface="Consolas" panose="020B0609020204030204" pitchFamily="49" charset="0"/>
              </a:rPr>
              <a:t>Overflowing by 1</a:t>
            </a:r>
          </a:p>
          <a:p>
            <a:pPr marL="0" indent="0">
              <a:spcBef>
                <a:spcPts val="400"/>
              </a:spcBef>
              <a:buNone/>
            </a:pPr>
            <a:r>
              <a:rPr lang="en-US" sz="1800">
                <a:latin typeface="Consolas" panose="020B0609020204030204" pitchFamily="49" charset="0"/>
              </a:rPr>
              <a:t>b2 begins: BBBB</a:t>
            </a:r>
          </a:p>
          <a:p>
            <a:pPr marL="0" indent="0">
              <a:spcBef>
                <a:spcPts val="400"/>
              </a:spcBef>
              <a:buNone/>
            </a:pPr>
            <a:r>
              <a:rPr lang="en-US" sz="1800">
                <a:latin typeface="Consolas" panose="020B0609020204030204" pitchFamily="49" charset="0"/>
              </a:rPr>
              <a:t>Overflowing by 401</a:t>
            </a:r>
          </a:p>
          <a:p>
            <a:pPr marL="0" indent="0">
              <a:spcBef>
                <a:spcPts val="400"/>
              </a:spcBef>
              <a:buNone/>
            </a:pPr>
            <a:r>
              <a:rPr lang="en-US" sz="1800">
                <a:latin typeface="Consolas" panose="020B0609020204030204" pitchFamily="49" charset="0"/>
              </a:rPr>
              <a:t>b2 begins: </a:t>
            </a:r>
            <a:r>
              <a:rPr lang="en-US" sz="1800">
                <a:solidFill>
                  <a:schemeClr val="accent2"/>
                </a:solidFill>
                <a:latin typeface="Consolas" panose="020B0609020204030204" pitchFamily="49" charset="0"/>
              </a:rPr>
              <a:t>AABB</a:t>
            </a:r>
          </a:p>
        </p:txBody>
      </p:sp>
      <p:sp>
        <p:nvSpPr>
          <p:cNvPr id="20" name="Text Placeholder 19">
            <a:extLst>
              <a:ext uri="{FF2B5EF4-FFF2-40B4-BE49-F238E27FC236}">
                <a16:creationId xmlns:a16="http://schemas.microsoft.com/office/drawing/2014/main" id="{FA445C44-6E45-4021-BA64-CD9B2DC4DEBD}"/>
              </a:ext>
            </a:extLst>
          </p:cNvPr>
          <p:cNvSpPr>
            <a:spLocks noGrp="1"/>
          </p:cNvSpPr>
          <p:nvPr>
            <p:ph type="body" sz="quarter" idx="3"/>
          </p:nvPr>
        </p:nvSpPr>
        <p:spPr>
          <a:xfrm>
            <a:off x="5817704" y="3247985"/>
            <a:ext cx="5537684" cy="823912"/>
          </a:xfrm>
        </p:spPr>
        <p:txBody>
          <a:bodyPr/>
          <a:lstStyle/>
          <a:p>
            <a:r>
              <a:rPr lang="en-US"/>
              <a:t>CHERI-RISC-V</a:t>
            </a:r>
          </a:p>
        </p:txBody>
      </p:sp>
      <p:sp>
        <p:nvSpPr>
          <p:cNvPr id="21" name="Content Placeholder 20">
            <a:extLst>
              <a:ext uri="{FF2B5EF4-FFF2-40B4-BE49-F238E27FC236}">
                <a16:creationId xmlns:a16="http://schemas.microsoft.com/office/drawing/2014/main" id="{836736DC-654B-427E-B16F-42C2F6445895}"/>
              </a:ext>
            </a:extLst>
          </p:cNvPr>
          <p:cNvSpPr>
            <a:spLocks noGrp="1"/>
          </p:cNvSpPr>
          <p:nvPr>
            <p:ph sz="quarter" idx="4"/>
          </p:nvPr>
        </p:nvSpPr>
        <p:spPr>
          <a:xfrm>
            <a:off x="5817704" y="4077943"/>
            <a:ext cx="5534507" cy="2414932"/>
          </a:xfrm>
        </p:spPr>
        <p:txBody>
          <a:bodyPr>
            <a:normAutofit/>
          </a:bodyPr>
          <a:lstStyle/>
          <a:p>
            <a:pPr marL="0" indent="0">
              <a:spcBef>
                <a:spcPts val="400"/>
              </a:spcBef>
              <a:buNone/>
            </a:pPr>
            <a:r>
              <a:rPr lang="en-US" sz="1800" err="1">
                <a:solidFill>
                  <a:schemeClr val="accent1"/>
                </a:solidFill>
                <a:latin typeface="Consolas" panose="020B0609020204030204" pitchFamily="49" charset="0"/>
              </a:rPr>
              <a:t>sz</a:t>
            </a:r>
            <a:r>
              <a:rPr lang="en-US" sz="1800">
                <a:solidFill>
                  <a:schemeClr val="accent1"/>
                </a:solidFill>
                <a:latin typeface="Consolas" panose="020B0609020204030204" pitchFamily="49" charset="0"/>
              </a:rPr>
              <a:t>=1001, CRRL(</a:t>
            </a:r>
            <a:r>
              <a:rPr lang="en-US" sz="1800" err="1">
                <a:solidFill>
                  <a:schemeClr val="accent1"/>
                </a:solidFill>
                <a:latin typeface="Consolas" panose="020B0609020204030204" pitchFamily="49" charset="0"/>
              </a:rPr>
              <a:t>sz</a:t>
            </a:r>
            <a:r>
              <a:rPr lang="en-US" sz="1800">
                <a:solidFill>
                  <a:schemeClr val="accent1"/>
                </a:solidFill>
                <a:latin typeface="Consolas" panose="020B0609020204030204" pitchFamily="49" charset="0"/>
              </a:rPr>
              <a:t>)=</a:t>
            </a:r>
            <a:r>
              <a:rPr lang="en-US" sz="1800">
                <a:solidFill>
                  <a:schemeClr val="accent6">
                    <a:lumMod val="75000"/>
                  </a:schemeClr>
                </a:solidFill>
                <a:latin typeface="Consolas" panose="020B0609020204030204" pitchFamily="49" charset="0"/>
              </a:rPr>
              <a:t>1008</a:t>
            </a:r>
          </a:p>
          <a:p>
            <a:pPr marL="0" indent="0">
              <a:spcBef>
                <a:spcPts val="400"/>
              </a:spcBef>
              <a:buNone/>
            </a:pPr>
            <a:r>
              <a:rPr lang="en-US" sz="1800">
                <a:latin typeface="Consolas" panose="020B0609020204030204" pitchFamily="49" charset="0"/>
              </a:rPr>
              <a:t>b1=0x407c7000 [rwRW,</a:t>
            </a:r>
            <a:r>
              <a:rPr lang="en-US" sz="1800">
                <a:solidFill>
                  <a:schemeClr val="accent1"/>
                </a:solidFill>
                <a:latin typeface="Consolas" panose="020B0609020204030204" pitchFamily="49" charset="0"/>
              </a:rPr>
              <a:t>0x407c7000-</a:t>
            </a:r>
            <a:r>
              <a:rPr lang="en-US" sz="1800">
                <a:solidFill>
                  <a:schemeClr val="accent6">
                    <a:lumMod val="75000"/>
                  </a:schemeClr>
                </a:solidFill>
                <a:latin typeface="Consolas" panose="020B0609020204030204" pitchFamily="49" charset="0"/>
              </a:rPr>
              <a:t>0x407c8008</a:t>
            </a:r>
            <a:r>
              <a:rPr lang="en-US" sz="1800">
                <a:latin typeface="Consolas" panose="020B0609020204030204" pitchFamily="49" charset="0"/>
              </a:rPr>
              <a:t>] b2=0x407c8400 [rwRW,</a:t>
            </a:r>
            <a:r>
              <a:rPr lang="en-US" sz="1800">
                <a:solidFill>
                  <a:schemeClr val="accent1"/>
                </a:solidFill>
                <a:latin typeface="Consolas" panose="020B0609020204030204" pitchFamily="49" charset="0"/>
              </a:rPr>
              <a:t>0x407c8400-</a:t>
            </a:r>
            <a:r>
              <a:rPr lang="en-US" sz="1800">
                <a:solidFill>
                  <a:schemeClr val="accent6">
                    <a:lumMod val="75000"/>
                  </a:schemeClr>
                </a:solidFill>
                <a:latin typeface="Consolas" panose="020B0609020204030204" pitchFamily="49" charset="0"/>
              </a:rPr>
              <a:t>0x407c9408</a:t>
            </a:r>
            <a:r>
              <a:rPr lang="en-US" sz="1800">
                <a:latin typeface="Consolas" panose="020B0609020204030204" pitchFamily="49" charset="0"/>
              </a:rPr>
              <a:t>] diff=1400</a:t>
            </a:r>
          </a:p>
          <a:p>
            <a:pPr marL="0" indent="0">
              <a:spcBef>
                <a:spcPts val="400"/>
              </a:spcBef>
              <a:buNone/>
            </a:pPr>
            <a:r>
              <a:rPr lang="en-US" sz="1800">
                <a:solidFill>
                  <a:schemeClr val="accent2"/>
                </a:solidFill>
                <a:latin typeface="Consolas" panose="020B0609020204030204" pitchFamily="49" charset="0"/>
              </a:rPr>
              <a:t>Overflowing by 1</a:t>
            </a:r>
          </a:p>
          <a:p>
            <a:pPr marL="0" indent="0">
              <a:spcBef>
                <a:spcPts val="400"/>
              </a:spcBef>
              <a:buNone/>
            </a:pPr>
            <a:r>
              <a:rPr lang="en-US" sz="1800">
                <a:latin typeface="Consolas" panose="020B0609020204030204" pitchFamily="49" charset="0"/>
              </a:rPr>
              <a:t>b2 begins: BBBB</a:t>
            </a:r>
          </a:p>
          <a:p>
            <a:pPr marL="0" indent="0">
              <a:spcBef>
                <a:spcPts val="400"/>
              </a:spcBef>
              <a:buNone/>
            </a:pPr>
            <a:r>
              <a:rPr lang="en-US" sz="1800">
                <a:latin typeface="Consolas" panose="020B0609020204030204" pitchFamily="49" charset="0"/>
              </a:rPr>
              <a:t>Overflowing by 401</a:t>
            </a:r>
          </a:p>
          <a:p>
            <a:pPr marL="0" indent="0">
              <a:spcBef>
                <a:spcPts val="400"/>
              </a:spcBef>
              <a:buNone/>
            </a:pPr>
            <a:r>
              <a:rPr lang="en-US" sz="1800">
                <a:solidFill>
                  <a:schemeClr val="accent2"/>
                </a:solidFill>
                <a:latin typeface="Consolas" panose="020B0609020204030204" pitchFamily="49" charset="0"/>
              </a:rPr>
              <a:t>In-address space security exception</a:t>
            </a:r>
          </a:p>
        </p:txBody>
      </p:sp>
      <p:sp>
        <p:nvSpPr>
          <p:cNvPr id="5" name="Rectangle 4">
            <a:extLst>
              <a:ext uri="{FF2B5EF4-FFF2-40B4-BE49-F238E27FC236}">
                <a16:creationId xmlns:a16="http://schemas.microsoft.com/office/drawing/2014/main" id="{FB40BED2-2176-4AF9-A10A-BB963300916A}"/>
              </a:ext>
            </a:extLst>
          </p:cNvPr>
          <p:cNvSpPr/>
          <p:nvPr/>
        </p:nvSpPr>
        <p:spPr>
          <a:xfrm>
            <a:off x="2637114" y="2484172"/>
            <a:ext cx="1214043" cy="36576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onsolas" panose="020B0609020204030204" pitchFamily="49" charset="0"/>
              </a:rPr>
              <a:t>b1[0x1001]</a:t>
            </a:r>
          </a:p>
        </p:txBody>
      </p:sp>
      <p:sp>
        <p:nvSpPr>
          <p:cNvPr id="23" name="Left Brace 22">
            <a:extLst>
              <a:ext uri="{FF2B5EF4-FFF2-40B4-BE49-F238E27FC236}">
                <a16:creationId xmlns:a16="http://schemas.microsoft.com/office/drawing/2014/main" id="{A1B2CF59-879B-4AF1-A317-32028D6D078F}"/>
              </a:ext>
            </a:extLst>
          </p:cNvPr>
          <p:cNvSpPr/>
          <p:nvPr/>
        </p:nvSpPr>
        <p:spPr>
          <a:xfrm rot="16200000">
            <a:off x="3674119" y="329196"/>
            <a:ext cx="355595" cy="55444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a:extLst>
              <a:ext uri="{FF2B5EF4-FFF2-40B4-BE49-F238E27FC236}">
                <a16:creationId xmlns:a16="http://schemas.microsoft.com/office/drawing/2014/main" id="{82D817C1-AEF1-4ECB-BACA-18FB2B55F9DB}"/>
              </a:ext>
            </a:extLst>
          </p:cNvPr>
          <p:cNvSpPr/>
          <p:nvPr/>
        </p:nvSpPr>
        <p:spPr>
          <a:xfrm rot="16200000">
            <a:off x="10006755" y="2328406"/>
            <a:ext cx="366999" cy="15574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C834B59D-0E43-42F5-823B-6D1AA13D9850}"/>
              </a:ext>
            </a:extLst>
          </p:cNvPr>
          <p:cNvSpPr txBox="1"/>
          <p:nvPr/>
        </p:nvSpPr>
        <p:spPr>
          <a:xfrm>
            <a:off x="3624710" y="3290609"/>
            <a:ext cx="437940" cy="369332"/>
          </a:xfrm>
          <a:prstGeom prst="rect">
            <a:avLst/>
          </a:prstGeom>
          <a:noFill/>
        </p:spPr>
        <p:txBody>
          <a:bodyPr wrap="none" rtlCol="0">
            <a:spAutoFit/>
          </a:bodyPr>
          <a:lstStyle/>
          <a:p>
            <a:r>
              <a:rPr lang="en-US">
                <a:latin typeface="Consolas" panose="020B0609020204030204" pitchFamily="49" charset="0"/>
              </a:rPr>
              <a:t>b1</a:t>
            </a:r>
          </a:p>
        </p:txBody>
      </p:sp>
      <p:sp>
        <p:nvSpPr>
          <p:cNvPr id="28" name="TextBox 27">
            <a:extLst>
              <a:ext uri="{FF2B5EF4-FFF2-40B4-BE49-F238E27FC236}">
                <a16:creationId xmlns:a16="http://schemas.microsoft.com/office/drawing/2014/main" id="{083312F5-42B7-473F-9CE9-73CDC9C9B5C5}"/>
              </a:ext>
            </a:extLst>
          </p:cNvPr>
          <p:cNvSpPr txBox="1"/>
          <p:nvPr/>
        </p:nvSpPr>
        <p:spPr>
          <a:xfrm>
            <a:off x="9971284" y="3290609"/>
            <a:ext cx="437940" cy="369332"/>
          </a:xfrm>
          <a:prstGeom prst="rect">
            <a:avLst/>
          </a:prstGeom>
          <a:noFill/>
        </p:spPr>
        <p:txBody>
          <a:bodyPr wrap="none" rtlCol="0">
            <a:spAutoFit/>
          </a:bodyPr>
          <a:lstStyle/>
          <a:p>
            <a:r>
              <a:rPr lang="en-US">
                <a:latin typeface="Consolas" panose="020B0609020204030204" pitchFamily="49" charset="0"/>
              </a:rPr>
              <a:t>b2</a:t>
            </a:r>
          </a:p>
        </p:txBody>
      </p:sp>
      <p:sp>
        <p:nvSpPr>
          <p:cNvPr id="22" name="Rectangle 21">
            <a:extLst>
              <a:ext uri="{FF2B5EF4-FFF2-40B4-BE49-F238E27FC236}">
                <a16:creationId xmlns:a16="http://schemas.microsoft.com/office/drawing/2014/main" id="{A81E3CC7-48C6-4958-BF2C-1A379EB0B616}"/>
              </a:ext>
            </a:extLst>
          </p:cNvPr>
          <p:cNvSpPr/>
          <p:nvPr/>
        </p:nvSpPr>
        <p:spPr>
          <a:xfrm>
            <a:off x="1079707" y="2484172"/>
            <a:ext cx="1214043" cy="36576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onsolas" panose="020B0609020204030204" pitchFamily="49" charset="0"/>
              </a:rPr>
              <a:t>b1[0]</a:t>
            </a:r>
          </a:p>
        </p:txBody>
      </p:sp>
      <p:sp>
        <p:nvSpPr>
          <p:cNvPr id="24" name="Rectangle 23">
            <a:extLst>
              <a:ext uri="{FF2B5EF4-FFF2-40B4-BE49-F238E27FC236}">
                <a16:creationId xmlns:a16="http://schemas.microsoft.com/office/drawing/2014/main" id="{67647C0D-3F95-4036-A3F1-1C68965DBCA4}"/>
              </a:ext>
            </a:extLst>
          </p:cNvPr>
          <p:cNvSpPr/>
          <p:nvPr/>
        </p:nvSpPr>
        <p:spPr>
          <a:xfrm>
            <a:off x="3851157" y="2484172"/>
            <a:ext cx="1214043" cy="365760"/>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onsolas" panose="020B0609020204030204" pitchFamily="49" charset="0"/>
              </a:rPr>
              <a:t>b1[0x1002]</a:t>
            </a:r>
          </a:p>
        </p:txBody>
      </p:sp>
      <p:sp>
        <p:nvSpPr>
          <p:cNvPr id="3" name="Rectangle 2">
            <a:extLst>
              <a:ext uri="{FF2B5EF4-FFF2-40B4-BE49-F238E27FC236}">
                <a16:creationId xmlns:a16="http://schemas.microsoft.com/office/drawing/2014/main" id="{20F17A5A-96AE-4C99-987A-FDD1DCF8DCD1}"/>
              </a:ext>
            </a:extLst>
          </p:cNvPr>
          <p:cNvSpPr/>
          <p:nvPr/>
        </p:nvSpPr>
        <p:spPr>
          <a:xfrm>
            <a:off x="6629433" y="2484172"/>
            <a:ext cx="1214043" cy="3657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onsolas" panose="020B0609020204030204" pitchFamily="49" charset="0"/>
              </a:rPr>
              <a:t>b1[0x1008]</a:t>
            </a:r>
          </a:p>
        </p:txBody>
      </p:sp>
      <p:sp>
        <p:nvSpPr>
          <p:cNvPr id="4" name="Rectangle 3">
            <a:extLst>
              <a:ext uri="{FF2B5EF4-FFF2-40B4-BE49-F238E27FC236}">
                <a16:creationId xmlns:a16="http://schemas.microsoft.com/office/drawing/2014/main" id="{1264E673-1C02-4473-8C64-BBC2505A8E11}"/>
              </a:ext>
            </a:extLst>
          </p:cNvPr>
          <p:cNvSpPr/>
          <p:nvPr/>
        </p:nvSpPr>
        <p:spPr>
          <a:xfrm>
            <a:off x="8194240" y="2484172"/>
            <a:ext cx="1214043" cy="3657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onsolas" panose="020B0609020204030204" pitchFamily="49" charset="0"/>
              </a:rPr>
              <a:t>b1[0x13FF]</a:t>
            </a:r>
          </a:p>
        </p:txBody>
      </p:sp>
      <p:sp>
        <p:nvSpPr>
          <p:cNvPr id="6" name="TextBox 5">
            <a:extLst>
              <a:ext uri="{FF2B5EF4-FFF2-40B4-BE49-F238E27FC236}">
                <a16:creationId xmlns:a16="http://schemas.microsoft.com/office/drawing/2014/main" id="{A7028C48-890A-4B98-A95E-D164CF318AEF}"/>
              </a:ext>
            </a:extLst>
          </p:cNvPr>
          <p:cNvSpPr txBox="1"/>
          <p:nvPr/>
        </p:nvSpPr>
        <p:spPr>
          <a:xfrm>
            <a:off x="7847231" y="2484172"/>
            <a:ext cx="343364" cy="365760"/>
          </a:xfrm>
          <a:prstGeom prst="rect">
            <a:avLst/>
          </a:prstGeom>
          <a:solidFill>
            <a:schemeClr val="bg1">
              <a:lumMod val="65000"/>
            </a:schemeClr>
          </a:solidFill>
          <a:ln>
            <a:solidFill>
              <a:schemeClr val="bg1">
                <a:lumMod val="50000"/>
              </a:schemeClr>
            </a:solidFill>
          </a:ln>
        </p:spPr>
        <p:txBody>
          <a:bodyPr wrap="none" rtlCol="0">
            <a:spAutoFit/>
          </a:bodyPr>
          <a:lstStyle/>
          <a:p>
            <a:r>
              <a:rPr lang="en-US" sz="1800">
                <a:solidFill>
                  <a:schemeClr val="bg1"/>
                </a:solidFill>
              </a:rPr>
              <a:t>…</a:t>
            </a:r>
            <a:endParaRPr lang="en-US">
              <a:solidFill>
                <a:schemeClr val="bg1"/>
              </a:solidFill>
            </a:endParaRPr>
          </a:p>
        </p:txBody>
      </p:sp>
      <p:sp>
        <p:nvSpPr>
          <p:cNvPr id="8" name="Rectangle 7">
            <a:extLst>
              <a:ext uri="{FF2B5EF4-FFF2-40B4-BE49-F238E27FC236}">
                <a16:creationId xmlns:a16="http://schemas.microsoft.com/office/drawing/2014/main" id="{93182552-AE43-4838-AE25-8A385C0AC1B5}"/>
              </a:ext>
            </a:extLst>
          </p:cNvPr>
          <p:cNvSpPr/>
          <p:nvPr/>
        </p:nvSpPr>
        <p:spPr>
          <a:xfrm>
            <a:off x="9408283" y="2484172"/>
            <a:ext cx="1214043" cy="36576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onsolas" panose="020B0609020204030204" pitchFamily="49" charset="0"/>
              </a:rPr>
              <a:t>b2[0]</a:t>
            </a:r>
          </a:p>
        </p:txBody>
      </p:sp>
      <p:sp>
        <p:nvSpPr>
          <p:cNvPr id="10" name="TextBox 9">
            <a:extLst>
              <a:ext uri="{FF2B5EF4-FFF2-40B4-BE49-F238E27FC236}">
                <a16:creationId xmlns:a16="http://schemas.microsoft.com/office/drawing/2014/main" id="{04C2FC8F-F349-4E3A-833A-61AF0676A7C6}"/>
              </a:ext>
            </a:extLst>
          </p:cNvPr>
          <p:cNvSpPr txBox="1"/>
          <p:nvPr/>
        </p:nvSpPr>
        <p:spPr>
          <a:xfrm>
            <a:off x="10622326" y="2484172"/>
            <a:ext cx="343364" cy="365760"/>
          </a:xfrm>
          <a:prstGeom prst="rect">
            <a:avLst/>
          </a:prstGeom>
          <a:solidFill>
            <a:schemeClr val="accent1">
              <a:lumMod val="60000"/>
              <a:lumOff val="40000"/>
            </a:schemeClr>
          </a:solidFill>
          <a:ln>
            <a:solidFill>
              <a:schemeClr val="accent1"/>
            </a:solidFill>
          </a:ln>
        </p:spPr>
        <p:txBody>
          <a:bodyPr wrap="none" rtlCol="0">
            <a:spAutoFit/>
          </a:bodyPr>
          <a:lstStyle/>
          <a:p>
            <a:r>
              <a:rPr lang="en-US" sz="1800">
                <a:solidFill>
                  <a:schemeClr val="bg1"/>
                </a:solidFill>
              </a:rPr>
              <a:t>…</a:t>
            </a:r>
            <a:endParaRPr lang="en-US">
              <a:solidFill>
                <a:schemeClr val="bg1"/>
              </a:solidFill>
            </a:endParaRPr>
          </a:p>
        </p:txBody>
      </p:sp>
      <p:sp>
        <p:nvSpPr>
          <p:cNvPr id="12" name="TextBox 11">
            <a:extLst>
              <a:ext uri="{FF2B5EF4-FFF2-40B4-BE49-F238E27FC236}">
                <a16:creationId xmlns:a16="http://schemas.microsoft.com/office/drawing/2014/main" id="{676AFCCA-9AB2-4C40-A45D-78741FC45C78}"/>
              </a:ext>
            </a:extLst>
          </p:cNvPr>
          <p:cNvSpPr txBox="1"/>
          <p:nvPr/>
        </p:nvSpPr>
        <p:spPr>
          <a:xfrm>
            <a:off x="5061841" y="2484172"/>
            <a:ext cx="343364" cy="365760"/>
          </a:xfrm>
          <a:prstGeom prst="rect">
            <a:avLst/>
          </a:prstGeom>
          <a:solidFill>
            <a:schemeClr val="accent6">
              <a:lumMod val="75000"/>
            </a:schemeClr>
          </a:solidFill>
          <a:ln>
            <a:solidFill>
              <a:schemeClr val="accent6">
                <a:lumMod val="50000"/>
              </a:schemeClr>
            </a:solidFill>
          </a:ln>
        </p:spPr>
        <p:txBody>
          <a:bodyPr wrap="none" rtlCol="0">
            <a:spAutoFit/>
          </a:bodyPr>
          <a:lstStyle/>
          <a:p>
            <a:r>
              <a:rPr lang="en-US" sz="1800">
                <a:solidFill>
                  <a:schemeClr val="bg1"/>
                </a:solidFill>
              </a:rPr>
              <a:t>…</a:t>
            </a:r>
            <a:endParaRPr lang="en-US">
              <a:solidFill>
                <a:schemeClr val="bg1"/>
              </a:solidFill>
            </a:endParaRPr>
          </a:p>
        </p:txBody>
      </p:sp>
      <p:sp>
        <p:nvSpPr>
          <p:cNvPr id="13" name="Rectangle 12">
            <a:extLst>
              <a:ext uri="{FF2B5EF4-FFF2-40B4-BE49-F238E27FC236}">
                <a16:creationId xmlns:a16="http://schemas.microsoft.com/office/drawing/2014/main" id="{9B383CF2-65D1-4FA8-A837-4DD09B09E70A}"/>
              </a:ext>
            </a:extLst>
          </p:cNvPr>
          <p:cNvSpPr/>
          <p:nvPr/>
        </p:nvSpPr>
        <p:spPr>
          <a:xfrm>
            <a:off x="5410083" y="2484172"/>
            <a:ext cx="1214043" cy="365760"/>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onsolas" panose="020B0609020204030204" pitchFamily="49" charset="0"/>
              </a:rPr>
              <a:t>b1[0x1007]</a:t>
            </a:r>
          </a:p>
        </p:txBody>
      </p:sp>
      <p:sp>
        <p:nvSpPr>
          <p:cNvPr id="17" name="Rectangle 16">
            <a:extLst>
              <a:ext uri="{FF2B5EF4-FFF2-40B4-BE49-F238E27FC236}">
                <a16:creationId xmlns:a16="http://schemas.microsoft.com/office/drawing/2014/main" id="{7E6848B9-47D6-4C7D-AF7A-D9AE0EA6CC8E}"/>
              </a:ext>
            </a:extLst>
          </p:cNvPr>
          <p:cNvSpPr/>
          <p:nvPr/>
        </p:nvSpPr>
        <p:spPr>
          <a:xfrm>
            <a:off x="604684" y="2484172"/>
            <a:ext cx="10982632"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Bent Line 6">
            <a:extLst>
              <a:ext uri="{FF2B5EF4-FFF2-40B4-BE49-F238E27FC236}">
                <a16:creationId xmlns:a16="http://schemas.microsoft.com/office/drawing/2014/main" id="{3879D613-C8F7-45E5-98E9-07F124B429B7}"/>
              </a:ext>
            </a:extLst>
          </p:cNvPr>
          <p:cNvSpPr/>
          <p:nvPr/>
        </p:nvSpPr>
        <p:spPr>
          <a:xfrm>
            <a:off x="4594043" y="2029261"/>
            <a:ext cx="1622323" cy="365760"/>
          </a:xfrm>
          <a:prstGeom prst="borderCallout2">
            <a:avLst>
              <a:gd name="adj1" fmla="val 18750"/>
              <a:gd name="adj2" fmla="val -8333"/>
              <a:gd name="adj3" fmla="val 18750"/>
              <a:gd name="adj4" fmla="val -16667"/>
              <a:gd name="adj5" fmla="val 125941"/>
              <a:gd name="adj6" fmla="val -46364"/>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End of request</a:t>
            </a:r>
          </a:p>
        </p:txBody>
      </p:sp>
      <p:sp>
        <p:nvSpPr>
          <p:cNvPr id="9" name="Callout: Bent Line 8">
            <a:extLst>
              <a:ext uri="{FF2B5EF4-FFF2-40B4-BE49-F238E27FC236}">
                <a16:creationId xmlns:a16="http://schemas.microsoft.com/office/drawing/2014/main" id="{E8B56341-F03F-4630-B3C1-57E7C0ADC8CB}"/>
              </a:ext>
            </a:extLst>
          </p:cNvPr>
          <p:cNvSpPr/>
          <p:nvPr/>
        </p:nvSpPr>
        <p:spPr>
          <a:xfrm>
            <a:off x="7769735" y="1487115"/>
            <a:ext cx="2529556" cy="365760"/>
          </a:xfrm>
          <a:prstGeom prst="borderCallout2">
            <a:avLst>
              <a:gd name="adj1" fmla="val 18750"/>
              <a:gd name="adj2" fmla="val -8333"/>
              <a:gd name="adj3" fmla="val 18750"/>
              <a:gd name="adj4" fmla="val -16667"/>
              <a:gd name="adj5" fmla="val 273791"/>
              <a:gd name="adj6" fmla="val -45454"/>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End of CHERI padding</a:t>
            </a:r>
          </a:p>
        </p:txBody>
      </p:sp>
      <p:sp>
        <p:nvSpPr>
          <p:cNvPr id="11" name="Callout: Bent Line 10">
            <a:extLst>
              <a:ext uri="{FF2B5EF4-FFF2-40B4-BE49-F238E27FC236}">
                <a16:creationId xmlns:a16="http://schemas.microsoft.com/office/drawing/2014/main" id="{FB212C21-6789-4CE6-B991-BF789CF6609A}"/>
              </a:ext>
            </a:extLst>
          </p:cNvPr>
          <p:cNvSpPr/>
          <p:nvPr/>
        </p:nvSpPr>
        <p:spPr>
          <a:xfrm>
            <a:off x="10164823" y="2015063"/>
            <a:ext cx="1622323" cy="365760"/>
          </a:xfrm>
          <a:prstGeom prst="borderCallout2">
            <a:avLst>
              <a:gd name="adj1" fmla="val 18750"/>
              <a:gd name="adj2" fmla="val -8333"/>
              <a:gd name="adj3" fmla="val 18750"/>
              <a:gd name="adj4" fmla="val -16667"/>
              <a:gd name="adj5" fmla="val 125941"/>
              <a:gd name="adj6" fmla="val -46364"/>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End of bucket</a:t>
            </a:r>
          </a:p>
        </p:txBody>
      </p:sp>
      <p:sp>
        <p:nvSpPr>
          <p:cNvPr id="14" name="Slide Number Placeholder 13">
            <a:extLst>
              <a:ext uri="{FF2B5EF4-FFF2-40B4-BE49-F238E27FC236}">
                <a16:creationId xmlns:a16="http://schemas.microsoft.com/office/drawing/2014/main" id="{823F8FA0-8C44-49E4-A460-6F68CB9BBE29}"/>
              </a:ext>
            </a:extLst>
          </p:cNvPr>
          <p:cNvSpPr>
            <a:spLocks noGrp="1"/>
          </p:cNvSpPr>
          <p:nvPr>
            <p:ph type="sldNum" sz="quarter" idx="12"/>
          </p:nvPr>
        </p:nvSpPr>
        <p:spPr/>
        <p:txBody>
          <a:bodyPr/>
          <a:lstStyle/>
          <a:p>
            <a:fld id="{99BC1C73-9708-47CD-B181-4C0BE5191C18}" type="slidenum">
              <a:rPr lang="en-US" smtClean="0"/>
              <a:t>5</a:t>
            </a:fld>
            <a:endParaRPr lang="en-US"/>
          </a:p>
        </p:txBody>
      </p:sp>
    </p:spTree>
    <p:extLst>
      <p:ext uri="{BB962C8B-B14F-4D97-AF65-F5344CB8AC3E}">
        <p14:creationId xmlns:p14="http://schemas.microsoft.com/office/powerpoint/2010/main" val="1456284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B552AC25-A79C-45A2-B1F0-A341125D28A6}"/>
              </a:ext>
            </a:extLst>
          </p:cNvPr>
          <p:cNvCxnSpPr>
            <a:cxnSpLocks/>
            <a:stCxn id="7" idx="0"/>
            <a:endCxn id="12" idx="0"/>
          </p:cNvCxnSpPr>
          <p:nvPr/>
        </p:nvCxnSpPr>
        <p:spPr>
          <a:xfrm>
            <a:off x="9108124" y="2573337"/>
            <a:ext cx="749429" cy="0"/>
          </a:xfrm>
          <a:prstGeom prst="line">
            <a:avLst/>
          </a:prstGeom>
          <a:ln w="952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5805F2-00FD-4A08-8361-856D6C6FE2EC}"/>
              </a:ext>
            </a:extLst>
          </p:cNvPr>
          <p:cNvSpPr>
            <a:spLocks noGrp="1"/>
          </p:cNvSpPr>
          <p:nvPr>
            <p:ph type="title"/>
          </p:nvPr>
        </p:nvSpPr>
        <p:spPr/>
        <p:txBody>
          <a:bodyPr>
            <a:normAutofit/>
          </a:bodyPr>
          <a:lstStyle/>
          <a:p>
            <a:r>
              <a:rPr lang="en-US"/>
              <a:t>Exercise: Spatially Safe Heap</a:t>
            </a:r>
            <a:br>
              <a:rPr lang="en-US"/>
            </a:br>
            <a:r>
              <a:rPr lang="en-US" sz="3200"/>
              <a:t>Discussion (bonus): Representable Regions</a:t>
            </a:r>
          </a:p>
        </p:txBody>
      </p:sp>
      <p:sp>
        <p:nvSpPr>
          <p:cNvPr id="4" name="Content Placeholder 3">
            <a:extLst>
              <a:ext uri="{FF2B5EF4-FFF2-40B4-BE49-F238E27FC236}">
                <a16:creationId xmlns:a16="http://schemas.microsoft.com/office/drawing/2014/main" id="{3C2F194D-0BF5-40CB-B0A4-185EF17FD660}"/>
              </a:ext>
            </a:extLst>
          </p:cNvPr>
          <p:cNvSpPr>
            <a:spLocks noGrp="1"/>
          </p:cNvSpPr>
          <p:nvPr>
            <p:ph sz="half" idx="1"/>
          </p:nvPr>
        </p:nvSpPr>
        <p:spPr/>
        <p:txBody>
          <a:bodyPr anchor="ctr"/>
          <a:lstStyle/>
          <a:p>
            <a:pPr marL="0" indent="0">
              <a:buNone/>
            </a:pPr>
            <a:r>
              <a:rPr lang="en-US"/>
              <a:t>CHERI capabilities can be out of bounds, but not arbitrarily so:</a:t>
            </a:r>
          </a:p>
          <a:p>
            <a:r>
              <a:rPr lang="en-US" i="1"/>
              <a:t>de facto</a:t>
            </a:r>
            <a:r>
              <a:rPr lang="en-US"/>
              <a:t> C takes pointers beyond bounds and brings them back</a:t>
            </a:r>
            <a:endParaRPr lang="en-US" i="1"/>
          </a:p>
          <a:p>
            <a:r>
              <a:rPr lang="en-US"/>
              <a:t>Cap compression means OOB limited to </a:t>
            </a:r>
            <a:r>
              <a:rPr lang="en-US" i="1"/>
              <a:t>representable window</a:t>
            </a:r>
            <a:endParaRPr lang="en-US"/>
          </a:p>
          <a:p>
            <a:r>
              <a:rPr lang="en-US"/>
              <a:t>&gt;1/8</a:t>
            </a:r>
            <a:r>
              <a:rPr lang="en-US" baseline="30000"/>
              <a:t>th</a:t>
            </a:r>
            <a:r>
              <a:rPr lang="en-US"/>
              <a:t> object below, &gt;1/4</a:t>
            </a:r>
            <a:r>
              <a:rPr lang="en-US" baseline="30000"/>
              <a:t>th</a:t>
            </a:r>
            <a:r>
              <a:rPr lang="en-US"/>
              <a:t> above</a:t>
            </a:r>
          </a:p>
          <a:p>
            <a:endParaRPr lang="en-US"/>
          </a:p>
        </p:txBody>
      </p:sp>
      <p:sp>
        <p:nvSpPr>
          <p:cNvPr id="6" name="Rectangle 5">
            <a:extLst>
              <a:ext uri="{FF2B5EF4-FFF2-40B4-BE49-F238E27FC236}">
                <a16:creationId xmlns:a16="http://schemas.microsoft.com/office/drawing/2014/main" id="{51049B66-D04D-4A93-A4D7-10D8C27CA7C0}"/>
              </a:ext>
            </a:extLst>
          </p:cNvPr>
          <p:cNvSpPr/>
          <p:nvPr/>
        </p:nvSpPr>
        <p:spPr>
          <a:xfrm>
            <a:off x="8581652" y="1825625"/>
            <a:ext cx="1052945" cy="4351338"/>
          </a:xfrm>
          <a:prstGeom prst="rect">
            <a:avLst/>
          </a:prstGeom>
          <a:solidFill>
            <a:schemeClr val="accent3">
              <a:lumMod val="75000"/>
            </a:schemeClr>
          </a:solidFill>
          <a:ln>
            <a:extLst>
              <a:ext uri="{C807C97D-BFC1-408E-A445-0C87EB9F89A2}">
                <ask:lineSketchStyleProps xmlns:ask="http://schemas.microsoft.com/office/drawing/2018/sketchyshapes" sd="1219033472">
                  <a:custGeom>
                    <a:avLst/>
                    <a:gdLst>
                      <a:gd name="connsiteX0" fmla="*/ 0 w 1052945"/>
                      <a:gd name="connsiteY0" fmla="*/ 0 h 4351338"/>
                      <a:gd name="connsiteX1" fmla="*/ 515943 w 1052945"/>
                      <a:gd name="connsiteY1" fmla="*/ 0 h 4351338"/>
                      <a:gd name="connsiteX2" fmla="*/ 1052945 w 1052945"/>
                      <a:gd name="connsiteY2" fmla="*/ 0 h 4351338"/>
                      <a:gd name="connsiteX3" fmla="*/ 1052945 w 1052945"/>
                      <a:gd name="connsiteY3" fmla="*/ 587431 h 4351338"/>
                      <a:gd name="connsiteX4" fmla="*/ 1052945 w 1052945"/>
                      <a:gd name="connsiteY4" fmla="*/ 1000808 h 4351338"/>
                      <a:gd name="connsiteX5" fmla="*/ 1052945 w 1052945"/>
                      <a:gd name="connsiteY5" fmla="*/ 1544725 h 4351338"/>
                      <a:gd name="connsiteX6" fmla="*/ 1052945 w 1052945"/>
                      <a:gd name="connsiteY6" fmla="*/ 2001615 h 4351338"/>
                      <a:gd name="connsiteX7" fmla="*/ 1052945 w 1052945"/>
                      <a:gd name="connsiteY7" fmla="*/ 2589046 h 4351338"/>
                      <a:gd name="connsiteX8" fmla="*/ 1052945 w 1052945"/>
                      <a:gd name="connsiteY8" fmla="*/ 3045937 h 4351338"/>
                      <a:gd name="connsiteX9" fmla="*/ 1052945 w 1052945"/>
                      <a:gd name="connsiteY9" fmla="*/ 3633367 h 4351338"/>
                      <a:gd name="connsiteX10" fmla="*/ 1052945 w 1052945"/>
                      <a:gd name="connsiteY10" fmla="*/ 4351338 h 4351338"/>
                      <a:gd name="connsiteX11" fmla="*/ 515943 w 1052945"/>
                      <a:gd name="connsiteY11" fmla="*/ 4351338 h 4351338"/>
                      <a:gd name="connsiteX12" fmla="*/ 0 w 1052945"/>
                      <a:gd name="connsiteY12" fmla="*/ 4351338 h 4351338"/>
                      <a:gd name="connsiteX13" fmla="*/ 0 w 1052945"/>
                      <a:gd name="connsiteY13" fmla="*/ 3720394 h 4351338"/>
                      <a:gd name="connsiteX14" fmla="*/ 0 w 1052945"/>
                      <a:gd name="connsiteY14" fmla="*/ 3263504 h 4351338"/>
                      <a:gd name="connsiteX15" fmla="*/ 0 w 1052945"/>
                      <a:gd name="connsiteY15" fmla="*/ 2676073 h 4351338"/>
                      <a:gd name="connsiteX16" fmla="*/ 0 w 1052945"/>
                      <a:gd name="connsiteY16" fmla="*/ 2219182 h 4351338"/>
                      <a:gd name="connsiteX17" fmla="*/ 0 w 1052945"/>
                      <a:gd name="connsiteY17" fmla="*/ 1675265 h 4351338"/>
                      <a:gd name="connsiteX18" fmla="*/ 0 w 1052945"/>
                      <a:gd name="connsiteY18" fmla="*/ 1087835 h 4351338"/>
                      <a:gd name="connsiteX19" fmla="*/ 0 w 1052945"/>
                      <a:gd name="connsiteY19" fmla="*/ 674457 h 4351338"/>
                      <a:gd name="connsiteX20" fmla="*/ 0 w 1052945"/>
                      <a:gd name="connsiteY20" fmla="*/ 0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52945" h="4351338" fill="none" extrusionOk="0">
                        <a:moveTo>
                          <a:pt x="0" y="0"/>
                        </a:moveTo>
                        <a:cubicBezTo>
                          <a:pt x="149401" y="-702"/>
                          <a:pt x="324954" y="24591"/>
                          <a:pt x="515943" y="0"/>
                        </a:cubicBezTo>
                        <a:cubicBezTo>
                          <a:pt x="706932" y="-24591"/>
                          <a:pt x="832574" y="5875"/>
                          <a:pt x="1052945" y="0"/>
                        </a:cubicBezTo>
                        <a:cubicBezTo>
                          <a:pt x="1063647" y="259916"/>
                          <a:pt x="1013214" y="466114"/>
                          <a:pt x="1052945" y="587431"/>
                        </a:cubicBezTo>
                        <a:cubicBezTo>
                          <a:pt x="1092676" y="708748"/>
                          <a:pt x="1050311" y="821962"/>
                          <a:pt x="1052945" y="1000808"/>
                        </a:cubicBezTo>
                        <a:cubicBezTo>
                          <a:pt x="1055579" y="1179654"/>
                          <a:pt x="1048294" y="1332387"/>
                          <a:pt x="1052945" y="1544725"/>
                        </a:cubicBezTo>
                        <a:cubicBezTo>
                          <a:pt x="1057596" y="1757063"/>
                          <a:pt x="1025177" y="1843110"/>
                          <a:pt x="1052945" y="2001615"/>
                        </a:cubicBezTo>
                        <a:cubicBezTo>
                          <a:pt x="1080713" y="2160120"/>
                          <a:pt x="1032349" y="2345356"/>
                          <a:pt x="1052945" y="2589046"/>
                        </a:cubicBezTo>
                        <a:cubicBezTo>
                          <a:pt x="1073541" y="2832736"/>
                          <a:pt x="1023522" y="2848874"/>
                          <a:pt x="1052945" y="3045937"/>
                        </a:cubicBezTo>
                        <a:cubicBezTo>
                          <a:pt x="1082368" y="3243000"/>
                          <a:pt x="983609" y="3431015"/>
                          <a:pt x="1052945" y="3633367"/>
                        </a:cubicBezTo>
                        <a:cubicBezTo>
                          <a:pt x="1122281" y="3835719"/>
                          <a:pt x="997411" y="4171208"/>
                          <a:pt x="1052945" y="4351338"/>
                        </a:cubicBezTo>
                        <a:cubicBezTo>
                          <a:pt x="837817" y="4366943"/>
                          <a:pt x="705922" y="4293449"/>
                          <a:pt x="515943" y="4351338"/>
                        </a:cubicBezTo>
                        <a:cubicBezTo>
                          <a:pt x="325964" y="4409227"/>
                          <a:pt x="183864" y="4325848"/>
                          <a:pt x="0" y="4351338"/>
                        </a:cubicBezTo>
                        <a:cubicBezTo>
                          <a:pt x="-60647" y="4043909"/>
                          <a:pt x="66030" y="4031904"/>
                          <a:pt x="0" y="3720394"/>
                        </a:cubicBezTo>
                        <a:cubicBezTo>
                          <a:pt x="-66030" y="3408884"/>
                          <a:pt x="7212" y="3403300"/>
                          <a:pt x="0" y="3263504"/>
                        </a:cubicBezTo>
                        <a:cubicBezTo>
                          <a:pt x="-7212" y="3123708"/>
                          <a:pt x="51056" y="2959932"/>
                          <a:pt x="0" y="2676073"/>
                        </a:cubicBezTo>
                        <a:cubicBezTo>
                          <a:pt x="-51056" y="2392214"/>
                          <a:pt x="36432" y="2402407"/>
                          <a:pt x="0" y="2219182"/>
                        </a:cubicBezTo>
                        <a:cubicBezTo>
                          <a:pt x="-36432" y="2035957"/>
                          <a:pt x="54843" y="1863477"/>
                          <a:pt x="0" y="1675265"/>
                        </a:cubicBezTo>
                        <a:cubicBezTo>
                          <a:pt x="-54843" y="1487053"/>
                          <a:pt x="26315" y="1269612"/>
                          <a:pt x="0" y="1087835"/>
                        </a:cubicBezTo>
                        <a:cubicBezTo>
                          <a:pt x="-26315" y="906058"/>
                          <a:pt x="18913" y="817077"/>
                          <a:pt x="0" y="674457"/>
                        </a:cubicBezTo>
                        <a:cubicBezTo>
                          <a:pt x="-18913" y="531837"/>
                          <a:pt x="6645" y="248158"/>
                          <a:pt x="0" y="0"/>
                        </a:cubicBezTo>
                        <a:close/>
                      </a:path>
                      <a:path w="1052945" h="4351338" stroke="0" extrusionOk="0">
                        <a:moveTo>
                          <a:pt x="0" y="0"/>
                        </a:moveTo>
                        <a:cubicBezTo>
                          <a:pt x="138816" y="-50466"/>
                          <a:pt x="338309" y="26053"/>
                          <a:pt x="515943" y="0"/>
                        </a:cubicBezTo>
                        <a:cubicBezTo>
                          <a:pt x="693577" y="-26053"/>
                          <a:pt x="881398" y="3546"/>
                          <a:pt x="1052945" y="0"/>
                        </a:cubicBezTo>
                        <a:cubicBezTo>
                          <a:pt x="1075999" y="289548"/>
                          <a:pt x="1045159" y="499881"/>
                          <a:pt x="1052945" y="630944"/>
                        </a:cubicBezTo>
                        <a:cubicBezTo>
                          <a:pt x="1060731" y="762007"/>
                          <a:pt x="1021011" y="1008080"/>
                          <a:pt x="1052945" y="1174861"/>
                        </a:cubicBezTo>
                        <a:cubicBezTo>
                          <a:pt x="1084879" y="1341642"/>
                          <a:pt x="1046075" y="1477374"/>
                          <a:pt x="1052945" y="1631752"/>
                        </a:cubicBezTo>
                        <a:cubicBezTo>
                          <a:pt x="1059815" y="1786130"/>
                          <a:pt x="1020209" y="1868932"/>
                          <a:pt x="1052945" y="2088642"/>
                        </a:cubicBezTo>
                        <a:cubicBezTo>
                          <a:pt x="1085681" y="2308352"/>
                          <a:pt x="1028863" y="2369517"/>
                          <a:pt x="1052945" y="2632559"/>
                        </a:cubicBezTo>
                        <a:cubicBezTo>
                          <a:pt x="1077027" y="2895601"/>
                          <a:pt x="1027475" y="2968686"/>
                          <a:pt x="1052945" y="3176477"/>
                        </a:cubicBezTo>
                        <a:cubicBezTo>
                          <a:pt x="1078415" y="3384268"/>
                          <a:pt x="1011114" y="3517281"/>
                          <a:pt x="1052945" y="3633367"/>
                        </a:cubicBezTo>
                        <a:cubicBezTo>
                          <a:pt x="1094776" y="3749453"/>
                          <a:pt x="1011003" y="3999956"/>
                          <a:pt x="1052945" y="4351338"/>
                        </a:cubicBezTo>
                        <a:cubicBezTo>
                          <a:pt x="884424" y="4396121"/>
                          <a:pt x="647952" y="4300041"/>
                          <a:pt x="526473" y="4351338"/>
                        </a:cubicBezTo>
                        <a:cubicBezTo>
                          <a:pt x="404994" y="4402635"/>
                          <a:pt x="106866" y="4336696"/>
                          <a:pt x="0" y="4351338"/>
                        </a:cubicBezTo>
                        <a:cubicBezTo>
                          <a:pt x="-6051" y="4172643"/>
                          <a:pt x="40430" y="4026994"/>
                          <a:pt x="0" y="3720394"/>
                        </a:cubicBezTo>
                        <a:cubicBezTo>
                          <a:pt x="-40430" y="3413794"/>
                          <a:pt x="5874" y="3273622"/>
                          <a:pt x="0" y="3089450"/>
                        </a:cubicBezTo>
                        <a:cubicBezTo>
                          <a:pt x="-5874" y="2905278"/>
                          <a:pt x="46516" y="2651707"/>
                          <a:pt x="0" y="2458506"/>
                        </a:cubicBezTo>
                        <a:cubicBezTo>
                          <a:pt x="-46516" y="2265305"/>
                          <a:pt x="34378" y="2138184"/>
                          <a:pt x="0" y="1914589"/>
                        </a:cubicBezTo>
                        <a:cubicBezTo>
                          <a:pt x="-34378" y="1690994"/>
                          <a:pt x="52869" y="1566850"/>
                          <a:pt x="0" y="1414185"/>
                        </a:cubicBezTo>
                        <a:cubicBezTo>
                          <a:pt x="-52869" y="1261520"/>
                          <a:pt x="20321" y="1125214"/>
                          <a:pt x="0" y="1000808"/>
                        </a:cubicBezTo>
                        <a:cubicBezTo>
                          <a:pt x="-20321" y="876402"/>
                          <a:pt x="21948" y="711383"/>
                          <a:pt x="0" y="543917"/>
                        </a:cubicBezTo>
                        <a:cubicBezTo>
                          <a:pt x="-21948" y="376451"/>
                          <a:pt x="31004" y="124397"/>
                          <a:pt x="0" y="0"/>
                        </a:cubicBezTo>
                        <a:close/>
                      </a:path>
                    </a:pathLst>
                  </a:custGeom>
                  <ask:type>
                    <ask:lineSketchNon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accent4"/>
              </a:solidFill>
            </a:endParaRPr>
          </a:p>
        </p:txBody>
      </p:sp>
      <p:sp>
        <p:nvSpPr>
          <p:cNvPr id="7" name="Rectangle 6">
            <a:extLst>
              <a:ext uri="{FF2B5EF4-FFF2-40B4-BE49-F238E27FC236}">
                <a16:creationId xmlns:a16="http://schemas.microsoft.com/office/drawing/2014/main" id="{B1592813-B1A2-4E98-88C7-77FD5A92F747}"/>
              </a:ext>
            </a:extLst>
          </p:cNvPr>
          <p:cNvSpPr/>
          <p:nvPr/>
        </p:nvSpPr>
        <p:spPr>
          <a:xfrm>
            <a:off x="8581651" y="2573337"/>
            <a:ext cx="1052945" cy="2521528"/>
          </a:xfrm>
          <a:prstGeom prst="rect">
            <a:avLst/>
          </a:prstGeom>
          <a:solidFill>
            <a:schemeClr val="accent1">
              <a:lumMod val="75000"/>
            </a:schemeClr>
          </a:solidFill>
          <a:ln>
            <a:solidFill>
              <a:schemeClr val="accent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F5F00-B7D1-4647-ADE6-C43FA22F7D56}"/>
              </a:ext>
            </a:extLst>
          </p:cNvPr>
          <p:cNvSpPr/>
          <p:nvPr/>
        </p:nvSpPr>
        <p:spPr>
          <a:xfrm>
            <a:off x="8581651" y="3605501"/>
            <a:ext cx="1052945" cy="11014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EC4EEA9-C21B-4655-90F8-EB2AA2127862}"/>
              </a:ext>
            </a:extLst>
          </p:cNvPr>
          <p:cNvSpPr txBox="1"/>
          <p:nvPr/>
        </p:nvSpPr>
        <p:spPr>
          <a:xfrm>
            <a:off x="6755438" y="3971553"/>
            <a:ext cx="1216615" cy="369332"/>
          </a:xfrm>
          <a:prstGeom prst="rect">
            <a:avLst/>
          </a:prstGeom>
          <a:noFill/>
        </p:spPr>
        <p:txBody>
          <a:bodyPr wrap="none" rtlCol="0">
            <a:spAutoFit/>
          </a:bodyPr>
          <a:lstStyle/>
          <a:p>
            <a:r>
              <a:rPr lang="en-US">
                <a:solidFill>
                  <a:schemeClr val="accent6"/>
                </a:solidFill>
              </a:rPr>
              <a:t>Authorized</a:t>
            </a:r>
          </a:p>
        </p:txBody>
      </p:sp>
      <p:sp>
        <p:nvSpPr>
          <p:cNvPr id="12" name="Right Brace 11">
            <a:extLst>
              <a:ext uri="{FF2B5EF4-FFF2-40B4-BE49-F238E27FC236}">
                <a16:creationId xmlns:a16="http://schemas.microsoft.com/office/drawing/2014/main" id="{67364EE8-44F0-4A6B-86FB-AD59A14BA42B}"/>
              </a:ext>
            </a:extLst>
          </p:cNvPr>
          <p:cNvSpPr/>
          <p:nvPr/>
        </p:nvSpPr>
        <p:spPr>
          <a:xfrm>
            <a:off x="9857553" y="2573337"/>
            <a:ext cx="431671" cy="2521528"/>
          </a:xfrm>
          <a:prstGeom prst="rightBrace">
            <a:avLst/>
          </a:prstGeom>
          <a:ln w="12700">
            <a:solidFill>
              <a:schemeClr val="accent1">
                <a:lumMod val="75000"/>
              </a:schemeClr>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solidFill>
                <a:schemeClr val="accent1"/>
              </a:solidFill>
            </a:endParaRPr>
          </a:p>
        </p:txBody>
      </p:sp>
      <p:sp>
        <p:nvSpPr>
          <p:cNvPr id="14" name="TextBox 13">
            <a:extLst>
              <a:ext uri="{FF2B5EF4-FFF2-40B4-BE49-F238E27FC236}">
                <a16:creationId xmlns:a16="http://schemas.microsoft.com/office/drawing/2014/main" id="{3BAFBCEF-9383-44F9-B410-2AEEA9A447EA}"/>
              </a:ext>
            </a:extLst>
          </p:cNvPr>
          <p:cNvSpPr txBox="1"/>
          <p:nvPr/>
        </p:nvSpPr>
        <p:spPr>
          <a:xfrm>
            <a:off x="10289224" y="3649435"/>
            <a:ext cx="1535228" cy="369332"/>
          </a:xfrm>
          <a:prstGeom prst="rect">
            <a:avLst/>
          </a:prstGeom>
          <a:noFill/>
          <a:ln>
            <a:noFill/>
          </a:ln>
        </p:spPr>
        <p:txBody>
          <a:bodyPr wrap="none" rtlCol="0">
            <a:spAutoFit/>
          </a:bodyPr>
          <a:lstStyle/>
          <a:p>
            <a:r>
              <a:rPr lang="en-US">
                <a:solidFill>
                  <a:schemeClr val="accent1"/>
                </a:solidFill>
              </a:rPr>
              <a:t>Representable</a:t>
            </a:r>
          </a:p>
        </p:txBody>
      </p:sp>
      <p:cxnSp>
        <p:nvCxnSpPr>
          <p:cNvPr id="21" name="Straight Connector 20">
            <a:extLst>
              <a:ext uri="{FF2B5EF4-FFF2-40B4-BE49-F238E27FC236}">
                <a16:creationId xmlns:a16="http://schemas.microsoft.com/office/drawing/2014/main" id="{2224A2D3-BEBC-403B-A456-4226B2B04502}"/>
              </a:ext>
            </a:extLst>
          </p:cNvPr>
          <p:cNvCxnSpPr>
            <a:cxnSpLocks/>
            <a:stCxn id="7" idx="2"/>
            <a:endCxn id="12" idx="2"/>
          </p:cNvCxnSpPr>
          <p:nvPr/>
        </p:nvCxnSpPr>
        <p:spPr>
          <a:xfrm>
            <a:off x="9108124" y="5094865"/>
            <a:ext cx="749429" cy="0"/>
          </a:xfrm>
          <a:prstGeom prst="line">
            <a:avLst/>
          </a:prstGeom>
          <a:ln w="952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49BB58-C58C-4D06-8F40-1E355641E822}"/>
              </a:ext>
            </a:extLst>
          </p:cNvPr>
          <p:cNvCxnSpPr>
            <a:cxnSpLocks/>
            <a:stCxn id="8" idx="2"/>
            <a:endCxn id="39" idx="2"/>
          </p:cNvCxnSpPr>
          <p:nvPr/>
        </p:nvCxnSpPr>
        <p:spPr>
          <a:xfrm flipH="1">
            <a:off x="8348058" y="4706937"/>
            <a:ext cx="760066"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2F07E06-471D-4334-8D38-C9F51706A9F6}"/>
              </a:ext>
            </a:extLst>
          </p:cNvPr>
          <p:cNvCxnSpPr>
            <a:cxnSpLocks/>
            <a:stCxn id="8" idx="0"/>
            <a:endCxn id="39" idx="0"/>
          </p:cNvCxnSpPr>
          <p:nvPr/>
        </p:nvCxnSpPr>
        <p:spPr>
          <a:xfrm flipH="1">
            <a:off x="8348058" y="3605501"/>
            <a:ext cx="760066"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Left Brace 38">
            <a:extLst>
              <a:ext uri="{FF2B5EF4-FFF2-40B4-BE49-F238E27FC236}">
                <a16:creationId xmlns:a16="http://schemas.microsoft.com/office/drawing/2014/main" id="{77A2A363-7E13-4AAC-89BB-58E54C5B7C87}"/>
              </a:ext>
            </a:extLst>
          </p:cNvPr>
          <p:cNvSpPr/>
          <p:nvPr/>
        </p:nvSpPr>
        <p:spPr>
          <a:xfrm>
            <a:off x="7972054" y="3605501"/>
            <a:ext cx="376004" cy="1101436"/>
          </a:xfrm>
          <a:prstGeom prst="leftBrace">
            <a:avLst/>
          </a:prstGeom>
          <a:ln w="127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0F856191-C250-4067-9089-5DF0DE5EB83E}"/>
              </a:ext>
            </a:extLst>
          </p:cNvPr>
          <p:cNvSpPr>
            <a:spLocks noGrp="1"/>
          </p:cNvSpPr>
          <p:nvPr>
            <p:ph type="sldNum" sz="quarter" idx="12"/>
          </p:nvPr>
        </p:nvSpPr>
        <p:spPr/>
        <p:txBody>
          <a:bodyPr/>
          <a:lstStyle/>
          <a:p>
            <a:fld id="{99BC1C73-9708-47CD-B181-4C0BE5191C18}" type="slidenum">
              <a:rPr lang="en-US" smtClean="0"/>
              <a:t>6</a:t>
            </a:fld>
            <a:endParaRPr lang="en-US"/>
          </a:p>
        </p:txBody>
      </p:sp>
    </p:spTree>
    <p:extLst>
      <p:ext uri="{BB962C8B-B14F-4D97-AF65-F5344CB8AC3E}">
        <p14:creationId xmlns:p14="http://schemas.microsoft.com/office/powerpoint/2010/main" val="20629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05F2-00FD-4A08-8361-856D6C6FE2EC}"/>
              </a:ext>
            </a:extLst>
          </p:cNvPr>
          <p:cNvSpPr>
            <a:spLocks noGrp="1"/>
          </p:cNvSpPr>
          <p:nvPr>
            <p:ph type="title"/>
          </p:nvPr>
        </p:nvSpPr>
        <p:spPr/>
        <p:txBody>
          <a:bodyPr/>
          <a:lstStyle/>
          <a:p>
            <a:r>
              <a:rPr lang="en-US"/>
              <a:t>Exercise: Spatially Safe Heap</a:t>
            </a:r>
            <a:br>
              <a:rPr lang="en-US"/>
            </a:br>
            <a:r>
              <a:rPr lang="en-US" sz="3200"/>
              <a:t>Discussion (bonus): Non-</a:t>
            </a:r>
            <a:r>
              <a:rPr lang="en-US" sz="3200" err="1"/>
              <a:t>monoticity</a:t>
            </a:r>
            <a:r>
              <a:rPr lang="en-US" sz="3200"/>
              <a:t> in </a:t>
            </a:r>
            <a:r>
              <a:rPr lang="en-US" sz="2800">
                <a:latin typeface="Consolas" panose="020B0609020204030204" pitchFamily="49" charset="0"/>
              </a:rPr>
              <a:t>free()</a:t>
            </a:r>
            <a:endParaRPr lang="en-US" sz="3200">
              <a:latin typeface="Consolas" panose="020B0609020204030204" pitchFamily="49" charset="0"/>
            </a:endParaRPr>
          </a:p>
        </p:txBody>
      </p:sp>
      <p:sp>
        <p:nvSpPr>
          <p:cNvPr id="3" name="Content Placeholder 2">
            <a:extLst>
              <a:ext uri="{FF2B5EF4-FFF2-40B4-BE49-F238E27FC236}">
                <a16:creationId xmlns:a16="http://schemas.microsoft.com/office/drawing/2014/main" id="{DD31DB45-0D81-4C77-A4E2-D48209FC86C5}"/>
              </a:ext>
            </a:extLst>
          </p:cNvPr>
          <p:cNvSpPr>
            <a:spLocks noGrp="1"/>
          </p:cNvSpPr>
          <p:nvPr>
            <p:ph idx="1"/>
          </p:nvPr>
        </p:nvSpPr>
        <p:spPr/>
        <p:txBody>
          <a:bodyPr/>
          <a:lstStyle/>
          <a:p>
            <a:r>
              <a:rPr lang="en-US"/>
              <a:t>Popular trick in </a:t>
            </a:r>
            <a:r>
              <a:rPr lang="en-US" sz="2400">
                <a:latin typeface="Consolas" panose="020B0609020204030204" pitchFamily="49" charset="0"/>
              </a:rPr>
              <a:t>malloc</a:t>
            </a:r>
            <a:r>
              <a:rPr lang="en-US"/>
              <a:t>s: metadata next to data.  </a:t>
            </a:r>
            <a:r>
              <a:rPr lang="en-US" sz="2400" err="1">
                <a:latin typeface="Consolas" panose="020B0609020204030204" pitchFamily="49" charset="0"/>
              </a:rPr>
              <a:t>dlmalloc</a:t>
            </a:r>
            <a:r>
              <a:rPr lang="en-US"/>
              <a:t>:</a:t>
            </a:r>
          </a:p>
          <a:p>
            <a:endParaRPr lang="en-US"/>
          </a:p>
          <a:p>
            <a:endParaRPr lang="en-US"/>
          </a:p>
          <a:p>
            <a:endParaRPr lang="en-US"/>
          </a:p>
          <a:p>
            <a:r>
              <a:rPr lang="en-US"/>
              <a:t>In baseline arch., </a:t>
            </a:r>
            <a:r>
              <a:rPr lang="en-US" sz="2400">
                <a:latin typeface="Consolas" panose="020B0609020204030204" pitchFamily="49" charset="0"/>
              </a:rPr>
              <a:t>free(</a:t>
            </a:r>
            <a:r>
              <a:rPr lang="en-US" sz="2400">
                <a:solidFill>
                  <a:schemeClr val="accent2"/>
                </a:solidFill>
                <a:latin typeface="Consolas" panose="020B0609020204030204" pitchFamily="49" charset="0"/>
              </a:rPr>
              <a:t>p</a:t>
            </a:r>
            <a:r>
              <a:rPr lang="en-US" sz="2400">
                <a:latin typeface="Consolas" panose="020B0609020204030204" pitchFamily="49" charset="0"/>
              </a:rPr>
              <a:t>)</a:t>
            </a:r>
            <a:r>
              <a:rPr lang="en-US"/>
              <a:t> “cheats” to find </a:t>
            </a:r>
            <a:r>
              <a:rPr lang="en-US">
                <a:solidFill>
                  <a:schemeClr val="accent4">
                    <a:lumMod val="75000"/>
                  </a:schemeClr>
                </a:solidFill>
              </a:rPr>
              <a:t>header</a:t>
            </a:r>
            <a:r>
              <a:rPr lang="en-US"/>
              <a:t> &amp; </a:t>
            </a:r>
            <a:r>
              <a:rPr lang="en-US">
                <a:solidFill>
                  <a:schemeClr val="accent4">
                    <a:lumMod val="50000"/>
                  </a:schemeClr>
                </a:solidFill>
              </a:rPr>
              <a:t>adjacent blocks</a:t>
            </a:r>
            <a:r>
              <a:rPr lang="en-US"/>
              <a:t>.</a:t>
            </a:r>
          </a:p>
          <a:p>
            <a:pPr lvl="1"/>
            <a:r>
              <a:rPr lang="en-US"/>
              <a:t>If </a:t>
            </a:r>
            <a:r>
              <a:rPr lang="en-US">
                <a:latin typeface="Consolas" panose="020B0609020204030204" pitchFamily="49" charset="0"/>
              </a:rPr>
              <a:t>malloc()</a:t>
            </a:r>
            <a:r>
              <a:rPr lang="en-US"/>
              <a:t> bounds returns, all these are OOB caps on CHERI!</a:t>
            </a:r>
          </a:p>
          <a:p>
            <a:pPr lvl="1"/>
            <a:endParaRPr lang="en-US"/>
          </a:p>
          <a:p>
            <a:r>
              <a:rPr lang="en-US"/>
              <a:t>CHERI-aware heaps find heap metadata from </a:t>
            </a:r>
            <a:r>
              <a:rPr lang="en-US" i="1" err="1"/>
              <a:t>globals</a:t>
            </a:r>
            <a:r>
              <a:rPr lang="en-US"/>
              <a:t> (tree, table, …)</a:t>
            </a:r>
          </a:p>
        </p:txBody>
      </p:sp>
      <p:sp>
        <p:nvSpPr>
          <p:cNvPr id="5" name="Rectangle 4">
            <a:extLst>
              <a:ext uri="{FF2B5EF4-FFF2-40B4-BE49-F238E27FC236}">
                <a16:creationId xmlns:a16="http://schemas.microsoft.com/office/drawing/2014/main" id="{65EE4807-EF55-4173-ABC9-A1552B14C862}"/>
              </a:ext>
            </a:extLst>
          </p:cNvPr>
          <p:cNvSpPr/>
          <p:nvPr/>
        </p:nvSpPr>
        <p:spPr>
          <a:xfrm>
            <a:off x="1178233" y="2372421"/>
            <a:ext cx="1756430" cy="33921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Consolas" panose="020B0609020204030204" pitchFamily="49" charset="0"/>
              </a:rPr>
              <a:t>free</a:t>
            </a:r>
          </a:p>
        </p:txBody>
      </p:sp>
      <p:sp>
        <p:nvSpPr>
          <p:cNvPr id="13" name="TextBox 12">
            <a:extLst>
              <a:ext uri="{FF2B5EF4-FFF2-40B4-BE49-F238E27FC236}">
                <a16:creationId xmlns:a16="http://schemas.microsoft.com/office/drawing/2014/main" id="{49E7D5D2-A104-4ECC-9D46-88AD72241900}"/>
              </a:ext>
            </a:extLst>
          </p:cNvPr>
          <p:cNvSpPr txBox="1"/>
          <p:nvPr/>
        </p:nvSpPr>
        <p:spPr>
          <a:xfrm>
            <a:off x="834869" y="2391504"/>
            <a:ext cx="343364" cy="369332"/>
          </a:xfrm>
          <a:prstGeom prst="rect">
            <a:avLst/>
          </a:prstGeom>
          <a:noFill/>
        </p:spPr>
        <p:txBody>
          <a:bodyPr wrap="none" rtlCol="0">
            <a:spAutoFit/>
          </a:bodyPr>
          <a:lstStyle/>
          <a:p>
            <a:r>
              <a:rPr lang="en-US" sz="1800"/>
              <a:t>…</a:t>
            </a:r>
            <a:endParaRPr lang="en-US"/>
          </a:p>
        </p:txBody>
      </p:sp>
      <p:sp>
        <p:nvSpPr>
          <p:cNvPr id="15" name="TextBox 14">
            <a:extLst>
              <a:ext uri="{FF2B5EF4-FFF2-40B4-BE49-F238E27FC236}">
                <a16:creationId xmlns:a16="http://schemas.microsoft.com/office/drawing/2014/main" id="{78EA0951-A419-497C-9B8F-B0F0FBFFFE47}"/>
              </a:ext>
            </a:extLst>
          </p:cNvPr>
          <p:cNvSpPr txBox="1"/>
          <p:nvPr/>
        </p:nvSpPr>
        <p:spPr>
          <a:xfrm>
            <a:off x="11010435" y="2357361"/>
            <a:ext cx="343364" cy="369332"/>
          </a:xfrm>
          <a:prstGeom prst="rect">
            <a:avLst/>
          </a:prstGeom>
          <a:noFill/>
        </p:spPr>
        <p:txBody>
          <a:bodyPr wrap="square" rtlCol="0">
            <a:spAutoFit/>
          </a:bodyPr>
          <a:lstStyle/>
          <a:p>
            <a:r>
              <a:rPr lang="en-US" sz="1800"/>
              <a:t>…</a:t>
            </a:r>
            <a:endParaRPr lang="en-US"/>
          </a:p>
        </p:txBody>
      </p:sp>
      <p:sp>
        <p:nvSpPr>
          <p:cNvPr id="17" name="Rectangle 16">
            <a:extLst>
              <a:ext uri="{FF2B5EF4-FFF2-40B4-BE49-F238E27FC236}">
                <a16:creationId xmlns:a16="http://schemas.microsoft.com/office/drawing/2014/main" id="{91641225-6018-4FEE-AE4F-045D802C2F28}"/>
              </a:ext>
            </a:extLst>
          </p:cNvPr>
          <p:cNvSpPr/>
          <p:nvPr/>
        </p:nvSpPr>
        <p:spPr>
          <a:xfrm>
            <a:off x="838200" y="2377006"/>
            <a:ext cx="10515599" cy="3392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3C0D1C-5191-4E09-872B-4208F16522D5}"/>
              </a:ext>
            </a:extLst>
          </p:cNvPr>
          <p:cNvSpPr/>
          <p:nvPr/>
        </p:nvSpPr>
        <p:spPr>
          <a:xfrm>
            <a:off x="2934663" y="2376078"/>
            <a:ext cx="815162" cy="33921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Consolas" panose="020B0609020204030204" pitchFamily="49" charset="0"/>
              </a:rPr>
              <a:t>footer</a:t>
            </a:r>
          </a:p>
        </p:txBody>
      </p:sp>
      <p:sp>
        <p:nvSpPr>
          <p:cNvPr id="21" name="Rectangle 20">
            <a:extLst>
              <a:ext uri="{FF2B5EF4-FFF2-40B4-BE49-F238E27FC236}">
                <a16:creationId xmlns:a16="http://schemas.microsoft.com/office/drawing/2014/main" id="{92F3E9EA-1F23-49DB-88AE-9B5E7F4FD72E}"/>
              </a:ext>
            </a:extLst>
          </p:cNvPr>
          <p:cNvSpPr/>
          <p:nvPr/>
        </p:nvSpPr>
        <p:spPr>
          <a:xfrm>
            <a:off x="3749825" y="2376078"/>
            <a:ext cx="815162" cy="33921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Consolas" panose="020B0609020204030204" pitchFamily="49" charset="0"/>
              </a:rPr>
              <a:t>header</a:t>
            </a:r>
          </a:p>
        </p:txBody>
      </p:sp>
      <p:sp>
        <p:nvSpPr>
          <p:cNvPr id="23" name="Rectangle 22">
            <a:extLst>
              <a:ext uri="{FF2B5EF4-FFF2-40B4-BE49-F238E27FC236}">
                <a16:creationId xmlns:a16="http://schemas.microsoft.com/office/drawing/2014/main" id="{17F2712F-1EDF-4D7B-8EE0-3097D4975690}"/>
              </a:ext>
            </a:extLst>
          </p:cNvPr>
          <p:cNvSpPr/>
          <p:nvPr/>
        </p:nvSpPr>
        <p:spPr>
          <a:xfrm>
            <a:off x="4564986" y="2376078"/>
            <a:ext cx="3756835" cy="33921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latin typeface="Consolas" panose="020B0609020204030204" pitchFamily="49" charset="0"/>
              </a:rPr>
              <a:t>alloc</a:t>
            </a:r>
            <a:r>
              <a:rPr lang="en-US" sz="1400">
                <a:solidFill>
                  <a:schemeClr val="tx1"/>
                </a:solidFill>
                <a:latin typeface="Consolas" panose="020B0609020204030204" pitchFamily="49" charset="0"/>
              </a:rPr>
              <a:t> 2</a:t>
            </a:r>
          </a:p>
        </p:txBody>
      </p:sp>
      <p:sp>
        <p:nvSpPr>
          <p:cNvPr id="27" name="Rectangle 26">
            <a:extLst>
              <a:ext uri="{FF2B5EF4-FFF2-40B4-BE49-F238E27FC236}">
                <a16:creationId xmlns:a16="http://schemas.microsoft.com/office/drawing/2014/main" id="{C6E61F99-3984-4328-AAA1-21E2E55F3F7C}"/>
              </a:ext>
            </a:extLst>
          </p:cNvPr>
          <p:cNvSpPr/>
          <p:nvPr/>
        </p:nvSpPr>
        <p:spPr>
          <a:xfrm>
            <a:off x="8321823" y="2372640"/>
            <a:ext cx="815162" cy="33921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Consolas" panose="020B0609020204030204" pitchFamily="49" charset="0"/>
              </a:rPr>
              <a:t>header</a:t>
            </a:r>
          </a:p>
        </p:txBody>
      </p:sp>
      <p:sp>
        <p:nvSpPr>
          <p:cNvPr id="29" name="Rectangle 28">
            <a:extLst>
              <a:ext uri="{FF2B5EF4-FFF2-40B4-BE49-F238E27FC236}">
                <a16:creationId xmlns:a16="http://schemas.microsoft.com/office/drawing/2014/main" id="{846A2D67-F99D-4C4E-92C8-1C7F0659481F}"/>
              </a:ext>
            </a:extLst>
          </p:cNvPr>
          <p:cNvSpPr/>
          <p:nvPr/>
        </p:nvSpPr>
        <p:spPr>
          <a:xfrm>
            <a:off x="9136984" y="2372640"/>
            <a:ext cx="1873449" cy="33921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Consolas" panose="020B0609020204030204" pitchFamily="49" charset="0"/>
              </a:rPr>
              <a:t>free</a:t>
            </a:r>
          </a:p>
        </p:txBody>
      </p:sp>
      <p:cxnSp>
        <p:nvCxnSpPr>
          <p:cNvPr id="31" name="Straight Arrow Connector 30">
            <a:extLst>
              <a:ext uri="{FF2B5EF4-FFF2-40B4-BE49-F238E27FC236}">
                <a16:creationId xmlns:a16="http://schemas.microsoft.com/office/drawing/2014/main" id="{E75EF7E5-7826-4844-AE37-747737285803}"/>
              </a:ext>
            </a:extLst>
          </p:cNvPr>
          <p:cNvCxnSpPr/>
          <p:nvPr/>
        </p:nvCxnSpPr>
        <p:spPr>
          <a:xfrm flipV="1">
            <a:off x="4564986" y="2814084"/>
            <a:ext cx="0" cy="5316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id="{3F0BE741-F7A4-4EF1-BE3B-E84B12D3A6F1}"/>
              </a:ext>
            </a:extLst>
          </p:cNvPr>
          <p:cNvCxnSpPr>
            <a:cxnSpLocks/>
          </p:cNvCxnSpPr>
          <p:nvPr/>
        </p:nvCxnSpPr>
        <p:spPr>
          <a:xfrm flipV="1">
            <a:off x="3749825" y="3040912"/>
            <a:ext cx="0" cy="531628"/>
          </a:xfrm>
          <a:prstGeom prst="straightConnector1">
            <a:avLst/>
          </a:prstGeom>
          <a:ln>
            <a:solidFill>
              <a:schemeClr val="accent4">
                <a:lumMod val="75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0909C765-5124-42C2-8B60-46533808319D}"/>
              </a:ext>
            </a:extLst>
          </p:cNvPr>
          <p:cNvCxnSpPr>
            <a:cxnSpLocks/>
          </p:cNvCxnSpPr>
          <p:nvPr/>
        </p:nvCxnSpPr>
        <p:spPr>
          <a:xfrm flipV="1">
            <a:off x="923550" y="3040912"/>
            <a:ext cx="0" cy="531628"/>
          </a:xfrm>
          <a:prstGeom prst="straightConnector1">
            <a:avLst/>
          </a:prstGeom>
          <a:ln>
            <a:solidFill>
              <a:schemeClr val="accent4">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37" name="Straight Arrow Connector 36">
            <a:extLst>
              <a:ext uri="{FF2B5EF4-FFF2-40B4-BE49-F238E27FC236}">
                <a16:creationId xmlns:a16="http://schemas.microsoft.com/office/drawing/2014/main" id="{C14DFDBE-E3CD-429D-B2E1-0BFE9AE14ECA}"/>
              </a:ext>
            </a:extLst>
          </p:cNvPr>
          <p:cNvCxnSpPr>
            <a:cxnSpLocks/>
          </p:cNvCxnSpPr>
          <p:nvPr/>
        </p:nvCxnSpPr>
        <p:spPr>
          <a:xfrm flipV="1">
            <a:off x="8374760" y="3040912"/>
            <a:ext cx="0" cy="531628"/>
          </a:xfrm>
          <a:prstGeom prst="straightConnector1">
            <a:avLst/>
          </a:prstGeom>
          <a:ln>
            <a:solidFill>
              <a:schemeClr val="accent4">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39" name="Straight Arrow Connector 38">
            <a:extLst>
              <a:ext uri="{FF2B5EF4-FFF2-40B4-BE49-F238E27FC236}">
                <a16:creationId xmlns:a16="http://schemas.microsoft.com/office/drawing/2014/main" id="{16D2ABD1-FCD5-4CEA-943E-11C8FE5BDE60}"/>
              </a:ext>
            </a:extLst>
          </p:cNvPr>
          <p:cNvCxnSpPr/>
          <p:nvPr/>
        </p:nvCxnSpPr>
        <p:spPr>
          <a:xfrm flipH="1">
            <a:off x="3848986" y="3151188"/>
            <a:ext cx="616688" cy="194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080D44E-10D1-4389-9747-54C359B9D4EC}"/>
              </a:ext>
            </a:extLst>
          </p:cNvPr>
          <p:cNvCxnSpPr>
            <a:cxnSpLocks/>
          </p:cNvCxnSpPr>
          <p:nvPr/>
        </p:nvCxnSpPr>
        <p:spPr>
          <a:xfrm flipH="1">
            <a:off x="997766" y="3345712"/>
            <a:ext cx="1844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C9B942A-C4C2-450E-BFF5-FACF16233346}"/>
              </a:ext>
            </a:extLst>
          </p:cNvPr>
          <p:cNvCxnSpPr>
            <a:cxnSpLocks/>
          </p:cNvCxnSpPr>
          <p:nvPr/>
        </p:nvCxnSpPr>
        <p:spPr>
          <a:xfrm>
            <a:off x="3919870" y="3480649"/>
            <a:ext cx="4353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FC02B74-C9C5-4AC8-8E73-3A982F627A5C}"/>
              </a:ext>
            </a:extLst>
          </p:cNvPr>
          <p:cNvSpPr txBox="1"/>
          <p:nvPr/>
        </p:nvSpPr>
        <p:spPr>
          <a:xfrm>
            <a:off x="4535773" y="2818645"/>
            <a:ext cx="354584" cy="461665"/>
          </a:xfrm>
          <a:prstGeom prst="rect">
            <a:avLst/>
          </a:prstGeom>
          <a:noFill/>
        </p:spPr>
        <p:txBody>
          <a:bodyPr wrap="none" rtlCol="0">
            <a:spAutoFit/>
          </a:bodyPr>
          <a:lstStyle/>
          <a:p>
            <a:r>
              <a:rPr lang="en-US" sz="2400">
                <a:solidFill>
                  <a:schemeClr val="accent2"/>
                </a:solidFill>
                <a:latin typeface="Consolas" panose="020B0609020204030204" pitchFamily="49" charset="0"/>
              </a:rPr>
              <a:t>p</a:t>
            </a:r>
          </a:p>
        </p:txBody>
      </p:sp>
      <p:cxnSp>
        <p:nvCxnSpPr>
          <p:cNvPr id="52" name="Straight Arrow Connector 51">
            <a:extLst>
              <a:ext uri="{FF2B5EF4-FFF2-40B4-BE49-F238E27FC236}">
                <a16:creationId xmlns:a16="http://schemas.microsoft.com/office/drawing/2014/main" id="{67224E99-F6D1-4381-BD7C-A46E742FD27F}"/>
              </a:ext>
            </a:extLst>
          </p:cNvPr>
          <p:cNvCxnSpPr>
            <a:cxnSpLocks/>
          </p:cNvCxnSpPr>
          <p:nvPr/>
        </p:nvCxnSpPr>
        <p:spPr>
          <a:xfrm flipV="1">
            <a:off x="2966637" y="3040912"/>
            <a:ext cx="0" cy="531628"/>
          </a:xfrm>
          <a:prstGeom prst="straightConnector1">
            <a:avLst/>
          </a:prstGeom>
          <a:ln>
            <a:solidFill>
              <a:schemeClr val="accent4">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54" name="Straight Arrow Connector 53">
            <a:extLst>
              <a:ext uri="{FF2B5EF4-FFF2-40B4-BE49-F238E27FC236}">
                <a16:creationId xmlns:a16="http://schemas.microsoft.com/office/drawing/2014/main" id="{08A67E96-06ED-4B69-B6C2-B29334091930}"/>
              </a:ext>
            </a:extLst>
          </p:cNvPr>
          <p:cNvCxnSpPr>
            <a:cxnSpLocks/>
          </p:cNvCxnSpPr>
          <p:nvPr/>
        </p:nvCxnSpPr>
        <p:spPr>
          <a:xfrm flipH="1">
            <a:off x="3031280" y="3345712"/>
            <a:ext cx="6219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D45E58D5-9407-4AD2-B140-652434FF630D}"/>
              </a:ext>
            </a:extLst>
          </p:cNvPr>
          <p:cNvSpPr>
            <a:spLocks noGrp="1"/>
          </p:cNvSpPr>
          <p:nvPr>
            <p:ph type="sldNum" sz="quarter" idx="12"/>
          </p:nvPr>
        </p:nvSpPr>
        <p:spPr/>
        <p:txBody>
          <a:bodyPr/>
          <a:lstStyle/>
          <a:p>
            <a:fld id="{99BC1C73-9708-47CD-B181-4C0BE5191C18}" type="slidenum">
              <a:rPr lang="en-US" smtClean="0"/>
              <a:t>7</a:t>
            </a:fld>
            <a:endParaRPr lang="en-US"/>
          </a:p>
        </p:txBody>
      </p:sp>
    </p:spTree>
    <p:extLst>
      <p:ext uri="{BB962C8B-B14F-4D97-AF65-F5344CB8AC3E}">
        <p14:creationId xmlns:p14="http://schemas.microsoft.com/office/powerpoint/2010/main" val="2100686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1342</Words>
  <Application>Microsoft Office PowerPoint</Application>
  <PresentationFormat>Widescreen</PresentationFormat>
  <Paragraphs>152</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Consolas</vt:lpstr>
      <vt:lpstr>Office Theme</vt:lpstr>
      <vt:lpstr>Exercise: Spatially Safe Heap Introduction</vt:lpstr>
      <vt:lpstr>Exercise: Spatially Safe Heap Introduction</vt:lpstr>
      <vt:lpstr>Exercise: Spatially Safe Heap Discussion for 0x20</vt:lpstr>
      <vt:lpstr>Exercise: Spatially Safe Heap Discussion: Compressed Bounds’ Precision</vt:lpstr>
      <vt:lpstr>Exercise: Spatially Safe Heap Discussion for 0x1001</vt:lpstr>
      <vt:lpstr>Exercise: Spatially Safe Heap Discussion (bonus): Representable Regions</vt:lpstr>
      <vt:lpstr>Exercise: Spatially Safe Heap Discussion (bonus): Non-monoticity in free()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Spatially Safe Heap Introduction</dc:title>
  <dc:creator>Wes Filardo</dc:creator>
  <cp:lastModifiedBy>Wes Filardo</cp:lastModifiedBy>
  <cp:revision>2</cp:revision>
  <dcterms:created xsi:type="dcterms:W3CDTF">2022-02-28T11:12:40Z</dcterms:created>
  <dcterms:modified xsi:type="dcterms:W3CDTF">2022-02-28T12:23:41Z</dcterms:modified>
</cp:coreProperties>
</file>