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553" r:id="rId3"/>
    <p:sldId id="3554" r:id="rId4"/>
    <p:sldId id="3552" r:id="rId5"/>
    <p:sldId id="3555" r:id="rId6"/>
    <p:sldId id="273" r:id="rId7"/>
    <p:sldId id="3556" r:id="rId8"/>
    <p:sldId id="3558" r:id="rId9"/>
    <p:sldId id="3557" r:id="rId10"/>
    <p:sldId id="3559" r:id="rId11"/>
    <p:sldId id="3551" r:id="rId12"/>
    <p:sldId id="3561" r:id="rId13"/>
    <p:sldId id="35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 showGuides="1">
      <p:cViewPr varScale="1">
        <p:scale>
          <a:sx n="191" d="100"/>
          <a:sy n="191" d="100"/>
        </p:scale>
        <p:origin x="139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0E1A-4EBA-4DAF-BB67-B49DDDD3B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58731-59A5-47E1-9C3A-C7E9A7675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B901-0AB8-4D29-A16A-CEC9763D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2562-996A-4067-A52E-3963764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4729-4BDE-4B5E-9836-7E30DD7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4411-4CB4-4366-BDA8-9AE005C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C58F-2E99-49EB-B447-0ACE30DB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EAC4-A3E2-42C8-AFCD-257A7CB3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66B-A4ED-4B15-A11D-30A5CC7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0DB7-4D97-4926-8DD5-77A05299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9D638-A57B-4D76-A173-83F9CB3F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10C7B-6661-4BED-9322-D9D9037D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536F-EC92-4B63-89D1-D0CB71EE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0F6E-BA6C-4360-8BC9-F52024B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0D76-B507-4B15-B052-D3D2CF0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30B7-5546-42B8-800D-3994E86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B39E-D795-4F59-AB58-0D03B96F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41FC-6F81-40D0-B46A-236D47A3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08F9-B5DE-46F6-A544-D1538E79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5993-70FD-4D22-B5C9-BCF80B6F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16A8-5E6C-493F-A555-9D80893D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1881-A228-41C4-8069-903F21C8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66AD-14FF-480E-851B-C6572F4A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E1C1-1669-4B89-9921-0445D24E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AAA3-FEBB-4AD4-A739-8E458081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02D-C1A5-420F-A3B6-00D50E1C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47C6-E9C9-4C63-B8E7-4E47CEF48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9759-D9D8-4EA6-943F-42D53C0B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382A2-4FC2-4F7A-A3AA-1BED0CB8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EFA9-3219-4118-A7DA-419F0E80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DDB-0DAF-4AA5-AE81-1450EFB9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2747-FEBB-400D-9437-984CFA53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8487C-B11F-4B09-84FC-6D8A8D8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C88B-C9C5-4DB4-9919-059EC82B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53DA9-A7A6-4BF6-87B8-8D5F1144A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CBF85-F6C5-4124-AF22-9B5B9649D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DAEF2-8A5B-4B44-8F32-3764C397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02B16-5D16-408B-BFCC-0BF539BD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F9F83-D4B2-48F6-A065-8BEF136D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7CA-CEB2-4FF1-ABE8-A581B4EC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2906B-DD61-400D-91E0-1DD8C542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497F-F958-4490-85BF-F92168E1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5991-4F39-4E4F-BFB8-EEA6D23E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0AF6F-0FD9-45B2-9EB0-566BF129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E220-DE58-4A94-8004-2DD61E53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D37D7-5FAA-44B6-8E8D-0B123A4C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A1BF-C4D5-4815-8B87-6155EFB7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D5CD-1C81-4B6C-96C0-866F5598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1AE72-E60E-4730-B910-BF5B34094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C9D4-126B-485B-9FA8-80615D58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8B0D-2B0C-44BF-8FC1-45B1BF8E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B031-EE08-46C3-9A52-D7B13384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3ED5-4588-4FFD-913E-449FB7FD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D961-EE34-4071-A0E9-1EE0F317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6D23E-C730-46E5-9943-4909AECE9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FF88-361C-49B1-AC54-273D7965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5F7E-C496-4ABA-80C6-DA3257DB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5DF6-D8C5-4355-8C8B-65799F35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79F9-C78B-417E-9B3E-09D51ECA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64B6-EB80-477B-B74E-DDF4E968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D727-7DFF-40F0-B8C3-F4C3A38CE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B6D9-7959-4972-BB39-31AFE4B2CA90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5291-61CA-4D1F-B691-1F1814926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BF8E-28FC-48BD-989B-0E86A7F25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39EC-88DE-4713-82DB-1923024A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947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94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abilitieslimited.co.uk/pdfs/20210917-capltd-cheri-desktop-report-version1-FINAL.pdf" TargetMode="External"/><Relationship Id="rId2" Type="http://schemas.openxmlformats.org/officeDocument/2006/relationships/hyperlink" Target="https://www.cl.cam.ac.uk/techreports/UCAM-CL-TR-947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E4D8-871F-41BD-B214-CE64198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Adapt a C Program to CHERI C</a:t>
            </a:r>
            <a:br>
              <a:rPr lang="en-US"/>
            </a:br>
            <a:r>
              <a:rPr lang="en-US" sz="3200"/>
              <a:t>Introduction: pointer provenance validity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3251-6B70-4E0E-A061-C37D5E0A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CHERI C/C++ implement pointers using architectural capabilities;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Only pointers implemented using valid capabilities can be dereferenced. Otherwise, a dereference would fire a hardware exception;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 integer data type cast to a pointer data type results in a NULL-derived capability without a tag;</a:t>
            </a:r>
          </a:p>
          <a:p>
            <a:r>
              <a:rPr lang="en-US" dirty="0">
                <a:cs typeface="Calibri"/>
              </a:rPr>
              <a:t>However, there are data types that can hold pointer or integer values (e.g., </a:t>
            </a:r>
            <a:r>
              <a:rPr lang="en-US" dirty="0" err="1">
                <a:cs typeface="Calibri"/>
              </a:rPr>
              <a:t>uintptr_t</a:t>
            </a:r>
            <a:r>
              <a:rPr lang="en-US" dirty="0">
                <a:cs typeface="Calibri"/>
              </a:rPr>
              <a:t>).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📚</a:t>
            </a:r>
            <a:r>
              <a:rPr lang="en-US" dirty="0">
                <a:ea typeface="+mn-lt"/>
                <a:cs typeface="+mn-lt"/>
                <a:hlinkClick r:id="rId2"/>
              </a:rPr>
              <a:t>§4.2, §4.2.1, CHERI C/C++ Programming Guide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4D9-8ECF-4ED9-BD10-276BF6C7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-capability-misuse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8D4A577-90C5-43BF-BFF4-4836EA073354}"/>
              </a:ext>
            </a:extLst>
          </p:cNvPr>
          <p:cNvSpPr txBox="1">
            <a:spLocks/>
          </p:cNvSpPr>
          <p:nvPr/>
        </p:nvSpPr>
        <p:spPr>
          <a:xfrm>
            <a:off x="7237791" y="3741512"/>
            <a:ext cx="4091819" cy="261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768742-2D83-44EE-8812-DA3EDC04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588" y="2232879"/>
            <a:ext cx="7355861" cy="3012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700">
                <a:ea typeface="+mn-lt"/>
                <a:cs typeface="+mn-lt"/>
              </a:rPr>
              <a:t># ./cat-baseline -n /etc/</a:t>
            </a:r>
            <a:r>
              <a:rPr lang="en-GB" sz="2700" err="1">
                <a:ea typeface="+mn-lt"/>
                <a:cs typeface="+mn-lt"/>
              </a:rPr>
              <a:t>hostid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r>
              <a:rPr lang="en-GB" sz="2700">
                <a:ea typeface="+mn-lt"/>
                <a:cs typeface="+mn-lt"/>
              </a:rPr>
              <a:t>1  bb5fbb47-10ab-11ec-a609-f5a47707c223</a:t>
            </a:r>
          </a:p>
          <a:p>
            <a:pPr>
              <a:buNone/>
            </a:pPr>
            <a:endParaRPr lang="en-GB" sz="2700">
              <a:ea typeface="+mn-lt"/>
              <a:cs typeface="+mn-lt"/>
            </a:endParaRPr>
          </a:p>
          <a:p>
            <a:pPr>
              <a:buNone/>
            </a:pPr>
            <a:r>
              <a:rPr lang="en-GB" sz="2700">
                <a:ea typeface="+mn-lt"/>
                <a:cs typeface="+mn-lt"/>
              </a:rPr>
              <a:t># ./cat-</a:t>
            </a:r>
            <a:r>
              <a:rPr lang="en-GB" sz="2700" err="1">
                <a:ea typeface="+mn-lt"/>
                <a:cs typeface="+mn-lt"/>
              </a:rPr>
              <a:t>cheri</a:t>
            </a:r>
            <a:r>
              <a:rPr lang="en-GB" sz="2700">
                <a:ea typeface="+mn-lt"/>
                <a:cs typeface="+mn-lt"/>
              </a:rPr>
              <a:t> -n /etc/</a:t>
            </a:r>
            <a:r>
              <a:rPr lang="en-GB" sz="2700" err="1">
                <a:ea typeface="+mn-lt"/>
                <a:cs typeface="+mn-lt"/>
              </a:rPr>
              <a:t>hostid</a:t>
            </a:r>
            <a:endParaRPr lang="en-GB" err="1">
              <a:cs typeface="Calibri"/>
            </a:endParaRPr>
          </a:p>
          <a:p>
            <a:pPr>
              <a:buNone/>
            </a:pPr>
            <a:r>
              <a:rPr lang="en-GB" sz="2700">
                <a:ea typeface="+mn-lt"/>
                <a:cs typeface="+mn-lt"/>
              </a:rPr>
              <a:t>In-address space security exception (core dumped)</a:t>
            </a:r>
            <a:endParaRPr lang="en-GB"/>
          </a:p>
          <a:p>
            <a:pPr>
              <a:buNone/>
            </a:pPr>
            <a:endParaRPr lang="en-GB" sz="27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608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-capability-misuse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B3BED-65FE-4855-82CC-16B72D08ED77}"/>
              </a:ext>
            </a:extLst>
          </p:cNvPr>
          <p:cNvSpPr txBox="1"/>
          <p:nvPr/>
        </p:nvSpPr>
        <p:spPr>
          <a:xfrm>
            <a:off x="177801" y="1837267"/>
            <a:ext cx="756073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Program received signal SIGPROT, CHERI protection violation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Capability tag fault caused by register cs2.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verbose_cat</a:t>
            </a:r>
            <a:r>
              <a:rPr lang="en-US">
                <a:ea typeface="+mn-lt"/>
                <a:cs typeface="+mn-lt"/>
              </a:rPr>
              <a:t> (file=&lt;optimized out&gt;) at</a:t>
            </a:r>
          </a:p>
          <a:p>
            <a:r>
              <a:rPr lang="en-US">
                <a:ea typeface="+mn-lt"/>
                <a:cs typeface="+mn-lt"/>
              </a:rPr>
              <a:t>    ./</a:t>
            </a:r>
            <a:r>
              <a:rPr lang="en-US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/exercises/adapt-c/cat/methods.c:87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cs2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cs2           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0x4037a400       0x4037a400</a:t>
            </a:r>
            <a:endParaRPr lang="en-US">
              <a:solidFill>
                <a:schemeClr val="accent2"/>
              </a:solidFill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disassemble $pcc,+4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Dump of assembler code from 0x103094 to 0x103098: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=&gt; 0x0000000000103094 &lt;do_cat+228&gt;: </a:t>
            </a:r>
            <a:r>
              <a:rPr lang="en-US" err="1">
                <a:ea typeface="+mn-lt"/>
                <a:cs typeface="+mn-lt"/>
              </a:rPr>
              <a:t>lw</a:t>
            </a:r>
            <a:r>
              <a:rPr lang="en-US">
                <a:ea typeface="+mn-lt"/>
                <a:cs typeface="+mn-lt"/>
              </a:rPr>
              <a:t>      a0,16(s2)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End of assembler dump.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p </a:t>
            </a:r>
            <a:r>
              <a:rPr lang="en-US" err="1">
                <a:ea typeface="+mn-lt"/>
                <a:cs typeface="+mn-lt"/>
              </a:rPr>
              <a:t>fp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$1 = (FILE *) 0x4037a400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-capability-misuse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B3BED-65FE-4855-82CC-16B72D08ED77}"/>
              </a:ext>
            </a:extLst>
          </p:cNvPr>
          <p:cNvSpPr txBox="1"/>
          <p:nvPr/>
        </p:nvSpPr>
        <p:spPr>
          <a:xfrm>
            <a:off x="1735668" y="1871134"/>
            <a:ext cx="90677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./</a:t>
            </a:r>
            <a:r>
              <a:rPr lang="en-US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/exercises/adapt-c/cat/methods.c:80:7: warning: cast from provenance-free integer type to pointer type will give pointer that can not be dereferenced [-</a:t>
            </a:r>
            <a:r>
              <a:rPr lang="en-US" err="1">
                <a:ea typeface="+mn-lt"/>
                <a:cs typeface="+mn-lt"/>
              </a:rPr>
              <a:t>Wcheri</a:t>
            </a:r>
            <a:r>
              <a:rPr lang="en-US">
                <a:ea typeface="+mn-lt"/>
                <a:cs typeface="+mn-lt"/>
              </a:rPr>
              <a:t>-capability-misuse]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         </a:t>
            </a:r>
            <a:r>
              <a:rPr lang="en-US" err="1">
                <a:ea typeface="+mn-lt"/>
                <a:cs typeface="+mn-lt"/>
              </a:rPr>
              <a:t>fp</a:t>
            </a:r>
            <a:r>
              <a:rPr lang="en-US">
                <a:ea typeface="+mn-lt"/>
                <a:cs typeface="+mn-lt"/>
              </a:rPr>
              <a:t> = (FILE *)file;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        ^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AC89E-D20E-44EA-BCAC-CCA5EAF996D5}"/>
              </a:ext>
            </a:extLst>
          </p:cNvPr>
          <p:cNvSpPr txBox="1"/>
          <p:nvPr/>
        </p:nvSpPr>
        <p:spPr>
          <a:xfrm>
            <a:off x="3474962" y="4181323"/>
            <a:ext cx="22182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static void</a:t>
            </a:r>
            <a:endParaRPr lang="en-US">
              <a:ea typeface="+mn-lt"/>
              <a:cs typeface="+mn-lt"/>
            </a:endParaRPr>
          </a:p>
          <a:p>
            <a:r>
              <a:rPr lang="en-GB" err="1">
                <a:ea typeface="+mn-lt"/>
                <a:cs typeface="+mn-lt"/>
              </a:rPr>
              <a:t>verbose_cat</a:t>
            </a:r>
            <a:r>
              <a:rPr lang="en-GB">
                <a:ea typeface="+mn-lt"/>
                <a:cs typeface="+mn-lt"/>
              </a:rPr>
              <a:t>(</a:t>
            </a:r>
            <a:r>
              <a:rPr lang="en-GB">
                <a:solidFill>
                  <a:schemeClr val="accent2"/>
                </a:solidFill>
                <a:ea typeface="+mn-lt"/>
                <a:cs typeface="+mn-lt"/>
              </a:rPr>
              <a:t>long </a:t>
            </a:r>
            <a:r>
              <a:rPr lang="en-GB">
                <a:ea typeface="+mn-lt"/>
                <a:cs typeface="+mn-lt"/>
              </a:rPr>
              <a:t>file)</a:t>
            </a:r>
          </a:p>
          <a:p>
            <a:r>
              <a:rPr lang="en-GB">
                <a:ea typeface="+mn-lt"/>
                <a:cs typeface="+mn-lt"/>
              </a:rPr>
              <a:t>{</a:t>
            </a:r>
          </a:p>
          <a:p>
            <a:r>
              <a:rPr lang="en-GB">
                <a:ea typeface="+mn-lt"/>
                <a:cs typeface="+mn-lt"/>
              </a:rPr>
              <a:t>        (…)</a:t>
            </a:r>
          </a:p>
          <a:p>
            <a:r>
              <a:rPr lang="en-GB">
                <a:ea typeface="+mn-lt"/>
                <a:cs typeface="+mn-lt"/>
              </a:rPr>
              <a:t>        </a:t>
            </a:r>
            <a:r>
              <a:rPr lang="en-GB" err="1">
                <a:ea typeface="+mn-lt"/>
                <a:cs typeface="+mn-lt"/>
              </a:rPr>
              <a:t>fp</a:t>
            </a:r>
            <a:r>
              <a:rPr lang="en-GB">
                <a:ea typeface="+mn-lt"/>
                <a:cs typeface="+mn-lt"/>
              </a:rPr>
              <a:t> = (FILE *)file;</a:t>
            </a:r>
          </a:p>
          <a:p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B4510-2A4E-4406-8B9A-4432D579C63B}"/>
              </a:ext>
            </a:extLst>
          </p:cNvPr>
          <p:cNvSpPr txBox="1"/>
          <p:nvPr/>
        </p:nvSpPr>
        <p:spPr>
          <a:xfrm>
            <a:off x="6094942" y="4181475"/>
            <a:ext cx="26416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static void</a:t>
            </a:r>
            <a:endParaRPr lang="en-US"/>
          </a:p>
          <a:p>
            <a:r>
              <a:rPr lang="en-GB" err="1">
                <a:ea typeface="+mn-lt"/>
                <a:cs typeface="+mn-lt"/>
              </a:rPr>
              <a:t>verbose_cat</a:t>
            </a:r>
            <a:r>
              <a:rPr lang="en-GB">
                <a:ea typeface="+mn-lt"/>
                <a:cs typeface="+mn-lt"/>
              </a:rPr>
              <a:t>(</a:t>
            </a:r>
            <a:r>
              <a:rPr lang="en-GB" err="1">
                <a:solidFill>
                  <a:schemeClr val="accent2"/>
                </a:solidFill>
                <a:ea typeface="+mn-lt"/>
                <a:cs typeface="+mn-lt"/>
              </a:rPr>
              <a:t>uintptr_t</a:t>
            </a:r>
            <a:r>
              <a:rPr lang="en-GB">
                <a:ea typeface="+mn-lt"/>
                <a:cs typeface="+mn-lt"/>
              </a:rPr>
              <a:t> file)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{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       (…)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       </a:t>
            </a:r>
            <a:r>
              <a:rPr lang="en-GB" err="1">
                <a:ea typeface="+mn-lt"/>
                <a:cs typeface="+mn-lt"/>
              </a:rPr>
              <a:t>fp</a:t>
            </a:r>
            <a:r>
              <a:rPr lang="en-GB">
                <a:ea typeface="+mn-lt"/>
                <a:cs typeface="+mn-lt"/>
              </a:rPr>
              <a:t> = (FILE *)file;</a:t>
            </a:r>
            <a:endParaRPr lang="en-GB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-capability-misuse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B3BED-65FE-4855-82CC-16B72D08ED77}"/>
              </a:ext>
            </a:extLst>
          </p:cNvPr>
          <p:cNvSpPr txBox="1"/>
          <p:nvPr/>
        </p:nvSpPr>
        <p:spPr>
          <a:xfrm>
            <a:off x="177801" y="1837267"/>
            <a:ext cx="756073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Program received signal SIGPROT, CHERI protection violation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Capability tag fault caused by register cs2.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verbose_cat</a:t>
            </a:r>
            <a:r>
              <a:rPr lang="en-US">
                <a:ea typeface="+mn-lt"/>
                <a:cs typeface="+mn-lt"/>
              </a:rPr>
              <a:t> (file=&lt;optimized out&gt;) at</a:t>
            </a:r>
          </a:p>
          <a:p>
            <a:r>
              <a:rPr lang="en-US">
                <a:ea typeface="+mn-lt"/>
                <a:cs typeface="+mn-lt"/>
              </a:rPr>
              <a:t>    ./</a:t>
            </a:r>
            <a:r>
              <a:rPr lang="en-US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/exercises/adapt-c/cat/methods.c:87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cs2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cs2           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0x4037a400       0x4037a400</a:t>
            </a:r>
            <a:endParaRPr lang="en-US">
              <a:solidFill>
                <a:schemeClr val="accent2"/>
              </a:solidFill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disassemble $pcc,+4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Dump of assembler code from 0x103094 to 0x103098: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=&gt; 0x0000000000103094 &lt;do_cat+228&gt;: </a:t>
            </a:r>
            <a:r>
              <a:rPr lang="en-US" err="1">
                <a:ea typeface="+mn-lt"/>
                <a:cs typeface="+mn-lt"/>
              </a:rPr>
              <a:t>lw</a:t>
            </a:r>
            <a:r>
              <a:rPr lang="en-US">
                <a:ea typeface="+mn-lt"/>
                <a:cs typeface="+mn-lt"/>
              </a:rPr>
              <a:t>      a0,16(s2)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End of assembler dump.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p </a:t>
            </a:r>
            <a:r>
              <a:rPr lang="en-US" err="1">
                <a:ea typeface="+mn-lt"/>
                <a:cs typeface="+mn-lt"/>
              </a:rPr>
              <a:t>fp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$1 = (FILE *) 0x4037a400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FB066-9D40-45AD-9234-02F2E52C39AA}"/>
              </a:ext>
            </a:extLst>
          </p:cNvPr>
          <p:cNvSpPr txBox="1"/>
          <p:nvPr/>
        </p:nvSpPr>
        <p:spPr>
          <a:xfrm>
            <a:off x="6155268" y="1837267"/>
            <a:ext cx="589279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Breakpoint 1, </a:t>
            </a:r>
            <a:r>
              <a:rPr lang="en-US" err="1">
                <a:ea typeface="+mn-lt"/>
                <a:cs typeface="+mn-lt"/>
              </a:rPr>
              <a:t>verbose_cat</a:t>
            </a:r>
            <a:r>
              <a:rPr lang="en-US">
                <a:ea typeface="+mn-lt"/>
                <a:cs typeface="+mn-lt"/>
              </a:rPr>
              <a:t> (file=320992984091701168938624228367068013568) at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./</a:t>
            </a:r>
            <a:r>
              <a:rPr lang="en-US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/exercises/adapt-c/cat/methods.c:87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cs2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cs2           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0xf17d000000b5a404000000004037a400</a:t>
            </a:r>
          </a:p>
          <a:p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       0x4037a400 [rwRW,0x4037a400-0x4037c2d0]</a:t>
            </a:r>
            <a:endParaRPr lang="en-US">
              <a:solidFill>
                <a:schemeClr val="accent2"/>
              </a:solidFill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disassemble $pcc,+4</a:t>
            </a:r>
          </a:p>
          <a:p>
            <a:r>
              <a:rPr lang="en-US">
                <a:ea typeface="+mn-lt"/>
                <a:cs typeface="+mn-lt"/>
              </a:rPr>
              <a:t>Dump of assembler code from 0x103082 to 0x103086:</a:t>
            </a:r>
          </a:p>
          <a:p>
            <a:r>
              <a:rPr lang="en-US">
                <a:ea typeface="+mn-lt"/>
                <a:cs typeface="+mn-lt"/>
              </a:rPr>
              <a:t>=&gt; 0x0000000000103082 &lt;do_cat+226&gt;: </a:t>
            </a:r>
            <a:r>
              <a:rPr lang="en-US" err="1">
                <a:ea typeface="+mn-lt"/>
                <a:cs typeface="+mn-lt"/>
              </a:rPr>
              <a:t>lw</a:t>
            </a:r>
            <a:r>
              <a:rPr lang="en-US">
                <a:ea typeface="+mn-lt"/>
                <a:cs typeface="+mn-lt"/>
              </a:rPr>
              <a:t>      a0,16(s2)</a:t>
            </a:r>
          </a:p>
          <a:p>
            <a:r>
              <a:rPr lang="en-US">
                <a:ea typeface="+mn-lt"/>
                <a:cs typeface="+mn-lt"/>
              </a:rPr>
              <a:t>End of assembler dump.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p </a:t>
            </a:r>
            <a:r>
              <a:rPr lang="en-US" err="1">
                <a:ea typeface="+mn-lt"/>
                <a:cs typeface="+mn-lt"/>
              </a:rPr>
              <a:t>fp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$1 = (FILE *) 0x4037a400 [rwRW,0x4037a400-0x4037c2d0]</a:t>
            </a:r>
            <a:endParaRPr lang="en-US"/>
          </a:p>
          <a:p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gdb</a:t>
            </a:r>
            <a:r>
              <a:rPr lang="en-US">
                <a:cs typeface="Calibri"/>
              </a:rPr>
              <a:t>)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E4D8-871F-41BD-B214-CE64198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Adapt a C Program to CHERI C</a:t>
            </a:r>
            <a:br>
              <a:rPr lang="en-US"/>
            </a:br>
            <a:r>
              <a:rPr lang="en-US" sz="3200"/>
              <a:t>Introduction: pointer provenance validity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3251-6B70-4E0E-A061-C37D5E0A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In the CHERI memory protection model, capabilities are derived from a single other capability;</a:t>
            </a:r>
          </a:p>
          <a:p>
            <a:r>
              <a:rPr lang="en-US" dirty="0">
                <a:ea typeface="+mn-lt"/>
                <a:cs typeface="+mn-lt"/>
              </a:rPr>
              <a:t>In CHERI C/C++, a capability can be a result of a complex expression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with multiple data types and casts;</a:t>
            </a:r>
          </a:p>
          <a:p>
            <a:r>
              <a:rPr lang="en-US" dirty="0">
                <a:ea typeface="+mn-lt"/>
                <a:cs typeface="+mn-lt"/>
              </a:rPr>
              <a:t>A variable that can hold a valid capability but should not be used as a source capability must be appropriately cast to indicate that (e.g., to an integer data type).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📚</a:t>
            </a:r>
            <a:r>
              <a:rPr lang="en-US" dirty="0">
                <a:ea typeface="+mn-lt"/>
                <a:cs typeface="+mn-lt"/>
                <a:hlinkClick r:id="rId2"/>
              </a:rPr>
              <a:t>§4.2.3, CHERI C/C++ Programming Guide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4D9-8ECF-4ED9-BD10-276BF6C7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E4D8-871F-41BD-B214-CE64198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Adapt a C Program to CHERI C</a:t>
            </a:r>
            <a:br>
              <a:rPr lang="en-US"/>
            </a:br>
            <a:r>
              <a:rPr lang="en-US" sz="3200"/>
              <a:t>Introduction: pointer provenance validity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3251-6B70-4E0E-A061-C37D5E0A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Ideally, we would like to recompile source code for </a:t>
            </a:r>
            <a:r>
              <a:rPr lang="en-US" err="1">
                <a:cs typeface="Calibri"/>
              </a:rPr>
              <a:t>CheriABI</a:t>
            </a:r>
            <a:r>
              <a:rPr lang="en-US">
                <a:cs typeface="Calibri"/>
              </a:rPr>
              <a:t> and automatically gain security;</a:t>
            </a:r>
          </a:p>
          <a:p>
            <a:r>
              <a:rPr lang="en-US">
                <a:ea typeface="+mn-lt"/>
                <a:cs typeface="+mn-lt"/>
              </a:rPr>
              <a:t>Unfortunately, there is a lot of software that use incorrect data types to hold values that fit in them but have different semantics.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4D9-8ECF-4ED9-BD10-276BF6C7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E4D8-871F-41BD-B214-CE64198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Adapt a C Program to CHERI C</a:t>
            </a:r>
            <a:br>
              <a:rPr lang="en-US"/>
            </a:br>
            <a:r>
              <a:rPr lang="en-US" sz="3200"/>
              <a:t>Introduction: CHERI compiler 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3251-6B70-4E0E-A061-C37D5E0A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3824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CHERI LLVM can identify capability-related issues and print warnings:</a:t>
            </a:r>
            <a:endParaRPr lang="en-US" dirty="0"/>
          </a:p>
          <a:p>
            <a:pPr lvl="1"/>
            <a:r>
              <a:rPr lang="en-US" dirty="0"/>
              <a:t>Loss of provenance (-</a:t>
            </a:r>
            <a:r>
              <a:rPr lang="en-US" dirty="0" err="1"/>
              <a:t>Wcheri</a:t>
            </a:r>
            <a:r>
              <a:rPr lang="en-US" dirty="0"/>
              <a:t>-capability-misuse);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Ambiguous provenance (-</a:t>
            </a:r>
            <a:r>
              <a:rPr lang="en-US" dirty="0" err="1"/>
              <a:t>Wcheri</a:t>
            </a:r>
            <a:r>
              <a:rPr lang="en-US" dirty="0"/>
              <a:t>-provenance);</a:t>
            </a:r>
            <a:endParaRPr lang="en-US" dirty="0">
              <a:cs typeface="Calibri"/>
            </a:endParaRPr>
          </a:p>
          <a:p>
            <a:pPr lvl="1"/>
            <a:r>
              <a:rPr lang="en-US" dirty="0" err="1"/>
              <a:t>Underaligned</a:t>
            </a:r>
            <a:r>
              <a:rPr lang="en-US" dirty="0"/>
              <a:t> capabilities of packed structures (-</a:t>
            </a:r>
            <a:r>
              <a:rPr lang="en-US" dirty="0" err="1"/>
              <a:t>Wcheri</a:t>
            </a:r>
            <a:r>
              <a:rPr lang="en-US" dirty="0"/>
              <a:t>-capability-misuse);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Underaligned</a:t>
            </a:r>
            <a:r>
              <a:rPr lang="en-US" dirty="0">
                <a:ea typeface="+mn-lt"/>
                <a:cs typeface="+mn-lt"/>
              </a:rPr>
              <a:t> load of capability type (-</a:t>
            </a:r>
            <a:r>
              <a:rPr lang="en-US" dirty="0" err="1">
                <a:ea typeface="+mn-lt"/>
                <a:cs typeface="+mn-lt"/>
              </a:rPr>
              <a:t>Wcheri</a:t>
            </a:r>
            <a:r>
              <a:rPr lang="en-US" dirty="0">
                <a:ea typeface="+mn-lt"/>
                <a:cs typeface="+mn-lt"/>
              </a:rPr>
              <a:t>-inefficient).</a:t>
            </a:r>
            <a:endParaRPr lang="en-US" dirty="0">
              <a:cs typeface="Calibri"/>
            </a:endParaRPr>
          </a:p>
          <a:p>
            <a:r>
              <a:rPr lang="en-US" dirty="0"/>
              <a:t>Sanitizers (available in the master branch, not in the Summer 2021 release):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 group of CHERI-specific sanitizers (-</a:t>
            </a:r>
            <a:r>
              <a:rPr lang="en-US" dirty="0" err="1">
                <a:ea typeface="+mn-lt"/>
                <a:cs typeface="+mn-lt"/>
              </a:rPr>
              <a:t>fsanitize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cheri</a:t>
            </a:r>
            <a:r>
              <a:rPr lang="en-US" dirty="0">
                <a:ea typeface="+mn-lt"/>
                <a:cs typeface="+mn-lt"/>
              </a:rPr>
              <a:t>);</a:t>
            </a:r>
          </a:p>
          <a:p>
            <a:pPr lvl="1"/>
            <a:r>
              <a:rPr lang="en-US" dirty="0">
                <a:ea typeface="+mn-lt"/>
                <a:cs typeface="+mn-lt"/>
              </a:rPr>
              <a:t>Detect capabilities that become unrepresentable when significantly (&gt;1) out-of-bounds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(-</a:t>
            </a:r>
            <a:r>
              <a:rPr lang="en-US" dirty="0" err="1">
                <a:ea typeface="+mn-lt"/>
                <a:cs typeface="+mn-lt"/>
              </a:rPr>
              <a:t>fsanitize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cheri</a:t>
            </a:r>
            <a:r>
              <a:rPr lang="en-US" dirty="0">
                <a:ea typeface="+mn-lt"/>
                <a:cs typeface="+mn-lt"/>
              </a:rPr>
              <a:t>-unrepresentable);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 the future: detect capabilities that are created &gt;1 out-of-bounds.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📚</a:t>
            </a:r>
            <a:r>
              <a:rPr lang="en-US" dirty="0">
                <a:ea typeface="+mn-lt"/>
                <a:cs typeface="+mn-lt"/>
                <a:hlinkClick r:id="rId2"/>
              </a:rPr>
              <a:t>§6, CHERI C/C++ Programming Guide</a:t>
            </a:r>
          </a:p>
          <a:p>
            <a:pPr marL="0" indent="0">
              <a:buNone/>
            </a:pPr>
            <a:r>
              <a:rPr lang="en-US" dirty="0"/>
              <a:t>📚</a:t>
            </a:r>
            <a:r>
              <a:rPr lang="en-US" dirty="0">
                <a:cs typeface="Calibri" panose="020F0502020204030204"/>
                <a:hlinkClick r:id="rId3"/>
              </a:rPr>
              <a:t>Assessing the Viability of an Open-Source CHERI Desktop Software Ecosystem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4D9-8ECF-4ED9-BD10-276BF6C7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E4D8-871F-41BD-B214-CE64198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Adapt a C Program to CHERI C</a:t>
            </a:r>
            <a:br>
              <a:rPr lang="en-US"/>
            </a:b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3251-6B70-4E0E-A061-C37D5E0A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📖Adapt a C Program to CHERI C</a:t>
            </a:r>
            <a:r>
              <a:rPr lang="en-US" sz="2800" dirty="0"/>
              <a:t> 👩‍💻!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4D9-8ECF-4ED9-BD10-276BF6C7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-provenance</a:t>
            </a: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8D4A577-90C5-43BF-BFF4-4836EA073354}"/>
              </a:ext>
            </a:extLst>
          </p:cNvPr>
          <p:cNvSpPr txBox="1">
            <a:spLocks/>
          </p:cNvSpPr>
          <p:nvPr/>
        </p:nvSpPr>
        <p:spPr>
          <a:xfrm>
            <a:off x="7237791" y="3741512"/>
            <a:ext cx="4091819" cy="261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768742-2D83-44EE-8812-DA3EDC04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265" y="2232878"/>
            <a:ext cx="6313714" cy="3012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700">
                <a:cs typeface="Calibri" panose="020F0502020204030204"/>
              </a:rPr>
              <a:t># ./cat-baseline /etc/</a:t>
            </a:r>
            <a:r>
              <a:rPr lang="en-GB" sz="2700" err="1">
                <a:cs typeface="Calibri" panose="020F0502020204030204"/>
              </a:rPr>
              <a:t>hostid</a:t>
            </a:r>
            <a:endParaRPr lang="en-GB" sz="27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700">
                <a:cs typeface="Calibri" panose="020F0502020204030204"/>
              </a:rPr>
              <a:t>bb5fbb47-10ab-11ec-a609-f5a47707c223</a:t>
            </a:r>
          </a:p>
          <a:p>
            <a:pPr marL="0" indent="0">
              <a:buNone/>
            </a:pPr>
            <a:endParaRPr lang="en-GB" sz="27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700">
                <a:ea typeface="+mn-lt"/>
                <a:cs typeface="+mn-lt"/>
              </a:rPr>
              <a:t># ./cat-</a:t>
            </a:r>
            <a:r>
              <a:rPr lang="en-GB" sz="2700" err="1">
                <a:ea typeface="+mn-lt"/>
                <a:cs typeface="+mn-lt"/>
              </a:rPr>
              <a:t>cheri</a:t>
            </a:r>
            <a:r>
              <a:rPr lang="en-GB" sz="2700">
                <a:ea typeface="+mn-lt"/>
                <a:cs typeface="+mn-lt"/>
              </a:rPr>
              <a:t> /etc/</a:t>
            </a:r>
            <a:r>
              <a:rPr lang="en-GB" sz="2700" err="1">
                <a:ea typeface="+mn-lt"/>
                <a:cs typeface="+mn-lt"/>
              </a:rPr>
              <a:t>hostid</a:t>
            </a:r>
          </a:p>
          <a:p>
            <a:pPr marL="0" indent="0">
              <a:buNone/>
            </a:pPr>
            <a:r>
              <a:rPr lang="en-GB" sz="2700">
                <a:ea typeface="+mn-lt"/>
                <a:cs typeface="+mn-lt"/>
              </a:rPr>
              <a:t>cat-</a:t>
            </a:r>
            <a:r>
              <a:rPr lang="en-GB" sz="2700" err="1">
                <a:ea typeface="+mn-lt"/>
                <a:cs typeface="+mn-lt"/>
              </a:rPr>
              <a:t>cheri</a:t>
            </a:r>
            <a:r>
              <a:rPr lang="en-GB" sz="2700">
                <a:ea typeface="+mn-lt"/>
                <a:cs typeface="+mn-lt"/>
              </a:rPr>
              <a:t>: write(2) failed: Bad address</a:t>
            </a:r>
            <a:endParaRPr lang="en-US" sz="27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-provenance</a:t>
            </a:r>
            <a:endParaRPr lang="en-US" sz="320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A0B8-697A-4F49-89AB-AD955617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934" y="1672017"/>
            <a:ext cx="4426856" cy="5190746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write(</a:t>
            </a:r>
            <a:r>
              <a:rPr lang="en-US" err="1">
                <a:ea typeface="+mn-lt"/>
                <a:cs typeface="+mn-lt"/>
              </a:rPr>
              <a:t>fildes</a:t>
            </a:r>
            <a:r>
              <a:rPr lang="en-US">
                <a:ea typeface="+mn-lt"/>
                <a:cs typeface="+mn-lt"/>
              </a:rPr>
              <a:t>, (const void *)(off + (</a:t>
            </a:r>
            <a:r>
              <a:rPr lang="en-US" err="1">
                <a:ea typeface="+mn-lt"/>
                <a:cs typeface="+mn-lt"/>
              </a:rPr>
              <a:t>uintptr_t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 err="1">
                <a:ea typeface="+mn-lt"/>
                <a:cs typeface="+mn-lt"/>
              </a:rPr>
              <a:t>buf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nbyte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Breakpoint 1, _write () at _write.S:4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disassemble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Dump of assembler code for function _write: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=&gt; 0x0000000040299130 &lt;+0&gt;:       li      t0,4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  0x0000000040299132 &lt;+2&gt;:       </a:t>
            </a:r>
            <a:r>
              <a:rPr lang="en-US" err="1">
                <a:solidFill>
                  <a:schemeClr val="accent2"/>
                </a:solidFill>
                <a:ea typeface="+mn-lt"/>
                <a:cs typeface="+mn-lt"/>
              </a:rPr>
              <a:t>ecall</a:t>
            </a:r>
            <a:endParaRPr lang="en-US" err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ca0 ca1 ca2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ca0            0x1      </a:t>
            </a:r>
            <a:r>
              <a:rPr lang="en-US" err="1">
                <a:ea typeface="+mn-lt"/>
                <a:cs typeface="+mn-lt"/>
              </a:rPr>
              <a:t>0x1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ca1           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0x40810000       0x40810000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ca2            0x25     </a:t>
            </a:r>
            <a:r>
              <a:rPr lang="en-US" err="1">
                <a:ea typeface="+mn-lt"/>
                <a:cs typeface="+mn-lt"/>
              </a:rPr>
              <a:t>0x25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 </a:t>
            </a:r>
            <a:r>
              <a:rPr lang="en-US" err="1">
                <a:ea typeface="+mn-lt"/>
                <a:cs typeface="+mn-lt"/>
              </a:rPr>
              <a:t>ni</a:t>
            </a:r>
            <a:r>
              <a:rPr lang="en-US">
                <a:ea typeface="+mn-lt"/>
                <a:cs typeface="+mn-lt"/>
              </a:rPr>
              <a:t> 2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       in _</a:t>
            </a:r>
            <a:r>
              <a:rPr lang="en-US" err="1">
                <a:ea typeface="+mn-lt"/>
                <a:cs typeface="+mn-lt"/>
              </a:rPr>
              <a:t>write.S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ca0 ct0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ca0            0xe      0xe</a:t>
            </a:r>
          </a:p>
          <a:p>
            <a:pPr>
              <a:buNone/>
            </a:pP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ct0            0x1      0x1</a:t>
            </a:r>
            <a:endParaRPr lang="en-US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8D4A577-90C5-43BF-BFF4-4836EA073354}"/>
              </a:ext>
            </a:extLst>
          </p:cNvPr>
          <p:cNvSpPr txBox="1">
            <a:spLocks/>
          </p:cNvSpPr>
          <p:nvPr/>
        </p:nvSpPr>
        <p:spPr>
          <a:xfrm>
            <a:off x="8313058" y="2860979"/>
            <a:ext cx="4091819" cy="261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15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-provenance</a:t>
            </a:r>
            <a:endParaRPr lang="en-US" sz="320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A0B8-697A-4F49-89AB-AD955617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2073578"/>
            <a:ext cx="11598122" cy="4613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./</a:t>
            </a:r>
            <a:r>
              <a:rPr lang="en-US" err="1">
                <a:ea typeface="+mn-lt"/>
                <a:cs typeface="+mn-lt"/>
              </a:rPr>
              <a:t>src</a:t>
            </a:r>
            <a:r>
              <a:rPr lang="en-US">
                <a:ea typeface="+mn-lt"/>
                <a:cs typeface="+mn-lt"/>
              </a:rPr>
              <a:t>/exercises/adapt-c/cat/methods.c:70:43: warning: binary expression on capability types '</a:t>
            </a:r>
            <a:r>
              <a:rPr lang="en-US" err="1">
                <a:ea typeface="+mn-lt"/>
                <a:cs typeface="+mn-lt"/>
              </a:rPr>
              <a:t>ptroff_t</a:t>
            </a:r>
            <a:r>
              <a:rPr lang="en-US">
                <a:ea typeface="+mn-lt"/>
                <a:cs typeface="+mn-lt"/>
              </a:rPr>
              <a:t>' (aka 'unsigned __</a:t>
            </a:r>
            <a:r>
              <a:rPr lang="en-US" err="1">
                <a:ea typeface="+mn-lt"/>
                <a:cs typeface="+mn-lt"/>
              </a:rPr>
              <a:t>intcap</a:t>
            </a:r>
            <a:r>
              <a:rPr lang="en-US">
                <a:ea typeface="+mn-lt"/>
                <a:cs typeface="+mn-lt"/>
              </a:rPr>
              <a:t>') and '</a:t>
            </a:r>
            <a:r>
              <a:rPr lang="en-US" err="1">
                <a:ea typeface="+mn-lt"/>
                <a:cs typeface="+mn-lt"/>
              </a:rPr>
              <a:t>uintptr_t</a:t>
            </a:r>
            <a:r>
              <a:rPr lang="en-US">
                <a:ea typeface="+mn-lt"/>
                <a:cs typeface="+mn-lt"/>
              </a:rPr>
              <a:t>'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(aka 'unsigned __</a:t>
            </a:r>
            <a:r>
              <a:rPr lang="en-US" err="1">
                <a:ea typeface="+mn-lt"/>
                <a:cs typeface="+mn-lt"/>
              </a:rPr>
              <a:t>intcap</a:t>
            </a:r>
            <a:r>
              <a:rPr lang="en-US">
                <a:ea typeface="+mn-lt"/>
                <a:cs typeface="+mn-lt"/>
              </a:rPr>
              <a:t>');</a:t>
            </a: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it is not clear which should be used as the source of provenance; currently provenance is inherited from the left-hand side [-</a:t>
            </a:r>
            <a:r>
              <a:rPr lang="en-US" err="1">
                <a:ea typeface="+mn-lt"/>
                <a:cs typeface="+mn-lt"/>
              </a:rPr>
              <a:t>Wcheri</a:t>
            </a:r>
            <a:r>
              <a:rPr lang="en-US">
                <a:ea typeface="+mn-lt"/>
                <a:cs typeface="+mn-lt"/>
              </a:rPr>
              <a:t>-provenance]</a:t>
            </a:r>
            <a:endParaRPr lang="en-US">
              <a:cs typeface="Calibri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        return (write(</a:t>
            </a:r>
            <a:r>
              <a:rPr lang="en-US" err="1">
                <a:ea typeface="+mn-lt"/>
                <a:cs typeface="+mn-lt"/>
              </a:rPr>
              <a:t>fildes</a:t>
            </a:r>
            <a:r>
              <a:rPr lang="en-US">
                <a:ea typeface="+mn-lt"/>
                <a:cs typeface="+mn-lt"/>
              </a:rPr>
              <a:t>, (const void *)(off + (</a:t>
            </a:r>
            <a:r>
              <a:rPr lang="en-US" err="1">
                <a:ea typeface="+mn-lt"/>
                <a:cs typeface="+mn-lt"/>
              </a:rPr>
              <a:t>uintptr_t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 err="1">
                <a:ea typeface="+mn-lt"/>
                <a:cs typeface="+mn-lt"/>
              </a:rPr>
              <a:t>buf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nbyte</a:t>
            </a:r>
            <a:r>
              <a:rPr lang="en-US">
                <a:ea typeface="+mn-lt"/>
                <a:cs typeface="+mn-lt"/>
              </a:rPr>
              <a:t>));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                                                                    ~~~ ^ ~~~~~~~~~~~~~~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8D4A577-90C5-43BF-BFF4-4836EA073354}"/>
              </a:ext>
            </a:extLst>
          </p:cNvPr>
          <p:cNvSpPr txBox="1">
            <a:spLocks/>
          </p:cNvSpPr>
          <p:nvPr/>
        </p:nvSpPr>
        <p:spPr>
          <a:xfrm>
            <a:off x="8313058" y="2860979"/>
            <a:ext cx="4091819" cy="261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10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A357-F99F-4F9A-8E2B-C541C16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Exercise: Adapt a C Program to CHERI C</a:t>
            </a:r>
            <a:br>
              <a:rPr lang="en-US"/>
            </a:br>
            <a:r>
              <a:rPr lang="en-US" sz="3200"/>
              <a:t>Discussion for </a:t>
            </a:r>
            <a:r>
              <a:rPr lang="en-US" sz="3200">
                <a:ea typeface="+mj-lt"/>
                <a:cs typeface="+mj-lt"/>
              </a:rPr>
              <a:t>-</a:t>
            </a:r>
            <a:r>
              <a:rPr lang="en-US" sz="3200" err="1">
                <a:ea typeface="+mj-lt"/>
                <a:cs typeface="+mj-lt"/>
              </a:rPr>
              <a:t>Wcheri</a:t>
            </a:r>
            <a:r>
              <a:rPr lang="en-US" sz="3200">
                <a:ea typeface="+mj-lt"/>
                <a:cs typeface="+mj-lt"/>
              </a:rPr>
              <a:t>-provenance</a:t>
            </a:r>
            <a:endParaRPr lang="en-US" sz="3200"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511C-642D-4DBC-9C77-8A2CC94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8D4A577-90C5-43BF-BFF4-4836EA073354}"/>
              </a:ext>
            </a:extLst>
          </p:cNvPr>
          <p:cNvSpPr txBox="1">
            <a:spLocks/>
          </p:cNvSpPr>
          <p:nvPr/>
        </p:nvSpPr>
        <p:spPr>
          <a:xfrm>
            <a:off x="8313058" y="2860979"/>
            <a:ext cx="4091819" cy="261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7364CBD-FDB3-4585-A728-3B1024597B8A}"/>
              </a:ext>
            </a:extLst>
          </p:cNvPr>
          <p:cNvSpPr txBox="1">
            <a:spLocks/>
          </p:cNvSpPr>
          <p:nvPr/>
        </p:nvSpPr>
        <p:spPr>
          <a:xfrm>
            <a:off x="6096001" y="1672016"/>
            <a:ext cx="5027990" cy="5049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ea typeface="+mn-lt"/>
                <a:cs typeface="+mn-lt"/>
              </a:rPr>
              <a:t>write(</a:t>
            </a:r>
            <a:r>
              <a:rPr lang="en-US" err="1">
                <a:ea typeface="+mn-lt"/>
                <a:cs typeface="+mn-lt"/>
              </a:rPr>
              <a:t>fildes</a:t>
            </a:r>
            <a:r>
              <a:rPr lang="en-US">
                <a:ea typeface="+mn-lt"/>
                <a:cs typeface="+mn-lt"/>
              </a:rPr>
              <a:t>, (const void *)(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(</a:t>
            </a:r>
            <a:r>
              <a:rPr lang="en-US" err="1">
                <a:solidFill>
                  <a:schemeClr val="accent2"/>
                </a:solidFill>
                <a:ea typeface="+mn-lt"/>
                <a:cs typeface="+mn-lt"/>
              </a:rPr>
              <a:t>size_t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off + (</a:t>
            </a:r>
            <a:r>
              <a:rPr lang="en-US" err="1">
                <a:ea typeface="+mn-lt"/>
                <a:cs typeface="+mn-lt"/>
              </a:rPr>
              <a:t>uintptr_t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 err="1">
                <a:ea typeface="+mn-lt"/>
                <a:cs typeface="+mn-lt"/>
              </a:rPr>
              <a:t>buf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nbyte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Breakpoint 1, _write () at _write.S:4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disassemble 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Dump of assembler code for function _write: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=&gt; 0x0000000040299130 &lt;+0&gt;:       li      t0,4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  0x0000000040299132 &lt;+2&gt;:       </a:t>
            </a:r>
            <a:r>
              <a:rPr lang="en-US" err="1">
                <a:solidFill>
                  <a:schemeClr val="accent2"/>
                </a:solidFill>
                <a:ea typeface="+mn-lt"/>
                <a:cs typeface="+mn-lt"/>
              </a:rPr>
              <a:t>ecall</a:t>
            </a:r>
            <a:endParaRPr lang="en-US" err="1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ca0 ca1 ca2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ca0            0x1      0x1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ca1           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0xd17d0000000180040000000040810000</a:t>
            </a:r>
          </a:p>
          <a:p>
            <a:pPr>
              <a:buNone/>
            </a:pP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       0x40810000 [rwRW,0x40810000-0x40811000]</a:t>
            </a:r>
            <a:endParaRPr lang="en-US">
              <a:solidFill>
                <a:schemeClr val="accent2"/>
              </a:solidFill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ca2            0x25     0x25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ni</a:t>
            </a:r>
            <a:r>
              <a:rPr lang="en-US">
                <a:ea typeface="+mn-lt"/>
                <a:cs typeface="+mn-lt"/>
              </a:rPr>
              <a:t> 2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bb5fbb47-10ab-11ec-a609-f5a47707c223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4       in _</a:t>
            </a:r>
            <a:r>
              <a:rPr lang="en-US" err="1">
                <a:ea typeface="+mn-lt"/>
                <a:cs typeface="+mn-lt"/>
              </a:rPr>
              <a:t>write.S</a:t>
            </a:r>
            <a:endParaRPr lang="en-US" err="1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ca0 ct0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ca0            0x25     0x25</a:t>
            </a:r>
          </a:p>
          <a:p>
            <a:pPr>
              <a:buNone/>
            </a:pP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ct0            0x0      0x0</a:t>
            </a:r>
            <a:endParaRPr lang="en-US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4BA3607-8409-44B0-B8DD-E12A5F420949}"/>
              </a:ext>
            </a:extLst>
          </p:cNvPr>
          <p:cNvSpPr txBox="1">
            <a:spLocks/>
          </p:cNvSpPr>
          <p:nvPr/>
        </p:nvSpPr>
        <p:spPr>
          <a:xfrm>
            <a:off x="1624391" y="1672016"/>
            <a:ext cx="4426856" cy="5190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write(</a:t>
            </a:r>
            <a:r>
              <a:rPr lang="en-US" err="1">
                <a:ea typeface="+mn-lt"/>
                <a:cs typeface="+mn-lt"/>
              </a:rPr>
              <a:t>fildes</a:t>
            </a:r>
            <a:r>
              <a:rPr lang="en-US">
                <a:ea typeface="+mn-lt"/>
                <a:cs typeface="+mn-lt"/>
              </a:rPr>
              <a:t>, (const void *)(off + (</a:t>
            </a:r>
            <a:r>
              <a:rPr lang="en-US" err="1">
                <a:ea typeface="+mn-lt"/>
                <a:cs typeface="+mn-lt"/>
              </a:rPr>
              <a:t>uintptr_t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 err="1">
                <a:ea typeface="+mn-lt"/>
                <a:cs typeface="+mn-lt"/>
              </a:rPr>
              <a:t>buf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nbyte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Breakpoint 1, _write () at _write.S:4</a:t>
            </a: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disassemble </a:t>
            </a: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Dump of assembler code for function _write:</a:t>
            </a: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=&gt; 0x0000000040299130 &lt;+0&gt;:       li      t0,4</a:t>
            </a: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     0x0000000040299132 &lt;+2&gt;:       </a:t>
            </a:r>
            <a:r>
              <a:rPr lang="en-US" err="1">
                <a:solidFill>
                  <a:schemeClr val="accent2"/>
                </a:solidFill>
                <a:ea typeface="+mn-lt"/>
                <a:cs typeface="+mn-lt"/>
              </a:rPr>
              <a:t>ecall</a:t>
            </a:r>
            <a:endParaRPr lang="en-US" err="1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ca0 ca1 ca2</a:t>
            </a:r>
            <a:endParaRPr lang="en-US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ca0            0x1      </a:t>
            </a:r>
            <a:r>
              <a:rPr lang="en-US" err="1">
                <a:ea typeface="+mn-lt"/>
                <a:cs typeface="+mn-lt"/>
              </a:rPr>
              <a:t>0x1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ca1           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0x40810000       0x40810000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ca2            0x25     </a:t>
            </a:r>
            <a:r>
              <a:rPr lang="en-US" err="1">
                <a:ea typeface="+mn-lt"/>
                <a:cs typeface="+mn-lt"/>
              </a:rPr>
              <a:t>0x25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 </a:t>
            </a:r>
            <a:r>
              <a:rPr lang="en-US" err="1">
                <a:ea typeface="+mn-lt"/>
                <a:cs typeface="+mn-lt"/>
              </a:rPr>
              <a:t>ni</a:t>
            </a:r>
            <a:r>
              <a:rPr lang="en-US">
                <a:ea typeface="+mn-lt"/>
                <a:cs typeface="+mn-lt"/>
              </a:rPr>
              <a:t> 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4       in _</a:t>
            </a:r>
            <a:r>
              <a:rPr lang="en-US" err="1">
                <a:ea typeface="+mn-lt"/>
                <a:cs typeface="+mn-lt"/>
              </a:rPr>
              <a:t>write.S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 info registers ca0 ct0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ca0            0xe      0xe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ct0            0x1      0x1</a:t>
            </a:r>
            <a:endParaRPr lang="en-US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gdb</a:t>
            </a:r>
            <a:r>
              <a:rPr lang="en-US">
                <a:ea typeface="+mn-lt"/>
                <a:cs typeface="+mn-lt"/>
              </a:rPr>
              <a:t>)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66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1401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Exercise: Adapt a C Program to CHERI C Introduction: pointer provenance validity (1/3)</vt:lpstr>
      <vt:lpstr>Exercise: Adapt a C Program to CHERI C Introduction: pointer provenance validity (2/3)</vt:lpstr>
      <vt:lpstr>Exercise: Adapt a C Program to CHERI C Introduction: pointer provenance validity (3/3)</vt:lpstr>
      <vt:lpstr>Exercise: Adapt a C Program to CHERI C Introduction: CHERI compiler warnings and errors</vt:lpstr>
      <vt:lpstr>Exercise: Adapt a C Program to CHERI C </vt:lpstr>
      <vt:lpstr>Exercise: Adapt a C Program to CHERI C Discussion for -Wcheri-provenance</vt:lpstr>
      <vt:lpstr>Exercise: Adapt a C Program to CHERI C Discussion for -Wcheri-provenance</vt:lpstr>
      <vt:lpstr>Exercise: Adapt a C Program to CHERI C Discussion for -Wcheri-provenance</vt:lpstr>
      <vt:lpstr>Exercise: Adapt a C Program to CHERI C Discussion for -Wcheri-provenance</vt:lpstr>
      <vt:lpstr>Exercise: Adapt a C Program to CHERI C Discussion for -Wcheri-capability-misuse</vt:lpstr>
      <vt:lpstr>Exercise: Adapt a C Program to CHERI C Discussion for -Wcheri-capability-misuse</vt:lpstr>
      <vt:lpstr>Exercise: Adapt a C Program to CHERI C Discussion for -Wcheri-capability-misuse</vt:lpstr>
      <vt:lpstr>Exercise: Adapt a C Program to CHERI C Discussion for -Wcheri-capability-misuse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Adapt a C Program to CHERI C Introduction: pointer provenance validity (1/3)</dc:title>
  <dc:creator>Wes Filardo</dc:creator>
  <cp:lastModifiedBy>Wes Filardo</cp:lastModifiedBy>
  <cp:revision>1</cp:revision>
  <dcterms:created xsi:type="dcterms:W3CDTF">2022-02-28T11:13:33Z</dcterms:created>
  <dcterms:modified xsi:type="dcterms:W3CDTF">2022-02-28T11:18:02Z</dcterms:modified>
</cp:coreProperties>
</file>