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9"/>
  </p:notesMasterIdLst>
  <p:sldIdLst>
    <p:sldId id="256" r:id="rId2"/>
    <p:sldId id="257" r:id="rId3"/>
    <p:sldId id="295" r:id="rId4"/>
    <p:sldId id="296" r:id="rId5"/>
    <p:sldId id="297" r:id="rId6"/>
    <p:sldId id="286" r:id="rId7"/>
    <p:sldId id="287" r:id="rId8"/>
    <p:sldId id="288" r:id="rId9"/>
    <p:sldId id="298" r:id="rId10"/>
    <p:sldId id="299" r:id="rId11"/>
    <p:sldId id="300" r:id="rId12"/>
    <p:sldId id="301" r:id="rId13"/>
    <p:sldId id="280" r:id="rId14"/>
    <p:sldId id="259" r:id="rId15"/>
    <p:sldId id="264" r:id="rId16"/>
    <p:sldId id="263" r:id="rId17"/>
    <p:sldId id="261" r:id="rId18"/>
    <p:sldId id="262" r:id="rId19"/>
    <p:sldId id="265" r:id="rId20"/>
    <p:sldId id="266" r:id="rId21"/>
    <p:sldId id="267" r:id="rId22"/>
    <p:sldId id="275" r:id="rId23"/>
    <p:sldId id="268" r:id="rId24"/>
    <p:sldId id="269" r:id="rId25"/>
    <p:sldId id="270" r:id="rId26"/>
    <p:sldId id="276" r:id="rId27"/>
    <p:sldId id="271" r:id="rId28"/>
    <p:sldId id="272" r:id="rId29"/>
    <p:sldId id="277" r:id="rId30"/>
    <p:sldId id="273" r:id="rId31"/>
    <p:sldId id="278" r:id="rId32"/>
    <p:sldId id="281" r:id="rId33"/>
    <p:sldId id="290" r:id="rId34"/>
    <p:sldId id="291" r:id="rId35"/>
    <p:sldId id="292" r:id="rId36"/>
    <p:sldId id="282" r:id="rId37"/>
    <p:sldId id="283" r:id="rId38"/>
    <p:sldId id="284" r:id="rId39"/>
    <p:sldId id="285" r:id="rId40"/>
    <p:sldId id="302" r:id="rId41"/>
    <p:sldId id="293" r:id="rId42"/>
    <p:sldId id="294" r:id="rId43"/>
    <p:sldId id="279" r:id="rId44"/>
    <p:sldId id="303" r:id="rId45"/>
    <p:sldId id="306" r:id="rId46"/>
    <p:sldId id="304" r:id="rId47"/>
    <p:sldId id="305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86535" autoAdjust="0"/>
  </p:normalViewPr>
  <p:slideViewPr>
    <p:cSldViewPr snapToGrid="0">
      <p:cViewPr varScale="1">
        <p:scale>
          <a:sx n="69" d="100"/>
          <a:sy n="69" d="100"/>
        </p:scale>
        <p:origin x="16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1C35-74F7-4865-8604-50B740D76BD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014A8-3B37-4414-BF47-158956A8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94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5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02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54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968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201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511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charset="0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charset="0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charset="0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charset="0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graphics/2d-graphics.html" TargetMode="External"/><Relationship Id="rId2" Type="http://schemas.openxmlformats.org/officeDocument/2006/relationships/hyperlink" Target="https://developer.android.com/guide/topics/graphics/openg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guide/topics/connectivity/wifip2p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1021"/>
            <a:ext cx="7772400" cy="941695"/>
          </a:xfrm>
        </p:spPr>
        <p:txBody>
          <a:bodyPr/>
          <a:lstStyle/>
          <a:p>
            <a:r>
              <a:rPr lang="en-US" sz="3600" dirty="0" err="1" smtClean="0"/>
              <a:t>Phát</a:t>
            </a:r>
            <a:r>
              <a:rPr lang="en-US" sz="3600" dirty="0" smtClean="0"/>
              <a:t> </a:t>
            </a:r>
            <a:r>
              <a:rPr lang="en-US" sz="3600" dirty="0" err="1" smtClean="0"/>
              <a:t>triển</a:t>
            </a:r>
            <a:r>
              <a:rPr lang="en-US" sz="3600" dirty="0" smtClean="0"/>
              <a:t> </a:t>
            </a:r>
            <a:r>
              <a:rPr lang="en-US" sz="3600" dirty="0" err="1" smtClean="0"/>
              <a:t>phần</a:t>
            </a:r>
            <a:r>
              <a:rPr lang="en-US" sz="3600" dirty="0" smtClean="0"/>
              <a:t> </a:t>
            </a:r>
            <a:r>
              <a:rPr lang="en-US" sz="3600" dirty="0" err="1" smtClean="0"/>
              <a:t>mềm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 smtClean="0"/>
              <a:t>Thiết</a:t>
            </a:r>
            <a:r>
              <a:rPr lang="en-US" sz="3600" dirty="0" smtClean="0"/>
              <a:t> </a:t>
            </a:r>
            <a:r>
              <a:rPr lang="en-US" sz="3600" dirty="0" err="1" smtClean="0"/>
              <a:t>bị</a:t>
            </a:r>
            <a:r>
              <a:rPr lang="en-US" sz="3600" dirty="0" smtClean="0"/>
              <a:t> di </a:t>
            </a:r>
            <a:r>
              <a:rPr lang="en-US" sz="3600" dirty="0" err="1" smtClean="0"/>
              <a:t>động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Đồ</a:t>
            </a:r>
            <a:r>
              <a:rPr lang="en-US" sz="3600" dirty="0" smtClean="0"/>
              <a:t> </a:t>
            </a:r>
            <a:r>
              <a:rPr lang="en-US" sz="3600" dirty="0" err="1" smtClean="0"/>
              <a:t>án</a:t>
            </a:r>
            <a:r>
              <a:rPr lang="en-US" sz="3600" dirty="0" smtClean="0"/>
              <a:t> </a:t>
            </a:r>
            <a:r>
              <a:rPr lang="en-US" sz="3600" dirty="0" err="1" smtClean="0"/>
              <a:t>cuối</a:t>
            </a:r>
            <a:r>
              <a:rPr lang="en-US" sz="3600" dirty="0" smtClean="0"/>
              <a:t> </a:t>
            </a:r>
            <a:r>
              <a:rPr lang="en-US" sz="3600" dirty="0" err="1" smtClean="0"/>
              <a:t>kì</a:t>
            </a:r>
            <a:r>
              <a:rPr lang="en-US" sz="3600" dirty="0" smtClean="0"/>
              <a:t> (Graphics &amp; P2P)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54822"/>
            <a:ext cx="6400800" cy="2885742"/>
          </a:xfrm>
        </p:spPr>
        <p:txBody>
          <a:bodyPr/>
          <a:lstStyle/>
          <a:p>
            <a:pPr algn="l"/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: 30 &amp; 31</a:t>
            </a:r>
            <a:r>
              <a:rPr lang="en-US" sz="2200" dirty="0"/>
              <a:t>	</a:t>
            </a:r>
            <a:r>
              <a:rPr lang="en-US" sz="2200" dirty="0" smtClean="0"/>
              <a:t>	</a:t>
            </a:r>
            <a:endParaRPr lang="en-US" sz="2200" dirty="0"/>
          </a:p>
          <a:p>
            <a:pPr algn="l"/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: VPK2013</a:t>
            </a:r>
            <a:endParaRPr lang="en-US" sz="2200" dirty="0"/>
          </a:p>
          <a:p>
            <a:pPr algn="l"/>
            <a:r>
              <a:rPr lang="en-US" sz="2200" dirty="0" smtClean="0"/>
              <a:t>1352018 – </a:t>
            </a:r>
            <a:r>
              <a:rPr lang="en-US" sz="2200" dirty="0" err="1" smtClean="0"/>
              <a:t>Trần</a:t>
            </a:r>
            <a:r>
              <a:rPr lang="en-US" sz="2200" dirty="0" smtClean="0"/>
              <a:t> Thanh </a:t>
            </a:r>
            <a:r>
              <a:rPr lang="en-US" sz="2200" dirty="0" err="1" smtClean="0"/>
              <a:t>Tuấn</a:t>
            </a:r>
            <a:endParaRPr lang="en-US" sz="2200" dirty="0" smtClean="0"/>
          </a:p>
          <a:p>
            <a:pPr algn="l"/>
            <a:r>
              <a:rPr lang="en-US" sz="2200" dirty="0" smtClean="0"/>
              <a:t>1352029 – </a:t>
            </a:r>
            <a:r>
              <a:rPr lang="en-US" sz="2200" dirty="0" err="1" smtClean="0"/>
              <a:t>Vũ</a:t>
            </a:r>
            <a:r>
              <a:rPr lang="en-US" sz="2200" dirty="0" smtClean="0"/>
              <a:t> </a:t>
            </a:r>
            <a:r>
              <a:rPr lang="en-US" sz="2200" dirty="0" err="1" smtClean="0"/>
              <a:t>Đức</a:t>
            </a:r>
            <a:r>
              <a:rPr lang="en-US" sz="2200" dirty="0" smtClean="0"/>
              <a:t> </a:t>
            </a:r>
            <a:r>
              <a:rPr lang="en-US" sz="2200" dirty="0" err="1" smtClean="0"/>
              <a:t>Đại</a:t>
            </a:r>
            <a:endParaRPr lang="en-US" sz="2200" dirty="0" smtClean="0"/>
          </a:p>
          <a:p>
            <a:pPr algn="l"/>
            <a:r>
              <a:rPr lang="en-US" sz="2200" dirty="0" smtClean="0"/>
              <a:t>1352034 – Ang Tony Vincent</a:t>
            </a:r>
          </a:p>
          <a:p>
            <a:pPr algn="l"/>
            <a:r>
              <a:rPr lang="en-US" sz="2200" dirty="0" smtClean="0"/>
              <a:t>1352035 – </a:t>
            </a:r>
            <a:r>
              <a:rPr lang="en-US" sz="2200" dirty="0" err="1" smtClean="0"/>
              <a:t>Trần</a:t>
            </a:r>
            <a:r>
              <a:rPr lang="en-US" sz="2200" dirty="0" smtClean="0"/>
              <a:t> </a:t>
            </a:r>
            <a:r>
              <a:rPr lang="en-US" sz="2200" dirty="0" err="1" smtClean="0"/>
              <a:t>Hoàng</a:t>
            </a:r>
            <a:r>
              <a:rPr lang="en-US" sz="2200" dirty="0" smtClean="0"/>
              <a:t> </a:t>
            </a:r>
            <a:r>
              <a:rPr lang="en-US" sz="2200" dirty="0" err="1" smtClean="0"/>
              <a:t>Vũ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4418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Hệ </a:t>
            </a:r>
            <a:r>
              <a:rPr lang="vi-VN" dirty="0"/>
              <a:t>thống sẽ hiển thị hình </a:t>
            </a:r>
            <a:r>
              <a:rPr lang="vi-VN" dirty="0" smtClean="0"/>
              <a:t>mẫu</a:t>
            </a:r>
            <a:r>
              <a:rPr lang="en-US" dirty="0" smtClean="0"/>
              <a:t> </a:t>
            </a:r>
            <a:r>
              <a:rPr lang="vi-VN" dirty="0" smtClean="0"/>
              <a:t>trong </a:t>
            </a:r>
            <a:r>
              <a:rPr lang="vi-VN" dirty="0"/>
              <a:t>một khoảng thời gian nhất định và sau đó ẩn đi.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Người </a:t>
            </a:r>
            <a:r>
              <a:rPr lang="vi-VN" dirty="0"/>
              <a:t>chơi phải vẽ lại hình </a:t>
            </a:r>
            <a:r>
              <a:rPr lang="vi-VN" dirty="0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Người </a:t>
            </a:r>
            <a:r>
              <a:rPr lang="vi-VN" dirty="0"/>
              <a:t>chơi sẽ thua cuộc nếu hết thời gian vẽ hoặc bỏ </a:t>
            </a:r>
            <a:r>
              <a:rPr lang="vi-VN" dirty="0" smtClean="0"/>
              <a:t>cuộc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vi-VN" dirty="0" smtClean="0"/>
              <a:t>hế </a:t>
            </a:r>
            <a:r>
              <a:rPr lang="vi-VN" dirty="0"/>
              <a:t>độ nhiều </a:t>
            </a:r>
            <a:r>
              <a:rPr lang="vi-VN" dirty="0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vi-VN" dirty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Người </a:t>
            </a:r>
            <a:r>
              <a:rPr lang="vi-VN" dirty="0"/>
              <a:t>chơi có thể kết nối với những người </a:t>
            </a:r>
            <a:r>
              <a:rPr lang="vi-VN" dirty="0" smtClean="0"/>
              <a:t>chơi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Các </a:t>
            </a:r>
            <a:r>
              <a:rPr lang="vi-VN" dirty="0"/>
              <a:t>thiết bị sẽ được kết nối với nhau thông qua cùng một mạng Wifi.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Hệ </a:t>
            </a:r>
            <a:r>
              <a:rPr lang="vi-VN" dirty="0"/>
              <a:t>thống sẽ hiển thị hình mẫu trong một khoảng thời gian nhất định và sau đó ẩn đi.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Người </a:t>
            </a:r>
            <a:r>
              <a:rPr lang="vi-VN" dirty="0"/>
              <a:t>chơi nào vẽ lại hình mẫu đó một cách nhanh nhất sẽ giành chiến thắng</a:t>
            </a:r>
            <a:r>
              <a:rPr lang="vi-VN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 smtClean="0"/>
              <a:t>hiểu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OpenGL ES</a:t>
            </a:r>
          </a:p>
          <a:p>
            <a:pPr marL="514350" indent="-514350">
              <a:buAutoNum type="arabicPeriod"/>
            </a:pPr>
            <a:r>
              <a:rPr lang="en-US" dirty="0" smtClean="0"/>
              <a:t>Canvas &amp; </a:t>
            </a:r>
            <a:r>
              <a:rPr lang="en-US" dirty="0" err="1" smtClean="0"/>
              <a:t>Drawables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P2P qua Bluetooth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P2P qua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</a:t>
            </a:r>
            <a:r>
              <a:rPr lang="en-US" dirty="0"/>
              <a:t>. OpenGL 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OpenGL 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OpenGL ES (Open </a:t>
            </a:r>
            <a:r>
              <a:rPr lang="en-US" dirty="0"/>
              <a:t>Graphics </a:t>
            </a:r>
            <a:r>
              <a:rPr lang="en-US" dirty="0" smtClean="0"/>
              <a:t>Library </a:t>
            </a:r>
            <a:r>
              <a:rPr lang="en-US" dirty="0"/>
              <a:t>for Embedded System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Android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/>
              <a:t> </a:t>
            </a:r>
            <a:r>
              <a:rPr lang="en-US" dirty="0" err="1"/>
              <a:t>g</a:t>
            </a:r>
            <a:r>
              <a:rPr lang="en-US" dirty="0" err="1" smtClean="0"/>
              <a:t>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2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smtClean="0"/>
              <a:t>3 </a:t>
            </a:r>
            <a:r>
              <a:rPr lang="en-US" dirty="0" err="1" smtClean="0"/>
              <a:t>chiều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OpenGL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692849"/>
              </p:ext>
            </p:extLst>
          </p:nvPr>
        </p:nvGraphicFramePr>
        <p:xfrm>
          <a:off x="457200" y="120491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OpenGL 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r>
                        <a:rPr lang="en-US" baseline="0" dirty="0" smtClean="0"/>
                        <a:t> Android </a:t>
                      </a:r>
                      <a:r>
                        <a:rPr lang="en-US" baseline="0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 &amp;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1.0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2.2 (API 8)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4.3 (API 18)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Android 5.0 (API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21)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2.1.2. </a:t>
            </a:r>
            <a:r>
              <a:rPr lang="vi-VN" dirty="0"/>
              <a:t>Thiết lập môi trường lập </a:t>
            </a:r>
            <a:r>
              <a:rPr lang="vi-VN" dirty="0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dirty="0" err="1" smtClean="0"/>
              <a:t>ầu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Android </a:t>
            </a:r>
            <a:r>
              <a:rPr lang="en-US" dirty="0"/>
              <a:t>Studio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/>
              <a:t>Android </a:t>
            </a:r>
            <a:r>
              <a:rPr lang="en-US" dirty="0" smtClean="0"/>
              <a:t>NDK</a:t>
            </a:r>
          </a:p>
          <a:p>
            <a:pPr marL="0" indent="0">
              <a:buNone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OpenGL 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Android Manifest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4215818"/>
            <a:ext cx="8215747" cy="40647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&lt;uses-feature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android:glEsVersion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"0x00020000"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android:required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2.1.2</a:t>
            </a:r>
            <a:r>
              <a:rPr lang="en-US" dirty="0"/>
              <a:t>. </a:t>
            </a:r>
            <a:r>
              <a:rPr lang="vi-VN" dirty="0"/>
              <a:t>Thiết lập môi trường lập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8429" y="2343076"/>
            <a:ext cx="5947141" cy="360734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660066"/>
                </a:solidFill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mGLView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instance and set 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as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ContentView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for this Activity.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mGLView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mGLView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2.1.2</a:t>
            </a:r>
            <a:r>
              <a:rPr lang="en-US" dirty="0"/>
              <a:t>. </a:t>
            </a:r>
            <a:r>
              <a:rPr lang="vi-VN" dirty="0"/>
              <a:t>Thiết lập môi trường lập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Xây</a:t>
            </a:r>
            <a:r>
              <a:rPr lang="en-US" dirty="0"/>
              <a:t> </a:t>
            </a:r>
            <a:r>
              <a:rPr lang="en-US" dirty="0" err="1" smtClean="0"/>
              <a:t>dựng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5694" y="1850633"/>
            <a:ext cx="6732612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an OpenGL ES 2.0 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setEGLContextClientVersion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the Renderer for drawing on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2.1.2</a:t>
            </a:r>
            <a:r>
              <a:rPr lang="en-US" dirty="0"/>
              <a:t>. </a:t>
            </a:r>
            <a:r>
              <a:rPr lang="vi-VN" dirty="0"/>
              <a:t>Thiết lập môi trường lập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850633"/>
            <a:ext cx="7854714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onSurfaceCreated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EGLConfig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the background frame 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glClearColor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Redraw background 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glClear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GL_COLOR_BUFFER_BIT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onSurfaceChanged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glViewport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2.1.3.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9697" y="2010498"/>
            <a:ext cx="8864606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FloatBuffer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ShortBuffer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drawListBuffer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number of coordinates per vertex in this 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COORDS_PER_VERTEX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squareCoords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top left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bottom left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bottom right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top right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order to draw vertices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2.1.3</a:t>
            </a:r>
            <a:r>
              <a:rPr lang="en-US" dirty="0"/>
              <a:t>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3483" y="1883181"/>
            <a:ext cx="6957033" cy="45922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initialize vertex byte buffer for shape coordinates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bb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allocateDirect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(# of coordinate values * 4 bytes per float)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squareCoords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ByteOrder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nativeOrder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asFloatBuffer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squareCoords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initialize byte buffer for the draw 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dlb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allocateDirect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(# of coordinate values * 2 bytes per short)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drawOrder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dlb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ByteOrder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nativeOrder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drawListBuffer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dlb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asShortBuffer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drawListBuffer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drawListBuffer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1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2.1.3</a:t>
            </a:r>
            <a:r>
              <a:rPr lang="en-US" dirty="0"/>
              <a:t>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25168" y="2176786"/>
            <a:ext cx="7293663" cy="385356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onSurfaceCreated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EGLConfig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initialize a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2.1.3</a:t>
            </a:r>
            <a:r>
              <a:rPr lang="en-US" dirty="0"/>
              <a:t>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2432" y="1773325"/>
            <a:ext cx="8079135" cy="508467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Add program to OpenGL ES environment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glUseProgram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Get handle to vertex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shader's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vPosition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member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glGetAttribLocation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Enable a handle to the</a:t>
            </a:r>
            <a:r>
              <a:rPr lang="en-US" altLang="en-US" sz="1600" dirty="0">
                <a:solidFill>
                  <a:srgbClr val="00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square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vertices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glEnableVertexAttribArray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Prepare the </a:t>
            </a:r>
            <a:r>
              <a:rPr lang="en-US" altLang="en-US" sz="16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square coordinate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glVertexAttribPointer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COORDS_PER_VERTEX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vertexStride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Get handle to fragment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shader's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vColor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member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mColorHandle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glGetUniformLocation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color for drawing the </a:t>
            </a:r>
            <a:r>
              <a:rPr lang="en-US" altLang="en-US" sz="1600" dirty="0">
                <a:solidFill>
                  <a:srgbClr val="006600"/>
                </a:solidFill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glUniform4fv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mColorHandle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the </a:t>
            </a:r>
            <a:r>
              <a:rPr lang="en-US" altLang="en-US" sz="1600" dirty="0">
                <a:solidFill>
                  <a:srgbClr val="006600"/>
                </a:solidFill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glDrawArrays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GL_SQUARES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Disable vertex 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glDisableVertexAttribArray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2.1.4.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 smtClean="0"/>
              <a:t>nhìn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4643" y="2096854"/>
            <a:ext cx="7854714" cy="385356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is an abbreviation for "Model View Projection Matrix"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mProjectionMatrix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mViewMatrix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onSurfaceChanged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glViewport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this projection matrix is applied to object coordinates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() 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frustumM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mProjectionMatrix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2.1.4</a:t>
            </a:r>
            <a:r>
              <a:rPr lang="en-US" dirty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8012" y="2002658"/>
            <a:ext cx="8527976" cy="311490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the camera position (View matrix)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setLookAtM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mViewMatrix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Calculate the projection and view transformation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mProjectionMatrix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mViewMatrix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shape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2.1.4</a:t>
            </a:r>
            <a:r>
              <a:rPr lang="en-US" dirty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4117" y="2010498"/>
            <a:ext cx="8415765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pass in the calculated transformation 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get handle to shape's transformation 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mMVPMatrixHandle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GLES20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glGetUniformLocation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uMVPMatrix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Pass the projection and view transformation to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shader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glUniformMatrix4fv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mMVPMatrixHandle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mvpMatrix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the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glDrawArrays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GL_SQUARES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Disable vertex 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glDisableVertexAttribArray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2.1.5.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4643" y="2019546"/>
            <a:ext cx="7854714" cy="48384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 rotation transformation for the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SystemClock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uptimeMillis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4000L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0.090f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setRotateM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Combine the rotation matrix with the projection and camera 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Note that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factor *must be first* in 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for the matrix multiplication product to be correct.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the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2.1.6.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 smtClean="0"/>
              <a:t>chạm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3483" y="1883181"/>
            <a:ext cx="6957033" cy="45922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reports input details from the touch screen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and other input controls. In this case, you are only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interested in events where the touch position changed.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ACTION_MOVE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handle dx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2.1.6</a:t>
            </a:r>
            <a:r>
              <a:rPr lang="en-US" dirty="0"/>
              <a:t>.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xoay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9588" y="1896852"/>
            <a:ext cx="6844823" cy="336112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 smtClean="0"/>
          </a:p>
          <a:p>
            <a:pPr marL="514350" indent="-514350">
              <a:buFont typeface="Wingdings 2" charset="0"/>
              <a:buAutoNum type="arabicPeriod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2.1.6</a:t>
            </a:r>
            <a:r>
              <a:rPr lang="en-US" dirty="0"/>
              <a:t>.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798886"/>
            <a:ext cx="7854714" cy="434601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 rotation for the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long time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SystemClock.uptimeMillis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() % 4000L;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float angle = 0.090f * ((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) time);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setRotateM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mAngle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Combine the rotation matrix with the projection and camera 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Note that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factor *must be first* in 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for the matrix multiplication product to be correct.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2.1.7. Demo</a:t>
            </a:r>
            <a:endParaRPr lang="en-US" dirty="0"/>
          </a:p>
        </p:txBody>
      </p:sp>
      <p:pic>
        <p:nvPicPr>
          <p:cNvPr id="5" name="Video_2017-05-07_215902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23149" y="1009934"/>
            <a:ext cx="3018925" cy="58480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2.2. Canvas &amp; </a:t>
            </a:r>
            <a:r>
              <a:rPr lang="en-US" dirty="0" err="1" smtClean="0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Drawables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Drawables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Canvas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Sơn</a:t>
            </a:r>
            <a:r>
              <a:rPr lang="en-US" dirty="0" smtClean="0"/>
              <a:t> /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 smtClean="0"/>
              <a:t>chạm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 dirty="0" smtClean="0"/>
              <a:t>2.2.1.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 smtClean="0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Package : </a:t>
            </a:r>
          </a:p>
          <a:p>
            <a:pPr marL="0" indent="0">
              <a:buNone/>
            </a:pPr>
            <a:r>
              <a:rPr lang="en-US" sz="2400" dirty="0" err="1" smtClean="0"/>
              <a:t>android.graphics.drawable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BitmapDrawable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ShapeDrawable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PictureDrawable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LayerDrawable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</a:t>
            </a:r>
            <a:r>
              <a:rPr lang="en-US" dirty="0"/>
              <a:t>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8429" y="1773325"/>
            <a:ext cx="5947141" cy="508467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ShapeDrawable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mDrawable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mDrawable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ShapeDrawable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OvalShape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mDrawable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getPaint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0xff74AC23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mDrawable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canvas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mDrawable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7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</a:t>
            </a:r>
            <a:r>
              <a:rPr lang="en-US" dirty="0"/>
              <a:t>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8429" y="2512405"/>
            <a:ext cx="5947141" cy="213002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 dirty="0" smtClean="0"/>
              <a:t>2.2.3.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mport </a:t>
            </a:r>
            <a:r>
              <a:rPr lang="en-US" sz="2400" dirty="0" err="1" smtClean="0"/>
              <a:t>android.view.View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b="1" i="1" dirty="0" err="1"/>
              <a:t>ClassName</a:t>
            </a:r>
            <a:r>
              <a:rPr lang="en-US" sz="2400" b="1" i="1" dirty="0"/>
              <a:t> </a:t>
            </a:r>
            <a:r>
              <a:rPr lang="en-US" sz="2400" dirty="0"/>
              <a:t>extends View {</a:t>
            </a:r>
            <a:br>
              <a:rPr lang="en-US" sz="2400" dirty="0"/>
            </a:br>
            <a:r>
              <a:rPr lang="en-US" sz="2400" dirty="0" smtClean="0"/>
              <a:t>	// </a:t>
            </a:r>
            <a:r>
              <a:rPr lang="en-US" sz="2400" dirty="0"/>
              <a:t>required constructor</a:t>
            </a:r>
            <a:br>
              <a:rPr lang="en-US" sz="2400" dirty="0"/>
            </a:br>
            <a:r>
              <a:rPr lang="en-US" sz="2400" dirty="0" smtClean="0"/>
              <a:t>	public </a:t>
            </a:r>
            <a:r>
              <a:rPr lang="en-US" sz="2400" b="1" i="1" dirty="0" err="1"/>
              <a:t>ClassName</a:t>
            </a:r>
            <a:r>
              <a:rPr lang="en-US" sz="2400" dirty="0"/>
              <a:t>(Context </a:t>
            </a:r>
            <a:r>
              <a:rPr lang="en-US" sz="2400" dirty="0" err="1"/>
              <a:t>context</a:t>
            </a:r>
            <a:r>
              <a:rPr lang="en-US" sz="2400" dirty="0"/>
              <a:t>, </a:t>
            </a:r>
            <a:r>
              <a:rPr lang="en-US" sz="2400" dirty="0" err="1"/>
              <a:t>AttributeSet</a:t>
            </a:r>
            <a:r>
              <a:rPr lang="en-US" sz="2400" dirty="0"/>
              <a:t> </a:t>
            </a:r>
            <a:r>
              <a:rPr lang="en-US" sz="2400" dirty="0" err="1"/>
              <a:t>attrs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 smtClean="0"/>
              <a:t>		super(context</a:t>
            </a:r>
            <a:r>
              <a:rPr lang="en-US" sz="2400" dirty="0"/>
              <a:t>, </a:t>
            </a:r>
            <a:r>
              <a:rPr lang="en-US" sz="2400" dirty="0" err="1"/>
              <a:t>attrs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smtClean="0"/>
              <a:t>	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// </a:t>
            </a:r>
            <a:r>
              <a:rPr lang="en-US" sz="2400" dirty="0"/>
              <a:t>this method draws on the view</a:t>
            </a:r>
            <a:br>
              <a:rPr lang="en-US" sz="2400" dirty="0"/>
            </a:br>
            <a:r>
              <a:rPr lang="en-US" sz="2400" dirty="0" smtClean="0"/>
              <a:t>	@</a:t>
            </a:r>
            <a:r>
              <a:rPr lang="en-US" sz="2400" dirty="0"/>
              <a:t>Override</a:t>
            </a:r>
            <a:br>
              <a:rPr lang="en-US" sz="2400" dirty="0"/>
            </a:br>
            <a:r>
              <a:rPr lang="en-US" sz="2400" dirty="0" smtClean="0"/>
              <a:t>	protected </a:t>
            </a:r>
            <a:r>
              <a:rPr lang="en-US" sz="2400" dirty="0"/>
              <a:t>void </a:t>
            </a:r>
            <a:r>
              <a:rPr lang="en-US" sz="2400" b="1" dirty="0" err="1"/>
              <a:t>onDraw</a:t>
            </a:r>
            <a:r>
              <a:rPr lang="en-US" sz="2400" dirty="0"/>
              <a:t>(Canvas canvas) {</a:t>
            </a:r>
            <a:br>
              <a:rPr lang="en-US" sz="2400" dirty="0"/>
            </a:br>
            <a:r>
              <a:rPr lang="en-US" sz="2400" dirty="0" smtClean="0"/>
              <a:t>		</a:t>
            </a:r>
            <a:r>
              <a:rPr lang="en-US" sz="2400" dirty="0" err="1" smtClean="0"/>
              <a:t>super.onDraw</a:t>
            </a:r>
            <a:r>
              <a:rPr lang="en-US" sz="2400" dirty="0" smtClean="0"/>
              <a:t>(canvas);</a:t>
            </a:r>
          </a:p>
          <a:p>
            <a:pPr marL="0" indent="0">
              <a:buNone/>
            </a:pPr>
            <a:r>
              <a:rPr lang="en-US" sz="2400" b="1" i="1" dirty="0"/>
              <a:t>	</a:t>
            </a:r>
            <a:r>
              <a:rPr lang="en-US" sz="2400" b="1" i="1" dirty="0" smtClean="0"/>
              <a:t>	drawing </a:t>
            </a:r>
            <a:r>
              <a:rPr lang="en-US" sz="2400" b="1" i="1" dirty="0"/>
              <a:t>code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smtClean="0"/>
              <a:t>	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2.2.4. </a:t>
            </a:r>
            <a:r>
              <a:rPr lang="vi-VN" dirty="0" smtClean="0"/>
              <a:t>Các </a:t>
            </a:r>
            <a:r>
              <a:rPr lang="vi-VN" dirty="0"/>
              <a:t>đối tượng có thể </a:t>
            </a:r>
            <a:r>
              <a:rPr lang="vi-VN" dirty="0" smtClean="0"/>
              <a:t>vẽ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drawARGB</a:t>
            </a:r>
            <a:r>
              <a:rPr lang="en-US" sz="2800" dirty="0" smtClean="0"/>
              <a:t>(alpha</a:t>
            </a:r>
            <a:r>
              <a:rPr lang="en-US" sz="2800" dirty="0"/>
              <a:t>, r, g, </a:t>
            </a:r>
            <a:r>
              <a:rPr lang="en-US" sz="2800" dirty="0" smtClean="0"/>
              <a:t>b) // fill window </a:t>
            </a:r>
            <a:r>
              <a:rPr lang="en-US" sz="2800" dirty="0"/>
              <a:t>with </a:t>
            </a:r>
            <a:r>
              <a:rPr lang="en-US" sz="2800" dirty="0" smtClean="0"/>
              <a:t>color</a:t>
            </a:r>
          </a:p>
          <a:p>
            <a:pPr marL="0" indent="0">
              <a:buNone/>
            </a:pPr>
            <a:r>
              <a:rPr lang="en-US" sz="2800" dirty="0" err="1" smtClean="0"/>
              <a:t>drawArc</a:t>
            </a:r>
            <a:r>
              <a:rPr lang="en-US" sz="2800" dirty="0" smtClean="0"/>
              <a:t>(..., paint) // draw an arc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drawBitmap</a:t>
            </a:r>
            <a:r>
              <a:rPr lang="en-US" sz="2800" dirty="0" smtClean="0"/>
              <a:t>(…, paint) // draw </a:t>
            </a:r>
            <a:r>
              <a:rPr lang="en-US" sz="2800" dirty="0"/>
              <a:t>an </a:t>
            </a:r>
            <a:r>
              <a:rPr lang="en-US" sz="2800" dirty="0" smtClean="0"/>
              <a:t>image</a:t>
            </a:r>
          </a:p>
          <a:p>
            <a:pPr marL="0" indent="0">
              <a:buNone/>
            </a:pPr>
            <a:r>
              <a:rPr lang="en-US" sz="2800" dirty="0" err="1" smtClean="0"/>
              <a:t>drawCircle</a:t>
            </a:r>
            <a:r>
              <a:rPr lang="en-US" sz="2800" dirty="0" smtClean="0"/>
              <a:t>(…, paint) // draw </a:t>
            </a:r>
            <a:r>
              <a:rPr lang="en-US" sz="2800" dirty="0"/>
              <a:t>a </a:t>
            </a:r>
            <a:r>
              <a:rPr lang="en-US" sz="2800" dirty="0" smtClean="0"/>
              <a:t>circle</a:t>
            </a:r>
          </a:p>
          <a:p>
            <a:pPr marL="0" indent="0">
              <a:buNone/>
            </a:pPr>
            <a:r>
              <a:rPr lang="en-US" sz="2800" dirty="0" err="1" smtClean="0"/>
              <a:t>drawLine</a:t>
            </a:r>
            <a:r>
              <a:rPr lang="en-US" sz="2800" dirty="0" smtClean="0"/>
              <a:t>(…, paint) // draw </a:t>
            </a:r>
            <a:r>
              <a:rPr lang="en-US" sz="2800" dirty="0"/>
              <a:t>a </a:t>
            </a:r>
            <a:r>
              <a:rPr lang="en-US" sz="2800" dirty="0" smtClean="0"/>
              <a:t>line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c.drawOval</a:t>
            </a:r>
            <a:r>
              <a:rPr lang="en-US" sz="2800" dirty="0" smtClean="0"/>
              <a:t>(…, paint) // draw an oval or a circle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drawPath</a:t>
            </a:r>
            <a:r>
              <a:rPr lang="en-US" sz="2800" dirty="0" smtClean="0"/>
              <a:t>(…, paint) // draw a path</a:t>
            </a:r>
          </a:p>
          <a:p>
            <a:pPr marL="0" indent="0">
              <a:buNone/>
            </a:pPr>
            <a:r>
              <a:rPr lang="en-US" sz="2800" dirty="0" err="1" smtClean="0"/>
              <a:t>drawRect</a:t>
            </a:r>
            <a:r>
              <a:rPr lang="en-US" sz="2800" dirty="0" smtClean="0"/>
              <a:t>(…, paint) // draw a rectangle or a square</a:t>
            </a:r>
          </a:p>
          <a:p>
            <a:pPr marL="0" indent="0">
              <a:buNone/>
            </a:pPr>
            <a:r>
              <a:rPr lang="en-US" sz="2800" dirty="0" err="1" smtClean="0"/>
              <a:t>drawText</a:t>
            </a:r>
            <a:r>
              <a:rPr lang="en-US" sz="2800" dirty="0" smtClean="0"/>
              <a:t>(…, </a:t>
            </a:r>
            <a:r>
              <a:rPr lang="en-US" sz="2800" dirty="0"/>
              <a:t>paint</a:t>
            </a:r>
            <a:r>
              <a:rPr lang="en-US" sz="2800" dirty="0" smtClean="0"/>
              <a:t>) // </a:t>
            </a:r>
            <a:r>
              <a:rPr lang="en-US" sz="2800" dirty="0"/>
              <a:t>draw a text </a:t>
            </a:r>
            <a:r>
              <a:rPr lang="en-US" sz="2800" dirty="0" smtClean="0"/>
              <a:t>string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2.2.5. </a:t>
            </a:r>
            <a:r>
              <a:rPr lang="vi-VN" dirty="0"/>
              <a:t>Sơn / </a:t>
            </a:r>
            <a:r>
              <a:rPr lang="vi-VN" dirty="0" smtClean="0"/>
              <a:t>màu</a:t>
            </a:r>
            <a:r>
              <a:rPr lang="en-US" dirty="0" smtClean="0"/>
              <a:t> </a:t>
            </a:r>
            <a:r>
              <a:rPr lang="vi-VN" dirty="0" smtClean="0"/>
              <a:t>vẽ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Paint </a:t>
            </a:r>
            <a:r>
              <a:rPr lang="en-US" sz="2800" dirty="0"/>
              <a:t>name = new Paint();</a:t>
            </a:r>
          </a:p>
          <a:p>
            <a:pPr marL="0" indent="0">
              <a:buNone/>
            </a:pPr>
            <a:r>
              <a:rPr lang="en-US" sz="2800" dirty="0" err="1"/>
              <a:t>name.setARGB</a:t>
            </a:r>
            <a:r>
              <a:rPr lang="en-US" sz="2800" dirty="0"/>
              <a:t>(alpha, red, green, blue</a:t>
            </a:r>
            <a:r>
              <a:rPr lang="en-US" sz="2800" dirty="0" smtClean="0"/>
              <a:t>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// example</a:t>
            </a:r>
          </a:p>
          <a:p>
            <a:pPr marL="0" indent="0">
              <a:buNone/>
            </a:pPr>
            <a:r>
              <a:rPr lang="en-US" sz="2800" dirty="0"/>
              <a:t>Paint purple = new Paint();</a:t>
            </a:r>
          </a:p>
          <a:p>
            <a:pPr marL="0" indent="0">
              <a:buNone/>
            </a:pPr>
            <a:r>
              <a:rPr lang="en-US" sz="2800" dirty="0" err="1"/>
              <a:t>purple.setARGB</a:t>
            </a:r>
            <a:r>
              <a:rPr lang="en-US" sz="2800" dirty="0"/>
              <a:t>(255, 255, 0, 255);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2.2.6.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@Override</a:t>
            </a:r>
          </a:p>
          <a:p>
            <a:pPr marL="0" indent="0">
              <a:buNone/>
            </a:pPr>
            <a:r>
              <a:rPr lang="en-US" sz="2800" dirty="0"/>
              <a:t>public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onTouchEvent</a:t>
            </a:r>
            <a:r>
              <a:rPr lang="en-US" sz="2800" dirty="0"/>
              <a:t>(</a:t>
            </a:r>
            <a:r>
              <a:rPr lang="en-US" sz="2800" dirty="0" err="1"/>
              <a:t>MotionEvent</a:t>
            </a:r>
            <a:r>
              <a:rPr lang="en-US" sz="2800" dirty="0"/>
              <a:t> </a:t>
            </a:r>
            <a:r>
              <a:rPr lang="en-US" sz="2800" dirty="0" smtClean="0"/>
              <a:t>e)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float </a:t>
            </a:r>
            <a:r>
              <a:rPr lang="en-US" sz="2800" dirty="0"/>
              <a:t>x = </a:t>
            </a:r>
            <a:r>
              <a:rPr lang="en-US" sz="2800" dirty="0" err="1" smtClean="0"/>
              <a:t>e.getX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 smtClean="0"/>
              <a:t>	float </a:t>
            </a:r>
            <a:r>
              <a:rPr lang="en-US" sz="2800" dirty="0"/>
              <a:t>y = </a:t>
            </a:r>
            <a:r>
              <a:rPr lang="en-US" sz="2800" dirty="0" err="1" smtClean="0"/>
              <a:t>e.getY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 smtClean="0"/>
              <a:t>	if </a:t>
            </a:r>
            <a:r>
              <a:rPr lang="en-US" sz="2800" dirty="0"/>
              <a:t>(</a:t>
            </a:r>
            <a:r>
              <a:rPr lang="en-US" sz="2800" dirty="0" err="1"/>
              <a:t>event.getAction</a:t>
            </a:r>
            <a:r>
              <a:rPr lang="en-US" sz="2800" dirty="0" smtClean="0"/>
              <a:t>() ==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MotionEvent.ACTION_DOWN</a:t>
            </a:r>
            <a:r>
              <a:rPr lang="en-US" sz="2800" dirty="0"/>
              <a:t>) {</a:t>
            </a:r>
          </a:p>
          <a:p>
            <a:pPr marL="0" indent="0">
              <a:buNone/>
            </a:pPr>
            <a:r>
              <a:rPr lang="en-US" sz="2800" dirty="0" smtClean="0"/>
              <a:t>		// </a:t>
            </a:r>
            <a:r>
              <a:rPr lang="en-US" sz="2800" dirty="0"/>
              <a:t>code to run when finger is pressed</a:t>
            </a:r>
          </a:p>
          <a:p>
            <a:pPr marL="0" indent="0">
              <a:buNone/>
            </a:pPr>
            <a:r>
              <a:rPr lang="en-US" sz="2800" dirty="0" smtClean="0"/>
              <a:t>	}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return </a:t>
            </a:r>
            <a:r>
              <a:rPr lang="en-US" sz="2800" dirty="0" err="1"/>
              <a:t>super.onTouchEvent</a:t>
            </a:r>
            <a:r>
              <a:rPr lang="en-US" sz="2800" dirty="0"/>
              <a:t>(event);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Mống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										</a:t>
            </a:r>
            <a:r>
              <a:rPr lang="en-US" dirty="0" err="1" smtClean="0"/>
              <a:t>Vân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Résultat de recherche d'images pour &quot;iris scanner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01086"/>
            <a:ext cx="3429000" cy="258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fingerprint scanner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501086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2.2.7.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java.awt.Graphics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/>
              <a:t>2.2.7.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> </a:t>
            </a:r>
            <a:r>
              <a:rPr lang="en-US" dirty="0" err="1" smtClean="0"/>
              <a:t>vuông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canvas.drawRect</a:t>
            </a:r>
            <a:r>
              <a:rPr lang="en-US" dirty="0" smtClean="0"/>
              <a:t>(left, top, right, bottom, </a:t>
            </a:r>
            <a:r>
              <a:rPr lang="en-US" dirty="0" err="1"/>
              <a:t>mPaint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canvas.drawPath</a:t>
            </a:r>
            <a:r>
              <a:rPr lang="en-US" dirty="0"/>
              <a:t>(</a:t>
            </a:r>
            <a:r>
              <a:rPr lang="en-US" dirty="0" err="1"/>
              <a:t>currentPath</a:t>
            </a:r>
            <a:r>
              <a:rPr lang="en-US" dirty="0"/>
              <a:t>, </a:t>
            </a:r>
            <a:r>
              <a:rPr lang="en-US" dirty="0" err="1"/>
              <a:t>mPathPaint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/>
              <a:t>2.2.7.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@</a:t>
            </a:r>
            <a:r>
              <a:rPr lang="en-US" sz="1800" dirty="0" smtClean="0"/>
              <a:t>Override</a:t>
            </a:r>
          </a:p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onTouchEvent</a:t>
            </a:r>
            <a:r>
              <a:rPr lang="en-US" sz="1800" dirty="0"/>
              <a:t>(</a:t>
            </a:r>
            <a:r>
              <a:rPr lang="en-US" sz="1800" dirty="0" err="1"/>
              <a:t>MotionEvent</a:t>
            </a:r>
            <a:r>
              <a:rPr lang="en-US" sz="1800" dirty="0"/>
              <a:t> event</a:t>
            </a:r>
            <a:r>
              <a:rPr lang="en-US" sz="1800" dirty="0" smtClean="0"/>
              <a:t>) 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switch </a:t>
            </a:r>
            <a:r>
              <a:rPr lang="en-US" sz="1800" dirty="0"/>
              <a:t>(</a:t>
            </a:r>
            <a:r>
              <a:rPr lang="en-US" sz="1800" dirty="0" err="1"/>
              <a:t>event.getAction</a:t>
            </a:r>
            <a:r>
              <a:rPr lang="en-US" sz="1800" dirty="0"/>
              <a:t>()) {</a:t>
            </a:r>
          </a:p>
          <a:p>
            <a:pPr marL="0" indent="0">
              <a:buNone/>
            </a:pPr>
            <a:r>
              <a:rPr lang="en-US" sz="1800" dirty="0"/>
              <a:t>            case </a:t>
            </a:r>
            <a:r>
              <a:rPr lang="en-US" sz="1800" dirty="0" err="1"/>
              <a:t>MotionEvent.ACTION_DOWN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handleActionDown</a:t>
            </a:r>
            <a:r>
              <a:rPr lang="en-US" sz="1800" dirty="0"/>
              <a:t>(event);</a:t>
            </a:r>
          </a:p>
          <a:p>
            <a:pPr marL="0" indent="0">
              <a:buNone/>
            </a:pPr>
            <a:r>
              <a:rPr lang="en-US" sz="1800" dirty="0"/>
              <a:t>                return true;</a:t>
            </a:r>
          </a:p>
          <a:p>
            <a:pPr marL="0" indent="0">
              <a:buNone/>
            </a:pPr>
            <a:r>
              <a:rPr lang="en-US" sz="1800" dirty="0"/>
              <a:t>            case </a:t>
            </a:r>
            <a:r>
              <a:rPr lang="en-US" sz="1800" dirty="0" err="1"/>
              <a:t>MotionEvent.ACTION_UP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handleActionUp</a:t>
            </a:r>
            <a:r>
              <a:rPr lang="en-US" sz="1800" dirty="0"/>
              <a:t>(event);</a:t>
            </a:r>
          </a:p>
          <a:p>
            <a:pPr marL="0" indent="0">
              <a:buNone/>
            </a:pPr>
            <a:r>
              <a:rPr lang="en-US" sz="1800" dirty="0"/>
              <a:t>                return true;</a:t>
            </a:r>
          </a:p>
          <a:p>
            <a:pPr marL="0" indent="0">
              <a:buNone/>
            </a:pPr>
            <a:r>
              <a:rPr lang="en-US" sz="1800" dirty="0"/>
              <a:t>            case </a:t>
            </a:r>
            <a:r>
              <a:rPr lang="en-US" sz="1800" dirty="0" err="1"/>
              <a:t>MotionEvent.ACTION_MOVE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handleActionMove</a:t>
            </a:r>
            <a:r>
              <a:rPr lang="en-US" sz="1800" dirty="0"/>
              <a:t>(event);</a:t>
            </a:r>
          </a:p>
          <a:p>
            <a:pPr marL="0" indent="0">
              <a:buNone/>
            </a:pPr>
            <a:r>
              <a:rPr lang="en-US" sz="1800" dirty="0"/>
              <a:t>                return true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false;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/>
              <a:t>2.2.7.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pic>
        <p:nvPicPr>
          <p:cNvPr id="5" name="Video_2017-05-07_22004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23149" y="1009934"/>
            <a:ext cx="3018926" cy="58480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6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</a:t>
            </a:r>
            <a:r>
              <a:rPr lang="en-US" dirty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31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qua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31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OpenGL 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developer.android.com/guide/topics/graphics/opengl.html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Canvas &amp; </a:t>
            </a:r>
            <a:r>
              <a:rPr lang="en-US" dirty="0" err="1" smtClean="0"/>
              <a:t>Drawables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developer.android.com/guide/topics/graphics/2d-graphics.html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Wifi</a:t>
            </a:r>
            <a:r>
              <a:rPr lang="en-US" dirty="0" smtClean="0"/>
              <a:t> P2P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developer.android.com/guide/topics/connectivity/wifip2p.html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vi-VN" sz="6600" dirty="0"/>
              <a:t>Cảm ơn Thầy và </a:t>
            </a:r>
          </a:p>
          <a:p>
            <a:pPr marL="0" indent="0" algn="ctr">
              <a:buNone/>
            </a:pPr>
            <a:r>
              <a:rPr lang="vi-VN" sz="6600" dirty="0"/>
              <a:t>các bạn đã quan tâm theo </a:t>
            </a:r>
            <a:r>
              <a:rPr lang="vi-VN" sz="6600" dirty="0" smtClean="0"/>
              <a:t>dõi</a:t>
            </a:r>
            <a:endParaRPr lang="vi-VN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</a:t>
            </a:r>
            <a:r>
              <a:rPr lang="en-US" dirty="0"/>
              <a:t>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Résultat de recherche d'images pour &quot;pattern lock scree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720039"/>
            <a:ext cx="20764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7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609" y="2204708"/>
            <a:ext cx="2104782" cy="37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2016899"/>
            <a:ext cx="2104782" cy="3745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80" y="2016899"/>
            <a:ext cx="2104782" cy="3745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40" y="2016898"/>
            <a:ext cx="2104782" cy="3745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0" y="2016898"/>
            <a:ext cx="2104782" cy="37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Gameplay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4" y="2204708"/>
            <a:ext cx="2104782" cy="3745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06" y="2204707"/>
            <a:ext cx="2104782" cy="3745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86" y="2204706"/>
            <a:ext cx="2104782" cy="37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Google </a:t>
            </a:r>
            <a:r>
              <a:rPr lang="en-US" dirty="0" err="1" smtClean="0"/>
              <a:t>hoặc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 descr="Résultat de recherche d'images pour &quot;google facebook sign i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702397"/>
            <a:ext cx="66675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0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_CDIO_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FIT_CDIO_PPT Template.ppt</Template>
  <TotalTime>1441</TotalTime>
  <Words>1141</Words>
  <Application>Microsoft Office PowerPoint</Application>
  <PresentationFormat>On-screen Show (4:3)</PresentationFormat>
  <Paragraphs>268</Paragraphs>
  <Slides>47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MS PGothic</vt:lpstr>
      <vt:lpstr>Arial</vt:lpstr>
      <vt:lpstr>Calibri</vt:lpstr>
      <vt:lpstr>Consolas</vt:lpstr>
      <vt:lpstr>Wingdings</vt:lpstr>
      <vt:lpstr>Wingdings 2</vt:lpstr>
      <vt:lpstr>FIT_CDIO_PPT Template</vt:lpstr>
      <vt:lpstr>Phát triển phần mềm cho  Thiết bị di động Đồ án cuối kì (Graphics &amp; P2P)</vt:lpstr>
      <vt:lpstr>Nội dung chính</vt:lpstr>
      <vt:lpstr>1. Đồ án cuối kì</vt:lpstr>
      <vt:lpstr>1.1. Giới thiệu</vt:lpstr>
      <vt:lpstr>1.1. Giới thiệu</vt:lpstr>
      <vt:lpstr>1.2. Mô tả</vt:lpstr>
      <vt:lpstr>1.3. Giao diện</vt:lpstr>
      <vt:lpstr>1.3. Giao diện</vt:lpstr>
      <vt:lpstr>1.4. Các chức năng chính</vt:lpstr>
      <vt:lpstr>1.4. Các chức năng chính</vt:lpstr>
      <vt:lpstr>1.4. Các chức năng chính</vt:lpstr>
      <vt:lpstr>2. Các công nghệ đã tìm hiểu</vt:lpstr>
      <vt:lpstr>2.1. OpenGL ES</vt:lpstr>
      <vt:lpstr>2.1.1. Giới thiệu OpenGL ES</vt:lpstr>
      <vt:lpstr>2.1.1. Giới thiệu OpenGL</vt:lpstr>
      <vt:lpstr>2.1.2. Thiết lập môi trường lập trình</vt:lpstr>
      <vt:lpstr>2.1.2. Thiết lập môi trường lập trình</vt:lpstr>
      <vt:lpstr>2.1.2. Thiết lập môi trường lập trình</vt:lpstr>
      <vt:lpstr>2.1.2. Thiết lập môi trường lập trình</vt:lpstr>
      <vt:lpstr>2.1.3. Định nghĩa hình và vẽ hình</vt:lpstr>
      <vt:lpstr>2.1.3. Định nghĩa hình và vẽ hình</vt:lpstr>
      <vt:lpstr>2.1.3. Định nghĩa hình và vẽ hình</vt:lpstr>
      <vt:lpstr>2.1.3. Định nghĩa hình và vẽ hình</vt:lpstr>
      <vt:lpstr>2.1.4. Dùng hình chiếu và góc nhìn</vt:lpstr>
      <vt:lpstr>2.1.4. Dùng hình chiếu và góc nhìn</vt:lpstr>
      <vt:lpstr>2.1.4. Dùng hình chiếu và góc nhìn</vt:lpstr>
      <vt:lpstr>2.1.5. Thêm hiệu ứng hình ảnh</vt:lpstr>
      <vt:lpstr>2.1.6. Xử lí các sự kiện chạm</vt:lpstr>
      <vt:lpstr>2.1.6. Xử lí các sự kiện chạm</vt:lpstr>
      <vt:lpstr>2.1.6. Xử lí các sự kiện chạm</vt:lpstr>
      <vt:lpstr>2.1.7. Demo</vt:lpstr>
      <vt:lpstr>2.2. Canvas &amp; Drawables</vt:lpstr>
      <vt:lpstr>2.2.1. Giới thiệu Drawables</vt:lpstr>
      <vt:lpstr>2.2.2. Sử dụng Drawables</vt:lpstr>
      <vt:lpstr>2.2.2. Sử dụng Drawables</vt:lpstr>
      <vt:lpstr>2.2.3. Giới thiệu Canvas</vt:lpstr>
      <vt:lpstr>2.2.4. Các đối tượng có thể vẽ</vt:lpstr>
      <vt:lpstr>2.2.5. Sơn / màu vẽ</vt:lpstr>
      <vt:lpstr>2.2.6. Xử lí sự kiện chạm</vt:lpstr>
      <vt:lpstr>2.2.7. Áp dụng vào đồ án thực hành</vt:lpstr>
      <vt:lpstr>2.2.7. Áp dụng vào đồ án thực hành</vt:lpstr>
      <vt:lpstr>2.2.7. Áp dụng vào đồ án thực hành</vt:lpstr>
      <vt:lpstr>2.2.7. Áp dụng vào đồ án thực hành</vt:lpstr>
      <vt:lpstr>2.3. Kết nối P2P qua Bluetooth</vt:lpstr>
      <vt:lpstr>2.4. Kết nối P2P qua Wifi</vt:lpstr>
      <vt:lpstr>Tài liệu tham khảo</vt:lpstr>
      <vt:lpstr>PowerPoint Presentation</vt:lpstr>
    </vt:vector>
  </TitlesOfParts>
  <Company>hcmus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môn học</dc:title>
  <dc:creator>tdquang7@gmail.com</dc:creator>
  <cp:lastModifiedBy>Ang Tony Vincent</cp:lastModifiedBy>
  <cp:revision>255</cp:revision>
  <dcterms:created xsi:type="dcterms:W3CDTF">2014-02-16T02:38:27Z</dcterms:created>
  <dcterms:modified xsi:type="dcterms:W3CDTF">2017-05-11T04:15:39Z</dcterms:modified>
</cp:coreProperties>
</file>