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v" ContentType="video/x-ms-wmv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6"/>
  </p:notesMasterIdLst>
  <p:sldIdLst>
    <p:sldId id="256" r:id="rId2"/>
    <p:sldId id="257" r:id="rId3"/>
    <p:sldId id="295" r:id="rId4"/>
    <p:sldId id="296" r:id="rId5"/>
    <p:sldId id="297" r:id="rId6"/>
    <p:sldId id="286" r:id="rId7"/>
    <p:sldId id="287" r:id="rId8"/>
    <p:sldId id="288" r:id="rId9"/>
    <p:sldId id="298" r:id="rId10"/>
    <p:sldId id="299" r:id="rId11"/>
    <p:sldId id="300" r:id="rId12"/>
    <p:sldId id="301" r:id="rId13"/>
    <p:sldId id="280" r:id="rId14"/>
    <p:sldId id="259" r:id="rId15"/>
    <p:sldId id="264" r:id="rId16"/>
    <p:sldId id="263" r:id="rId17"/>
    <p:sldId id="261" r:id="rId18"/>
    <p:sldId id="262" r:id="rId19"/>
    <p:sldId id="265" r:id="rId20"/>
    <p:sldId id="266" r:id="rId21"/>
    <p:sldId id="267" r:id="rId22"/>
    <p:sldId id="275" r:id="rId23"/>
    <p:sldId id="268" r:id="rId24"/>
    <p:sldId id="269" r:id="rId25"/>
    <p:sldId id="270" r:id="rId26"/>
    <p:sldId id="276" r:id="rId27"/>
    <p:sldId id="271" r:id="rId28"/>
    <p:sldId id="272" r:id="rId29"/>
    <p:sldId id="277" r:id="rId30"/>
    <p:sldId id="273" r:id="rId31"/>
    <p:sldId id="278" r:id="rId32"/>
    <p:sldId id="281" r:id="rId33"/>
    <p:sldId id="290" r:id="rId34"/>
    <p:sldId id="291" r:id="rId35"/>
    <p:sldId id="292" r:id="rId36"/>
    <p:sldId id="282" r:id="rId37"/>
    <p:sldId id="283" r:id="rId38"/>
    <p:sldId id="284" r:id="rId39"/>
    <p:sldId id="285" r:id="rId40"/>
    <p:sldId id="302" r:id="rId41"/>
    <p:sldId id="293" r:id="rId42"/>
    <p:sldId id="294" r:id="rId43"/>
    <p:sldId id="279" r:id="rId44"/>
    <p:sldId id="303" r:id="rId45"/>
    <p:sldId id="310" r:id="rId46"/>
    <p:sldId id="309" r:id="rId47"/>
    <p:sldId id="311" r:id="rId48"/>
    <p:sldId id="312" r:id="rId49"/>
    <p:sldId id="308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04" r:id="rId74"/>
    <p:sldId id="305" r:id="rId7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285" autoAdjust="0"/>
  </p:normalViewPr>
  <p:slideViewPr>
    <p:cSldViewPr snapToGrid="0">
      <p:cViewPr varScale="1">
        <p:scale>
          <a:sx n="85" d="100"/>
          <a:sy n="85" d="100"/>
        </p:scale>
        <p:origin x="2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C35-74F7-4865-8604-50B740D76BD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14A8-3B37-4414-BF47-158956A8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1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3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0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0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6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8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4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7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9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4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0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51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1" Type="http://schemas.microsoft.com/office/2007/relationships/media" Target="../media/media1.wmv"/><Relationship Id="rId2" Type="http://schemas.openxmlformats.org/officeDocument/2006/relationships/video" Target="../media/media1.wm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1" Type="http://schemas.microsoft.com/office/2007/relationships/media" Target="../media/media2.wmv"/><Relationship Id="rId2" Type="http://schemas.openxmlformats.org/officeDocument/2006/relationships/video" Target="../media/media2.wmv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2d-graphics.html" TargetMode="External"/><Relationship Id="rId4" Type="http://schemas.openxmlformats.org/officeDocument/2006/relationships/hyperlink" Target="https://developer.android.com/guide/topics/connectivity/wifip2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guide/topics/graphics/opengl.html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1021"/>
            <a:ext cx="7772400" cy="941695"/>
          </a:xfrm>
        </p:spPr>
        <p:txBody>
          <a:bodyPr/>
          <a:lstStyle/>
          <a:p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mềm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di </a:t>
            </a:r>
            <a:r>
              <a:rPr lang="en-US" sz="3600" dirty="0" err="1" smtClean="0"/>
              <a:t>động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án</a:t>
            </a:r>
            <a:r>
              <a:rPr lang="en-US" sz="3600" dirty="0" smtClean="0"/>
              <a:t> </a:t>
            </a:r>
            <a:r>
              <a:rPr lang="en-US" sz="3600" dirty="0" err="1" smtClean="0"/>
              <a:t>cuối</a:t>
            </a:r>
            <a:r>
              <a:rPr lang="en-US" sz="3600" dirty="0" smtClean="0"/>
              <a:t> </a:t>
            </a:r>
            <a:r>
              <a:rPr lang="en-US" sz="3600" dirty="0" err="1" smtClean="0"/>
              <a:t>kì</a:t>
            </a:r>
            <a:r>
              <a:rPr lang="en-US" sz="3600" dirty="0" smtClean="0"/>
              <a:t> (Graphics &amp; P2P)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4822"/>
            <a:ext cx="6400800" cy="2885742"/>
          </a:xfrm>
        </p:spPr>
        <p:txBody>
          <a:bodyPr/>
          <a:lstStyle/>
          <a:p>
            <a:pPr algn="l"/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: 30 &amp; 31</a:t>
            </a:r>
            <a:r>
              <a:rPr lang="en-US" sz="2200" dirty="0"/>
              <a:t>	</a:t>
            </a:r>
            <a:r>
              <a:rPr lang="en-US" sz="2200" dirty="0" smtClean="0"/>
              <a:t>	</a:t>
            </a:r>
            <a:endParaRPr lang="en-US" sz="2200" dirty="0"/>
          </a:p>
          <a:p>
            <a:pPr algn="l"/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: VPK2013</a:t>
            </a:r>
            <a:endParaRPr lang="en-US" sz="2200" dirty="0"/>
          </a:p>
          <a:p>
            <a:pPr algn="l"/>
            <a:r>
              <a:rPr lang="en-US" sz="2200" dirty="0" smtClean="0"/>
              <a:t>1352018 – </a:t>
            </a:r>
            <a:r>
              <a:rPr lang="en-US" sz="2200" dirty="0" err="1" smtClean="0"/>
              <a:t>Trần</a:t>
            </a:r>
            <a:r>
              <a:rPr lang="en-US" sz="2200" dirty="0" smtClean="0"/>
              <a:t> Thanh </a:t>
            </a:r>
            <a:r>
              <a:rPr lang="en-US" sz="2200" dirty="0" err="1" smtClean="0"/>
              <a:t>Tuấn</a:t>
            </a:r>
            <a:endParaRPr lang="en-US" sz="2200" dirty="0" smtClean="0"/>
          </a:p>
          <a:p>
            <a:pPr algn="l"/>
            <a:r>
              <a:rPr lang="en-US" sz="2200" dirty="0" smtClean="0"/>
              <a:t>1352029 – </a:t>
            </a:r>
            <a:r>
              <a:rPr lang="en-US" sz="2200" dirty="0" err="1" smtClean="0"/>
              <a:t>Vũ</a:t>
            </a:r>
            <a:r>
              <a:rPr lang="en-US" sz="2200" dirty="0" smtClean="0"/>
              <a:t> </a:t>
            </a:r>
            <a:r>
              <a:rPr lang="en-US" sz="2200" dirty="0" err="1" smtClean="0"/>
              <a:t>Đức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endParaRPr lang="en-US" sz="2200" dirty="0" smtClean="0"/>
          </a:p>
          <a:p>
            <a:pPr algn="l"/>
            <a:r>
              <a:rPr lang="en-US" sz="2200" dirty="0" smtClean="0"/>
              <a:t>1352034 – Ang Tony Vincent</a:t>
            </a:r>
          </a:p>
          <a:p>
            <a:pPr algn="l"/>
            <a:r>
              <a:rPr lang="en-US" sz="2200" dirty="0" smtClean="0"/>
              <a:t>1352035 – </a:t>
            </a:r>
            <a:r>
              <a:rPr lang="en-US" sz="2200" dirty="0" err="1" smtClean="0"/>
              <a:t>Trần</a:t>
            </a:r>
            <a:r>
              <a:rPr lang="en-US" sz="2200" dirty="0" smtClean="0"/>
              <a:t> </a:t>
            </a:r>
            <a:r>
              <a:rPr lang="en-US" sz="2200" dirty="0" err="1" smtClean="0"/>
              <a:t>Hoàng</a:t>
            </a:r>
            <a:r>
              <a:rPr lang="en-US" sz="2200" dirty="0" smtClean="0"/>
              <a:t> </a:t>
            </a:r>
            <a:r>
              <a:rPr lang="en-US" sz="2200" dirty="0" err="1" smtClean="0"/>
              <a:t>Vũ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418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Hệ </a:t>
            </a:r>
            <a:r>
              <a:rPr lang="vi-VN" dirty="0"/>
              <a:t>thống sẽ hiển thị hình </a:t>
            </a:r>
            <a:r>
              <a:rPr lang="vi-VN" dirty="0" smtClean="0"/>
              <a:t>mẫu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một khoảng thời gian nhất định và sau đó ẩn đi.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phải vẽ lại hình </a:t>
            </a:r>
            <a:r>
              <a:rPr lang="vi-VN" dirty="0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sẽ thua cuộc nếu hết thời gian vẽ hoặc bỏ </a:t>
            </a:r>
            <a:r>
              <a:rPr lang="vi-VN" dirty="0" smtClean="0"/>
              <a:t>cuộc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vi-VN" dirty="0" smtClean="0"/>
              <a:t>hế </a:t>
            </a:r>
            <a:r>
              <a:rPr lang="vi-VN" dirty="0"/>
              <a:t>độ nhiều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có thể kết nối với những người </a:t>
            </a:r>
            <a:r>
              <a:rPr lang="vi-VN" dirty="0" smtClean="0"/>
              <a:t>chơi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Các </a:t>
            </a:r>
            <a:r>
              <a:rPr lang="vi-VN" dirty="0"/>
              <a:t>thiết bị sẽ được kết nối với nhau thông qua cùng một mạng Wifi.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Hệ </a:t>
            </a:r>
            <a:r>
              <a:rPr lang="vi-VN" dirty="0"/>
              <a:t>thống sẽ hiển thị hình mẫu trong một khoảng thời gian nhất định và sau đó ẩn đi.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nào vẽ lại hình mẫu đó một cách nhanh nhất sẽ giành chiến thắng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OpenGL ES</a:t>
            </a:r>
          </a:p>
          <a:p>
            <a:pPr marL="514350" indent="-514350">
              <a:buAutoNum type="arabicPeriod"/>
            </a:pPr>
            <a:r>
              <a:rPr lang="en-US" dirty="0" smtClean="0"/>
              <a:t>Canvas &amp;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P2P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P2P qua Bluetooth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</a:t>
            </a:r>
            <a:r>
              <a:rPr lang="en-US" dirty="0"/>
              <a:t>. OpenGL 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OpenGL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ES (Open </a:t>
            </a:r>
            <a:r>
              <a:rPr lang="en-US" dirty="0"/>
              <a:t>Graphics </a:t>
            </a:r>
            <a:r>
              <a:rPr lang="en-US" dirty="0" smtClean="0"/>
              <a:t>Library </a:t>
            </a:r>
            <a:r>
              <a:rPr lang="en-US" dirty="0"/>
              <a:t>for Embedded System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2 </a:t>
            </a:r>
            <a:r>
              <a:rPr lang="en-US" smtClean="0"/>
              <a:t>và </a:t>
            </a:r>
            <a:r>
              <a:rPr lang="en-US" dirty="0" smtClean="0"/>
              <a:t>3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OpenGL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611181"/>
              </p:ext>
            </p:extLst>
          </p:nvPr>
        </p:nvGraphicFramePr>
        <p:xfrm>
          <a:off x="457200" y="12049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OpenGL 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1.0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2.2 (API 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4.3 (API 18)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Android 5.0 (API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2.1.2. </a:t>
            </a:r>
            <a:r>
              <a:rPr lang="vi-VN" dirty="0"/>
              <a:t>Thiết lập môi trường lập </a:t>
            </a:r>
            <a:r>
              <a:rPr lang="vi-VN" dirty="0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Studio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Android </a:t>
            </a:r>
            <a:r>
              <a:rPr lang="en-US" dirty="0" smtClean="0"/>
              <a:t>NDK</a:t>
            </a:r>
          </a:p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 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Manifest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215818"/>
            <a:ext cx="8215747" cy="4064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&lt;uses-feature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android:glEsVersion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"0x00020000"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343076"/>
            <a:ext cx="5947141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660066"/>
                </a:solidFill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instance and set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as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for this Activity.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694" y="1850633"/>
            <a:ext cx="6732612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an OpenGL ES 2.0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setEGLContextClientVersion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Renderer for drawing on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7854714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background frame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Redraw background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GL_COLOR_BUFFER_BIT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697" y="2010498"/>
            <a:ext cx="8864606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number of coordinates per vertex in this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order to draw vertices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vertex byte buffer for shape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4 bytes per float)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byte buffer for the draw 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2 bytes per short)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5168" y="2176786"/>
            <a:ext cx="7293663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a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2432" y="1773325"/>
            <a:ext cx="8079135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Add program to OpenGL ES environment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vertex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glGetAttribLocation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Enable a handle to the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glEnableVertexAttribArray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Prepare the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coordinate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glVertexAttribPointer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vertexStride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fragment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color for drawing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glUniform4fv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96854"/>
            <a:ext cx="7854714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is an abbreviation for "Model View Projection Matrix"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this projection matrix is applied to object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frustumM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8012" y="2002658"/>
            <a:ext cx="8527976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camera position (View matrix)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setLookAtM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Calculate the projection and view transformation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117" y="2010498"/>
            <a:ext cx="8415765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in the calculated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shape's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the projection and view transformation to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glUniformMatrix4fv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2.1.5.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19546"/>
            <a:ext cx="7854714" cy="48384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transformation for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SystemClock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4000L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0.090f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reports input details from the touch screen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and other input controls. In this case, you are only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interested in events where the touch position changed.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ACTION_MOVE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handle dx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/>
              <a:t>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588" y="1896852"/>
            <a:ext cx="6844823" cy="3361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marL="514350" indent="-514350">
              <a:buFont typeface="Wingdings 2" charset="0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/>
              <a:t>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98886"/>
            <a:ext cx="7854714" cy="43460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for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long time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SystemClock.uptimeMillis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% 4000L;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float angle = 0.090f * 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) time);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2.1.7. Demo</a:t>
            </a:r>
            <a:endParaRPr lang="en-US" dirty="0"/>
          </a:p>
        </p:txBody>
      </p:sp>
      <p:pic>
        <p:nvPicPr>
          <p:cNvPr id="5" name="Video_2017-05-07_21590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5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2.2. Canvas &amp;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Canvas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Sơn</a:t>
            </a:r>
            <a:r>
              <a:rPr lang="en-US" dirty="0" smtClean="0"/>
              <a:t> /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 smtClean="0"/>
              <a:t>2.2.1.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Package : </a:t>
            </a:r>
          </a:p>
          <a:p>
            <a:pPr marL="0" indent="0">
              <a:buNone/>
            </a:pPr>
            <a:r>
              <a:rPr lang="en-US" sz="2400" dirty="0" err="1" smtClean="0"/>
              <a:t>android.graphics.drawable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BitmapDrawable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ShapeDrawable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PictureDrawable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LayerDrawable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1773325"/>
            <a:ext cx="5947141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ShapeDrawable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ShapeDrawable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OvalShape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0xff74AC23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512405"/>
            <a:ext cx="5947141" cy="213002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 smtClean="0"/>
              <a:t>2.2.3.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mport </a:t>
            </a:r>
            <a:r>
              <a:rPr lang="en-US" sz="2400" dirty="0" err="1" smtClean="0"/>
              <a:t>android.view.View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dirty="0"/>
              <a:t>extends View {</a:t>
            </a:r>
            <a:br>
              <a:rPr lang="en-US" sz="2400" dirty="0"/>
            </a:br>
            <a:r>
              <a:rPr lang="en-US" sz="2400" dirty="0" smtClean="0"/>
              <a:t>	// </a:t>
            </a:r>
            <a:r>
              <a:rPr lang="en-US" sz="2400" dirty="0"/>
              <a:t>required constructor</a:t>
            </a:r>
            <a:br>
              <a:rPr lang="en-US" sz="2400" dirty="0"/>
            </a:br>
            <a:r>
              <a:rPr lang="en-US" sz="2400" dirty="0" smtClean="0"/>
              <a:t>	public </a:t>
            </a:r>
            <a:r>
              <a:rPr lang="en-US" sz="2400" b="1" i="1" dirty="0" err="1"/>
              <a:t>ClassName</a:t>
            </a:r>
            <a:r>
              <a:rPr lang="en-US" sz="2400" dirty="0"/>
              <a:t>(Context </a:t>
            </a:r>
            <a:r>
              <a:rPr lang="en-US" sz="2400" dirty="0" err="1"/>
              <a:t>context</a:t>
            </a:r>
            <a:r>
              <a:rPr lang="en-US" sz="2400" dirty="0"/>
              <a:t>, </a:t>
            </a:r>
            <a:r>
              <a:rPr lang="en-US" sz="2400" dirty="0" err="1"/>
              <a:t>AttributeSet</a:t>
            </a:r>
            <a:r>
              <a:rPr lang="en-US" sz="2400" dirty="0"/>
              <a:t> </a:t>
            </a:r>
            <a:r>
              <a:rPr lang="en-US" sz="2400" dirty="0" err="1"/>
              <a:t>attrs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 smtClean="0"/>
              <a:t>		super(context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// </a:t>
            </a:r>
            <a:r>
              <a:rPr lang="en-US" sz="2400" dirty="0"/>
              <a:t>this method draws on the view</a:t>
            </a:r>
            <a:br>
              <a:rPr lang="en-US" sz="2400" dirty="0"/>
            </a:br>
            <a:r>
              <a:rPr lang="en-US" sz="2400" dirty="0" smtClean="0"/>
              <a:t>	@</a:t>
            </a:r>
            <a:r>
              <a:rPr lang="en-US" sz="2400" dirty="0"/>
              <a:t>Override</a:t>
            </a:r>
            <a:br>
              <a:rPr lang="en-US" sz="2400" dirty="0"/>
            </a:br>
            <a:r>
              <a:rPr lang="en-US" sz="2400" dirty="0" smtClean="0"/>
              <a:t>	protected </a:t>
            </a:r>
            <a:r>
              <a:rPr lang="en-US" sz="2400" dirty="0"/>
              <a:t>void </a:t>
            </a:r>
            <a:r>
              <a:rPr lang="en-US" sz="2400" b="1" dirty="0" err="1"/>
              <a:t>onDraw</a:t>
            </a:r>
            <a:r>
              <a:rPr lang="en-US" sz="2400" dirty="0"/>
              <a:t>(Canvas canvas) {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super.onDraw</a:t>
            </a:r>
            <a:r>
              <a:rPr lang="en-US" sz="2400" dirty="0" smtClean="0"/>
              <a:t>(canvas);</a:t>
            </a:r>
          </a:p>
          <a:p>
            <a:pPr marL="0" indent="0"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drawing </a:t>
            </a:r>
            <a:r>
              <a:rPr lang="en-US" sz="2400" b="1" i="1" dirty="0"/>
              <a:t>code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2.2.4. </a:t>
            </a:r>
            <a:r>
              <a:rPr lang="vi-VN" dirty="0" smtClean="0"/>
              <a:t>Các </a:t>
            </a:r>
            <a:r>
              <a:rPr lang="vi-VN" dirty="0"/>
              <a:t>đối tượng có thể </a:t>
            </a:r>
            <a:r>
              <a:rPr lang="vi-VN" dirty="0" smtClean="0"/>
              <a:t>vẽ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drawARGB</a:t>
            </a:r>
            <a:r>
              <a:rPr lang="en-US" sz="2800" dirty="0" smtClean="0"/>
              <a:t>(alpha</a:t>
            </a:r>
            <a:r>
              <a:rPr lang="en-US" sz="2800" dirty="0"/>
              <a:t>, r, g, </a:t>
            </a:r>
            <a:r>
              <a:rPr lang="en-US" sz="2800" dirty="0" smtClean="0"/>
              <a:t>b) // fill window </a:t>
            </a:r>
            <a:r>
              <a:rPr lang="en-US" sz="2800" dirty="0"/>
              <a:t>with </a:t>
            </a:r>
            <a:r>
              <a:rPr lang="en-US" sz="2800" dirty="0" smtClean="0"/>
              <a:t>color</a:t>
            </a:r>
          </a:p>
          <a:p>
            <a:pPr marL="0" indent="0">
              <a:buNone/>
            </a:pPr>
            <a:r>
              <a:rPr lang="en-US" sz="2800" dirty="0" err="1" smtClean="0"/>
              <a:t>drawArc</a:t>
            </a:r>
            <a:r>
              <a:rPr lang="en-US" sz="2800" dirty="0" smtClean="0"/>
              <a:t>(..., paint) // draw an arc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drawBitmap</a:t>
            </a:r>
            <a:r>
              <a:rPr lang="en-US" sz="2800" dirty="0" smtClean="0"/>
              <a:t>(…, paint) // draw </a:t>
            </a:r>
            <a:r>
              <a:rPr lang="en-US" sz="2800" dirty="0"/>
              <a:t>an </a:t>
            </a:r>
            <a:r>
              <a:rPr lang="en-US" sz="2800" dirty="0" smtClean="0"/>
              <a:t>image</a:t>
            </a:r>
          </a:p>
          <a:p>
            <a:pPr marL="0" indent="0">
              <a:buNone/>
            </a:pPr>
            <a:r>
              <a:rPr lang="en-US" sz="2800" dirty="0" err="1" smtClean="0"/>
              <a:t>drawCircle</a:t>
            </a:r>
            <a:r>
              <a:rPr lang="en-US" sz="2800" dirty="0" smtClean="0"/>
              <a:t>(…, paint) // draw </a:t>
            </a:r>
            <a:r>
              <a:rPr lang="en-US" sz="2800" dirty="0"/>
              <a:t>a </a:t>
            </a:r>
            <a:r>
              <a:rPr lang="en-US" sz="2800" dirty="0" smtClean="0"/>
              <a:t>circle</a:t>
            </a:r>
          </a:p>
          <a:p>
            <a:pPr marL="0" indent="0">
              <a:buNone/>
            </a:pPr>
            <a:r>
              <a:rPr lang="en-US" sz="2800" dirty="0" err="1" smtClean="0"/>
              <a:t>drawLine</a:t>
            </a:r>
            <a:r>
              <a:rPr lang="en-US" sz="2800" dirty="0" smtClean="0"/>
              <a:t>(…, paint) // draw </a:t>
            </a:r>
            <a:r>
              <a:rPr lang="en-US" sz="2800" dirty="0"/>
              <a:t>a </a:t>
            </a:r>
            <a:r>
              <a:rPr lang="en-US" sz="2800" dirty="0" smtClean="0"/>
              <a:t>line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c.drawOval</a:t>
            </a:r>
            <a:r>
              <a:rPr lang="en-US" sz="2800" dirty="0" smtClean="0"/>
              <a:t>(…, paint) // draw an oval or a circle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drawPath</a:t>
            </a:r>
            <a:r>
              <a:rPr lang="en-US" sz="2800" dirty="0" smtClean="0"/>
              <a:t>(…, paint) // draw a path</a:t>
            </a:r>
          </a:p>
          <a:p>
            <a:pPr marL="0" indent="0">
              <a:buNone/>
            </a:pPr>
            <a:r>
              <a:rPr lang="en-US" sz="2800" dirty="0" err="1" smtClean="0"/>
              <a:t>drawRect</a:t>
            </a:r>
            <a:r>
              <a:rPr lang="en-US" sz="2800" dirty="0" smtClean="0"/>
              <a:t>(…, paint) // draw a rectangle or a square</a:t>
            </a:r>
          </a:p>
          <a:p>
            <a:pPr marL="0" indent="0">
              <a:buNone/>
            </a:pPr>
            <a:r>
              <a:rPr lang="en-US" sz="2800" dirty="0" err="1" smtClean="0"/>
              <a:t>drawText</a:t>
            </a:r>
            <a:r>
              <a:rPr lang="en-US" sz="2800" dirty="0" smtClean="0"/>
              <a:t>(…, </a:t>
            </a:r>
            <a:r>
              <a:rPr lang="en-US" sz="2800" dirty="0"/>
              <a:t>paint</a:t>
            </a:r>
            <a:r>
              <a:rPr lang="en-US" sz="2800" dirty="0" smtClean="0"/>
              <a:t>) // </a:t>
            </a:r>
            <a:r>
              <a:rPr lang="en-US" sz="2800" dirty="0"/>
              <a:t>draw a text </a:t>
            </a:r>
            <a:r>
              <a:rPr lang="en-US" sz="2800" dirty="0" smtClean="0"/>
              <a:t>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2.2.5. </a:t>
            </a:r>
            <a:r>
              <a:rPr lang="vi-VN" dirty="0"/>
              <a:t>Sơn / </a:t>
            </a:r>
            <a:r>
              <a:rPr lang="vi-VN" dirty="0" smtClean="0"/>
              <a:t>màu</a:t>
            </a:r>
            <a:r>
              <a:rPr lang="en-US" dirty="0" smtClean="0"/>
              <a:t> </a:t>
            </a:r>
            <a:r>
              <a:rPr lang="vi-VN" dirty="0" smtClean="0"/>
              <a:t>vẽ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Paint </a:t>
            </a:r>
            <a:r>
              <a:rPr lang="en-US" sz="2800" dirty="0"/>
              <a:t>name = new Paint();</a:t>
            </a:r>
          </a:p>
          <a:p>
            <a:pPr marL="0" indent="0">
              <a:buNone/>
            </a:pPr>
            <a:r>
              <a:rPr lang="en-US" sz="2800" dirty="0" err="1"/>
              <a:t>name.setARGB</a:t>
            </a:r>
            <a:r>
              <a:rPr lang="en-US" sz="2800" dirty="0"/>
              <a:t>(alpha, red, green, blue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// example</a:t>
            </a:r>
          </a:p>
          <a:p>
            <a:pPr marL="0" indent="0">
              <a:buNone/>
            </a:pPr>
            <a:r>
              <a:rPr lang="en-US" sz="2800" dirty="0"/>
              <a:t>Paint purple = new Paint();</a:t>
            </a:r>
          </a:p>
          <a:p>
            <a:pPr marL="0" indent="0">
              <a:buNone/>
            </a:pPr>
            <a:r>
              <a:rPr lang="en-US" sz="2800" dirty="0" err="1"/>
              <a:t>purple.setARGB</a:t>
            </a:r>
            <a:r>
              <a:rPr lang="en-US" sz="2800" dirty="0"/>
              <a:t>(255, 255, 0, 255);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2.2.6.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@Override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onTouchEvent</a:t>
            </a:r>
            <a:r>
              <a:rPr lang="en-US" sz="2800" dirty="0"/>
              <a:t>(</a:t>
            </a:r>
            <a:r>
              <a:rPr lang="en-US" sz="2800" dirty="0" err="1"/>
              <a:t>MotionEvent</a:t>
            </a:r>
            <a:r>
              <a:rPr lang="en-US" sz="2800" dirty="0"/>
              <a:t> </a:t>
            </a:r>
            <a:r>
              <a:rPr lang="en-US" sz="2800" dirty="0" smtClean="0"/>
              <a:t>e)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float </a:t>
            </a:r>
            <a:r>
              <a:rPr lang="en-US" sz="2800" dirty="0"/>
              <a:t>x = </a:t>
            </a:r>
            <a:r>
              <a:rPr lang="en-US" sz="2800" dirty="0" err="1" smtClean="0"/>
              <a:t>e.getX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	float </a:t>
            </a:r>
            <a:r>
              <a:rPr lang="en-US" sz="2800" dirty="0"/>
              <a:t>y = </a:t>
            </a:r>
            <a:r>
              <a:rPr lang="en-US" sz="2800" dirty="0" err="1" smtClean="0"/>
              <a:t>e.getY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(</a:t>
            </a:r>
            <a:r>
              <a:rPr lang="en-US" sz="2800" dirty="0" err="1"/>
              <a:t>event.getAction</a:t>
            </a:r>
            <a:r>
              <a:rPr lang="en-US" sz="2800" dirty="0" smtClean="0"/>
              <a:t>() ==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MotionEvent.ACTION_DOWN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 smtClean="0"/>
              <a:t>		// </a:t>
            </a:r>
            <a:r>
              <a:rPr lang="en-US" sz="2800" dirty="0"/>
              <a:t>code to run when finger is pressed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 err="1"/>
              <a:t>super.onTouchEvent</a:t>
            </a:r>
            <a:r>
              <a:rPr lang="en-US" sz="2800" dirty="0"/>
              <a:t>(event);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Mống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										</a:t>
            </a:r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Résultat de recherche d'images pour &quot;iris scann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1086"/>
            <a:ext cx="342900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fingerprint scann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50108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2.2.7.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java.awt.Graphics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vuông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canvas.drawRect</a:t>
            </a:r>
            <a:r>
              <a:rPr lang="en-US" dirty="0" smtClean="0"/>
              <a:t>(left, top, right, bottom, </a:t>
            </a:r>
            <a:r>
              <a:rPr lang="en-US" dirty="0" err="1"/>
              <a:t>mPaint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canvas.drawPath</a:t>
            </a:r>
            <a:r>
              <a:rPr lang="en-US" dirty="0"/>
              <a:t>(</a:t>
            </a:r>
            <a:r>
              <a:rPr lang="en-US" dirty="0" err="1"/>
              <a:t>currentPath</a:t>
            </a:r>
            <a:r>
              <a:rPr lang="en-US" dirty="0"/>
              <a:t>, </a:t>
            </a:r>
            <a:r>
              <a:rPr lang="en-US" dirty="0" err="1"/>
              <a:t>mPathPaint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smtClean="0"/>
              <a:t>Override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onTouchEvent</a:t>
            </a:r>
            <a:r>
              <a:rPr lang="en-US" sz="1800" dirty="0"/>
              <a:t>(</a:t>
            </a:r>
            <a:r>
              <a:rPr lang="en-US" sz="1800" dirty="0" err="1"/>
              <a:t>MotionEvent</a:t>
            </a:r>
            <a:r>
              <a:rPr lang="en-US" sz="1800" dirty="0"/>
              <a:t> event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switch </a:t>
            </a:r>
            <a:r>
              <a:rPr lang="en-US" sz="1800" dirty="0"/>
              <a:t>(</a:t>
            </a:r>
            <a:r>
              <a:rPr lang="en-US" sz="1800" dirty="0" err="1"/>
              <a:t>event.getAction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MotionEvent.ACTION_DOWN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handleActionDown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MotionEvent.ACTION_UP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handleActionUp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MotionEvent.ACTION_MOVE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handleActionMove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false;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5" name="Video_2017-05-07_22004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6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smtClean="0"/>
              <a:t>P2P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2.3.1: </a:t>
            </a:r>
            <a:r>
              <a:rPr lang="en-US" i="1" u="sng" dirty="0" err="1" smtClean="0"/>
              <a:t>Giới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thiệu</a:t>
            </a:r>
            <a:r>
              <a:rPr lang="en-US" i="1" u="sng" dirty="0" smtClean="0"/>
              <a:t> P2P: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P2P (Peer </a:t>
            </a:r>
            <a:r>
              <a:rPr lang="en-US" dirty="0"/>
              <a:t>to </a:t>
            </a:r>
            <a:r>
              <a:rPr lang="en-US" dirty="0" smtClean="0"/>
              <a:t>Peer</a:t>
            </a:r>
            <a:r>
              <a:rPr lang="en-US" dirty="0"/>
              <a:t>) </a:t>
            </a:r>
            <a:r>
              <a:rPr lang="en-US" dirty="0" smtClean="0"/>
              <a:t>là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tiếp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quyền</a:t>
            </a:r>
            <a:r>
              <a:rPr lang="en-US" dirty="0"/>
              <a:t> </a:t>
            </a:r>
            <a:r>
              <a:rPr lang="en-US" dirty="0" err="1"/>
              <a:t>giữa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thiết</a:t>
            </a:r>
            <a:r>
              <a:rPr lang="en-US" dirty="0"/>
              <a:t> bị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Internet.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Là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/>
              <a:t>gần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client -</a:t>
            </a:r>
            <a:r>
              <a:rPr lang="en-US" dirty="0"/>
              <a:t>server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mỗi</a:t>
            </a:r>
            <a:r>
              <a:rPr lang="en-US" dirty="0" smtClean="0"/>
              <a:t> </a:t>
            </a:r>
            <a:r>
              <a:rPr lang="en-US" dirty="0"/>
              <a:t>client </a:t>
            </a:r>
            <a:r>
              <a:rPr lang="en-US" dirty="0" err="1"/>
              <a:t>cũng</a:t>
            </a:r>
            <a:r>
              <a:rPr lang="en-US" dirty="0"/>
              <a:t> là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server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smtClean="0"/>
              <a:t>P2P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2.3.2: </a:t>
            </a:r>
            <a:r>
              <a:rPr lang="en-US" i="1" u="sng" dirty="0" err="1" smtClean="0"/>
              <a:t>Đặc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điểm</a:t>
            </a:r>
            <a:r>
              <a:rPr lang="en-US" i="1" u="sng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Client,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P2P,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smtClean="0"/>
              <a:t>P2P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2.3.2: </a:t>
            </a:r>
            <a:r>
              <a:rPr lang="en-US" i="1" u="sng" dirty="0" err="1" smtClean="0"/>
              <a:t>Đặc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điểm</a:t>
            </a:r>
            <a:r>
              <a:rPr lang="en-US" i="1" u="sng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0" y="1873770"/>
            <a:ext cx="6721840" cy="39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smtClean="0"/>
              <a:t>P2P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2.3.3: </a:t>
            </a:r>
            <a:r>
              <a:rPr lang="en-US" i="1" u="sng" dirty="0" err="1" smtClean="0"/>
              <a:t>Ưu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điểm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của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P2P: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Server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thắt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chai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</a:t>
            </a:r>
            <a:r>
              <a:rPr lang="mr-IN" dirty="0" smtClean="0"/>
              <a:t>–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smtClean="0"/>
              <a:t>P2P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2.3.3: </a:t>
            </a:r>
            <a:r>
              <a:rPr lang="en-US" i="1" u="sng" dirty="0" err="1" smtClean="0"/>
              <a:t>Khuyết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điểm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của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P2P: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/>
              <a:t>Tốc</a:t>
            </a:r>
            <a:r>
              <a:rPr lang="en-US" dirty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request </a:t>
            </a:r>
            <a:r>
              <a:rPr lang="en-US" dirty="0" err="1"/>
              <a:t>thấp</a:t>
            </a:r>
            <a:r>
              <a:rPr lang="en-US" dirty="0"/>
              <a:t> do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phối</a:t>
            </a:r>
            <a:r>
              <a:rPr lang="en-US" dirty="0"/>
              <a:t> </a:t>
            </a:r>
            <a:r>
              <a:rPr lang="en-US" dirty="0" err="1"/>
              <a:t>hợp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nút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nối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/>
              <a:t>lợi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tán</a:t>
            </a:r>
            <a:r>
              <a:rPr lang="en-US" dirty="0"/>
              <a:t> </a:t>
            </a:r>
            <a:r>
              <a:rPr lang="en-US" dirty="0" smtClean="0"/>
              <a:t>malware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-</a:t>
            </a:r>
            <a:r>
              <a:rPr lang="en-US" dirty="0" err="1" smtClean="0">
                <a:effectLst/>
              </a:rPr>
              <a:t>Thiết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kế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xây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dựng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phức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tạp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hơn</a:t>
            </a:r>
            <a:r>
              <a:rPr lang="en-US" dirty="0" smtClean="0">
                <a:effectLst/>
              </a:rPr>
              <a:t> so </a:t>
            </a:r>
            <a:r>
              <a:rPr lang="en-US" dirty="0" err="1" smtClean="0">
                <a:effectLst/>
              </a:rPr>
              <a:t>với</a:t>
            </a:r>
            <a:r>
              <a:rPr lang="en-US" dirty="0" smtClean="0">
                <a:effectLst/>
              </a:rPr>
              <a:t> Client </a:t>
            </a:r>
            <a:r>
              <a:rPr lang="mr-IN" dirty="0" smtClean="0">
                <a:effectLst/>
              </a:rPr>
              <a:t>–</a:t>
            </a:r>
            <a:r>
              <a:rPr lang="en-US" dirty="0" smtClean="0">
                <a:effectLst/>
              </a:rPr>
              <a:t>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5436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1" u="sng" dirty="0" err="1"/>
              <a:t>Bật</a:t>
            </a:r>
            <a:r>
              <a:rPr lang="en-US" i="1" u="sng" dirty="0"/>
              <a:t> </a:t>
            </a:r>
            <a:r>
              <a:rPr lang="en-US" i="1" u="sng" dirty="0" smtClean="0"/>
              <a:t>BLUETOOTH: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Tại</a:t>
            </a:r>
            <a:r>
              <a:rPr lang="en-US" sz="2400" dirty="0"/>
              <a:t> file </a:t>
            </a:r>
            <a:r>
              <a:rPr lang="en-US" sz="2400" dirty="0" err="1"/>
              <a:t>AndroidManifest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+ BLUETOOTH:</a:t>
            </a:r>
            <a:r>
              <a:rPr lang="en-US" sz="2400" dirty="0"/>
              <a:t> 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 smtClean="0"/>
              <a:t>phép</a:t>
            </a:r>
            <a:r>
              <a:rPr lang="en-US" sz="2400" dirty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/>
              <a:t>nối</a:t>
            </a:r>
            <a:r>
              <a:rPr lang="en-US" sz="2400" dirty="0"/>
              <a:t>,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+ BLUETOOTH_ADMIN:</a:t>
            </a:r>
            <a:r>
              <a:rPr lang="en-US" sz="2400" dirty="0"/>
              <a:t> 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Bluetooth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smtClean="0"/>
              <a:t>Bluetooth.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9" y="4118964"/>
            <a:ext cx="8167311" cy="13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r>
              <a:rPr lang="en-US" dirty="0"/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Résultat de recherche d'images pour &quot;pattern lock scree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720039"/>
            <a:ext cx="20764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1" u="sng" dirty="0" err="1"/>
              <a:t>Bật</a:t>
            </a:r>
            <a:r>
              <a:rPr lang="en-US" i="1" u="sng" dirty="0"/>
              <a:t> </a:t>
            </a:r>
            <a:r>
              <a:rPr lang="en-US" i="1" u="sng" dirty="0" smtClean="0"/>
              <a:t>BLUETOOTH: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C00000"/>
                </a:solidFill>
              </a:rPr>
              <a:t>BluetoothAdapter</a:t>
            </a:r>
            <a:r>
              <a:rPr lang="en-US" sz="2800" dirty="0"/>
              <a:t> (adapter)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smtClean="0"/>
              <a:t>Bluetooth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/>
              <a:t>Nếu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C00000"/>
                </a:solidFill>
              </a:rPr>
              <a:t>BTAdapter</a:t>
            </a:r>
            <a:r>
              <a:rPr lang="en-US" sz="2800" dirty="0"/>
              <a:t> </a:t>
            </a:r>
            <a:r>
              <a:rPr lang="en-US" sz="2800" dirty="0" err="1"/>
              <a:t>bị</a:t>
            </a:r>
            <a:r>
              <a:rPr lang="en-US" sz="2800" dirty="0"/>
              <a:t> null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Bluetooth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.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.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/>
              <a:t> </a:t>
            </a:r>
            <a:r>
              <a:rPr lang="en-US" sz="2800" dirty="0" err="1" smtClean="0"/>
              <a:t>AlertDialog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thoát</a:t>
            </a:r>
            <a:r>
              <a:rPr lang="en-US" sz="2800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1" u="sng" dirty="0" err="1"/>
              <a:t>Bật</a:t>
            </a:r>
            <a:r>
              <a:rPr lang="en-US" i="1" u="sng" dirty="0"/>
              <a:t> </a:t>
            </a:r>
            <a:r>
              <a:rPr lang="en-US" i="1" u="sng" dirty="0" smtClean="0"/>
              <a:t>BLUETOOTH: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935245"/>
            <a:ext cx="7020079" cy="39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1" u="sng" dirty="0" err="1"/>
              <a:t>Bật</a:t>
            </a:r>
            <a:r>
              <a:rPr lang="en-US" i="1" u="sng" dirty="0"/>
              <a:t> </a:t>
            </a:r>
            <a:r>
              <a:rPr lang="en-US" i="1" u="sng" dirty="0" smtClean="0"/>
              <a:t>BLUETOOTH: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/>
              <a:t>Bluetooth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.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hay </a:t>
            </a:r>
            <a:r>
              <a:rPr lang="en-US" sz="2800" dirty="0" err="1" smtClean="0"/>
              <a:t>chưa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chưa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ta </a:t>
            </a:r>
            <a:r>
              <a:rPr lang="en-US" sz="2800" dirty="0" err="1" smtClean="0"/>
              <a:t>dùng</a:t>
            </a:r>
            <a:r>
              <a:rPr lang="en-US" sz="2800" dirty="0" smtClean="0"/>
              <a:t>: </a:t>
            </a:r>
            <a:r>
              <a:rPr lang="en-US" sz="2800" dirty="0" err="1" smtClean="0">
                <a:solidFill>
                  <a:srgbClr val="C00000"/>
                </a:solidFill>
              </a:rPr>
              <a:t>BluetoothAdapter.ACTION_REQUEST_ENABLE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dialog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Bluetooth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1" u="sng" dirty="0" err="1"/>
              <a:t>Bật</a:t>
            </a:r>
            <a:r>
              <a:rPr lang="en-US" i="1" u="sng" dirty="0"/>
              <a:t> </a:t>
            </a:r>
            <a:r>
              <a:rPr lang="en-US" i="1" u="sng" dirty="0" smtClean="0"/>
              <a:t>BLUETOOTH: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1" y="1886728"/>
            <a:ext cx="8109679" cy="2359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76" y="4412051"/>
            <a:ext cx="3200032" cy="18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i="1" u="sng" dirty="0" err="1"/>
              <a:t>Lấy</a:t>
            </a:r>
            <a:r>
              <a:rPr lang="en-US" i="1" u="sng" dirty="0"/>
              <a:t> </a:t>
            </a:r>
            <a:r>
              <a:rPr lang="en-US" i="1" u="sng" dirty="0" err="1"/>
              <a:t>danh</a:t>
            </a:r>
            <a:r>
              <a:rPr lang="en-US" i="1" u="sng" dirty="0"/>
              <a:t> </a:t>
            </a:r>
            <a:r>
              <a:rPr lang="en-US" i="1" u="sng" dirty="0" err="1" smtClean="0"/>
              <a:t>sách</a:t>
            </a:r>
            <a:r>
              <a:rPr lang="en-US" i="1" u="sng" dirty="0" smtClean="0"/>
              <a:t> </a:t>
            </a:r>
            <a:r>
              <a:rPr lang="en-US" i="1" u="sng" dirty="0" err="1"/>
              <a:t>thiết</a:t>
            </a:r>
            <a:r>
              <a:rPr lang="en-US" i="1" u="sng" dirty="0"/>
              <a:t> </a:t>
            </a:r>
            <a:r>
              <a:rPr lang="en-US" i="1" u="sng" dirty="0" err="1"/>
              <a:t>bị</a:t>
            </a:r>
            <a:r>
              <a:rPr lang="en-US" i="1" u="sng" dirty="0"/>
              <a:t> </a:t>
            </a:r>
            <a:r>
              <a:rPr lang="en-US" i="1" u="sng" dirty="0" err="1"/>
              <a:t>đã</a:t>
            </a:r>
            <a:r>
              <a:rPr lang="en-US" i="1" u="sng" dirty="0"/>
              <a:t> </a:t>
            </a:r>
            <a:r>
              <a:rPr lang="en-US" i="1" u="sng" dirty="0" err="1"/>
              <a:t>ghép</a:t>
            </a:r>
            <a:r>
              <a:rPr lang="en-US" i="1" u="sng" dirty="0"/>
              <a:t> </a:t>
            </a:r>
            <a:r>
              <a:rPr lang="en-US" i="1" u="sng" dirty="0" err="1"/>
              <a:t>nối</a:t>
            </a:r>
            <a:r>
              <a:rPr lang="en-US" i="1" u="sng" dirty="0"/>
              <a:t> (Pair</a:t>
            </a:r>
            <a:r>
              <a:rPr lang="en-US" i="1" u="sng" dirty="0" smtClean="0"/>
              <a:t>):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BluetoothDevice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paired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getBondedDevices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8" y="3357290"/>
            <a:ext cx="7340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 smtClean="0"/>
              <a:t>Tìm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kiếm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bị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gần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kích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hoạt</a:t>
            </a:r>
            <a:r>
              <a:rPr lang="en-US" i="1" u="sng" dirty="0" smtClean="0"/>
              <a:t> Bluetooth:</a:t>
            </a:r>
            <a:endParaRPr lang="en-US" i="1" u="sng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T</a:t>
            </a:r>
            <a:r>
              <a:rPr lang="en-US" sz="2400" dirty="0" err="1" smtClean="0"/>
              <a:t>ạo</a:t>
            </a:r>
            <a:r>
              <a:rPr lang="en-US" sz="2400" dirty="0" smtClean="0"/>
              <a:t> </a:t>
            </a:r>
            <a:r>
              <a:rPr lang="en-US" sz="2400" dirty="0" err="1"/>
              <a:t>một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BroadcastReceiver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Bluetooth.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onReceive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 </a:t>
            </a:r>
            <a:r>
              <a:rPr lang="en-US" sz="2400" dirty="0" err="1"/>
              <a:t>t</a:t>
            </a:r>
            <a:r>
              <a:rPr lang="en-US" sz="2400" dirty="0" err="1" smtClean="0"/>
              <a:t>rả</a:t>
            </a:r>
            <a:r>
              <a:rPr lang="en-US" sz="2400" dirty="0" smtClean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Intent.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action </a:t>
            </a:r>
            <a:r>
              <a:rPr lang="en-US" sz="2400" dirty="0" err="1"/>
              <a:t>được</a:t>
            </a:r>
            <a:r>
              <a:rPr lang="en-US" sz="2400" dirty="0"/>
              <a:t> broadcasting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getAction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Nếu</a:t>
            </a:r>
            <a:r>
              <a:rPr lang="en-US" sz="2400" dirty="0" smtClean="0"/>
              <a:t> action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BluetoothDevice.ACTION_FOUND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Bluetooth.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action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/>
              <a:t>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object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DeviceItem</a:t>
            </a:r>
            <a:r>
              <a:rPr lang="en-US" sz="2400" dirty="0"/>
              <a:t> 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ArrayAdapter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 smtClean="0"/>
              <a:t>Tìm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kiếm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bị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gần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kích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hoạt</a:t>
            </a:r>
            <a:r>
              <a:rPr lang="en-US" i="1" u="sng" dirty="0" smtClean="0"/>
              <a:t> Bluetooth:</a:t>
            </a:r>
            <a:endParaRPr lang="en-US" i="1" u="sng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2500"/>
            <a:ext cx="8185480" cy="32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 smtClean="0"/>
              <a:t>Tìm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kiếm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bị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gần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kích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hoạt</a:t>
            </a:r>
            <a:r>
              <a:rPr lang="en-US" i="1" u="sng" dirty="0" smtClean="0"/>
              <a:t> Bluetooth:</a:t>
            </a:r>
            <a:endParaRPr lang="en-US" i="1" u="sng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smtClean="0"/>
              <a:t>SCAN </a:t>
            </a:r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register </a:t>
            </a:r>
            <a:r>
              <a:rPr lang="en-US" sz="2400" dirty="0" err="1">
                <a:solidFill>
                  <a:srgbClr val="C00000"/>
                </a:solidFill>
              </a:rPr>
              <a:t>BroadcastReceiver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startDiscovery</a:t>
            </a:r>
            <a:r>
              <a:rPr lang="en-US" sz="2400" dirty="0">
                <a:solidFill>
                  <a:srgbClr val="C00000"/>
                </a:solidFill>
              </a:rPr>
              <a:t>().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SCAN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unregister </a:t>
            </a:r>
            <a:r>
              <a:rPr lang="en-US" sz="2400" dirty="0" err="1" smtClean="0">
                <a:solidFill>
                  <a:srgbClr val="C00000"/>
                </a:solidFill>
              </a:rPr>
              <a:t>BroadcastReceiver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/>
              <a:t>hàm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cancelDiscovery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. </a:t>
            </a:r>
            <a:r>
              <a:rPr lang="en-US" sz="2400" dirty="0" smtClean="0"/>
              <a:t>	-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.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SCAN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-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/>
              <a:t>khi</a:t>
            </a:r>
            <a:r>
              <a:rPr lang="en-US" sz="2400" dirty="0"/>
              <a:t> SCAN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/>
              <a:t>clear </a:t>
            </a:r>
            <a:r>
              <a:rPr lang="en-US" sz="2400" dirty="0" err="1">
                <a:solidFill>
                  <a:srgbClr val="C00000"/>
                </a:solidFill>
              </a:rPr>
              <a:t>ArrayAdapter</a:t>
            </a:r>
            <a:r>
              <a:rPr lang="en-US" sz="2400" dirty="0"/>
              <a:t>.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SCAN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/>
              <a:t>vi </a:t>
            </a:r>
            <a:r>
              <a:rPr lang="en-US" sz="2400" dirty="0" err="1"/>
              <a:t>quét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 smtClean="0"/>
              <a:t>Tìm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kiếm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bị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gần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kích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hoạt</a:t>
            </a:r>
            <a:r>
              <a:rPr lang="en-US" i="1" u="sng" dirty="0" smtClean="0"/>
              <a:t> Bluetooth:</a:t>
            </a:r>
            <a:endParaRPr lang="en-US" i="1" u="sng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83" y="1903285"/>
            <a:ext cx="6960849" cy="40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/>
              <a:t>Kết</a:t>
            </a:r>
            <a:r>
              <a:rPr lang="en-US" i="1" u="sng" dirty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</a:t>
            </a:r>
            <a:r>
              <a:rPr lang="en-US" i="1" u="sng" dirty="0" err="1"/>
              <a:t>đến</a:t>
            </a:r>
            <a:r>
              <a:rPr lang="en-US" i="1" u="sng" dirty="0"/>
              <a:t> </a:t>
            </a:r>
            <a:r>
              <a:rPr lang="en-US" i="1" u="sng" dirty="0" err="1"/>
              <a:t>thiết</a:t>
            </a:r>
            <a:r>
              <a:rPr lang="en-US" i="1" u="sng" dirty="0"/>
              <a:t> </a:t>
            </a:r>
            <a:r>
              <a:rPr lang="en-US" i="1" u="sng" dirty="0" err="1"/>
              <a:t>bị</a:t>
            </a:r>
            <a:r>
              <a:rPr lang="en-US" i="1" u="sng" dirty="0"/>
              <a:t> </a:t>
            </a:r>
            <a:r>
              <a:rPr lang="en-US" i="1" u="sng" dirty="0" err="1" smtClean="0"/>
              <a:t>bluetooth</a:t>
            </a:r>
            <a:r>
              <a:rPr lang="en-US" i="1" u="sng" dirty="0" smtClean="0"/>
              <a:t>:</a:t>
            </a:r>
            <a:endParaRPr lang="en-US" sz="2400" i="1" u="sng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,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/>
              <a:t>một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C00000"/>
                </a:solidFill>
              </a:rPr>
              <a:t>RFCOMM Sockets</a:t>
            </a:r>
            <a:r>
              <a:rPr lang="en-US" sz="2400" dirty="0"/>
              <a:t> </a:t>
            </a:r>
            <a:r>
              <a:rPr lang="en-US" sz="2400" dirty="0" err="1"/>
              <a:t>từ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BluetoothDevice</a:t>
            </a:r>
            <a:r>
              <a:rPr lang="en-US" sz="2400" dirty="0"/>
              <a:t> 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 smtClean="0"/>
              <a:t>gọi</a:t>
            </a:r>
            <a:r>
              <a:rPr lang="en-US" sz="2400" dirty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createRfcommSocketToServiceRecord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.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 </a:t>
            </a:r>
            <a:r>
              <a:rPr lang="en-US" sz="2400" dirty="0" smtClean="0">
                <a:solidFill>
                  <a:srgbClr val="C00000"/>
                </a:solidFill>
              </a:rPr>
              <a:t>UUID</a:t>
            </a:r>
            <a:r>
              <a:rPr lang="en-US" sz="2400" dirty="0" smtClean="0"/>
              <a:t>. (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port </a:t>
            </a:r>
            <a:r>
              <a:rPr lang="en-US" sz="2400" dirty="0" err="1" smtClean="0"/>
              <a:t>number,ví</a:t>
            </a:r>
            <a:r>
              <a:rPr lang="en-US" sz="2400" dirty="0" smtClean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web port 80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Khi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chemeClr val="accent2"/>
                </a:solidFill>
              </a:rPr>
              <a:t>BluetoothSocket</a:t>
            </a:r>
            <a:r>
              <a:rPr lang="en-US" sz="2400" dirty="0"/>
              <a:t> 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ta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connect()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 </a:t>
            </a:r>
            <a:r>
              <a:rPr lang="en-US" sz="2400" dirty="0" err="1" smtClean="0">
                <a:solidFill>
                  <a:schemeClr val="accent2"/>
                </a:solidFill>
              </a:rPr>
              <a:t>BluetoothSocket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socket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gọi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C00000"/>
                </a:solidFill>
              </a:rPr>
              <a:t>close()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09" y="2204708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0" y="1009934"/>
            <a:ext cx="5631976" cy="57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/>
              <a:t>Kết</a:t>
            </a:r>
            <a:r>
              <a:rPr lang="en-US" i="1" u="sng" dirty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</a:t>
            </a:r>
            <a:r>
              <a:rPr lang="en-US" i="1" u="sng" dirty="0" err="1"/>
              <a:t>đến</a:t>
            </a:r>
            <a:r>
              <a:rPr lang="en-US" i="1" u="sng" dirty="0"/>
              <a:t> </a:t>
            </a:r>
            <a:r>
              <a:rPr lang="en-US" i="1" u="sng" dirty="0" err="1"/>
              <a:t>thiết</a:t>
            </a:r>
            <a:r>
              <a:rPr lang="en-US" i="1" u="sng" dirty="0"/>
              <a:t> </a:t>
            </a:r>
            <a:r>
              <a:rPr lang="en-US" i="1" u="sng" dirty="0" err="1"/>
              <a:t>bị</a:t>
            </a:r>
            <a:r>
              <a:rPr lang="en-US" i="1" u="sng" dirty="0"/>
              <a:t> </a:t>
            </a:r>
            <a:r>
              <a:rPr lang="en-US" i="1" u="sng" dirty="0" err="1" smtClean="0"/>
              <a:t>bluetooth</a:t>
            </a:r>
            <a:r>
              <a:rPr lang="en-US" i="1" u="sng" dirty="0" smtClean="0"/>
              <a:t>:</a:t>
            </a:r>
            <a:endParaRPr lang="en-US" sz="2400" i="1" u="sng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/>
              <a:t>ta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server socket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 err="1">
                <a:solidFill>
                  <a:schemeClr val="accent2"/>
                </a:solidFill>
              </a:rPr>
              <a:t>listenUsingRfcommWithServiceRecord</a:t>
            </a:r>
            <a:r>
              <a:rPr lang="en-US" sz="2400" dirty="0">
                <a:solidFill>
                  <a:schemeClr val="accent2"/>
                </a:solidFill>
              </a:rPr>
              <a:t> (String name, UUID </a:t>
            </a:r>
            <a:r>
              <a:rPr lang="en-US" sz="2400" dirty="0" err="1">
                <a:solidFill>
                  <a:schemeClr val="accent2"/>
                </a:solidFill>
              </a:rPr>
              <a:t>mUUID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Sau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gọi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accent2"/>
                </a:solidFill>
              </a:rPr>
              <a:t>accept()</a:t>
            </a:r>
            <a:r>
              <a:rPr lang="en-US" sz="2400" dirty="0"/>
              <a:t> </a:t>
            </a:r>
            <a:r>
              <a:rPr lang="en-US" sz="2400" dirty="0" err="1" smtClean="0"/>
              <a:t>ở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BluetoothServerSocket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chờ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07" y="1283587"/>
            <a:ext cx="6143402" cy="5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u="sng" dirty="0" err="1"/>
              <a:t>Kết</a:t>
            </a:r>
            <a:r>
              <a:rPr lang="en-US" i="1" u="sng" dirty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</a:t>
            </a:r>
            <a:r>
              <a:rPr lang="en-US" i="1" u="sng" dirty="0" err="1"/>
              <a:t>đến</a:t>
            </a:r>
            <a:r>
              <a:rPr lang="en-US" i="1" u="sng" dirty="0"/>
              <a:t> </a:t>
            </a:r>
            <a:r>
              <a:rPr lang="en-US" i="1" u="sng" dirty="0" err="1"/>
              <a:t>thiết</a:t>
            </a:r>
            <a:r>
              <a:rPr lang="en-US" i="1" u="sng" dirty="0"/>
              <a:t> </a:t>
            </a:r>
            <a:r>
              <a:rPr lang="en-US" i="1" u="sng" dirty="0" err="1"/>
              <a:t>bị</a:t>
            </a:r>
            <a:r>
              <a:rPr lang="en-US" i="1" u="sng" dirty="0"/>
              <a:t> </a:t>
            </a:r>
            <a:r>
              <a:rPr lang="en-US" i="1" u="sng" dirty="0" err="1" smtClean="0"/>
              <a:t>bluetooth</a:t>
            </a:r>
            <a:r>
              <a:rPr lang="en-US" i="1" u="sng" dirty="0" smtClean="0"/>
              <a:t>:</a:t>
            </a:r>
            <a:endParaRPr lang="en-US" sz="2400" i="1" u="sng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streams</a:t>
            </a:r>
            <a:r>
              <a:rPr lang="en-US" sz="2400" dirty="0" smtClean="0"/>
              <a:t>.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stream</a:t>
            </a:r>
            <a:r>
              <a:rPr lang="en-US" sz="2400" dirty="0"/>
              <a:t>s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getInputStream</a:t>
            </a:r>
            <a:r>
              <a:rPr lang="en-US" sz="2400" dirty="0" smtClean="0">
                <a:solidFill>
                  <a:schemeClr val="accent2"/>
                </a:solidFill>
              </a:rPr>
              <a:t>()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getOutputStream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/>
              <a:t>-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streams ta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read</a:t>
            </a:r>
            <a:r>
              <a:rPr lang="en-US" sz="2400" dirty="0" smtClean="0">
                <a:solidFill>
                  <a:schemeClr val="accent2"/>
                </a:solidFill>
              </a:rPr>
              <a:t>()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write()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86" y="1444885"/>
            <a:ext cx="6993843" cy="44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i="1" u="sng" dirty="0" smtClean="0"/>
              <a:t>. </a:t>
            </a:r>
            <a:r>
              <a:rPr lang="en-US" i="1" u="sng" dirty="0" err="1" smtClean="0"/>
              <a:t>Lợi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ích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khi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sử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dụng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bằng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Wifi</a:t>
            </a:r>
            <a:r>
              <a:rPr lang="en-US" i="1" u="sng" dirty="0" smtClean="0"/>
              <a:t>:</a:t>
            </a:r>
            <a:endParaRPr lang="en-US" sz="2400" i="1" u="sng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800" dirty="0" smtClean="0"/>
              <a:t>- Cho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chóng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lân</a:t>
            </a:r>
            <a:r>
              <a:rPr lang="en-US" sz="2800" dirty="0" smtClean="0"/>
              <a:t> </a:t>
            </a:r>
            <a:r>
              <a:rPr lang="en-US" sz="2800" dirty="0" err="1" smtClean="0"/>
              <a:t>cận</a:t>
            </a:r>
            <a:r>
              <a:rPr lang="en-US" sz="2800" dirty="0" smtClean="0"/>
              <a:t>, </a:t>
            </a:r>
            <a:r>
              <a:rPr lang="en-US" sz="2800" dirty="0" err="1" smtClean="0"/>
              <a:t>ở</a:t>
            </a:r>
            <a:r>
              <a:rPr lang="en-US" sz="2800" dirty="0" smtClean="0"/>
              <a:t> </a:t>
            </a:r>
            <a:r>
              <a:rPr lang="en-US" sz="2800" dirty="0" err="1" smtClean="0"/>
              <a:t>pham</a:t>
            </a:r>
            <a:r>
              <a:rPr lang="en-US" sz="2800" dirty="0" smtClean="0"/>
              <a:t> vi </a:t>
            </a:r>
            <a:r>
              <a:rPr lang="en-US" sz="2800" dirty="0" err="1" smtClean="0"/>
              <a:t>ngoài</a:t>
            </a:r>
            <a:r>
              <a:rPr lang="en-US" sz="2800" dirty="0" smtClean="0"/>
              <a:t> </a:t>
            </a:r>
            <a:r>
              <a:rPr lang="en-US" sz="2800" dirty="0" err="1" smtClean="0"/>
              <a:t>khả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Bluetooth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 Cho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lân</a:t>
            </a:r>
            <a:r>
              <a:rPr lang="en-US" sz="2800" dirty="0" smtClean="0"/>
              <a:t> </a:t>
            </a:r>
            <a:r>
              <a:rPr lang="en-US" sz="2800" dirty="0" err="1" smtClean="0"/>
              <a:t>cận</a:t>
            </a:r>
            <a:r>
              <a:rPr lang="en-US" sz="2800" dirty="0" smtClean="0"/>
              <a:t>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( </a:t>
            </a:r>
            <a:r>
              <a:rPr lang="en-US" sz="2800" dirty="0" err="1" smtClean="0"/>
              <a:t>Wifi</a:t>
            </a:r>
            <a:r>
              <a:rPr lang="en-US" sz="2800" dirty="0" smtClean="0"/>
              <a:t> Direct)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lập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quyền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truy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cập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P2P, ta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quyền</a:t>
            </a:r>
            <a:r>
              <a:rPr lang="en-US" sz="2800" dirty="0" smtClean="0"/>
              <a:t>: 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+ CHANGE_WIFI_STATE</a:t>
            </a:r>
          </a:p>
          <a:p>
            <a:pPr marL="0" indent="0">
              <a:buNone/>
            </a:pPr>
            <a:r>
              <a:rPr lang="en-US" sz="2800" dirty="0"/>
              <a:t>	+ </a:t>
            </a:r>
            <a:r>
              <a:rPr lang="en-US" sz="2800" dirty="0" smtClean="0"/>
              <a:t>ACCESS_WIFI_STATE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+ INTERNET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2.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lập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quyền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truy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cập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8" y="1930148"/>
            <a:ext cx="7391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3.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lập</a:t>
            </a:r>
            <a:r>
              <a:rPr lang="en-US" i="1" u="sng" dirty="0" smtClean="0"/>
              <a:t> Broadcast </a:t>
            </a:r>
            <a:r>
              <a:rPr lang="en-US" i="1" u="sng" dirty="0"/>
              <a:t>Receiver </a:t>
            </a:r>
            <a:r>
              <a:rPr lang="en-US" i="1" u="sng" dirty="0" err="1"/>
              <a:t>và</a:t>
            </a:r>
            <a:r>
              <a:rPr lang="en-US" i="1" u="sng" dirty="0"/>
              <a:t> Peer-to-Peer </a:t>
            </a:r>
            <a:r>
              <a:rPr lang="en-US" i="1" u="sng" dirty="0" smtClean="0"/>
              <a:t>Manager</a:t>
            </a:r>
            <a:r>
              <a:rPr lang="en-US" sz="2800" dirty="0"/>
              <a:t>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2287321"/>
            <a:ext cx="6858000" cy="41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4. </a:t>
            </a:r>
            <a:r>
              <a:rPr lang="en-US" i="1" u="sng" dirty="0" err="1" smtClean="0"/>
              <a:t>Tìm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kiếm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thiết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bị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dung </a:t>
            </a:r>
            <a:r>
              <a:rPr lang="en-US" sz="2400" dirty="0" err="1" smtClean="0"/>
              <a:t>Wifi</a:t>
            </a:r>
            <a:r>
              <a:rPr lang="en-US" sz="2400" dirty="0" smtClean="0"/>
              <a:t> P2P, ta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discoverPeers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8" y="2633936"/>
            <a:ext cx="78994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16899"/>
            <a:ext cx="2104782" cy="374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80" y="2016899"/>
            <a:ext cx="2104782" cy="374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40" y="2016898"/>
            <a:ext cx="2104782" cy="374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0" y="2016898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34"/>
            <a:ext cx="8357016" cy="5300925"/>
          </a:xfrm>
        </p:spPr>
        <p:txBody>
          <a:bodyPr/>
          <a:lstStyle/>
          <a:p>
            <a:pPr marL="0" indent="0">
              <a:buNone/>
            </a:pPr>
            <a:r>
              <a:rPr lang="en-US" sz="2800" i="1" u="sng" dirty="0" smtClean="0"/>
              <a:t>4. </a:t>
            </a:r>
            <a:r>
              <a:rPr lang="en-US" sz="2800" i="1" u="sng" dirty="0" err="1" smtClean="0"/>
              <a:t>Thêm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thiết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bị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vào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danh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sách</a:t>
            </a:r>
            <a:r>
              <a:rPr lang="en-US" sz="2800" i="1" u="sng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649059"/>
            <a:ext cx="6330580" cy="48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5</a:t>
            </a:r>
            <a:r>
              <a:rPr lang="en-US" i="1" u="sng" dirty="0" smtClean="0"/>
              <a:t>. </a:t>
            </a:r>
            <a:r>
              <a:rPr lang="en-US" i="1" u="sng" dirty="0" err="1" smtClean="0"/>
              <a:t>Kết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nối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đến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một</a:t>
            </a:r>
            <a:r>
              <a:rPr lang="en-US" i="1" u="sng" dirty="0" smtClean="0"/>
              <a:t> Peer: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14" y="1771935"/>
            <a:ext cx="6829594" cy="45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357016" cy="5106451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6. </a:t>
            </a:r>
            <a:r>
              <a:rPr lang="en-US" i="1" u="sng" dirty="0" err="1" smtClean="0"/>
              <a:t>Tạo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một</a:t>
            </a:r>
            <a:r>
              <a:rPr lang="en-US" i="1" u="sng" dirty="0" smtClean="0"/>
              <a:t> Group: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8" y="2297133"/>
            <a:ext cx="8661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developer.android.com/guide/topics/graphics/opengl.html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Canvas &amp;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developer.android.com/guide/topics/graphics/2d-graphics.html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P2P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developer.android.com/guide/topics/connectivity/wifip2p.html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sz="6600" dirty="0"/>
              <a:t>Cảm ơn Thầy và </a:t>
            </a:r>
          </a:p>
          <a:p>
            <a:pPr marL="0" indent="0" algn="ctr">
              <a:buNone/>
            </a:pPr>
            <a:r>
              <a:rPr lang="vi-VN" sz="6600" dirty="0"/>
              <a:t>các bạn đã quan tâm theo </a:t>
            </a:r>
            <a:r>
              <a:rPr lang="vi-VN" sz="6600" dirty="0" smtClean="0"/>
              <a:t>dõi</a:t>
            </a:r>
            <a:endParaRPr lang="vi-VN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Gameplay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2204708"/>
            <a:ext cx="2104782" cy="374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06" y="2204707"/>
            <a:ext cx="2104782" cy="374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86" y="2204706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Google </a:t>
            </a:r>
            <a:r>
              <a:rPr lang="en-US" dirty="0" err="1" smtClean="0"/>
              <a:t>hoặc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Résultat de recherche d'images pour &quot;google facebook sign i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02397"/>
            <a:ext cx="6667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Template.ppt</Template>
  <TotalTime>1430</TotalTime>
  <Words>1614</Words>
  <Application>Microsoft Macintosh PowerPoint</Application>
  <PresentationFormat>On-screen Show (4:3)</PresentationFormat>
  <Paragraphs>422</Paragraphs>
  <Slides>74</Slides>
  <Notes>24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Consolas</vt:lpstr>
      <vt:lpstr>MS PGothic</vt:lpstr>
      <vt:lpstr>Wingdings</vt:lpstr>
      <vt:lpstr>Wingdings 2</vt:lpstr>
      <vt:lpstr>FIT_CDIO_PPT Template</vt:lpstr>
      <vt:lpstr>Phát triển phần mềm cho  Thiết bị di động Đồ án cuối kì (Graphics &amp; P2P)</vt:lpstr>
      <vt:lpstr>Nội dung chính</vt:lpstr>
      <vt:lpstr>1. Đồ án cuối kì</vt:lpstr>
      <vt:lpstr>1.1. Giới thiệu</vt:lpstr>
      <vt:lpstr>1.1. Giới thiệu</vt:lpstr>
      <vt:lpstr>1.2. Mô tả</vt:lpstr>
      <vt:lpstr>1.3. Giao diện</vt:lpstr>
      <vt:lpstr>1.3. Giao diện</vt:lpstr>
      <vt:lpstr>1.4. Các chức năng chính</vt:lpstr>
      <vt:lpstr>1.4. Các chức năng chính</vt:lpstr>
      <vt:lpstr>1.4. Các chức năng chính</vt:lpstr>
      <vt:lpstr>2. Các công nghệ đã tìm hiểu</vt:lpstr>
      <vt:lpstr>2.1. OpenGL ES</vt:lpstr>
      <vt:lpstr>2.1.1. Giới thiệu OpenGL ES</vt:lpstr>
      <vt:lpstr>2.1.1. Giới thiệu OpenGL</vt:lpstr>
      <vt:lpstr>2.1.2. Thiết lập môi trường lập trình</vt:lpstr>
      <vt:lpstr>2.1.2. Thiết lập môi trường lập trình</vt:lpstr>
      <vt:lpstr>2.1.2. Thiết lập môi trường lập trình</vt:lpstr>
      <vt:lpstr>2.1.2. Thiết lập môi trường lập trình</vt:lpstr>
      <vt:lpstr>2.1.3. Định nghĩa hình và vẽ hình</vt:lpstr>
      <vt:lpstr>2.1.3. Định nghĩa hình và vẽ hình</vt:lpstr>
      <vt:lpstr>2.1.3. Định nghĩa hình và vẽ hình</vt:lpstr>
      <vt:lpstr>2.1.3. Định nghĩa hình và vẽ hình</vt:lpstr>
      <vt:lpstr>2.1.4. Dùng hình chiếu và góc nhìn</vt:lpstr>
      <vt:lpstr>2.1.4. Dùng hình chiếu và góc nhìn</vt:lpstr>
      <vt:lpstr>2.1.4. Dùng hình chiếu và góc nhìn</vt:lpstr>
      <vt:lpstr>2.1.5. Thêm hiệu ứng hình ảnh</vt:lpstr>
      <vt:lpstr>2.1.6. Xử lí các sự kiện chạm</vt:lpstr>
      <vt:lpstr>2.1.6. Xử lí các sự kiện chạm</vt:lpstr>
      <vt:lpstr>2.1.6. Xử lí các sự kiện chạm</vt:lpstr>
      <vt:lpstr>2.1.7. Demo</vt:lpstr>
      <vt:lpstr>2.2. Canvas &amp; Drawables</vt:lpstr>
      <vt:lpstr>2.2.1. Giới thiệu Drawables</vt:lpstr>
      <vt:lpstr>2.2.2. Sử dụng Drawables</vt:lpstr>
      <vt:lpstr>2.2.2. Sử dụng Drawables</vt:lpstr>
      <vt:lpstr>2.2.3. Giới thiệu Canvas</vt:lpstr>
      <vt:lpstr>2.2.4. Các đối tượng có thể vẽ</vt:lpstr>
      <vt:lpstr>2.2.5. Sơn / màu vẽ</vt:lpstr>
      <vt:lpstr>2.2.6. Xử lí sự kiện chạm</vt:lpstr>
      <vt:lpstr>2.2.7. Áp dụng vào đồ án thực hành</vt:lpstr>
      <vt:lpstr>2.2.7. Áp dụng vào đồ án thực hành</vt:lpstr>
      <vt:lpstr>2.2.7. Áp dụng vào đồ án thực hành</vt:lpstr>
      <vt:lpstr>2.2.7. Áp dụng vào đồ án thực hành</vt:lpstr>
      <vt:lpstr>2.3. Kết nối P2P là gì?</vt:lpstr>
      <vt:lpstr>2.3. Kết nối P2P là gì?</vt:lpstr>
      <vt:lpstr>2.3. Kết nối P2P là gì?</vt:lpstr>
      <vt:lpstr>2.3. Kết nối P2P là gì?</vt:lpstr>
      <vt:lpstr>2.3. Kết nối P2P là gì?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Bluetooth</vt:lpstr>
      <vt:lpstr>2.4. Kết nối P2P qua Wifi</vt:lpstr>
      <vt:lpstr>2.5. Kết nối P2P qua Wifi</vt:lpstr>
      <vt:lpstr>2.5. Kết nối P2P qua Wifi</vt:lpstr>
      <vt:lpstr>2.5. Kết nối P2P qua Wifi</vt:lpstr>
      <vt:lpstr>2.5. Kết nối P2P qua Wifi</vt:lpstr>
      <vt:lpstr>2.5. Kết nối P2P qua Wifi</vt:lpstr>
      <vt:lpstr>2.5. Kết nối P2P qua Wifi</vt:lpstr>
      <vt:lpstr>2.5. Kết nối P2P qua Wifi</vt:lpstr>
      <vt:lpstr>Tài liệu tham khảo</vt:lpstr>
      <vt:lpstr>PowerPoint Presentation</vt:lpstr>
    </vt:vector>
  </TitlesOfParts>
  <Company>hcmus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tdquang7@gmail.com</dc:creator>
  <cp:lastModifiedBy>Tran Thanh Tuan</cp:lastModifiedBy>
  <cp:revision>268</cp:revision>
  <dcterms:created xsi:type="dcterms:W3CDTF">2014-02-16T02:38:27Z</dcterms:created>
  <dcterms:modified xsi:type="dcterms:W3CDTF">2017-05-11T05:07:57Z</dcterms:modified>
</cp:coreProperties>
</file>