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7" r:id="rId2"/>
    <p:sldId id="257" r:id="rId3"/>
    <p:sldId id="258" r:id="rId4"/>
    <p:sldId id="260" r:id="rId5"/>
    <p:sldId id="261" r:id="rId6"/>
    <p:sldId id="280" r:id="rId7"/>
    <p:sldId id="281" r:id="rId8"/>
    <p:sldId id="278" r:id="rId9"/>
    <p:sldId id="28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750" y="-3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C7EF5C-8681-4B92-B342-BD011A848DEA}" type="datetimeFigureOut">
              <a:rPr lang="en-US" smtClean="0"/>
              <a:t>5/28/2014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589D07-3AAC-4A07-8DB4-225D956F7C28}" type="slidenum">
              <a:rPr lang="en-US" smtClean="0"/>
              <a:t>‹#›</a:t>
            </a:fld>
            <a:endParaRPr lang="en-US"/>
          </a:p>
        </p:txBody>
      </p:sp>
    </p:spTree>
    <p:extLst>
      <p:ext uri="{BB962C8B-B14F-4D97-AF65-F5344CB8AC3E}">
        <p14:creationId xmlns:p14="http://schemas.microsoft.com/office/powerpoint/2010/main" val="4251140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here today</a:t>
            </a:r>
            <a:r>
              <a:rPr lang="en-US" baseline="0" dirty="0" smtClean="0"/>
              <a:t> to talk to you about the DNR Data Management Improvement Project.  This project was brought about in order “To grow DNR data management maturity to provide reliable and timely data to enrich and inform decisions.”</a:t>
            </a:r>
            <a:endParaRPr lang="en-US" dirty="0"/>
          </a:p>
        </p:txBody>
      </p:sp>
      <p:sp>
        <p:nvSpPr>
          <p:cNvPr id="4" name="Slide Number Placeholder 3"/>
          <p:cNvSpPr>
            <a:spLocks noGrp="1"/>
          </p:cNvSpPr>
          <p:nvPr>
            <p:ph type="sldNum" sz="quarter" idx="10"/>
          </p:nvPr>
        </p:nvSpPr>
        <p:spPr/>
        <p:txBody>
          <a:bodyPr/>
          <a:lstStyle/>
          <a:p>
            <a:fld id="{C0904DF1-9E27-4DDC-97EF-8C846018EB88}" type="slidenum">
              <a:rPr lang="en-US" smtClean="0"/>
              <a:t>1</a:t>
            </a:fld>
            <a:endParaRPr lang="en-US"/>
          </a:p>
        </p:txBody>
      </p:sp>
    </p:spTree>
    <p:extLst>
      <p:ext uri="{BB962C8B-B14F-4D97-AF65-F5344CB8AC3E}">
        <p14:creationId xmlns:p14="http://schemas.microsoft.com/office/powerpoint/2010/main" val="336329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does the CDMS work</a:t>
            </a:r>
            <a:r>
              <a:rPr lang="en-US" baseline="0" dirty="0" smtClean="0"/>
              <a:t> for Water Temperature?</a:t>
            </a:r>
            <a:endParaRPr lang="en-US" dirty="0"/>
          </a:p>
        </p:txBody>
      </p:sp>
      <p:sp>
        <p:nvSpPr>
          <p:cNvPr id="4" name="Slide Number Placeholder 3"/>
          <p:cNvSpPr>
            <a:spLocks noGrp="1"/>
          </p:cNvSpPr>
          <p:nvPr>
            <p:ph type="sldNum" sz="quarter" idx="10"/>
          </p:nvPr>
        </p:nvSpPr>
        <p:spPr/>
        <p:txBody>
          <a:bodyPr/>
          <a:lstStyle/>
          <a:p>
            <a:fld id="{C0904DF1-9E27-4DDC-97EF-8C846018EB88}" type="slidenum">
              <a:rPr lang="en-US" smtClean="0"/>
              <a:t>8</a:t>
            </a:fld>
            <a:endParaRPr lang="en-US"/>
          </a:p>
        </p:txBody>
      </p:sp>
    </p:spTree>
    <p:extLst>
      <p:ext uri="{BB962C8B-B14F-4D97-AF65-F5344CB8AC3E}">
        <p14:creationId xmlns:p14="http://schemas.microsoft.com/office/powerpoint/2010/main" val="185304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038CED-188B-457A-8333-5256E4C03E1D}" type="datetimeFigureOut">
              <a:rPr lang="en-US" smtClean="0"/>
              <a:t>5/28/2014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DC43A-D999-4CCA-BE7E-CE421017F11F}" type="slidenum">
              <a:rPr lang="en-US" smtClean="0"/>
              <a:t>‹#›</a:t>
            </a:fld>
            <a:endParaRPr lang="en-US"/>
          </a:p>
        </p:txBody>
      </p:sp>
    </p:spTree>
    <p:extLst>
      <p:ext uri="{BB962C8B-B14F-4D97-AF65-F5344CB8AC3E}">
        <p14:creationId xmlns:p14="http://schemas.microsoft.com/office/powerpoint/2010/main" val="34943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038CED-188B-457A-8333-5256E4C03E1D}" type="datetimeFigureOut">
              <a:rPr lang="en-US" smtClean="0"/>
              <a:t>5/28/2014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DC43A-D999-4CCA-BE7E-CE421017F11F}" type="slidenum">
              <a:rPr lang="en-US" smtClean="0"/>
              <a:t>‹#›</a:t>
            </a:fld>
            <a:endParaRPr lang="en-US"/>
          </a:p>
        </p:txBody>
      </p:sp>
    </p:spTree>
    <p:extLst>
      <p:ext uri="{BB962C8B-B14F-4D97-AF65-F5344CB8AC3E}">
        <p14:creationId xmlns:p14="http://schemas.microsoft.com/office/powerpoint/2010/main" val="1907984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038CED-188B-457A-8333-5256E4C03E1D}" type="datetimeFigureOut">
              <a:rPr lang="en-US" smtClean="0"/>
              <a:t>5/28/2014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DC43A-D999-4CCA-BE7E-CE421017F11F}" type="slidenum">
              <a:rPr lang="en-US" smtClean="0"/>
              <a:t>‹#›</a:t>
            </a:fld>
            <a:endParaRPr lang="en-US"/>
          </a:p>
        </p:txBody>
      </p:sp>
    </p:spTree>
    <p:extLst>
      <p:ext uri="{BB962C8B-B14F-4D97-AF65-F5344CB8AC3E}">
        <p14:creationId xmlns:p14="http://schemas.microsoft.com/office/powerpoint/2010/main" val="3698293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038CED-188B-457A-8333-5256E4C03E1D}" type="datetimeFigureOut">
              <a:rPr lang="en-US" smtClean="0"/>
              <a:t>5/28/2014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DC43A-D999-4CCA-BE7E-CE421017F11F}" type="slidenum">
              <a:rPr lang="en-US" smtClean="0"/>
              <a:t>‹#›</a:t>
            </a:fld>
            <a:endParaRPr lang="en-US"/>
          </a:p>
        </p:txBody>
      </p:sp>
    </p:spTree>
    <p:extLst>
      <p:ext uri="{BB962C8B-B14F-4D97-AF65-F5344CB8AC3E}">
        <p14:creationId xmlns:p14="http://schemas.microsoft.com/office/powerpoint/2010/main" val="4126787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038CED-188B-457A-8333-5256E4C03E1D}" type="datetimeFigureOut">
              <a:rPr lang="en-US" smtClean="0"/>
              <a:t>5/28/2014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DC43A-D999-4CCA-BE7E-CE421017F11F}" type="slidenum">
              <a:rPr lang="en-US" smtClean="0"/>
              <a:t>‹#›</a:t>
            </a:fld>
            <a:endParaRPr lang="en-US"/>
          </a:p>
        </p:txBody>
      </p:sp>
    </p:spTree>
    <p:extLst>
      <p:ext uri="{BB962C8B-B14F-4D97-AF65-F5344CB8AC3E}">
        <p14:creationId xmlns:p14="http://schemas.microsoft.com/office/powerpoint/2010/main" val="225326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038CED-188B-457A-8333-5256E4C03E1D}" type="datetimeFigureOut">
              <a:rPr lang="en-US" smtClean="0"/>
              <a:t>5/28/2014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DC43A-D999-4CCA-BE7E-CE421017F11F}" type="slidenum">
              <a:rPr lang="en-US" smtClean="0"/>
              <a:t>‹#›</a:t>
            </a:fld>
            <a:endParaRPr lang="en-US"/>
          </a:p>
        </p:txBody>
      </p:sp>
    </p:spTree>
    <p:extLst>
      <p:ext uri="{BB962C8B-B14F-4D97-AF65-F5344CB8AC3E}">
        <p14:creationId xmlns:p14="http://schemas.microsoft.com/office/powerpoint/2010/main" val="1740870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038CED-188B-457A-8333-5256E4C03E1D}" type="datetimeFigureOut">
              <a:rPr lang="en-US" smtClean="0"/>
              <a:t>5/28/2014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DC43A-D999-4CCA-BE7E-CE421017F11F}" type="slidenum">
              <a:rPr lang="en-US" smtClean="0"/>
              <a:t>‹#›</a:t>
            </a:fld>
            <a:endParaRPr lang="en-US"/>
          </a:p>
        </p:txBody>
      </p:sp>
    </p:spTree>
    <p:extLst>
      <p:ext uri="{BB962C8B-B14F-4D97-AF65-F5344CB8AC3E}">
        <p14:creationId xmlns:p14="http://schemas.microsoft.com/office/powerpoint/2010/main" val="923641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038CED-188B-457A-8333-5256E4C03E1D}" type="datetimeFigureOut">
              <a:rPr lang="en-US" smtClean="0"/>
              <a:t>5/28/2014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4DC43A-D999-4CCA-BE7E-CE421017F11F}" type="slidenum">
              <a:rPr lang="en-US" smtClean="0"/>
              <a:t>‹#›</a:t>
            </a:fld>
            <a:endParaRPr lang="en-US"/>
          </a:p>
        </p:txBody>
      </p:sp>
    </p:spTree>
    <p:extLst>
      <p:ext uri="{BB962C8B-B14F-4D97-AF65-F5344CB8AC3E}">
        <p14:creationId xmlns:p14="http://schemas.microsoft.com/office/powerpoint/2010/main" val="3666396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038CED-188B-457A-8333-5256E4C03E1D}" type="datetimeFigureOut">
              <a:rPr lang="en-US" smtClean="0"/>
              <a:t>5/28/2014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4DC43A-D999-4CCA-BE7E-CE421017F11F}" type="slidenum">
              <a:rPr lang="en-US" smtClean="0"/>
              <a:t>‹#›</a:t>
            </a:fld>
            <a:endParaRPr lang="en-US"/>
          </a:p>
        </p:txBody>
      </p:sp>
    </p:spTree>
    <p:extLst>
      <p:ext uri="{BB962C8B-B14F-4D97-AF65-F5344CB8AC3E}">
        <p14:creationId xmlns:p14="http://schemas.microsoft.com/office/powerpoint/2010/main" val="210070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038CED-188B-457A-8333-5256E4C03E1D}" type="datetimeFigureOut">
              <a:rPr lang="en-US" smtClean="0"/>
              <a:t>5/28/2014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DC43A-D999-4CCA-BE7E-CE421017F11F}" type="slidenum">
              <a:rPr lang="en-US" smtClean="0"/>
              <a:t>‹#›</a:t>
            </a:fld>
            <a:endParaRPr lang="en-US"/>
          </a:p>
        </p:txBody>
      </p:sp>
    </p:spTree>
    <p:extLst>
      <p:ext uri="{BB962C8B-B14F-4D97-AF65-F5344CB8AC3E}">
        <p14:creationId xmlns:p14="http://schemas.microsoft.com/office/powerpoint/2010/main" val="2417486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038CED-188B-457A-8333-5256E4C03E1D}" type="datetimeFigureOut">
              <a:rPr lang="en-US" smtClean="0"/>
              <a:t>5/28/2014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DC43A-D999-4CCA-BE7E-CE421017F11F}" type="slidenum">
              <a:rPr lang="en-US" smtClean="0"/>
              <a:t>‹#›</a:t>
            </a:fld>
            <a:endParaRPr lang="en-US"/>
          </a:p>
        </p:txBody>
      </p:sp>
    </p:spTree>
    <p:extLst>
      <p:ext uri="{BB962C8B-B14F-4D97-AF65-F5344CB8AC3E}">
        <p14:creationId xmlns:p14="http://schemas.microsoft.com/office/powerpoint/2010/main" val="2371475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038CED-188B-457A-8333-5256E4C03E1D}" type="datetimeFigureOut">
              <a:rPr lang="en-US" smtClean="0"/>
              <a:t>5/28/2014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DC43A-D999-4CCA-BE7E-CE421017F11F}" type="slidenum">
              <a:rPr lang="en-US" smtClean="0"/>
              <a:t>‹#›</a:t>
            </a:fld>
            <a:endParaRPr lang="en-US"/>
          </a:p>
        </p:txBody>
      </p:sp>
    </p:spTree>
    <p:extLst>
      <p:ext uri="{BB962C8B-B14F-4D97-AF65-F5344CB8AC3E}">
        <p14:creationId xmlns:p14="http://schemas.microsoft.com/office/powerpoint/2010/main" val="1694528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49424"/>
            <a:ext cx="8013192" cy="1636776"/>
          </a:xfrm>
        </p:spPr>
        <p:txBody>
          <a:bodyPr/>
          <a:lstStyle/>
          <a:p>
            <a:pPr algn="ctr"/>
            <a:r>
              <a:rPr lang="en-US" dirty="0" smtClean="0"/>
              <a:t>DNR Data Management Improvement Project</a:t>
            </a:r>
            <a:endParaRPr lang="en-US" dirty="0"/>
          </a:p>
        </p:txBody>
      </p:sp>
      <p:sp>
        <p:nvSpPr>
          <p:cNvPr id="3" name="Rectangle 2"/>
          <p:cNvSpPr/>
          <p:nvPr/>
        </p:nvSpPr>
        <p:spPr>
          <a:xfrm>
            <a:off x="2286000" y="4410670"/>
            <a:ext cx="4572000" cy="923330"/>
          </a:xfrm>
          <a:prstGeom prst="rect">
            <a:avLst/>
          </a:prstGeom>
        </p:spPr>
        <p:txBody>
          <a:bodyPr>
            <a:spAutoFit/>
          </a:bodyPr>
          <a:lstStyle/>
          <a:p>
            <a:pPr algn="ctr"/>
            <a:r>
              <a:rPr lang="en-US" i="1" dirty="0"/>
              <a:t>“To </a:t>
            </a:r>
            <a:r>
              <a:rPr lang="en-US" i="1" dirty="0" smtClean="0"/>
              <a:t>grow DNR Data Management Maturity </a:t>
            </a:r>
          </a:p>
          <a:p>
            <a:pPr algn="ctr"/>
            <a:r>
              <a:rPr lang="en-US" i="1" dirty="0" smtClean="0"/>
              <a:t>to provide </a:t>
            </a:r>
            <a:r>
              <a:rPr lang="en-US" i="1" dirty="0"/>
              <a:t>reliable and timely data to </a:t>
            </a:r>
            <a:endParaRPr lang="en-US" i="1" dirty="0" smtClean="0"/>
          </a:p>
          <a:p>
            <a:pPr algn="ctr"/>
            <a:r>
              <a:rPr lang="en-US" i="1" dirty="0" smtClean="0"/>
              <a:t>enrich </a:t>
            </a:r>
            <a:r>
              <a:rPr lang="en-US" i="1" dirty="0"/>
              <a:t>and inform </a:t>
            </a:r>
            <a:r>
              <a:rPr lang="en-US" i="1" dirty="0" smtClean="0"/>
              <a:t>decisions.”</a:t>
            </a:r>
            <a:endParaRPr lang="en-US" i="1" dirty="0"/>
          </a:p>
        </p:txBody>
      </p:sp>
      <p:pic>
        <p:nvPicPr>
          <p:cNvPr id="5" name="Picture 2" descr="\\ctuir-data01\oit-gis\oit-gis-users\kenb\Desktop\FirstFoodsBann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59" y="31044"/>
            <a:ext cx="9066882" cy="170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516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Part of a long-term plan</a:t>
            </a:r>
            <a:br>
              <a:rPr lang="en-US" sz="4000" b="1" dirty="0" smtClean="0"/>
            </a:br>
            <a:r>
              <a:rPr lang="en-US" sz="2400" b="1" dirty="0" smtClean="0"/>
              <a:t>for improving Data Management</a:t>
            </a:r>
            <a:endParaRPr lang="en-US" sz="3600" b="1"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52600"/>
            <a:ext cx="6354989" cy="4587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1885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Goal</a:t>
            </a:r>
            <a:r>
              <a:rPr lang="en-US" dirty="0" smtClean="0"/>
              <a:t>: </a:t>
            </a:r>
            <a:r>
              <a:rPr lang="en-US" b="1" dirty="0" smtClean="0"/>
              <a:t>Enterprise data management</a:t>
            </a:r>
            <a:endParaRPr lang="en-US" b="1"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8763000" cy="4249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5305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gis-data01\GroupProjects\DNRAssessmentDocuments\CDMS\DNR DMIP Impac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0"/>
            <a:ext cx="8385203" cy="606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361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gis-data01\GroupProjects\DNRAssessmentDocuments\CDMS\CTUIRExternalSystemsRelationship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0599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62000" y="609600"/>
            <a:ext cx="3810000" cy="4648200"/>
          </a:xfrm>
          <a:prstGeom prst="rect">
            <a:avLst/>
          </a:prstGeom>
          <a:noFill/>
          <a:ln>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4773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Project Tracker</a:t>
            </a:r>
            <a:br>
              <a:rPr lang="en-US" b="1" dirty="0" smtClean="0"/>
            </a:br>
            <a:r>
              <a:rPr lang="en-US" sz="3100" dirty="0" smtClean="0"/>
              <a:t>a basic Project Management tool</a:t>
            </a:r>
            <a:endParaRPr lang="en-US" dirty="0"/>
          </a:p>
        </p:txBody>
      </p:sp>
      <p:sp>
        <p:nvSpPr>
          <p:cNvPr id="3" name="Content Placeholder 2"/>
          <p:cNvSpPr>
            <a:spLocks noGrp="1"/>
          </p:cNvSpPr>
          <p:nvPr>
            <p:ph idx="1"/>
          </p:nvPr>
        </p:nvSpPr>
        <p:spPr/>
        <p:txBody>
          <a:bodyPr>
            <a:normAutofit/>
          </a:bodyPr>
          <a:lstStyle/>
          <a:p>
            <a:r>
              <a:rPr lang="en-US" dirty="0" smtClean="0"/>
              <a:t>Project Information (Quad report type info)</a:t>
            </a:r>
          </a:p>
          <a:p>
            <a:pPr lvl="1"/>
            <a:r>
              <a:rPr lang="en-US" dirty="0" smtClean="0"/>
              <a:t>Purpose &amp; Goal</a:t>
            </a:r>
          </a:p>
          <a:p>
            <a:pPr lvl="1"/>
            <a:r>
              <a:rPr lang="en-US" dirty="0" smtClean="0"/>
              <a:t>Inputs/Outputs/Outcomes/Impacts</a:t>
            </a:r>
          </a:p>
          <a:p>
            <a:pPr lvl="1"/>
            <a:r>
              <a:rPr lang="en-US" dirty="0" smtClean="0"/>
              <a:t>Relate to River Vision Touchstone, First Foods</a:t>
            </a:r>
          </a:p>
          <a:p>
            <a:pPr lvl="1"/>
            <a:r>
              <a:rPr lang="en-US" dirty="0" smtClean="0"/>
              <a:t>Habitat Objectives</a:t>
            </a:r>
          </a:p>
          <a:p>
            <a:r>
              <a:rPr lang="en-US" dirty="0" smtClean="0"/>
              <a:t>Image Gallery</a:t>
            </a:r>
          </a:p>
          <a:p>
            <a:r>
              <a:rPr lang="en-US" dirty="0" smtClean="0"/>
              <a:t>Document Repository</a:t>
            </a:r>
          </a:p>
          <a:p>
            <a:r>
              <a:rPr lang="en-US" dirty="0" smtClean="0"/>
              <a:t>View/Print “Quad Report”</a:t>
            </a:r>
          </a:p>
          <a:p>
            <a:endParaRPr lang="en-US" dirty="0"/>
          </a:p>
        </p:txBody>
      </p:sp>
      <p:cxnSp>
        <p:nvCxnSpPr>
          <p:cNvPr id="5" name="Straight Connector 4"/>
          <p:cNvCxnSpPr/>
          <p:nvPr/>
        </p:nvCxnSpPr>
        <p:spPr>
          <a:xfrm>
            <a:off x="228600" y="1447800"/>
            <a:ext cx="8763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9718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Project Tracker: Datasets</a:t>
            </a:r>
            <a:br>
              <a:rPr lang="en-US" b="1" dirty="0" smtClean="0"/>
            </a:br>
            <a:r>
              <a:rPr lang="en-US" sz="3100" dirty="0" smtClean="0"/>
              <a:t>Centralized data management</a:t>
            </a:r>
            <a:endParaRPr lang="en-US" dirty="0"/>
          </a:p>
        </p:txBody>
      </p:sp>
      <p:sp>
        <p:nvSpPr>
          <p:cNvPr id="3" name="Content Placeholder 2"/>
          <p:cNvSpPr>
            <a:spLocks noGrp="1"/>
          </p:cNvSpPr>
          <p:nvPr>
            <p:ph idx="1"/>
          </p:nvPr>
        </p:nvSpPr>
        <p:spPr/>
        <p:txBody>
          <a:bodyPr>
            <a:normAutofit lnSpcReduction="10000"/>
          </a:bodyPr>
          <a:lstStyle/>
          <a:p>
            <a:pPr marL="400050"/>
            <a:r>
              <a:rPr lang="en-US" dirty="0" smtClean="0"/>
              <a:t>Data </a:t>
            </a:r>
            <a:r>
              <a:rPr lang="en-US" dirty="0"/>
              <a:t>Standardization / </a:t>
            </a:r>
            <a:r>
              <a:rPr lang="en-US" dirty="0" smtClean="0"/>
              <a:t>Validation</a:t>
            </a:r>
            <a:endParaRPr lang="en-US" dirty="0"/>
          </a:p>
          <a:p>
            <a:pPr marL="400050"/>
            <a:r>
              <a:rPr lang="en-US" dirty="0"/>
              <a:t>Import (Excel, CSV, </a:t>
            </a:r>
            <a:r>
              <a:rPr lang="en-US" dirty="0" smtClean="0"/>
              <a:t>TSV, etc.)</a:t>
            </a:r>
            <a:endParaRPr lang="en-US" dirty="0"/>
          </a:p>
          <a:p>
            <a:pPr marL="400050"/>
            <a:r>
              <a:rPr lang="en-US" dirty="0" smtClean="0"/>
              <a:t>Excel-like Data </a:t>
            </a:r>
            <a:r>
              <a:rPr lang="en-US" dirty="0"/>
              <a:t>Entry</a:t>
            </a:r>
          </a:p>
          <a:p>
            <a:pPr marL="400050"/>
            <a:r>
              <a:rPr lang="en-US" dirty="0" smtClean="0"/>
              <a:t>Ad-hoc Query Tool</a:t>
            </a:r>
            <a:endParaRPr lang="en-US" dirty="0"/>
          </a:p>
          <a:p>
            <a:pPr marL="400050"/>
            <a:r>
              <a:rPr lang="en-US" dirty="0" smtClean="0"/>
              <a:t>Export</a:t>
            </a:r>
            <a:endParaRPr lang="en-US" dirty="0"/>
          </a:p>
          <a:p>
            <a:pPr marL="400050"/>
            <a:r>
              <a:rPr lang="en-US" dirty="0"/>
              <a:t>Row-level Auditing</a:t>
            </a:r>
          </a:p>
          <a:p>
            <a:pPr marL="400050"/>
            <a:r>
              <a:rPr lang="en-US" dirty="0"/>
              <a:t>QA/QC/Workflow</a:t>
            </a:r>
          </a:p>
          <a:p>
            <a:pPr marL="400050"/>
            <a:r>
              <a:rPr lang="en-US" dirty="0"/>
              <a:t>Reports</a:t>
            </a:r>
          </a:p>
          <a:p>
            <a:pPr marL="0" indent="0">
              <a:buNone/>
            </a:pPr>
            <a:endParaRPr lang="en-US" dirty="0"/>
          </a:p>
        </p:txBody>
      </p:sp>
      <p:cxnSp>
        <p:nvCxnSpPr>
          <p:cNvPr id="5" name="Straight Connector 4"/>
          <p:cNvCxnSpPr/>
          <p:nvPr/>
        </p:nvCxnSpPr>
        <p:spPr>
          <a:xfrm>
            <a:off x="228600" y="1447800"/>
            <a:ext cx="8763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669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One bucket, many slices</a:t>
            </a:r>
            <a:endParaRPr lang="en-US" dirty="0"/>
          </a:p>
        </p:txBody>
      </p:sp>
      <p:grpSp>
        <p:nvGrpSpPr>
          <p:cNvPr id="2059" name="Group 2058"/>
          <p:cNvGrpSpPr/>
          <p:nvPr/>
        </p:nvGrpSpPr>
        <p:grpSpPr>
          <a:xfrm>
            <a:off x="76200" y="2286000"/>
            <a:ext cx="6477000" cy="3222171"/>
            <a:chOff x="76200" y="1905000"/>
            <a:chExt cx="6477000" cy="3222171"/>
          </a:xfrm>
        </p:grpSpPr>
        <p:sp>
          <p:nvSpPr>
            <p:cNvPr id="26" name="Rectangle 25"/>
            <p:cNvSpPr/>
            <p:nvPr/>
          </p:nvSpPr>
          <p:spPr>
            <a:xfrm>
              <a:off x="1249135" y="3614057"/>
              <a:ext cx="3543300" cy="1513114"/>
            </a:xfrm>
            <a:prstGeom prst="rect">
              <a:avLst/>
            </a:prstGeom>
            <a:solidFill>
              <a:schemeClr val="accent4">
                <a:lumMod val="20000"/>
                <a:lumOff val="80000"/>
              </a:schemeClr>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295400" y="1905000"/>
              <a:ext cx="3543300" cy="1513114"/>
            </a:xfrm>
            <a:prstGeom prst="rect">
              <a:avLst/>
            </a:prstGeom>
            <a:solidFill>
              <a:schemeClr val="accent4">
                <a:lumMod val="20000"/>
                <a:lumOff val="80000"/>
              </a:schemeClr>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5105400" y="2524698"/>
              <a:ext cx="1447800" cy="1676400"/>
            </a:xfrm>
            <a:prstGeom prst="flowChartMagneticDisk">
              <a:avLst/>
            </a:prstGeom>
            <a:solidFill>
              <a:srgbClr val="99CCFF"/>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Water Temp Dataset (All) </a:t>
              </a:r>
              <a:endParaRPr lang="en-US" sz="1200" dirty="0">
                <a:solidFill>
                  <a:schemeClr val="tx1"/>
                </a:solidFill>
              </a:endParaRPr>
            </a:p>
          </p:txBody>
        </p:sp>
        <p:sp>
          <p:nvSpPr>
            <p:cNvPr id="5" name="Diamond 4"/>
            <p:cNvSpPr/>
            <p:nvPr/>
          </p:nvSpPr>
          <p:spPr>
            <a:xfrm>
              <a:off x="1295400" y="2292531"/>
              <a:ext cx="1295400" cy="914400"/>
            </a:xfrm>
            <a:prstGeom prst="diamon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Import Data</a:t>
              </a:r>
              <a:endParaRPr lang="en-US" sz="1200" dirty="0">
                <a:solidFill>
                  <a:schemeClr val="tx1"/>
                </a:solidFill>
              </a:endParaRPr>
            </a:p>
          </p:txBody>
        </p:sp>
        <p:sp>
          <p:nvSpPr>
            <p:cNvPr id="7" name="Diamond 6"/>
            <p:cNvSpPr/>
            <p:nvPr/>
          </p:nvSpPr>
          <p:spPr>
            <a:xfrm>
              <a:off x="1295400" y="3733800"/>
              <a:ext cx="1295400" cy="914400"/>
            </a:xfrm>
            <a:prstGeom prst="diamon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Import Data</a:t>
              </a:r>
              <a:endParaRPr lang="en-US" sz="1200" dirty="0">
                <a:solidFill>
                  <a:schemeClr val="tx1"/>
                </a:solidFill>
              </a:endParaRPr>
            </a:p>
          </p:txBody>
        </p:sp>
        <p:sp>
          <p:nvSpPr>
            <p:cNvPr id="6" name="Rectangle 5"/>
            <p:cNvSpPr/>
            <p:nvPr/>
          </p:nvSpPr>
          <p:spPr>
            <a:xfrm>
              <a:off x="2307771" y="1986943"/>
              <a:ext cx="1426029"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Water Resources</a:t>
              </a:r>
              <a:endParaRPr lang="en-US" sz="1200" dirty="0">
                <a:solidFill>
                  <a:schemeClr val="tx1"/>
                </a:solidFill>
              </a:endParaRPr>
            </a:p>
          </p:txBody>
        </p:sp>
        <p:sp>
          <p:nvSpPr>
            <p:cNvPr id="9" name="Rectangle 8"/>
            <p:cNvSpPr/>
            <p:nvPr/>
          </p:nvSpPr>
          <p:spPr>
            <a:xfrm>
              <a:off x="2563585" y="3653245"/>
              <a:ext cx="914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GR Habitat</a:t>
              </a:r>
              <a:endParaRPr lang="en-US" sz="1200" dirty="0">
                <a:solidFill>
                  <a:schemeClr val="tx1"/>
                </a:solidFill>
              </a:endParaRPr>
            </a:p>
          </p:txBody>
        </p:sp>
        <p:sp>
          <p:nvSpPr>
            <p:cNvPr id="8" name="Flowchart: Direct Access Storage 7"/>
            <p:cNvSpPr/>
            <p:nvPr/>
          </p:nvSpPr>
          <p:spPr>
            <a:xfrm>
              <a:off x="3352800" y="2317869"/>
              <a:ext cx="1295401" cy="838200"/>
            </a:xfrm>
            <a:prstGeom prst="flowChartMagneticDrum">
              <a:avLst/>
            </a:prstGeom>
            <a:solidFill>
              <a:schemeClr val="bg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WR Temp Dataset View</a:t>
              </a:r>
              <a:endParaRPr lang="en-US" sz="1000" dirty="0">
                <a:solidFill>
                  <a:schemeClr val="tx1"/>
                </a:solidFill>
              </a:endParaRPr>
            </a:p>
          </p:txBody>
        </p:sp>
        <p:sp>
          <p:nvSpPr>
            <p:cNvPr id="11" name="Flowchart: Direct Access Storage 10"/>
            <p:cNvSpPr/>
            <p:nvPr/>
          </p:nvSpPr>
          <p:spPr>
            <a:xfrm>
              <a:off x="3352801" y="3766455"/>
              <a:ext cx="1295400" cy="838200"/>
            </a:xfrm>
            <a:prstGeom prst="flowChartMagneticDrum">
              <a:avLst/>
            </a:prstGeom>
            <a:solidFill>
              <a:schemeClr val="bg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GR Temp Dataset View</a:t>
              </a:r>
              <a:endParaRPr lang="en-US" sz="1000" dirty="0">
                <a:solidFill>
                  <a:schemeClr val="tx1"/>
                </a:solidFill>
              </a:endParaRPr>
            </a:p>
          </p:txBody>
        </p:sp>
        <p:sp>
          <p:nvSpPr>
            <p:cNvPr id="10" name="Hexagon 9"/>
            <p:cNvSpPr/>
            <p:nvPr/>
          </p:nvSpPr>
          <p:spPr>
            <a:xfrm>
              <a:off x="4191000" y="3048000"/>
              <a:ext cx="990600" cy="838200"/>
            </a:xfrm>
            <a:prstGeom prst="hexagon">
              <a:avLst/>
            </a:prstGeom>
            <a:solidFill>
              <a:srgbClr val="FFCC89"/>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QA</a:t>
              </a:r>
              <a:endParaRPr lang="en-US" sz="1200" dirty="0">
                <a:solidFill>
                  <a:schemeClr val="tx1"/>
                </a:solidFill>
              </a:endParaRPr>
            </a:p>
          </p:txBody>
        </p:sp>
        <p:cxnSp>
          <p:nvCxnSpPr>
            <p:cNvPr id="14" name="Straight Arrow Connector 13"/>
            <p:cNvCxnSpPr>
              <a:stCxn id="27" idx="3"/>
              <a:endCxn id="5" idx="1"/>
            </p:cNvCxnSpPr>
            <p:nvPr/>
          </p:nvCxnSpPr>
          <p:spPr>
            <a:xfrm flipV="1">
              <a:off x="1066800" y="2749731"/>
              <a:ext cx="228600" cy="7173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1"/>
            </p:cNvCxnSpPr>
            <p:nvPr/>
          </p:nvCxnSpPr>
          <p:spPr>
            <a:xfrm>
              <a:off x="1061357" y="3439098"/>
              <a:ext cx="234043" cy="7519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3"/>
              <a:endCxn id="8" idx="1"/>
            </p:cNvCxnSpPr>
            <p:nvPr/>
          </p:nvCxnSpPr>
          <p:spPr>
            <a:xfrm flipV="1">
              <a:off x="2590800" y="2736969"/>
              <a:ext cx="762000" cy="127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11" idx="1"/>
            </p:cNvCxnSpPr>
            <p:nvPr/>
          </p:nvCxnSpPr>
          <p:spPr>
            <a:xfrm flipV="1">
              <a:off x="2590800" y="4185555"/>
              <a:ext cx="762001" cy="54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Flowchart: Multidocument 26"/>
            <p:cNvSpPr/>
            <p:nvPr/>
          </p:nvSpPr>
          <p:spPr>
            <a:xfrm>
              <a:off x="76200" y="3048000"/>
              <a:ext cx="990600" cy="838200"/>
            </a:xfrm>
            <a:prstGeom prst="flowChartMultidocument">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Data Logger .csv</a:t>
              </a:r>
              <a:endParaRPr lang="en-US" sz="1200" dirty="0">
                <a:solidFill>
                  <a:schemeClr val="tx1"/>
                </a:solidFill>
              </a:endParaRPr>
            </a:p>
          </p:txBody>
        </p:sp>
      </p:grpSp>
      <p:grpSp>
        <p:nvGrpSpPr>
          <p:cNvPr id="2075" name="Group 2074"/>
          <p:cNvGrpSpPr/>
          <p:nvPr/>
        </p:nvGrpSpPr>
        <p:grpSpPr>
          <a:xfrm>
            <a:off x="6553200" y="1899257"/>
            <a:ext cx="2209800" cy="3587143"/>
            <a:chOff x="6553200" y="1752600"/>
            <a:chExt cx="2209800" cy="3587143"/>
          </a:xfrm>
        </p:grpSpPr>
        <p:sp>
          <p:nvSpPr>
            <p:cNvPr id="25" name="Rectangle 24"/>
            <p:cNvSpPr/>
            <p:nvPr/>
          </p:nvSpPr>
          <p:spPr>
            <a:xfrm>
              <a:off x="7010400" y="1752600"/>
              <a:ext cx="1752600" cy="539143"/>
            </a:xfrm>
            <a:prstGeom prst="rect">
              <a:avLst/>
            </a:prstGeom>
            <a:solidFill>
              <a:schemeClr val="accent1">
                <a:lumMod val="20000"/>
                <a:lumOff val="80000"/>
              </a:schemeClr>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Reports</a:t>
              </a:r>
              <a:endParaRPr lang="en-US" sz="1200" dirty="0">
                <a:solidFill>
                  <a:schemeClr val="tx1"/>
                </a:solidFill>
              </a:endParaRPr>
            </a:p>
          </p:txBody>
        </p:sp>
        <p:sp>
          <p:nvSpPr>
            <p:cNvPr id="28" name="Rectangle 27"/>
            <p:cNvSpPr/>
            <p:nvPr/>
          </p:nvSpPr>
          <p:spPr>
            <a:xfrm>
              <a:off x="7010400" y="2356457"/>
              <a:ext cx="1752600" cy="539143"/>
            </a:xfrm>
            <a:prstGeom prst="rect">
              <a:avLst/>
            </a:prstGeom>
            <a:solidFill>
              <a:schemeClr val="accent1">
                <a:lumMod val="20000"/>
                <a:lumOff val="80000"/>
              </a:schemeClr>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Exports</a:t>
              </a:r>
              <a:endParaRPr lang="en-US" sz="1200" dirty="0">
                <a:solidFill>
                  <a:schemeClr val="tx1"/>
                </a:solidFill>
              </a:endParaRPr>
            </a:p>
          </p:txBody>
        </p:sp>
        <p:sp>
          <p:nvSpPr>
            <p:cNvPr id="29" name="Rectangle 28"/>
            <p:cNvSpPr/>
            <p:nvPr/>
          </p:nvSpPr>
          <p:spPr>
            <a:xfrm>
              <a:off x="7010400" y="2971800"/>
              <a:ext cx="1752600" cy="539143"/>
            </a:xfrm>
            <a:prstGeom prst="rect">
              <a:avLst/>
            </a:prstGeom>
            <a:solidFill>
              <a:schemeClr val="accent1">
                <a:lumMod val="20000"/>
                <a:lumOff val="80000"/>
              </a:schemeClr>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Publish Data</a:t>
              </a:r>
              <a:endParaRPr lang="en-US" sz="1200" dirty="0">
                <a:solidFill>
                  <a:schemeClr val="tx1"/>
                </a:solidFill>
              </a:endParaRPr>
            </a:p>
          </p:txBody>
        </p:sp>
        <p:sp>
          <p:nvSpPr>
            <p:cNvPr id="31" name="Rectangle 30"/>
            <p:cNvSpPr/>
            <p:nvPr/>
          </p:nvSpPr>
          <p:spPr>
            <a:xfrm>
              <a:off x="7010400" y="3581400"/>
              <a:ext cx="1752600" cy="539143"/>
            </a:xfrm>
            <a:prstGeom prst="rect">
              <a:avLst/>
            </a:prstGeom>
            <a:solidFill>
              <a:schemeClr val="accent1">
                <a:lumMod val="20000"/>
                <a:lumOff val="80000"/>
              </a:schemeClr>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Website Widgets</a:t>
              </a:r>
              <a:endParaRPr lang="en-US" sz="1200" dirty="0">
                <a:solidFill>
                  <a:schemeClr val="tx1"/>
                </a:solidFill>
              </a:endParaRPr>
            </a:p>
          </p:txBody>
        </p:sp>
        <p:sp>
          <p:nvSpPr>
            <p:cNvPr id="32" name="Rectangle 31"/>
            <p:cNvSpPr/>
            <p:nvPr/>
          </p:nvSpPr>
          <p:spPr>
            <a:xfrm>
              <a:off x="7010400" y="4191000"/>
              <a:ext cx="1752600" cy="539143"/>
            </a:xfrm>
            <a:prstGeom prst="rect">
              <a:avLst/>
            </a:prstGeom>
            <a:solidFill>
              <a:schemeClr val="accent1">
                <a:lumMod val="20000"/>
                <a:lumOff val="80000"/>
              </a:schemeClr>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Queries</a:t>
              </a:r>
              <a:endParaRPr lang="en-US" sz="1200" dirty="0">
                <a:solidFill>
                  <a:schemeClr val="tx1"/>
                </a:solidFill>
              </a:endParaRPr>
            </a:p>
          </p:txBody>
        </p:sp>
        <p:sp>
          <p:nvSpPr>
            <p:cNvPr id="33" name="Rectangle 32"/>
            <p:cNvSpPr/>
            <p:nvPr/>
          </p:nvSpPr>
          <p:spPr>
            <a:xfrm>
              <a:off x="7010400" y="4800600"/>
              <a:ext cx="1752600" cy="539143"/>
            </a:xfrm>
            <a:prstGeom prst="rect">
              <a:avLst/>
            </a:prstGeom>
            <a:solidFill>
              <a:schemeClr val="accent1">
                <a:lumMod val="20000"/>
                <a:lumOff val="80000"/>
              </a:schemeClr>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GIS</a:t>
              </a:r>
              <a:endParaRPr lang="en-US" sz="1200" dirty="0">
                <a:solidFill>
                  <a:schemeClr val="tx1"/>
                </a:solidFill>
              </a:endParaRPr>
            </a:p>
          </p:txBody>
        </p:sp>
        <p:cxnSp>
          <p:nvCxnSpPr>
            <p:cNvPr id="2061" name="Straight Arrow Connector 2060"/>
            <p:cNvCxnSpPr>
              <a:stCxn id="12" idx="4"/>
            </p:cNvCxnSpPr>
            <p:nvPr/>
          </p:nvCxnSpPr>
          <p:spPr>
            <a:xfrm flipV="1">
              <a:off x="6553200" y="2022171"/>
              <a:ext cx="457200" cy="17217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2" idx="4"/>
              <a:endCxn id="28" idx="1"/>
            </p:cNvCxnSpPr>
            <p:nvPr/>
          </p:nvCxnSpPr>
          <p:spPr>
            <a:xfrm flipV="1">
              <a:off x="6553200" y="2626029"/>
              <a:ext cx="457200" cy="11178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4"/>
              <a:endCxn id="29" idx="1"/>
            </p:cNvCxnSpPr>
            <p:nvPr/>
          </p:nvCxnSpPr>
          <p:spPr>
            <a:xfrm flipV="1">
              <a:off x="6553200" y="3241372"/>
              <a:ext cx="457200" cy="5025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2" idx="4"/>
              <a:endCxn id="31" idx="1"/>
            </p:cNvCxnSpPr>
            <p:nvPr/>
          </p:nvCxnSpPr>
          <p:spPr>
            <a:xfrm>
              <a:off x="6553200" y="3743898"/>
              <a:ext cx="457200" cy="1070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2" idx="4"/>
              <a:endCxn id="32" idx="1"/>
            </p:cNvCxnSpPr>
            <p:nvPr/>
          </p:nvCxnSpPr>
          <p:spPr>
            <a:xfrm>
              <a:off x="6553200" y="3743898"/>
              <a:ext cx="457200" cy="7166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2" idx="4"/>
              <a:endCxn id="33" idx="1"/>
            </p:cNvCxnSpPr>
            <p:nvPr/>
          </p:nvCxnSpPr>
          <p:spPr>
            <a:xfrm>
              <a:off x="6553200" y="3743898"/>
              <a:ext cx="457200" cy="13262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5227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Tracker Training</a:t>
            </a:r>
            <a:endParaRPr lang="en-US" dirty="0"/>
          </a:p>
        </p:txBody>
      </p:sp>
      <p:sp>
        <p:nvSpPr>
          <p:cNvPr id="3" name="Content Placeholder 2"/>
          <p:cNvSpPr>
            <a:spLocks noGrp="1"/>
          </p:cNvSpPr>
          <p:nvPr>
            <p:ph idx="1"/>
          </p:nvPr>
        </p:nvSpPr>
        <p:spPr/>
        <p:txBody>
          <a:bodyPr/>
          <a:lstStyle/>
          <a:p>
            <a:r>
              <a:rPr lang="en-US" dirty="0" smtClean="0"/>
              <a:t>Project Tracker Introduction</a:t>
            </a:r>
          </a:p>
          <a:p>
            <a:r>
              <a:rPr lang="en-US" dirty="0" smtClean="0"/>
              <a:t>Creating a new project</a:t>
            </a:r>
          </a:p>
          <a:p>
            <a:r>
              <a:rPr lang="en-US" dirty="0" smtClean="0"/>
              <a:t>Managing a project</a:t>
            </a:r>
          </a:p>
          <a:p>
            <a:pPr lvl="1"/>
            <a:r>
              <a:rPr lang="en-US" dirty="0" smtClean="0"/>
              <a:t>Project Information / Metadata</a:t>
            </a:r>
          </a:p>
          <a:p>
            <a:pPr lvl="1"/>
            <a:r>
              <a:rPr lang="en-US" dirty="0" smtClean="0"/>
              <a:t>Image Gallery</a:t>
            </a:r>
          </a:p>
          <a:p>
            <a:pPr lvl="1"/>
            <a:r>
              <a:rPr lang="en-US" dirty="0" smtClean="0"/>
              <a:t>Document Repository</a:t>
            </a:r>
          </a:p>
          <a:p>
            <a:pPr lvl="1"/>
            <a:r>
              <a:rPr lang="en-US" dirty="0" smtClean="0"/>
              <a:t>Deleting a project</a:t>
            </a:r>
          </a:p>
          <a:p>
            <a:r>
              <a:rPr lang="en-US" dirty="0" smtClean="0"/>
              <a:t>Data   data.ctuir.org/</a:t>
            </a:r>
            <a:r>
              <a:rPr lang="en-US" dirty="0" err="1" smtClean="0"/>
              <a:t>cdms</a:t>
            </a:r>
            <a:endParaRPr lang="en-US" dirty="0" smtClean="0"/>
          </a:p>
          <a:p>
            <a:endParaRPr lang="en-US" dirty="0" smtClean="0"/>
          </a:p>
          <a:p>
            <a:pPr lvl="1"/>
            <a:endParaRPr lang="en-US" dirty="0"/>
          </a:p>
        </p:txBody>
      </p:sp>
      <p:cxnSp>
        <p:nvCxnSpPr>
          <p:cNvPr id="4" name="Straight Connector 3"/>
          <p:cNvCxnSpPr/>
          <p:nvPr/>
        </p:nvCxnSpPr>
        <p:spPr>
          <a:xfrm>
            <a:off x="228600" y="1447800"/>
            <a:ext cx="8763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0283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215</Words>
  <Application>Microsoft Office PowerPoint</Application>
  <PresentationFormat>On-screen Show (4:3)</PresentationFormat>
  <Paragraphs>53</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DNR Data Management Improvement Project</vt:lpstr>
      <vt:lpstr>Part of a long-term plan for improving Data Management</vt:lpstr>
      <vt:lpstr>Goal: Enterprise data management</vt:lpstr>
      <vt:lpstr>PowerPoint Presentation</vt:lpstr>
      <vt:lpstr>PowerPoint Presentation</vt:lpstr>
      <vt:lpstr>Project Tracker a basic Project Management tool</vt:lpstr>
      <vt:lpstr>Project Tracker: Datasets Centralized data management</vt:lpstr>
      <vt:lpstr>One bucket, many slices</vt:lpstr>
      <vt:lpstr>Project Tracker Training</vt:lpstr>
    </vt:vector>
  </TitlesOfParts>
  <Company>Confederated Tribes of the Umatilla Indian Reservati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 Burcham</dc:creator>
  <cp:lastModifiedBy>Ken Burcham</cp:lastModifiedBy>
  <cp:revision>20</cp:revision>
  <dcterms:created xsi:type="dcterms:W3CDTF">2014-02-27T22:48:15Z</dcterms:created>
  <dcterms:modified xsi:type="dcterms:W3CDTF">2014-05-28T16:16:51Z</dcterms:modified>
</cp:coreProperties>
</file>