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1"/>
  </p:notesMasterIdLst>
  <p:sldIdLst>
    <p:sldId id="256" r:id="rId2"/>
    <p:sldId id="257" r:id="rId3"/>
    <p:sldId id="740" r:id="rId4"/>
    <p:sldId id="741" r:id="rId5"/>
    <p:sldId id="742" r:id="rId6"/>
    <p:sldId id="743" r:id="rId7"/>
    <p:sldId id="744" r:id="rId8"/>
    <p:sldId id="745" r:id="rId9"/>
    <p:sldId id="747" r:id="rId10"/>
    <p:sldId id="746" r:id="rId11"/>
    <p:sldId id="748" r:id="rId12"/>
    <p:sldId id="749" r:id="rId13"/>
    <p:sldId id="750" r:id="rId14"/>
    <p:sldId id="751" r:id="rId15"/>
    <p:sldId id="765" r:id="rId16"/>
    <p:sldId id="764" r:id="rId17"/>
    <p:sldId id="771" r:id="rId18"/>
    <p:sldId id="754" r:id="rId19"/>
    <p:sldId id="752" r:id="rId20"/>
    <p:sldId id="263" r:id="rId21"/>
    <p:sldId id="753" r:id="rId22"/>
    <p:sldId id="755" r:id="rId23"/>
    <p:sldId id="756" r:id="rId24"/>
    <p:sldId id="759" r:id="rId25"/>
    <p:sldId id="757" r:id="rId26"/>
    <p:sldId id="709" r:id="rId27"/>
    <p:sldId id="703" r:id="rId28"/>
    <p:sldId id="630" r:id="rId29"/>
    <p:sldId id="762" r:id="rId30"/>
    <p:sldId id="631" r:id="rId31"/>
    <p:sldId id="760" r:id="rId32"/>
    <p:sldId id="761" r:id="rId33"/>
    <p:sldId id="763" r:id="rId34"/>
    <p:sldId id="638" r:id="rId35"/>
    <p:sldId id="766" r:id="rId36"/>
    <p:sldId id="767" r:id="rId37"/>
    <p:sldId id="769" r:id="rId38"/>
    <p:sldId id="710" r:id="rId39"/>
    <p:sldId id="77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6E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5"/>
    <p:restoredTop sz="94737"/>
  </p:normalViewPr>
  <p:slideViewPr>
    <p:cSldViewPr snapToGrid="0">
      <p:cViewPr varScale="1">
        <p:scale>
          <a:sx n="129" d="100"/>
          <a:sy n="129" d="100"/>
        </p:scale>
        <p:origin x="108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be able to read and interpret a tree model…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the impact of Employment in the model!!!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try and answer this question….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9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Loan write off example which of these are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32C39-B02B-41E7-A573-BA9DFAADFFA8}" type="slidenum">
              <a:rPr lang="en-US"/>
              <a:pPr/>
              <a:t>28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at .96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4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interpretation gets dodgy when you start thinking about more than 2 </a:t>
            </a:r>
            <a:r>
              <a:rPr lang="en-US" dirty="0" err="1"/>
              <a:t>dimenstions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28/34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size, letters in name, height,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7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introduce the concept of baseline…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it separate well?  What criteria do you use?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better?  More pure, vs more coverage?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go further?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1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4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769E5-24F5-8F43-8EA5-E948B75DD02E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C7800-B276-A64A-8AB0-19972C98F17B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757C-6FB8-ABB8-2866-BBCAA0333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2525" y="1645376"/>
            <a:ext cx="6966709" cy="954225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8250420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2/20/24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2/20/24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2/20/24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6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2/20/24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wmf"/><Relationship Id="rId9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C07-3828-6FDB-8B93-EA871DD2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32553"/>
            <a:ext cx="7772400" cy="1470025"/>
          </a:xfrm>
        </p:spPr>
        <p:txBody>
          <a:bodyPr/>
          <a:lstStyle/>
          <a:p>
            <a:r>
              <a:rPr lang="en-US" dirty="0"/>
              <a:t>Topic 4 –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5E86-3AC1-27FE-A80E-914C9B63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 and Data Analysis</a:t>
            </a:r>
          </a:p>
          <a:p>
            <a:r>
              <a:rPr lang="en-US" sz="1800" dirty="0"/>
              <a:t>COR1-GB.1305</a:t>
            </a:r>
          </a:p>
          <a:p>
            <a:r>
              <a:rPr lang="en-US" dirty="0"/>
              <a:t>Prof: Chris </a:t>
            </a:r>
            <a:r>
              <a:rPr lang="en-US" dirty="0" err="1"/>
              <a:t>Volinsky</a:t>
            </a:r>
            <a:endParaRPr lang="en-US" dirty="0"/>
          </a:p>
          <a:p>
            <a:r>
              <a:rPr lang="en-US" dirty="0"/>
              <a:t>NYU Stern:  Fall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9755-800C-BAA7-9886-5018A61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5F20-58E6-379E-2AD9-65B02EE4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just look at the circle-bodies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F498E-354A-6025-1A2F-9E5092498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F7D9AF91-47BB-343D-69B7-E94739B9E491}"/>
              </a:ext>
            </a:extLst>
          </p:cNvPr>
          <p:cNvGrpSpPr>
            <a:grpSpLocks/>
          </p:cNvGrpSpPr>
          <p:nvPr/>
        </p:nvGrpSpPr>
        <p:grpSpPr bwMode="auto">
          <a:xfrm>
            <a:off x="3189348" y="1965055"/>
            <a:ext cx="693680" cy="1118404"/>
            <a:chOff x="816" y="1728"/>
            <a:chExt cx="624" cy="912"/>
          </a:xfrm>
        </p:grpSpPr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8AA2F6A7-F2D7-90F5-8579-C548E495A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4D54A766-0EAB-CBBE-EAE7-E5D163F87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7292AF77-864C-1F37-4C5C-C8FFE48EC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B5680A2A-162C-6648-94CB-C0F0C2492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0844185A-9618-4886-F37D-92E2CC1C6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0">
            <a:extLst>
              <a:ext uri="{FF2B5EF4-FFF2-40B4-BE49-F238E27FC236}">
                <a16:creationId xmlns:a16="http://schemas.microsoft.com/office/drawing/2014/main" id="{64FBF839-994B-19E2-A975-DB5AAD71B07B}"/>
              </a:ext>
            </a:extLst>
          </p:cNvPr>
          <p:cNvGrpSpPr>
            <a:grpSpLocks/>
          </p:cNvGrpSpPr>
          <p:nvPr/>
        </p:nvGrpSpPr>
        <p:grpSpPr bwMode="auto">
          <a:xfrm>
            <a:off x="3876533" y="2318236"/>
            <a:ext cx="693680" cy="765224"/>
            <a:chOff x="816" y="2016"/>
            <a:chExt cx="624" cy="624"/>
          </a:xfrm>
        </p:grpSpPr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D16E1522-CC69-E48A-3B63-A4028BA36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1FC764A-48C1-10E0-A687-39E583DF9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24D92B4A-B551-14A6-06FF-53C22825A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0F6AEBCF-B617-2DA9-C8C4-69548481E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7C6AB9F-F3B3-0B80-1487-F82EC79E4EFF}"/>
              </a:ext>
            </a:extLst>
          </p:cNvPr>
          <p:cNvSpPr/>
          <p:nvPr/>
        </p:nvSpPr>
        <p:spPr bwMode="auto">
          <a:xfrm>
            <a:off x="3392172" y="2267052"/>
            <a:ext cx="319872" cy="44962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C55DE5-E46F-FEFF-C124-1A17D7156A01}"/>
              </a:ext>
            </a:extLst>
          </p:cNvPr>
          <p:cNvSpPr/>
          <p:nvPr/>
        </p:nvSpPr>
        <p:spPr bwMode="auto">
          <a:xfrm>
            <a:off x="4084997" y="2175703"/>
            <a:ext cx="319872" cy="533295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5D016742-E000-2811-4BE4-DBABDBDFB3C4}"/>
              </a:ext>
            </a:extLst>
          </p:cNvPr>
          <p:cNvSpPr/>
          <p:nvPr/>
        </p:nvSpPr>
        <p:spPr bwMode="auto">
          <a:xfrm>
            <a:off x="4084183" y="1915729"/>
            <a:ext cx="318631" cy="252248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3B3047-99EA-E2BD-056F-F3A9B45137CE}"/>
              </a:ext>
            </a:extLst>
          </p:cNvPr>
          <p:cNvSpPr txBox="1"/>
          <p:nvPr/>
        </p:nvSpPr>
        <p:spPr>
          <a:xfrm>
            <a:off x="3370117" y="31724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A0918-80D2-02CC-27C8-69C269CF1188}"/>
              </a:ext>
            </a:extLst>
          </p:cNvPr>
          <p:cNvSpPr txBox="1"/>
          <p:nvPr/>
        </p:nvSpPr>
        <p:spPr>
          <a:xfrm>
            <a:off x="4084997" y="318085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DB3F29-92D6-7F3D-A8A2-A7FF64F26AB1}"/>
              </a:ext>
            </a:extLst>
          </p:cNvPr>
          <p:cNvGrpSpPr>
            <a:grpSpLocks/>
          </p:cNvGrpSpPr>
          <p:nvPr/>
        </p:nvGrpSpPr>
        <p:grpSpPr bwMode="auto">
          <a:xfrm>
            <a:off x="4799091" y="2326386"/>
            <a:ext cx="693680" cy="765224"/>
            <a:chOff x="816" y="2016"/>
            <a:chExt cx="624" cy="624"/>
          </a:xfrm>
        </p:grpSpPr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302C370-4890-12B2-DCAB-48560E0F2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2BE3298-B78E-8DBA-59BE-42741C8D8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0B79EB63-29D7-DB9E-67EE-124F56843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01AE7206-C02F-DC51-D0D6-8434A13B7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EE76A91-B61F-9805-F644-4039736B87FA}"/>
              </a:ext>
            </a:extLst>
          </p:cNvPr>
          <p:cNvSpPr/>
          <p:nvPr/>
        </p:nvSpPr>
        <p:spPr bwMode="auto">
          <a:xfrm>
            <a:off x="4996209" y="2267522"/>
            <a:ext cx="319872" cy="44962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2548834F-62B3-3176-606F-6F321EAF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469" y="1905941"/>
            <a:ext cx="266800" cy="382616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69F816-1029-21C8-B38E-33F4BDC45799}"/>
              </a:ext>
            </a:extLst>
          </p:cNvPr>
          <p:cNvSpPr txBox="1"/>
          <p:nvPr/>
        </p:nvSpPr>
        <p:spPr>
          <a:xfrm>
            <a:off x="4969153" y="3117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360B41DD-7842-AFE1-AEB6-39D611E9BD1E}"/>
              </a:ext>
            </a:extLst>
          </p:cNvPr>
          <p:cNvGrpSpPr>
            <a:grpSpLocks/>
          </p:cNvGrpSpPr>
          <p:nvPr/>
        </p:nvGrpSpPr>
        <p:grpSpPr bwMode="auto">
          <a:xfrm>
            <a:off x="3167001" y="3956725"/>
            <a:ext cx="693680" cy="765224"/>
            <a:chOff x="816" y="2016"/>
            <a:chExt cx="624" cy="624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1FA88536-CA84-BEE7-B0E2-4E216FEC5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EF4A4F74-36F3-2FCC-5CA5-43C07F361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851D5B30-3BA5-4888-06F3-C3B4D8D3E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ED5D652F-64AD-0903-7E87-9E09502B9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0">
            <a:extLst>
              <a:ext uri="{FF2B5EF4-FFF2-40B4-BE49-F238E27FC236}">
                <a16:creationId xmlns:a16="http://schemas.microsoft.com/office/drawing/2014/main" id="{F4ACDE18-7328-E181-AEFC-16EB77C07776}"/>
              </a:ext>
            </a:extLst>
          </p:cNvPr>
          <p:cNvGrpSpPr>
            <a:grpSpLocks/>
          </p:cNvGrpSpPr>
          <p:nvPr/>
        </p:nvGrpSpPr>
        <p:grpSpPr bwMode="auto">
          <a:xfrm>
            <a:off x="3370117" y="3594994"/>
            <a:ext cx="1205047" cy="1115951"/>
            <a:chOff x="356" y="1730"/>
            <a:chExt cx="1084" cy="910"/>
          </a:xfrm>
        </p:grpSpPr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D86B172D-6F40-8AE9-7107-3EC943F35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" y="173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4642445F-9562-9723-F5CD-03992C73F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16174BA5-E165-6C86-4C4D-23BC892AC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6972E46C-F6B0-A2D7-152A-26B00409E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53D92DCB-951F-C4AA-7B32-1364954A5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riangle 39">
            <a:extLst>
              <a:ext uri="{FF2B5EF4-FFF2-40B4-BE49-F238E27FC236}">
                <a16:creationId xmlns:a16="http://schemas.microsoft.com/office/drawing/2014/main" id="{BF3D9117-786D-A49B-3D26-409825C864AB}"/>
              </a:ext>
            </a:extLst>
          </p:cNvPr>
          <p:cNvSpPr/>
          <p:nvPr/>
        </p:nvSpPr>
        <p:spPr bwMode="auto">
          <a:xfrm>
            <a:off x="4076504" y="3669863"/>
            <a:ext cx="318631" cy="252248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431D72-EB87-8DAE-CCAC-2910FEFC1BF6}"/>
              </a:ext>
            </a:extLst>
          </p:cNvPr>
          <p:cNvSpPr/>
          <p:nvPr/>
        </p:nvSpPr>
        <p:spPr bwMode="auto">
          <a:xfrm>
            <a:off x="3358424" y="3903320"/>
            <a:ext cx="319872" cy="44962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C4E341-782A-EF28-91D9-B1D710DF7371}"/>
              </a:ext>
            </a:extLst>
          </p:cNvPr>
          <p:cNvSpPr/>
          <p:nvPr/>
        </p:nvSpPr>
        <p:spPr bwMode="auto">
          <a:xfrm>
            <a:off x="4087910" y="3907323"/>
            <a:ext cx="319872" cy="44962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EF63B-C531-BE7D-9430-C8FBA7CBEF7D}"/>
              </a:ext>
            </a:extLst>
          </p:cNvPr>
          <p:cNvSpPr txBox="1"/>
          <p:nvPr/>
        </p:nvSpPr>
        <p:spPr>
          <a:xfrm>
            <a:off x="3397508" y="478023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827A2-B4E9-C569-2FB4-651E9B00D4D2}"/>
              </a:ext>
            </a:extLst>
          </p:cNvPr>
          <p:cNvSpPr txBox="1"/>
          <p:nvPr/>
        </p:nvSpPr>
        <p:spPr>
          <a:xfrm>
            <a:off x="4064295" y="4803702"/>
            <a:ext cx="29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E3D97875-AE07-AE4C-A444-41D8619F1A68}"/>
              </a:ext>
            </a:extLst>
          </p:cNvPr>
          <p:cNvGrpSpPr>
            <a:grpSpLocks/>
          </p:cNvGrpSpPr>
          <p:nvPr/>
        </p:nvGrpSpPr>
        <p:grpSpPr bwMode="auto">
          <a:xfrm>
            <a:off x="4720156" y="3937326"/>
            <a:ext cx="693680" cy="765224"/>
            <a:chOff x="816" y="2016"/>
            <a:chExt cx="624" cy="624"/>
          </a:xfrm>
        </p:grpSpPr>
        <p:sp>
          <p:nvSpPr>
            <p:cNvPr id="46" name="Line 23">
              <a:extLst>
                <a:ext uri="{FF2B5EF4-FFF2-40B4-BE49-F238E27FC236}">
                  <a16:creationId xmlns:a16="http://schemas.microsoft.com/office/drawing/2014/main" id="{BCF63105-E57D-F7A2-B7BC-808990C61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14D857D6-66BF-AA73-F5B5-B734D1BA9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5">
              <a:extLst>
                <a:ext uri="{FF2B5EF4-FFF2-40B4-BE49-F238E27FC236}">
                  <a16:creationId xmlns:a16="http://schemas.microsoft.com/office/drawing/2014/main" id="{D8251FD2-CA9C-49DC-9FC3-E4B030019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373B150F-EF41-F207-C706-97DBAD4FC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1175D9C-92C3-5109-E6F9-2AA5970AEAFD}"/>
              </a:ext>
            </a:extLst>
          </p:cNvPr>
          <p:cNvSpPr/>
          <p:nvPr/>
        </p:nvSpPr>
        <p:spPr bwMode="auto">
          <a:xfrm>
            <a:off x="4917274" y="3878462"/>
            <a:ext cx="319872" cy="44962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52817C48-7209-6127-A5B4-1CC91471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534" y="3528203"/>
            <a:ext cx="266800" cy="371294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7320EC-B868-40A7-B536-99B514515649}"/>
              </a:ext>
            </a:extLst>
          </p:cNvPr>
          <p:cNvSpPr txBox="1"/>
          <p:nvPr/>
        </p:nvSpPr>
        <p:spPr>
          <a:xfrm>
            <a:off x="4890218" y="47285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832CE0-84EC-602A-60D8-8948E813358C}"/>
              </a:ext>
            </a:extLst>
          </p:cNvPr>
          <p:cNvSpPr txBox="1"/>
          <p:nvPr/>
        </p:nvSpPr>
        <p:spPr>
          <a:xfrm>
            <a:off x="1249847" y="5384440"/>
            <a:ext cx="6940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there any rules that make sense here?</a:t>
            </a:r>
          </a:p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make a rule here that only applies to this subgroup</a:t>
            </a:r>
          </a:p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Called “recursive partitioning”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3A859-CCB7-8B2F-7F82-1A592B65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Separating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C893-DBF8-CD93-AFB5-07508865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17" y="77383"/>
            <a:ext cx="7551683" cy="363975"/>
          </a:xfrm>
        </p:spPr>
        <p:txBody>
          <a:bodyPr/>
          <a:lstStyle/>
          <a:p>
            <a:r>
              <a:rPr lang="en-US" dirty="0"/>
              <a:t>Put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9176-E8AA-57EA-DC79-AF35DD418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11</a:t>
            </a:fld>
            <a:endParaRPr lang="en-US"/>
          </a:p>
        </p:txBody>
      </p:sp>
      <p:pic>
        <p:nvPicPr>
          <p:cNvPr id="149" name="Picture 148" descr="A group of people holding hands&#10;&#10;Description automatically generated">
            <a:extLst>
              <a:ext uri="{FF2B5EF4-FFF2-40B4-BE49-F238E27FC236}">
                <a16:creationId xmlns:a16="http://schemas.microsoft.com/office/drawing/2014/main" id="{5D791AA7-8227-1B7B-CDDD-113D21CB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33" y="2381452"/>
            <a:ext cx="1607200" cy="1739299"/>
          </a:xfrm>
          <a:prstGeom prst="rect">
            <a:avLst/>
          </a:prstGeom>
        </p:spPr>
      </p:pic>
      <p:pic>
        <p:nvPicPr>
          <p:cNvPr id="151" name="Picture 150" descr="A group of people holding hands&#10;&#10;Description automatically generated">
            <a:extLst>
              <a:ext uri="{FF2B5EF4-FFF2-40B4-BE49-F238E27FC236}">
                <a16:creationId xmlns:a16="http://schemas.microsoft.com/office/drawing/2014/main" id="{A2F241BC-3346-BFB7-DA01-ECE819E80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99" y="2399726"/>
            <a:ext cx="1315624" cy="1739299"/>
          </a:xfrm>
          <a:prstGeom prst="rect">
            <a:avLst/>
          </a:prstGeom>
        </p:spPr>
      </p:pic>
      <p:pic>
        <p:nvPicPr>
          <p:cNvPr id="153" name="Picture 152" descr="A couple of people holding hands&#10;&#10;Description automatically generated">
            <a:extLst>
              <a:ext uri="{FF2B5EF4-FFF2-40B4-BE49-F238E27FC236}">
                <a16:creationId xmlns:a16="http://schemas.microsoft.com/office/drawing/2014/main" id="{5E192209-7F04-973E-92CD-E3BBB1B5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58" y="692483"/>
            <a:ext cx="5257800" cy="1016000"/>
          </a:xfrm>
          <a:prstGeom prst="rect">
            <a:avLst/>
          </a:prstGeom>
        </p:spPr>
      </p:pic>
      <p:pic>
        <p:nvPicPr>
          <p:cNvPr id="171" name="Picture 170" descr="A close-up of a couple of blue figures&#10;&#10;Description automatically generated">
            <a:extLst>
              <a:ext uri="{FF2B5EF4-FFF2-40B4-BE49-F238E27FC236}">
                <a16:creationId xmlns:a16="http://schemas.microsoft.com/office/drawing/2014/main" id="{1B68985D-08F5-F0AD-FF00-61B3A8E45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19" y="5296024"/>
            <a:ext cx="1300481" cy="1016001"/>
          </a:xfrm>
          <a:prstGeom prst="rect">
            <a:avLst/>
          </a:prstGeom>
        </p:spPr>
      </p:pic>
      <p:pic>
        <p:nvPicPr>
          <p:cNvPr id="173" name="Picture 172" descr="A group of images of people holding hands&#10;&#10;Description automatically generated">
            <a:extLst>
              <a:ext uri="{FF2B5EF4-FFF2-40B4-BE49-F238E27FC236}">
                <a16:creationId xmlns:a16="http://schemas.microsoft.com/office/drawing/2014/main" id="{AD664434-8C1C-6F8E-F62A-4D84FED6B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059" y="5089648"/>
            <a:ext cx="674633" cy="1485900"/>
          </a:xfrm>
          <a:prstGeom prst="rect">
            <a:avLst/>
          </a:prstGeom>
        </p:spPr>
      </p:pic>
      <p:sp>
        <p:nvSpPr>
          <p:cNvPr id="190" name="Line 82">
            <a:extLst>
              <a:ext uri="{FF2B5EF4-FFF2-40B4-BE49-F238E27FC236}">
                <a16:creationId xmlns:a16="http://schemas.microsoft.com/office/drawing/2014/main" id="{52F7A631-B5D7-50AA-FF95-8199C3F6C4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4844" y="1959608"/>
            <a:ext cx="451157" cy="30100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Line 82">
            <a:extLst>
              <a:ext uri="{FF2B5EF4-FFF2-40B4-BE49-F238E27FC236}">
                <a16:creationId xmlns:a16="http://schemas.microsoft.com/office/drawing/2014/main" id="{E5635AF2-DC1E-CFF0-9458-495A43797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33" y="1870506"/>
            <a:ext cx="451156" cy="37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CF9FD1-558E-C03D-2A89-447BB2068F69}"/>
              </a:ext>
            </a:extLst>
          </p:cNvPr>
          <p:cNvSpPr txBox="1"/>
          <p:nvPr/>
        </p:nvSpPr>
        <p:spPr>
          <a:xfrm>
            <a:off x="2016913" y="1904323"/>
            <a:ext cx="1477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body-shape=circle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499CD15-3EE7-96D0-87B7-80023F1A9813}"/>
              </a:ext>
            </a:extLst>
          </p:cNvPr>
          <p:cNvSpPr txBox="1"/>
          <p:nvPr/>
        </p:nvSpPr>
        <p:spPr>
          <a:xfrm>
            <a:off x="5577424" y="1853107"/>
            <a:ext cx="1477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body-shape=square</a:t>
            </a:r>
          </a:p>
        </p:txBody>
      </p:sp>
      <p:sp>
        <p:nvSpPr>
          <p:cNvPr id="194" name="Line 82">
            <a:extLst>
              <a:ext uri="{FF2B5EF4-FFF2-40B4-BE49-F238E27FC236}">
                <a16:creationId xmlns:a16="http://schemas.microsoft.com/office/drawing/2014/main" id="{9EFE2383-B6C6-C75C-869A-DED2C1CBA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4097" y="4475496"/>
            <a:ext cx="451157" cy="5613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421D626-2C9A-A6CA-3C0E-89F67637F7A1}"/>
              </a:ext>
            </a:extLst>
          </p:cNvPr>
          <p:cNvSpPr txBox="1"/>
          <p:nvPr/>
        </p:nvSpPr>
        <p:spPr>
          <a:xfrm>
            <a:off x="474345" y="4568658"/>
            <a:ext cx="1477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Head-size=large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F145499-33F1-510E-BCF4-5722B1DB17A2}"/>
              </a:ext>
            </a:extLst>
          </p:cNvPr>
          <p:cNvSpPr txBox="1"/>
          <p:nvPr/>
        </p:nvSpPr>
        <p:spPr>
          <a:xfrm>
            <a:off x="2976005" y="4554415"/>
            <a:ext cx="1477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Head-size=normal</a:t>
            </a:r>
          </a:p>
        </p:txBody>
      </p:sp>
      <p:sp>
        <p:nvSpPr>
          <p:cNvPr id="197" name="Line 82">
            <a:extLst>
              <a:ext uri="{FF2B5EF4-FFF2-40B4-BE49-F238E27FC236}">
                <a16:creationId xmlns:a16="http://schemas.microsoft.com/office/drawing/2014/main" id="{072C84CC-D679-DB47-FD36-522FF746B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694" y="4403977"/>
            <a:ext cx="410994" cy="63285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" name="Line 82">
            <a:extLst>
              <a:ext uri="{FF2B5EF4-FFF2-40B4-BE49-F238E27FC236}">
                <a16:creationId xmlns:a16="http://schemas.microsoft.com/office/drawing/2014/main" id="{9F922BDF-63C4-5B3F-ADB5-851724F8F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510" y="4255949"/>
            <a:ext cx="451157" cy="56133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BD0C7E8-C9BB-F2E6-FBEF-2AE6C8C2C7FD}"/>
              </a:ext>
            </a:extLst>
          </p:cNvPr>
          <p:cNvSpPr txBox="1"/>
          <p:nvPr/>
        </p:nvSpPr>
        <p:spPr>
          <a:xfrm>
            <a:off x="4453758" y="4349111"/>
            <a:ext cx="1477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Body-shading=dark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5917D97-52BF-87E6-F233-21459D5AF929}"/>
              </a:ext>
            </a:extLst>
          </p:cNvPr>
          <p:cNvSpPr txBox="1"/>
          <p:nvPr/>
        </p:nvSpPr>
        <p:spPr>
          <a:xfrm>
            <a:off x="6955418" y="4334868"/>
            <a:ext cx="1477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Body-shading=light</a:t>
            </a:r>
          </a:p>
        </p:txBody>
      </p:sp>
      <p:sp>
        <p:nvSpPr>
          <p:cNvPr id="201" name="Line 82">
            <a:extLst>
              <a:ext uri="{FF2B5EF4-FFF2-40B4-BE49-F238E27FC236}">
                <a16:creationId xmlns:a16="http://schemas.microsoft.com/office/drawing/2014/main" id="{4361091E-FA37-5D1D-8D65-EA969F22E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107" y="4184430"/>
            <a:ext cx="410994" cy="63285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2" name="Group 20">
            <a:extLst>
              <a:ext uri="{FF2B5EF4-FFF2-40B4-BE49-F238E27FC236}">
                <a16:creationId xmlns:a16="http://schemas.microsoft.com/office/drawing/2014/main" id="{1732683B-79E7-0359-EC09-387973682F51}"/>
              </a:ext>
            </a:extLst>
          </p:cNvPr>
          <p:cNvGrpSpPr>
            <a:grpSpLocks/>
          </p:cNvGrpSpPr>
          <p:nvPr/>
        </p:nvGrpSpPr>
        <p:grpSpPr bwMode="auto">
          <a:xfrm>
            <a:off x="5095361" y="5193426"/>
            <a:ext cx="693680" cy="824087"/>
            <a:chOff x="816" y="1968"/>
            <a:chExt cx="624" cy="672"/>
          </a:xfrm>
        </p:grpSpPr>
        <p:sp>
          <p:nvSpPr>
            <p:cNvPr id="203" name="Rectangle 22">
              <a:extLst>
                <a:ext uri="{FF2B5EF4-FFF2-40B4-BE49-F238E27FC236}">
                  <a16:creationId xmlns:a16="http://schemas.microsoft.com/office/drawing/2014/main" id="{9D5410F0-2832-529C-E555-321E61236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240" cy="33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Line 23">
              <a:extLst>
                <a:ext uri="{FF2B5EF4-FFF2-40B4-BE49-F238E27FC236}">
                  <a16:creationId xmlns:a16="http://schemas.microsoft.com/office/drawing/2014/main" id="{AE6D7613-3305-301F-D6AE-4A0DFB1F8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4">
              <a:extLst>
                <a:ext uri="{FF2B5EF4-FFF2-40B4-BE49-F238E27FC236}">
                  <a16:creationId xmlns:a16="http://schemas.microsoft.com/office/drawing/2014/main" id="{C5B32718-5CCB-00C3-8D58-8F3706898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5">
              <a:extLst>
                <a:ext uri="{FF2B5EF4-FFF2-40B4-BE49-F238E27FC236}">
                  <a16:creationId xmlns:a16="http://schemas.microsoft.com/office/drawing/2014/main" id="{3BEFFA67-2830-F713-E27D-4EE96569B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6">
              <a:extLst>
                <a:ext uri="{FF2B5EF4-FFF2-40B4-BE49-F238E27FC236}">
                  <a16:creationId xmlns:a16="http://schemas.microsoft.com/office/drawing/2014/main" id="{5C9FB0EA-EA51-49D3-960E-5B729E644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" name="Triangle 207">
            <a:extLst>
              <a:ext uri="{FF2B5EF4-FFF2-40B4-BE49-F238E27FC236}">
                <a16:creationId xmlns:a16="http://schemas.microsoft.com/office/drawing/2014/main" id="{F4C2194D-7B1A-A747-BB12-AD989B0571E0}"/>
              </a:ext>
            </a:extLst>
          </p:cNvPr>
          <p:cNvSpPr/>
          <p:nvPr/>
        </p:nvSpPr>
        <p:spPr bwMode="auto">
          <a:xfrm>
            <a:off x="5300903" y="4950673"/>
            <a:ext cx="318631" cy="252248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D735881-B6BD-A87E-475A-9A35C7DA4709}"/>
              </a:ext>
            </a:extLst>
          </p:cNvPr>
          <p:cNvSpPr txBox="1"/>
          <p:nvPr/>
        </p:nvSpPr>
        <p:spPr>
          <a:xfrm>
            <a:off x="5308801" y="608969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pic>
        <p:nvPicPr>
          <p:cNvPr id="211" name="Picture 210" descr="A group of people holding hands&#10;&#10;Description automatically generated">
            <a:extLst>
              <a:ext uri="{FF2B5EF4-FFF2-40B4-BE49-F238E27FC236}">
                <a16:creationId xmlns:a16="http://schemas.microsoft.com/office/drawing/2014/main" id="{53B93F1E-5291-9485-274F-0BE1954F8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8889" y="4908817"/>
            <a:ext cx="1480610" cy="174883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37567C88-FB42-5210-8E9E-F96694A36A2F}"/>
              </a:ext>
            </a:extLst>
          </p:cNvPr>
          <p:cNvSpPr txBox="1"/>
          <p:nvPr/>
        </p:nvSpPr>
        <p:spPr>
          <a:xfrm>
            <a:off x="7598979" y="1000428"/>
            <a:ext cx="71365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5D24C8-A392-7A79-C169-06BFF0A9539E}"/>
              </a:ext>
            </a:extLst>
          </p:cNvPr>
          <p:cNvSpPr txBox="1"/>
          <p:nvPr/>
        </p:nvSpPr>
        <p:spPr>
          <a:xfrm>
            <a:off x="1162430" y="2908400"/>
            <a:ext cx="71365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16%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4B30779-5F81-75F0-655D-6F6552548A1C}"/>
              </a:ext>
            </a:extLst>
          </p:cNvPr>
          <p:cNvSpPr txBox="1"/>
          <p:nvPr/>
        </p:nvSpPr>
        <p:spPr>
          <a:xfrm>
            <a:off x="7093890" y="2908400"/>
            <a:ext cx="71365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84%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86A4766-E143-987C-7C38-4A4586335483}"/>
              </a:ext>
            </a:extLst>
          </p:cNvPr>
          <p:cNvSpPr txBox="1"/>
          <p:nvPr/>
        </p:nvSpPr>
        <p:spPr>
          <a:xfrm>
            <a:off x="4595221" y="6361269"/>
            <a:ext cx="57419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0%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4C4A65-D599-F90D-2D71-7B1FABB01517}"/>
              </a:ext>
            </a:extLst>
          </p:cNvPr>
          <p:cNvSpPr txBox="1"/>
          <p:nvPr/>
        </p:nvSpPr>
        <p:spPr>
          <a:xfrm>
            <a:off x="7668709" y="6443215"/>
            <a:ext cx="85311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100%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3BD9F87-9E84-C101-4951-E0DEE83D820F}"/>
              </a:ext>
            </a:extLst>
          </p:cNvPr>
          <p:cNvSpPr txBox="1"/>
          <p:nvPr/>
        </p:nvSpPr>
        <p:spPr>
          <a:xfrm>
            <a:off x="1027403" y="6401118"/>
            <a:ext cx="57419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0%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81E62CF-0A49-C66C-EE3D-F83DE4746EE0}"/>
              </a:ext>
            </a:extLst>
          </p:cNvPr>
          <p:cNvSpPr txBox="1"/>
          <p:nvPr/>
        </p:nvSpPr>
        <p:spPr>
          <a:xfrm>
            <a:off x="2309653" y="6425008"/>
            <a:ext cx="71365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7291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92" grpId="0"/>
      <p:bldP spid="193" grpId="0"/>
      <p:bldP spid="194" grpId="0" animBg="1"/>
      <p:bldP spid="195" grpId="0"/>
      <p:bldP spid="196" grpId="0"/>
      <p:bldP spid="197" grpId="0" animBg="1"/>
      <p:bldP spid="198" grpId="0" animBg="1"/>
      <p:bldP spid="199" grpId="0"/>
      <p:bldP spid="200" grpId="0"/>
      <p:bldP spid="201" grpId="0" animBg="1"/>
      <p:bldP spid="208" grpId="0" animBg="1"/>
      <p:bldP spid="209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6603-4BDD-75C5-C6B9-5FAE3B04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/ 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341B-6820-AF3A-760D-6D8F875D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7" y="1021899"/>
            <a:ext cx="5432870" cy="5699576"/>
          </a:xfrm>
        </p:spPr>
        <p:txBody>
          <a:bodyPr/>
          <a:lstStyle/>
          <a:p>
            <a:r>
              <a:rPr lang="en-US" dirty="0"/>
              <a:t>This is known as a </a:t>
            </a:r>
            <a:r>
              <a:rPr lang="en-US" b="1" dirty="0">
                <a:solidFill>
                  <a:schemeClr val="accent2"/>
                </a:solidFill>
              </a:rPr>
              <a:t>decision tree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2"/>
                </a:solidFill>
              </a:rPr>
              <a:t>classification tree</a:t>
            </a:r>
          </a:p>
          <a:p>
            <a:pPr lvl="1"/>
            <a:r>
              <a:rPr lang="en-US" dirty="0"/>
              <a:t>Start with all of the data</a:t>
            </a:r>
          </a:p>
          <a:p>
            <a:pPr lvl="1"/>
            <a:r>
              <a:rPr lang="en-US" dirty="0"/>
              <a:t>At each level you create a rule that creates “branches”</a:t>
            </a:r>
          </a:p>
          <a:p>
            <a:pPr lvl="2"/>
            <a:r>
              <a:rPr lang="en-US" dirty="0"/>
              <a:t>Typically 2 branches</a:t>
            </a:r>
          </a:p>
          <a:p>
            <a:pPr lvl="1"/>
            <a:r>
              <a:rPr lang="en-US" dirty="0"/>
              <a:t>Each branch then can get split independently</a:t>
            </a:r>
          </a:p>
          <a:p>
            <a:pPr lvl="1"/>
            <a:r>
              <a:rPr lang="en-US" dirty="0"/>
              <a:t>Each level is defined by a rule</a:t>
            </a:r>
          </a:p>
          <a:p>
            <a:pPr lvl="1"/>
            <a:r>
              <a:rPr lang="en-US" dirty="0"/>
              <a:t>Bottom level are called the “leaves”</a:t>
            </a:r>
          </a:p>
          <a:p>
            <a:pPr lvl="1"/>
            <a:r>
              <a:rPr lang="en-US" dirty="0"/>
              <a:t>Each data point falls in one and only one leaf</a:t>
            </a:r>
          </a:p>
          <a:p>
            <a:pPr lvl="1"/>
            <a:r>
              <a:rPr lang="en-US" dirty="0"/>
              <a:t>Each leaf is defined by a set of rules that got us there</a:t>
            </a:r>
          </a:p>
          <a:p>
            <a:pPr lvl="1"/>
            <a:r>
              <a:rPr lang="en-US" dirty="0"/>
              <a:t>Each leaf gets labelled with the majority class for those that fell in the leaf</a:t>
            </a:r>
          </a:p>
          <a:p>
            <a:r>
              <a:rPr lang="en-US" dirty="0"/>
              <a:t>New data can now be classified</a:t>
            </a:r>
          </a:p>
          <a:p>
            <a:pPr lvl="1"/>
            <a:r>
              <a:rPr lang="en-US" dirty="0"/>
              <a:t>Every new instance goes to a single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01E59-FE2A-B847-EA8B-D0DC76953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tree with no leaves&#10;&#10;Description automatically generated">
            <a:extLst>
              <a:ext uri="{FF2B5EF4-FFF2-40B4-BE49-F238E27FC236}">
                <a16:creationId xmlns:a16="http://schemas.microsoft.com/office/drawing/2014/main" id="{30A2E0DA-B020-F89A-F9B9-CE65527D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78" y="3871687"/>
            <a:ext cx="3164276" cy="24184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5FC1BA-25CF-C718-B175-386AC8F56E01}"/>
              </a:ext>
            </a:extLst>
          </p:cNvPr>
          <p:cNvGrpSpPr/>
          <p:nvPr/>
        </p:nvGrpSpPr>
        <p:grpSpPr>
          <a:xfrm>
            <a:off x="5993211" y="1179440"/>
            <a:ext cx="3164276" cy="2423448"/>
            <a:chOff x="5966860" y="1148904"/>
            <a:chExt cx="3164276" cy="2423448"/>
          </a:xfrm>
        </p:grpSpPr>
        <p:pic>
          <p:nvPicPr>
            <p:cNvPr id="6" name="Picture 5" descr="A diagram of different shapes and sizes of people&#10;&#10;Description automatically generated">
              <a:extLst>
                <a:ext uri="{FF2B5EF4-FFF2-40B4-BE49-F238E27FC236}">
                  <a16:creationId xmlns:a16="http://schemas.microsoft.com/office/drawing/2014/main" id="{01E6D4FF-F8F5-8B8B-4C82-8C75D319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6860" y="1148904"/>
              <a:ext cx="3164276" cy="241737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679C03-3ABF-4738-14CA-976DEAC45246}"/>
                </a:ext>
              </a:extLst>
            </p:cNvPr>
            <p:cNvSpPr txBox="1"/>
            <p:nvPr/>
          </p:nvSpPr>
          <p:spPr>
            <a:xfrm>
              <a:off x="6526849" y="3387686"/>
              <a:ext cx="357398" cy="18466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0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9277-160A-4A91-29E6-CB21E7FA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446D-A750-7E70-F2D3-6512193B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5" y="5909469"/>
            <a:ext cx="4233757" cy="9207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 we predict for this person?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FF71D-5B26-EF48-E9C8-0D6145AC1D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79931" y="5698688"/>
            <a:ext cx="2427394" cy="476250"/>
          </a:xfrm>
        </p:spPr>
        <p:txBody>
          <a:bodyPr/>
          <a:lstStyle/>
          <a:p>
            <a:fld id="{ABBEE3BA-F264-1746-880E-39AD601DF2B1}" type="slidenum">
              <a:rPr lang="en-US" smtClean="0"/>
              <a:t>13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114D03-3DF6-8052-89A8-FC25FE65B804}"/>
              </a:ext>
            </a:extLst>
          </p:cNvPr>
          <p:cNvSpPr txBox="1"/>
          <p:nvPr/>
        </p:nvSpPr>
        <p:spPr>
          <a:xfrm>
            <a:off x="8106401" y="3643280"/>
            <a:ext cx="168123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Body-shade</a:t>
            </a:r>
          </a:p>
          <a:p>
            <a:pPr marL="0" indent="0" algn="l">
              <a:buNone/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=light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1CFA9C-3A4A-0A02-E83F-9DB8F6AE3DBA}"/>
              </a:ext>
            </a:extLst>
          </p:cNvPr>
          <p:cNvGrpSpPr/>
          <p:nvPr/>
        </p:nvGrpSpPr>
        <p:grpSpPr>
          <a:xfrm>
            <a:off x="4387490" y="1290092"/>
            <a:ext cx="4659939" cy="4142966"/>
            <a:chOff x="4387490" y="1290092"/>
            <a:chExt cx="4659939" cy="41429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FEDCD1-2A7E-FB73-B38D-6C1E93DA344A}"/>
                </a:ext>
              </a:extLst>
            </p:cNvPr>
            <p:cNvGrpSpPr/>
            <p:nvPr/>
          </p:nvGrpSpPr>
          <p:grpSpPr>
            <a:xfrm>
              <a:off x="5330056" y="1648975"/>
              <a:ext cx="3356743" cy="3408215"/>
              <a:chOff x="4856567" y="2195512"/>
              <a:chExt cx="2950468" cy="3408215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F966D112-EFEE-8D07-4818-D25650B0A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799" y="2195512"/>
                <a:ext cx="1910255" cy="533400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r>
                  <a:rPr lang="en-US" sz="1600" dirty="0">
                    <a:latin typeface="Tahoma" pitchFamily="34" charset="0"/>
                    <a:cs typeface="Arial" pitchFamily="34" charset="0"/>
                  </a:rPr>
                  <a:t>Yes (50%)</a:t>
                </a:r>
                <a:endParaRPr lang="en-US" sz="1600" i="0" dirty="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8" name="Line 5">
                <a:extLst>
                  <a:ext uri="{FF2B5EF4-FFF2-40B4-BE49-F238E27FC236}">
                    <a16:creationId xmlns:a16="http://schemas.microsoft.com/office/drawing/2014/main" id="{2661E959-B06D-4911-6AC5-68851EB40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23711" y="2759683"/>
                <a:ext cx="6096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6">
                <a:extLst>
                  <a:ext uri="{FF2B5EF4-FFF2-40B4-BE49-F238E27FC236}">
                    <a16:creationId xmlns:a16="http://schemas.microsoft.com/office/drawing/2014/main" id="{B8666071-EF5B-AEAD-AD08-8AB0E913C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3311" y="2759683"/>
                <a:ext cx="6096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F62BA906-6D5E-E3CA-74A6-41FAE4741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4367" y="3591150"/>
                <a:ext cx="762000" cy="533400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r>
                  <a:rPr lang="en-US" sz="1600" i="0" dirty="0">
                    <a:latin typeface="Tahoma" pitchFamily="34" charset="0"/>
                    <a:cs typeface="Arial" pitchFamily="34" charset="0"/>
                  </a:rPr>
                  <a:t>Yes</a:t>
                </a: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62357539-359B-5CE0-C8C1-06A87A3E8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93469" y="4198475"/>
                <a:ext cx="264684" cy="757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3DE8A783-74D3-D8A7-68B8-1A1DB870D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153" y="4198475"/>
                <a:ext cx="6096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CDE3B62C-B58C-29D7-7330-90546D8E7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2153" y="4274675"/>
                <a:ext cx="184731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buNone/>
                </a:pPr>
                <a:endParaRPr lang="en-US" sz="1600" i="0" dirty="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13">
                <a:extLst>
                  <a:ext uri="{FF2B5EF4-FFF2-40B4-BE49-F238E27FC236}">
                    <a16:creationId xmlns:a16="http://schemas.microsoft.com/office/drawing/2014/main" id="{C95B7F4D-58BF-7089-2889-4DA55F17F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8138" y="4252912"/>
                <a:ext cx="184731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buNone/>
                </a:pPr>
                <a:endParaRPr lang="en-US" sz="1600" i="0" dirty="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0">
                <a:extLst>
                  <a:ext uri="{FF2B5EF4-FFF2-40B4-BE49-F238E27FC236}">
                    <a16:creationId xmlns:a16="http://schemas.microsoft.com/office/drawing/2014/main" id="{E8D03226-DBB5-AFA1-5F9B-1CCC002B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5195" y="5042206"/>
                <a:ext cx="651840" cy="531227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r>
                  <a:rPr lang="en-US" sz="1600" dirty="0">
                    <a:latin typeface="Tahoma" pitchFamily="34" charset="0"/>
                    <a:cs typeface="Arial" pitchFamily="34" charset="0"/>
                  </a:rPr>
                  <a:t>Yes</a:t>
                </a:r>
                <a:endParaRPr lang="en-US" sz="1600" i="0" dirty="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5">
                <a:extLst>
                  <a:ext uri="{FF2B5EF4-FFF2-40B4-BE49-F238E27FC236}">
                    <a16:creationId xmlns:a16="http://schemas.microsoft.com/office/drawing/2014/main" id="{AE8FE9CE-2197-124A-63EE-562036D9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567" y="3514950"/>
                <a:ext cx="1219200" cy="76200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r>
                  <a:rPr lang="en-US" sz="1600" dirty="0">
                    <a:latin typeface="Tahoma" pitchFamily="34" charset="0"/>
                    <a:cs typeface="Arial" pitchFamily="34" charset="0"/>
                  </a:rPr>
                  <a:t>No</a:t>
                </a:r>
                <a:endParaRPr lang="en-US" sz="1600" i="0" dirty="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6">
                <a:extLst>
                  <a:ext uri="{FF2B5EF4-FFF2-40B4-BE49-F238E27FC236}">
                    <a16:creationId xmlns:a16="http://schemas.microsoft.com/office/drawing/2014/main" id="{46EDAB3B-7A9F-F267-F38B-C2E76A187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8305" y="5037247"/>
                <a:ext cx="731586" cy="56648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r>
                  <a:rPr lang="en-US" sz="1600" dirty="0">
                    <a:latin typeface="Tahoma" pitchFamily="34" charset="0"/>
                    <a:cs typeface="Arial" pitchFamily="34" charset="0"/>
                  </a:rPr>
                  <a:t>No</a:t>
                </a:r>
                <a:endParaRPr lang="en-US" sz="1600" i="0" dirty="0">
                  <a:latin typeface="Tahoma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EB3D52-D617-B98A-AE55-86EB15B4F5FE}"/>
                </a:ext>
              </a:extLst>
            </p:cNvPr>
            <p:cNvSpPr txBox="1"/>
            <p:nvPr/>
          </p:nvSpPr>
          <p:spPr>
            <a:xfrm>
              <a:off x="4959829" y="2389353"/>
              <a:ext cx="16812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body-shape=circle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52668A-0C2E-5760-DEF5-8614A8BB24A9}"/>
                </a:ext>
              </a:extLst>
            </p:cNvPr>
            <p:cNvSpPr txBox="1"/>
            <p:nvPr/>
          </p:nvSpPr>
          <p:spPr>
            <a:xfrm>
              <a:off x="6972035" y="2369322"/>
              <a:ext cx="16812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body-shape=</a:t>
              </a:r>
              <a:r>
                <a:rPr lang="en-US" sz="1100" i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rect</a:t>
              </a:r>
              <a:endPara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DB066C-6946-F801-EF32-9D51DEE2AD37}"/>
                </a:ext>
              </a:extLst>
            </p:cNvPr>
            <p:cNvSpPr txBox="1"/>
            <p:nvPr/>
          </p:nvSpPr>
          <p:spPr>
            <a:xfrm>
              <a:off x="4387490" y="4149411"/>
              <a:ext cx="16812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Head-size=large</a:t>
              </a:r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88A2B4BB-A412-B374-F98F-B28EBA132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7242" y="3806511"/>
              <a:ext cx="693541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A959433F-EAD9-DAA2-BAE7-3AFE1BF1E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336" y="3817101"/>
              <a:ext cx="42556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70666DFD-3015-71D4-A0A5-DFBFF3DB0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843" y="3882711"/>
              <a:ext cx="2101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>
                <a:buNone/>
              </a:pPr>
              <a:endParaRPr lang="en-US" sz="1600" i="0" dirty="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84496BCE-3305-DCF7-1DDE-47BD78DD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56" y="4568409"/>
              <a:ext cx="872631" cy="458385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buNone/>
              </a:pPr>
              <a:r>
                <a:rPr lang="en-US" sz="1600" dirty="0">
                  <a:latin typeface="Tahoma" pitchFamily="34" charset="0"/>
                  <a:cs typeface="Arial" pitchFamily="34" charset="0"/>
                </a:rPr>
                <a:t>No</a:t>
              </a:r>
              <a:endParaRPr lang="en-US" sz="1600" i="0" dirty="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43" name="Oval 26">
              <a:extLst>
                <a:ext uri="{FF2B5EF4-FFF2-40B4-BE49-F238E27FC236}">
                  <a16:creationId xmlns:a16="http://schemas.microsoft.com/office/drawing/2014/main" id="{B77D369B-481C-135A-0045-7117CACE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798" y="4535175"/>
              <a:ext cx="959323" cy="534585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buNone/>
              </a:pPr>
              <a:r>
                <a:rPr lang="en-US" sz="1600" i="0" dirty="0">
                  <a:latin typeface="Tahoma" pitchFamily="34" charset="0"/>
                  <a:cs typeface="Arial" pitchFamily="34" charset="0"/>
                </a:rPr>
                <a:t>No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0C32DF-99D4-D4CB-0F02-FD751A370463}"/>
                </a:ext>
              </a:extLst>
            </p:cNvPr>
            <p:cNvSpPr txBox="1"/>
            <p:nvPr/>
          </p:nvSpPr>
          <p:spPr>
            <a:xfrm>
              <a:off x="5667518" y="3990736"/>
              <a:ext cx="16812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Head-size=norm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7D5C3C-F490-8A25-2A78-38EE380D5E91}"/>
                </a:ext>
              </a:extLst>
            </p:cNvPr>
            <p:cNvSpPr txBox="1"/>
            <p:nvPr/>
          </p:nvSpPr>
          <p:spPr>
            <a:xfrm>
              <a:off x="6370298" y="3702211"/>
              <a:ext cx="1486531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Body-shade  </a:t>
              </a:r>
            </a:p>
            <a:p>
              <a:pPr marL="0" indent="0" algn="ctr">
                <a:buNone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=dark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A0967F-CE78-9877-1F15-2D6C4FA7F898}"/>
                </a:ext>
              </a:extLst>
            </p:cNvPr>
            <p:cNvSpPr txBox="1"/>
            <p:nvPr/>
          </p:nvSpPr>
          <p:spPr>
            <a:xfrm>
              <a:off x="8367221" y="1290092"/>
              <a:ext cx="68020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1400" i="1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root</a:t>
              </a:r>
              <a:endParaRPr lang="en-US" sz="2000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A4D0B1-E810-1FC2-BC07-EB5B72F2FE93}"/>
                </a:ext>
              </a:extLst>
            </p:cNvPr>
            <p:cNvSpPr txBox="1"/>
            <p:nvPr/>
          </p:nvSpPr>
          <p:spPr>
            <a:xfrm>
              <a:off x="8367221" y="5125281"/>
              <a:ext cx="68020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1400" i="1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</a:t>
              </a:r>
              <a:endParaRPr lang="en-US" sz="2000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F280FE-E9C8-9AC3-2EFA-94A75B7ABC62}"/>
                </a:ext>
              </a:extLst>
            </p:cNvPr>
            <p:cNvSpPr txBox="1"/>
            <p:nvPr/>
          </p:nvSpPr>
          <p:spPr>
            <a:xfrm>
              <a:off x="8367221" y="3060831"/>
              <a:ext cx="680208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1400" i="1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</a:t>
              </a:r>
              <a:endParaRPr lang="en-US" sz="2000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9" name="Group 20">
            <a:extLst>
              <a:ext uri="{FF2B5EF4-FFF2-40B4-BE49-F238E27FC236}">
                <a16:creationId xmlns:a16="http://schemas.microsoft.com/office/drawing/2014/main" id="{A4835591-6395-E4E3-D769-F74A54051C5D}"/>
              </a:ext>
            </a:extLst>
          </p:cNvPr>
          <p:cNvGrpSpPr>
            <a:grpSpLocks/>
          </p:cNvGrpSpPr>
          <p:nvPr/>
        </p:nvGrpSpPr>
        <p:grpSpPr bwMode="auto">
          <a:xfrm>
            <a:off x="5147242" y="5509870"/>
            <a:ext cx="693680" cy="1211604"/>
            <a:chOff x="816" y="1652"/>
            <a:chExt cx="624" cy="988"/>
          </a:xfrm>
        </p:grpSpPr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752A340D-D6DB-56AD-2196-A013147F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52"/>
              <a:ext cx="240" cy="31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C4150E2A-0C0D-72F2-54D8-F8283434C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4ED6F313-523F-4A10-D9E0-F3FF060F9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1520C2D-0195-0607-BB36-8B981FAD6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04"/>
              <a:ext cx="9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6">
              <a:extLst>
                <a:ext uri="{FF2B5EF4-FFF2-40B4-BE49-F238E27FC236}">
                  <a16:creationId xmlns:a16="http://schemas.microsoft.com/office/drawing/2014/main" id="{0845628C-6BAC-2E17-7711-F3542063D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48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Rectangle 22">
            <a:extLst>
              <a:ext uri="{FF2B5EF4-FFF2-40B4-BE49-F238E27FC236}">
                <a16:creationId xmlns:a16="http://schemas.microsoft.com/office/drawing/2014/main" id="{5A7126A3-0B57-5603-DAC8-3B21D034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612" y="5909469"/>
            <a:ext cx="266800" cy="412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2444E-7842-B9DB-2559-761F4CDA236C}"/>
              </a:ext>
            </a:extLst>
          </p:cNvPr>
          <p:cNvGrpSpPr/>
          <p:nvPr/>
        </p:nvGrpSpPr>
        <p:grpSpPr>
          <a:xfrm>
            <a:off x="312443" y="1513490"/>
            <a:ext cx="4168590" cy="3184634"/>
            <a:chOff x="312443" y="1513490"/>
            <a:chExt cx="4168590" cy="3184634"/>
          </a:xfrm>
        </p:grpSpPr>
        <p:pic>
          <p:nvPicPr>
            <p:cNvPr id="5" name="Picture 4" descr="A diagram of different shapes and sizes of people&#10;&#10;Description automatically generated">
              <a:extLst>
                <a:ext uri="{FF2B5EF4-FFF2-40B4-BE49-F238E27FC236}">
                  <a16:creationId xmlns:a16="http://schemas.microsoft.com/office/drawing/2014/main" id="{1F891BAA-0521-10CB-53DB-EE70CF4C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443" y="1513490"/>
              <a:ext cx="4168590" cy="31846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50C4B9-7C54-502E-260C-F6B48834926B}"/>
                </a:ext>
              </a:extLst>
            </p:cNvPr>
            <p:cNvSpPr txBox="1"/>
            <p:nvPr/>
          </p:nvSpPr>
          <p:spPr>
            <a:xfrm>
              <a:off x="1083019" y="4490710"/>
              <a:ext cx="357398" cy="18466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2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37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AFCB-5F0C-09AF-E580-DCD431E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D1B4AF36-F795-60AC-560E-697B52505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6459" y="1225833"/>
            <a:ext cx="6709636" cy="43082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9CFB-8F23-DDDA-7CD7-EB2E6727B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B7CF8-1834-68EA-B871-9F0FAD0FA5E8}"/>
              </a:ext>
            </a:extLst>
          </p:cNvPr>
          <p:cNvSpPr txBox="1"/>
          <p:nvPr/>
        </p:nvSpPr>
        <p:spPr>
          <a:xfrm>
            <a:off x="147145" y="1022350"/>
            <a:ext cx="369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is predicting write-off (default) of a loan from attributes collected on customers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393C7C-2F8D-F924-B986-B1DD045A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6" y="3100552"/>
            <a:ext cx="3589281" cy="340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Tx/>
              <a:buNone/>
            </a:pPr>
            <a:r>
              <a:rPr lang="en-US" sz="1400" kern="0" dirty="0"/>
              <a:t>Nodes:</a:t>
            </a:r>
          </a:p>
          <a:p>
            <a:pPr lvl="1">
              <a:lnSpc>
                <a:spcPct val="80000"/>
              </a:lnSpc>
              <a:buClrTx/>
            </a:pPr>
            <a:r>
              <a:rPr lang="en-US" sz="1400" kern="0" dirty="0"/>
              <a:t>Each “non-terminal” node represents a test on one attribute </a:t>
            </a:r>
          </a:p>
          <a:p>
            <a:pPr lvl="1">
              <a:lnSpc>
                <a:spcPct val="80000"/>
              </a:lnSpc>
              <a:buClrTx/>
            </a:pPr>
            <a:r>
              <a:rPr lang="en-US" sz="1400" kern="0" dirty="0"/>
              <a:t>Categorical variable: split on values.</a:t>
            </a:r>
          </a:p>
          <a:p>
            <a:pPr lvl="2">
              <a:lnSpc>
                <a:spcPct val="80000"/>
              </a:lnSpc>
              <a:buClrTx/>
            </a:pPr>
            <a:r>
              <a:rPr lang="en-US" sz="1200" kern="0" dirty="0"/>
              <a:t>Ordinal vs. Nominal</a:t>
            </a:r>
          </a:p>
          <a:p>
            <a:pPr marL="685800" lvl="2" indent="0">
              <a:lnSpc>
                <a:spcPct val="80000"/>
              </a:lnSpc>
              <a:buClrTx/>
              <a:buNone/>
            </a:pPr>
            <a:r>
              <a:rPr lang="en-US" sz="1200" kern="0" dirty="0"/>
              <a:t> </a:t>
            </a:r>
            <a:endParaRPr lang="en-US" sz="1400" kern="0" dirty="0"/>
          </a:p>
          <a:p>
            <a:pPr lvl="1">
              <a:lnSpc>
                <a:spcPct val="80000"/>
              </a:lnSpc>
              <a:buClrTx/>
            </a:pPr>
            <a:r>
              <a:rPr lang="en-US" sz="1400" kern="0" dirty="0"/>
              <a:t>Numeric attributes are split at an “optimal” spot</a:t>
            </a:r>
          </a:p>
          <a:p>
            <a:pPr>
              <a:lnSpc>
                <a:spcPct val="80000"/>
              </a:lnSpc>
              <a:buClrTx/>
            </a:pPr>
            <a:endParaRPr lang="en-US" sz="1400" b="1" kern="0" dirty="0"/>
          </a:p>
          <a:p>
            <a:pPr>
              <a:lnSpc>
                <a:spcPct val="80000"/>
              </a:lnSpc>
              <a:buClrTx/>
            </a:pPr>
            <a:endParaRPr lang="en-US" sz="1400" b="1" kern="0" dirty="0"/>
          </a:p>
          <a:p>
            <a:pPr marL="0" indent="0">
              <a:lnSpc>
                <a:spcPct val="80000"/>
              </a:lnSpc>
              <a:buClrTx/>
              <a:buNone/>
            </a:pPr>
            <a:r>
              <a:rPr lang="en-US" sz="1400" b="1" kern="0" dirty="0" err="1"/>
              <a:t>Leafs</a:t>
            </a:r>
            <a:r>
              <a:rPr lang="en-US" sz="1400" b="1" kern="0" dirty="0"/>
              <a:t>:</a:t>
            </a:r>
          </a:p>
          <a:p>
            <a:pPr lvl="1">
              <a:lnSpc>
                <a:spcPct val="80000"/>
              </a:lnSpc>
              <a:buClrTx/>
            </a:pPr>
            <a:r>
              <a:rPr lang="en-US" sz="1400" kern="0" dirty="0"/>
              <a:t>Terminal node without split</a:t>
            </a:r>
          </a:p>
          <a:p>
            <a:pPr lvl="1">
              <a:lnSpc>
                <a:spcPct val="80000"/>
              </a:lnSpc>
              <a:buClrTx/>
            </a:pPr>
            <a:r>
              <a:rPr lang="en-US" sz="1400" kern="0" dirty="0"/>
              <a:t>Prediction made is the maximum class in the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5AF2-B2D2-8E62-F082-8D513C50EE10}"/>
              </a:ext>
            </a:extLst>
          </p:cNvPr>
          <p:cNvSpPr txBox="1"/>
          <p:nvPr/>
        </p:nvSpPr>
        <p:spPr>
          <a:xfrm>
            <a:off x="2299137" y="6144796"/>
            <a:ext cx="555997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Jacob: 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Balance=115K, 40 years old, not employed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CBFCE-CBD4-2FAB-D8CC-686D35CB64CD}"/>
              </a:ext>
            </a:extLst>
          </p:cNvPr>
          <p:cNvSpPr txBox="1"/>
          <p:nvPr/>
        </p:nvSpPr>
        <p:spPr>
          <a:xfrm>
            <a:off x="3310572" y="2912946"/>
            <a:ext cx="445956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3D9F1-0702-E463-7518-03E369521962}"/>
              </a:ext>
            </a:extLst>
          </p:cNvPr>
          <p:cNvSpPr txBox="1"/>
          <p:nvPr/>
        </p:nvSpPr>
        <p:spPr>
          <a:xfrm>
            <a:off x="4682358" y="4041227"/>
            <a:ext cx="375424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1CFE3-C7A2-0880-D0E1-C02EB5D2AF28}"/>
              </a:ext>
            </a:extLst>
          </p:cNvPr>
          <p:cNvSpPr txBox="1"/>
          <p:nvPr/>
        </p:nvSpPr>
        <p:spPr>
          <a:xfrm>
            <a:off x="5673565" y="5363473"/>
            <a:ext cx="375424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DF6A2-2307-1284-3492-29538AF4CEF4}"/>
              </a:ext>
            </a:extLst>
          </p:cNvPr>
          <p:cNvSpPr txBox="1"/>
          <p:nvPr/>
        </p:nvSpPr>
        <p:spPr>
          <a:xfrm>
            <a:off x="8097081" y="5385946"/>
            <a:ext cx="375424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91661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AFCB-5F0C-09AF-E580-DCD431E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D1B4AF36-F795-60AC-560E-697B52505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6453" y="1270205"/>
            <a:ext cx="6567547" cy="42170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9CFB-8F23-DDDA-7CD7-EB2E6727B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5AF2-B2D2-8E62-F082-8D513C50EE10}"/>
              </a:ext>
            </a:extLst>
          </p:cNvPr>
          <p:cNvSpPr txBox="1"/>
          <p:nvPr/>
        </p:nvSpPr>
        <p:spPr>
          <a:xfrm>
            <a:off x="336571" y="1299946"/>
            <a:ext cx="252224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Jacob: 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Balance=115K, 40 years old, not employed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4487F-04CD-2D7A-6E32-4A6D2E7DCF8C}"/>
              </a:ext>
            </a:extLst>
          </p:cNvPr>
          <p:cNvSpPr txBox="1"/>
          <p:nvPr/>
        </p:nvSpPr>
        <p:spPr>
          <a:xfrm>
            <a:off x="3520965" y="2953406"/>
            <a:ext cx="445956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CDAA-DE36-ABD9-F762-6CBCE55023EE}"/>
              </a:ext>
            </a:extLst>
          </p:cNvPr>
          <p:cNvSpPr txBox="1"/>
          <p:nvPr/>
        </p:nvSpPr>
        <p:spPr>
          <a:xfrm>
            <a:off x="4682358" y="4041227"/>
            <a:ext cx="375424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D8886-500B-7887-CBBE-3FF7FB6873F7}"/>
              </a:ext>
            </a:extLst>
          </p:cNvPr>
          <p:cNvSpPr txBox="1"/>
          <p:nvPr/>
        </p:nvSpPr>
        <p:spPr>
          <a:xfrm>
            <a:off x="5673565" y="5363473"/>
            <a:ext cx="375424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FA061-2D7F-8E6A-793D-C9D44C4BFD27}"/>
              </a:ext>
            </a:extLst>
          </p:cNvPr>
          <p:cNvSpPr txBox="1"/>
          <p:nvPr/>
        </p:nvSpPr>
        <p:spPr>
          <a:xfrm>
            <a:off x="8097081" y="5385946"/>
            <a:ext cx="375424" cy="246221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FFDAD-A852-9CCA-89E6-127D8884B769}"/>
              </a:ext>
            </a:extLst>
          </p:cNvPr>
          <p:cNvSpPr txBox="1"/>
          <p:nvPr/>
        </p:nvSpPr>
        <p:spPr>
          <a:xfrm>
            <a:off x="336571" y="3291036"/>
            <a:ext cx="2858218" cy="237533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Jacob gets the prediction of the leaf he falls into</a:t>
            </a: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also assign him a probability of the leaf node he falls into</a:t>
            </a:r>
          </a:p>
        </p:txBody>
      </p:sp>
    </p:spTree>
    <p:extLst>
      <p:ext uri="{BB962C8B-B14F-4D97-AF65-F5344CB8AC3E}">
        <p14:creationId xmlns:p14="http://schemas.microsoft.com/office/powerpoint/2010/main" val="131006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F5EC-DFDD-EB0A-B4E5-02236B69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the tree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9408-914F-AC8E-857E-6883AC89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flow…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0D421-547C-BDC6-61C2-93AAD999F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13E6E6-017C-C541-06AB-9B5C5A54E7A3}"/>
              </a:ext>
            </a:extLst>
          </p:cNvPr>
          <p:cNvGrpSpPr/>
          <p:nvPr/>
        </p:nvGrpSpPr>
        <p:grpSpPr>
          <a:xfrm>
            <a:off x="3951514" y="1850572"/>
            <a:ext cx="4999825" cy="3479170"/>
            <a:chOff x="4155061" y="2081048"/>
            <a:chExt cx="4796278" cy="3248693"/>
          </a:xfrm>
        </p:grpSpPr>
        <p:pic>
          <p:nvPicPr>
            <p:cNvPr id="5" name="Content Placeholder 5" descr="A diagram of a work flow&#10;&#10;Description automatically generated">
              <a:extLst>
                <a:ext uri="{FF2B5EF4-FFF2-40B4-BE49-F238E27FC236}">
                  <a16:creationId xmlns:a16="http://schemas.microsoft.com/office/drawing/2014/main" id="{C6516453-FFBC-1078-B0FA-F2177F492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155061" y="2081048"/>
              <a:ext cx="4796278" cy="3079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ED0E73-5D4E-CB11-B534-5CC6587956DF}"/>
                </a:ext>
              </a:extLst>
            </p:cNvPr>
            <p:cNvSpPr txBox="1"/>
            <p:nvPr/>
          </p:nvSpPr>
          <p:spPr>
            <a:xfrm>
              <a:off x="4693603" y="3218826"/>
              <a:ext cx="445956" cy="246221"/>
            </a:xfrm>
            <a:prstGeom prst="rect">
              <a:avLst/>
            </a:prstGeom>
            <a:solidFill>
              <a:srgbClr val="A9D6EE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1/10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97234A-A317-FA1A-9A33-413E885DCE0A}"/>
                </a:ext>
              </a:extLst>
            </p:cNvPr>
            <p:cNvSpPr txBox="1"/>
            <p:nvPr/>
          </p:nvSpPr>
          <p:spPr>
            <a:xfrm>
              <a:off x="5644789" y="4075419"/>
              <a:ext cx="375424" cy="246221"/>
            </a:xfrm>
            <a:prstGeom prst="rect">
              <a:avLst/>
            </a:prstGeom>
            <a:solidFill>
              <a:srgbClr val="A9D6EE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1/9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1A1A30-96D1-22AE-1867-5E0A3E3CE61C}"/>
                </a:ext>
              </a:extLst>
            </p:cNvPr>
            <p:cNvSpPr txBox="1"/>
            <p:nvPr/>
          </p:nvSpPr>
          <p:spPr>
            <a:xfrm>
              <a:off x="6365488" y="5083520"/>
              <a:ext cx="375424" cy="246221"/>
            </a:xfrm>
            <a:prstGeom prst="rect">
              <a:avLst/>
            </a:prstGeom>
            <a:solidFill>
              <a:srgbClr val="A9D6EE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1/8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C52271-F572-82B5-D82F-F80E43DFBE14}"/>
                </a:ext>
              </a:extLst>
            </p:cNvPr>
            <p:cNvSpPr txBox="1"/>
            <p:nvPr/>
          </p:nvSpPr>
          <p:spPr>
            <a:xfrm>
              <a:off x="8124092" y="5083520"/>
              <a:ext cx="375424" cy="246221"/>
            </a:xfrm>
            <a:prstGeom prst="rect">
              <a:avLst/>
            </a:prstGeom>
            <a:solidFill>
              <a:srgbClr val="A9D6EE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4/7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86E5CE09-FFB0-0E99-F0F5-40D3148C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61" y="1711329"/>
            <a:ext cx="4236403" cy="465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To determine the class of a new example: </a:t>
            </a:r>
            <a:r>
              <a:rPr lang="en-US" dirty="0" err="1"/>
              <a:t>e,g</a:t>
            </a:r>
            <a:r>
              <a:rPr lang="en-US" dirty="0"/>
              <a:t>., </a:t>
            </a:r>
          </a:p>
          <a:p>
            <a:r>
              <a:rPr lang="en-US" dirty="0"/>
              <a:t>Mark, age 40, works for </a:t>
            </a:r>
            <a:r>
              <a:rPr lang="en-US" dirty="0" err="1"/>
              <a:t>CitiBank</a:t>
            </a:r>
            <a:r>
              <a:rPr lang="en-US" dirty="0"/>
              <a:t>, balance 88K.</a:t>
            </a:r>
          </a:p>
          <a:p>
            <a:pPr lvl="1"/>
            <a:r>
              <a:rPr lang="en-US" dirty="0"/>
              <a:t>The example is routed down the tree according to values of attributes tested successively.</a:t>
            </a:r>
          </a:p>
          <a:p>
            <a:pPr lvl="1"/>
            <a:r>
              <a:rPr lang="en-US" dirty="0"/>
              <a:t> At each node a test is applied to one attribute.</a:t>
            </a:r>
          </a:p>
          <a:p>
            <a:pPr lvl="1"/>
            <a:r>
              <a:rPr lang="en-US" dirty="0"/>
              <a:t>When a leaf is reached, the example is assigned to a class or the probability</a:t>
            </a:r>
          </a:p>
          <a:p>
            <a:pPr lvl="1"/>
            <a:r>
              <a:rPr lang="en-US" dirty="0"/>
              <a:t>What if Mark didn’t have a job?</a:t>
            </a:r>
          </a:p>
        </p:txBody>
      </p:sp>
    </p:spTree>
    <p:extLst>
      <p:ext uri="{BB962C8B-B14F-4D97-AF65-F5344CB8AC3E}">
        <p14:creationId xmlns:p14="http://schemas.microsoft.com/office/powerpoint/2010/main" val="622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3E0C-8EFA-C710-8F07-D771D41A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3E3D-A9EE-8466-1260-BD8BC494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1542625"/>
          </a:xfrm>
        </p:spPr>
        <p:txBody>
          <a:bodyPr/>
          <a:lstStyle/>
          <a:p>
            <a:r>
              <a:rPr lang="en-US" dirty="0"/>
              <a:t>We assign each new case the probability of the leaf they fall into</a:t>
            </a:r>
          </a:p>
          <a:p>
            <a:r>
              <a:rPr lang="en-US" dirty="0"/>
              <a:t>BUT, what if the leaf has 0 or 100% probability?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6179D-FD47-9DFE-5733-21AE4EFD5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E7033-6842-2163-F327-65F21800C2F5}"/>
              </a:ext>
            </a:extLst>
          </p:cNvPr>
          <p:cNvSpPr txBox="1"/>
          <p:nvPr/>
        </p:nvSpPr>
        <p:spPr>
          <a:xfrm>
            <a:off x="3174124" y="2364469"/>
            <a:ext cx="233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Laplace correction: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1AA1DC-0943-EAC1-C16B-8D5969E49473}"/>
                  </a:ext>
                </a:extLst>
              </p:cNvPr>
              <p:cNvSpPr txBox="1"/>
              <p:nvPr/>
            </p:nvSpPr>
            <p:spPr>
              <a:xfrm>
                <a:off x="3206023" y="3044989"/>
                <a:ext cx="1784078" cy="67569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1AA1DC-0943-EAC1-C16B-8D5969E4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23" y="3044989"/>
                <a:ext cx="1784078" cy="67569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658D62F-5E73-A0DC-3090-859FD61B0EB7}"/>
              </a:ext>
            </a:extLst>
          </p:cNvPr>
          <p:cNvSpPr txBox="1"/>
          <p:nvPr/>
        </p:nvSpPr>
        <p:spPr>
          <a:xfrm>
            <a:off x="737837" y="4020154"/>
            <a:ext cx="7998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number of examples in the leaf belonging to the class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total number of cases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34112-3D48-1A90-EA68-5E01D58C39D1}"/>
              </a:ext>
            </a:extLst>
          </p:cNvPr>
          <p:cNvSpPr txBox="1"/>
          <p:nvPr/>
        </p:nvSpPr>
        <p:spPr>
          <a:xfrm>
            <a:off x="1093076" y="5148881"/>
            <a:ext cx="6957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Laplace correction is often used in cases with small datasets, to offset the impact of “overfitting” (more on this later)</a:t>
            </a:r>
          </a:p>
        </p:txBody>
      </p:sp>
      <p:pic>
        <p:nvPicPr>
          <p:cNvPr id="10" name="Picture 9" descr="A group of people holding hands&#10;&#10;Description automatically generated">
            <a:extLst>
              <a:ext uri="{FF2B5EF4-FFF2-40B4-BE49-F238E27FC236}">
                <a16:creationId xmlns:a16="http://schemas.microsoft.com/office/drawing/2014/main" id="{E905A3ED-B754-8D1D-307E-E9C8947B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74" y="1865198"/>
            <a:ext cx="1742352" cy="1560013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22025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8337-B780-CC78-4567-B6315090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B61A-C1EC-CFD8-0052-86960DFC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3917"/>
            <a:ext cx="2538248" cy="1397876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Trees can be built to indefinite complexity and go many layers deep!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9EEB-2A5C-278B-87D4-61F2760DD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093088-5E3B-CAF7-00B6-6AF456C1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10" y="1383474"/>
            <a:ext cx="5460754" cy="471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A83071-97FF-76B7-52F0-A04AAD59BDA2}"/>
              </a:ext>
            </a:extLst>
          </p:cNvPr>
          <p:cNvSpPr txBox="1"/>
          <p:nvPr/>
        </p:nvSpPr>
        <p:spPr>
          <a:xfrm>
            <a:off x="3336913" y="1293708"/>
            <a:ext cx="3084786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heart attack risk from diagnostic variables</a:t>
            </a:r>
          </a:p>
        </p:txBody>
      </p:sp>
    </p:spTree>
    <p:extLst>
      <p:ext uri="{BB962C8B-B14F-4D97-AF65-F5344CB8AC3E}">
        <p14:creationId xmlns:p14="http://schemas.microsoft.com/office/powerpoint/2010/main" val="367542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EA6-3047-F28D-3B28-5397F5E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8FD5-0BD9-B8CB-1CD5-79834201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one of the most popular models for supervised classification </a:t>
            </a:r>
          </a:p>
          <a:p>
            <a:r>
              <a:rPr lang="en-US" dirty="0"/>
              <a:t>Trees are:</a:t>
            </a:r>
          </a:p>
          <a:p>
            <a:pPr lvl="1"/>
            <a:r>
              <a:rPr lang="en-US" dirty="0"/>
              <a:t>Easy to understand (when small)</a:t>
            </a:r>
          </a:p>
          <a:p>
            <a:pPr lvl="1"/>
            <a:r>
              <a:rPr lang="en-US" dirty="0"/>
              <a:t>Easy to communicate to executives / non-</a:t>
            </a:r>
            <a:r>
              <a:rPr lang="en-US" dirty="0" err="1"/>
              <a:t>techinical</a:t>
            </a:r>
            <a:r>
              <a:rPr lang="en-US" dirty="0"/>
              <a:t> stakeholders</a:t>
            </a:r>
          </a:p>
          <a:p>
            <a:pPr lvl="1"/>
            <a:r>
              <a:rPr lang="en-US" dirty="0"/>
              <a:t>Pretty powerful and work pretty well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Tree induction (from data):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Computationally cheap for large data sets</a:t>
            </a:r>
          </a:p>
          <a:p>
            <a:pPr lvl="1"/>
            <a:r>
              <a:rPr lang="en-US" dirty="0"/>
              <a:t>Can handle large sets of attributes easily</a:t>
            </a:r>
          </a:p>
          <a:p>
            <a:pPr lvl="1"/>
            <a:r>
              <a:rPr lang="en-US" dirty="0"/>
              <a:t>Ignores irrelevant variables</a:t>
            </a:r>
          </a:p>
          <a:p>
            <a:pPr lvl="1"/>
            <a:r>
              <a:rPr lang="en-US" dirty="0"/>
              <a:t>Handles missing data well</a:t>
            </a:r>
          </a:p>
          <a:p>
            <a:pPr lvl="1"/>
            <a:r>
              <a:rPr lang="en-US" dirty="0"/>
              <a:t>Doesn’t make any assumptions (compared to regression)</a:t>
            </a:r>
          </a:p>
          <a:p>
            <a:endParaRPr lang="en-US" dirty="0"/>
          </a:p>
          <a:p>
            <a:r>
              <a:rPr lang="en-US" dirty="0"/>
              <a:t>Almost all data science packages include tree induction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0D35A-E458-4055-B705-D19B24BF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CB2-5161-A2D9-BFD2-D12AC35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622-3FD2-56DE-9038-629E8898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4990018"/>
          </a:xfrm>
        </p:spPr>
        <p:txBody>
          <a:bodyPr/>
          <a:lstStyle/>
          <a:p>
            <a:r>
              <a:rPr lang="en-US" dirty="0"/>
              <a:t>Decision trees are one of the most useful and interpretable ways to build a predictive, supervised machine learning model.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Supervised</a:t>
            </a:r>
            <a:r>
              <a:rPr lang="en-US" dirty="0"/>
              <a:t>: there is a very clear, quantifiable target that is of business interest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Predictive</a:t>
            </a:r>
            <a:r>
              <a:rPr lang="en-US" dirty="0"/>
              <a:t>: the goal is to make predictions for cases we have not seen yet.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Classification</a:t>
            </a:r>
            <a:r>
              <a:rPr lang="en-US" b="1" dirty="0"/>
              <a:t>:  </a:t>
            </a:r>
            <a:r>
              <a:rPr lang="en-US" dirty="0"/>
              <a:t>The target is categorical (typically binary)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</a:t>
            </a:r>
            <a:r>
              <a:rPr lang="en-US" b="1" dirty="0">
                <a:solidFill>
                  <a:schemeClr val="accent2"/>
                </a:solidFill>
              </a:rPr>
              <a:t>data</a:t>
            </a:r>
            <a:r>
              <a:rPr lang="en-US" dirty="0"/>
              <a:t> to build our </a:t>
            </a:r>
            <a:r>
              <a:rPr lang="en-US" b="1" dirty="0">
                <a:solidFill>
                  <a:schemeClr val="accent2"/>
                </a:solidFill>
              </a:rPr>
              <a:t>model</a:t>
            </a:r>
            <a:r>
              <a:rPr lang="en-US" dirty="0"/>
              <a:t> in order to make our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1DB78-EDD3-FED8-B85C-E4964652A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BB95-8E7E-7324-5D06-78935760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4154"/>
            <a:ext cx="9144000" cy="1336671"/>
          </a:xfrm>
          <a:solidFill>
            <a:schemeClr val="accent2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How to GROW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26FCC-8150-A15F-97CA-8416D92C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4B1-9919-3B9A-E21E-29549F5B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4451131" cy="729214"/>
          </a:xfrm>
        </p:spPr>
        <p:txBody>
          <a:bodyPr/>
          <a:lstStyle/>
          <a:p>
            <a:r>
              <a:rPr lang="en-US" dirty="0"/>
              <a:t>Growing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F216-3626-A69B-C518-D22B9A4F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27" y="1032409"/>
            <a:ext cx="3484179" cy="5494515"/>
          </a:xfrm>
        </p:spPr>
        <p:txBody>
          <a:bodyPr/>
          <a:lstStyle/>
          <a:p>
            <a:r>
              <a:rPr lang="en-US" dirty="0"/>
              <a:t>Now we know how trees work, but still so many questions!</a:t>
            </a:r>
          </a:p>
          <a:p>
            <a:pPr lvl="1"/>
            <a:r>
              <a:rPr lang="en-US" dirty="0"/>
              <a:t>How do we know which variable to split on ?</a:t>
            </a:r>
          </a:p>
          <a:p>
            <a:pPr lvl="1"/>
            <a:r>
              <a:rPr lang="en-US" dirty="0"/>
              <a:t>How do we know where to split numeric attributes?</a:t>
            </a:r>
          </a:p>
          <a:p>
            <a:pPr lvl="1"/>
            <a:r>
              <a:rPr lang="en-US" dirty="0"/>
              <a:t>How many levels do we build the tree?</a:t>
            </a:r>
          </a:p>
          <a:p>
            <a:pPr lvl="1"/>
            <a:r>
              <a:rPr lang="en-US" dirty="0"/>
              <a:t>How do we evaluate performance?</a:t>
            </a:r>
          </a:p>
          <a:p>
            <a:pPr lvl="1"/>
            <a:endParaRPr lang="en-US" dirty="0"/>
          </a:p>
          <a:p>
            <a:r>
              <a:rPr lang="en-US" dirty="0"/>
              <a:t>Algorithms do the work, but we need to make some decisions along the way!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774E-75E6-1D08-AFCE-5DB1D7281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21</a:t>
            </a:fld>
            <a:endParaRPr lang="en-US"/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AFDF71DC-8518-4321-35CC-4EB883BA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36722" y="2417379"/>
            <a:ext cx="4796278" cy="307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6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18EE-9A01-8569-C595-CAB207A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C309-E0F0-79C4-B12C-EC87D1BE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23" y="2397081"/>
            <a:ext cx="3610303" cy="2343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elements to a good split: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 “purity” of the branches</a:t>
            </a:r>
          </a:p>
          <a:p>
            <a:pPr marL="0" indent="0">
              <a:buNone/>
            </a:pPr>
            <a:r>
              <a:rPr lang="en-US" dirty="0"/>
              <a:t>2) “coverage”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04051-983B-99B2-54AF-93CB03D00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8EBBE-FBE0-A86A-0879-64B54FF52CDA}"/>
              </a:ext>
            </a:extLst>
          </p:cNvPr>
          <p:cNvSpPr txBox="1"/>
          <p:nvPr/>
        </p:nvSpPr>
        <p:spPr>
          <a:xfrm>
            <a:off x="2980795" y="1092076"/>
            <a:ext cx="31824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makes a good split?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11B404-E2DD-1822-95C1-14B869429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88791"/>
              </p:ext>
            </p:extLst>
          </p:nvPr>
        </p:nvGraphicFramePr>
        <p:xfrm>
          <a:off x="4067503" y="1892579"/>
          <a:ext cx="4708635" cy="37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27">
                  <a:extLst>
                    <a:ext uri="{9D8B030D-6E8A-4147-A177-3AD203B41FA5}">
                      <a16:colId xmlns:a16="http://schemas.microsoft.com/office/drawing/2014/main" val="3664165794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2240491404"/>
                    </a:ext>
                  </a:extLst>
                </a:gridCol>
                <a:gridCol w="1054823">
                  <a:extLst>
                    <a:ext uri="{9D8B030D-6E8A-4147-A177-3AD203B41FA5}">
                      <a16:colId xmlns:a16="http://schemas.microsoft.com/office/drawing/2014/main" val="199958358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970723237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816014197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BodyShading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56918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6552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Bertha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72219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Crista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0267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1169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742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Fran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2862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Gianna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9461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80329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Irina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2264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Jaquie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2936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Kendra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8532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US" sz="900" dirty="0"/>
                        <a:t>LaToya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2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1BB7-DBA1-CA4E-044B-58C399AC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42475"/>
          </a:xfrm>
        </p:spPr>
        <p:txBody>
          <a:bodyPr/>
          <a:lstStyle/>
          <a:p>
            <a:r>
              <a:rPr lang="en-US" dirty="0"/>
              <a:t>1) Measuring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F7F6-6F4D-94A6-AF8D-59B5150F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48" y="737888"/>
            <a:ext cx="8229600" cy="817411"/>
          </a:xfrm>
        </p:spPr>
        <p:txBody>
          <a:bodyPr/>
          <a:lstStyle/>
          <a:p>
            <a:r>
              <a:rPr lang="en-US" dirty="0"/>
              <a:t>The more homogeneous (consistent) a group is, the more pure it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421-2552-DB3E-50C5-30DD9A5C7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23</a:t>
            </a:fld>
            <a:endParaRPr lang="en-US"/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DDBFBD43-DDC9-5B38-0AE8-02D1977E56BD}"/>
              </a:ext>
            </a:extLst>
          </p:cNvPr>
          <p:cNvGrpSpPr>
            <a:grpSpLocks/>
          </p:cNvGrpSpPr>
          <p:nvPr/>
        </p:nvGrpSpPr>
        <p:grpSpPr bwMode="auto">
          <a:xfrm>
            <a:off x="416718" y="2661516"/>
            <a:ext cx="2185988" cy="2125663"/>
            <a:chOff x="288" y="1733"/>
            <a:chExt cx="1377" cy="1339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D4FEDDD5-4819-6377-09DA-02BB2505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33"/>
              <a:ext cx="1377" cy="13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Oval 5">
              <a:extLst>
                <a:ext uri="{FF2B5EF4-FFF2-40B4-BE49-F238E27FC236}">
                  <a16:creationId xmlns:a16="http://schemas.microsoft.com/office/drawing/2014/main" id="{C6A86811-15A8-6FBC-CF9F-DA13F50D4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67918F51-9B44-4D6E-2DE8-29B3A8F5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6985F1D0-AD34-DC98-F350-41513B02E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Oval 8">
              <a:extLst>
                <a:ext uri="{FF2B5EF4-FFF2-40B4-BE49-F238E27FC236}">
                  <a16:creationId xmlns:a16="http://schemas.microsoft.com/office/drawing/2014/main" id="{A87FF8DB-12AD-FABF-53CB-74F5FEE5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Oval 9">
              <a:extLst>
                <a:ext uri="{FF2B5EF4-FFF2-40B4-BE49-F238E27FC236}">
                  <a16:creationId xmlns:a16="http://schemas.microsoft.com/office/drawing/2014/main" id="{5E2D080F-392F-2F8E-BB80-07318536A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3C267CCB-60A0-9E9B-D888-7576CBE9D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Oval 11">
              <a:extLst>
                <a:ext uri="{FF2B5EF4-FFF2-40B4-BE49-F238E27FC236}">
                  <a16:creationId xmlns:a16="http://schemas.microsoft.com/office/drawing/2014/main" id="{62065D79-26FF-6B65-684D-A92E4513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2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" name="Oval 12">
              <a:extLst>
                <a:ext uri="{FF2B5EF4-FFF2-40B4-BE49-F238E27FC236}">
                  <a16:creationId xmlns:a16="http://schemas.microsoft.com/office/drawing/2014/main" id="{D55AF094-E66C-443B-04E4-E262FD66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9" name="Group 13">
              <a:extLst>
                <a:ext uri="{FF2B5EF4-FFF2-40B4-BE49-F238E27FC236}">
                  <a16:creationId xmlns:a16="http://schemas.microsoft.com/office/drawing/2014/main" id="{5DB93941-6B33-F873-5F7C-2034CAC00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872"/>
              <a:ext cx="144" cy="144"/>
              <a:chOff x="2880" y="2160"/>
              <a:chExt cx="192" cy="192"/>
            </a:xfrm>
          </p:grpSpPr>
          <p:sp>
            <p:nvSpPr>
              <p:cNvPr id="154" name="Line 14">
                <a:extLst>
                  <a:ext uri="{FF2B5EF4-FFF2-40B4-BE49-F238E27FC236}">
                    <a16:creationId xmlns:a16="http://schemas.microsoft.com/office/drawing/2014/main" id="{371C9F30-02ED-8DED-4FEB-59D3736BA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5">
                <a:extLst>
                  <a:ext uri="{FF2B5EF4-FFF2-40B4-BE49-F238E27FC236}">
                    <a16:creationId xmlns:a16="http://schemas.microsoft.com/office/drawing/2014/main" id="{3A0A2DFA-1DA0-45F0-086F-AFB3E87FF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" name="Oval 16">
              <a:extLst>
                <a:ext uri="{FF2B5EF4-FFF2-40B4-BE49-F238E27FC236}">
                  <a16:creationId xmlns:a16="http://schemas.microsoft.com/office/drawing/2014/main" id="{6070938E-0886-0EE4-C38E-3A797062B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1" name="Oval 17">
              <a:extLst>
                <a:ext uri="{FF2B5EF4-FFF2-40B4-BE49-F238E27FC236}">
                  <a16:creationId xmlns:a16="http://schemas.microsoft.com/office/drawing/2014/main" id="{18928D8E-CA69-F55E-9CD8-4A6C01CBD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2" name="Group 18">
              <a:extLst>
                <a:ext uri="{FF2B5EF4-FFF2-40B4-BE49-F238E27FC236}">
                  <a16:creationId xmlns:a16="http://schemas.microsoft.com/office/drawing/2014/main" id="{6F46AF6F-9033-B2DE-B4A6-EE23F2F15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60"/>
              <a:ext cx="144" cy="144"/>
              <a:chOff x="2880" y="2160"/>
              <a:chExt cx="192" cy="192"/>
            </a:xfrm>
          </p:grpSpPr>
          <p:sp>
            <p:nvSpPr>
              <p:cNvPr id="152" name="Line 19">
                <a:extLst>
                  <a:ext uri="{FF2B5EF4-FFF2-40B4-BE49-F238E27FC236}">
                    <a16:creationId xmlns:a16="http://schemas.microsoft.com/office/drawing/2014/main" id="{9FD3551C-8E1E-85B8-58F3-0C225FBC4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20">
                <a:extLst>
                  <a:ext uri="{FF2B5EF4-FFF2-40B4-BE49-F238E27FC236}">
                    <a16:creationId xmlns:a16="http://schemas.microsoft.com/office/drawing/2014/main" id="{7CB8BFEF-627A-437D-C622-1AE84738E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" name="Group 21">
              <a:extLst>
                <a:ext uri="{FF2B5EF4-FFF2-40B4-BE49-F238E27FC236}">
                  <a16:creationId xmlns:a16="http://schemas.microsoft.com/office/drawing/2014/main" id="{32F835B2-6FCA-8F8A-9063-B1041E243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640"/>
              <a:ext cx="144" cy="144"/>
              <a:chOff x="2880" y="2160"/>
              <a:chExt cx="192" cy="192"/>
            </a:xfrm>
          </p:grpSpPr>
          <p:sp>
            <p:nvSpPr>
              <p:cNvPr id="150" name="Line 22">
                <a:extLst>
                  <a:ext uri="{FF2B5EF4-FFF2-40B4-BE49-F238E27FC236}">
                    <a16:creationId xmlns:a16="http://schemas.microsoft.com/office/drawing/2014/main" id="{EA1E4A34-3BE2-39B6-943D-498001A53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23">
                <a:extLst>
                  <a:ext uri="{FF2B5EF4-FFF2-40B4-BE49-F238E27FC236}">
                    <a16:creationId xmlns:a16="http://schemas.microsoft.com/office/drawing/2014/main" id="{1A37A0A4-B223-5173-24BD-BBD8077D6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24">
              <a:extLst>
                <a:ext uri="{FF2B5EF4-FFF2-40B4-BE49-F238E27FC236}">
                  <a16:creationId xmlns:a16="http://schemas.microsoft.com/office/drawing/2014/main" id="{B39BC490-3294-64DC-80D1-6A8CF701B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064"/>
              <a:ext cx="144" cy="144"/>
              <a:chOff x="2880" y="2160"/>
              <a:chExt cx="192" cy="192"/>
            </a:xfrm>
          </p:grpSpPr>
          <p:sp>
            <p:nvSpPr>
              <p:cNvPr id="148" name="Line 25">
                <a:extLst>
                  <a:ext uri="{FF2B5EF4-FFF2-40B4-BE49-F238E27FC236}">
                    <a16:creationId xmlns:a16="http://schemas.microsoft.com/office/drawing/2014/main" id="{81C20A92-C951-FFF3-F58B-68BEECB86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26">
                <a:extLst>
                  <a:ext uri="{FF2B5EF4-FFF2-40B4-BE49-F238E27FC236}">
                    <a16:creationId xmlns:a16="http://schemas.microsoft.com/office/drawing/2014/main" id="{B768551C-7809-3546-7D78-782D9B319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" name="Group 27">
              <a:extLst>
                <a:ext uri="{FF2B5EF4-FFF2-40B4-BE49-F238E27FC236}">
                  <a16:creationId xmlns:a16="http://schemas.microsoft.com/office/drawing/2014/main" id="{72382E62-B8F0-A822-321D-BB0B7AC1C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208"/>
              <a:ext cx="144" cy="144"/>
              <a:chOff x="2880" y="2160"/>
              <a:chExt cx="192" cy="192"/>
            </a:xfrm>
          </p:grpSpPr>
          <p:sp>
            <p:nvSpPr>
              <p:cNvPr id="146" name="Line 28">
                <a:extLst>
                  <a:ext uri="{FF2B5EF4-FFF2-40B4-BE49-F238E27FC236}">
                    <a16:creationId xmlns:a16="http://schemas.microsoft.com/office/drawing/2014/main" id="{A7983BC4-303C-C352-E176-C467606B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29">
                <a:extLst>
                  <a:ext uri="{FF2B5EF4-FFF2-40B4-BE49-F238E27FC236}">
                    <a16:creationId xmlns:a16="http://schemas.microsoft.com/office/drawing/2014/main" id="{5CAA4260-CC6B-8453-C676-CA3521D12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" name="Oval 30">
              <a:extLst>
                <a:ext uri="{FF2B5EF4-FFF2-40B4-BE49-F238E27FC236}">
                  <a16:creationId xmlns:a16="http://schemas.microsoft.com/office/drawing/2014/main" id="{BE508816-CD5F-EA51-4F75-AF80E79A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" name="Oval 31">
              <a:extLst>
                <a:ext uri="{FF2B5EF4-FFF2-40B4-BE49-F238E27FC236}">
                  <a16:creationId xmlns:a16="http://schemas.microsoft.com/office/drawing/2014/main" id="{5172B42B-88E5-1CDF-525B-72C24866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Oval 32">
              <a:extLst>
                <a:ext uri="{FF2B5EF4-FFF2-40B4-BE49-F238E27FC236}">
                  <a16:creationId xmlns:a16="http://schemas.microsoft.com/office/drawing/2014/main" id="{BD54D560-A592-CC8A-96D8-E212D9AF3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" name="Oval 33">
              <a:extLst>
                <a:ext uri="{FF2B5EF4-FFF2-40B4-BE49-F238E27FC236}">
                  <a16:creationId xmlns:a16="http://schemas.microsoft.com/office/drawing/2014/main" id="{0136290F-261E-AB13-4D20-30B3ADC2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Oval 34">
              <a:extLst>
                <a:ext uri="{FF2B5EF4-FFF2-40B4-BE49-F238E27FC236}">
                  <a16:creationId xmlns:a16="http://schemas.microsoft.com/office/drawing/2014/main" id="{B09ABA30-EC07-4370-F6D3-5437B2D28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Oval 35">
              <a:extLst>
                <a:ext uri="{FF2B5EF4-FFF2-40B4-BE49-F238E27FC236}">
                  <a16:creationId xmlns:a16="http://schemas.microsoft.com/office/drawing/2014/main" id="{DC2FD0A2-91EA-575D-2C6F-E9B485AA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2" name="Group 36">
              <a:extLst>
                <a:ext uri="{FF2B5EF4-FFF2-40B4-BE49-F238E27FC236}">
                  <a16:creationId xmlns:a16="http://schemas.microsoft.com/office/drawing/2014/main" id="{57A41CB4-3A6D-7329-BA87-8FD803CE8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736"/>
              <a:ext cx="144" cy="144"/>
              <a:chOff x="2880" y="2160"/>
              <a:chExt cx="192" cy="192"/>
            </a:xfrm>
          </p:grpSpPr>
          <p:sp>
            <p:nvSpPr>
              <p:cNvPr id="144" name="Line 37">
                <a:extLst>
                  <a:ext uri="{FF2B5EF4-FFF2-40B4-BE49-F238E27FC236}">
                    <a16:creationId xmlns:a16="http://schemas.microsoft.com/office/drawing/2014/main" id="{31961E47-FE6F-EE8D-82B8-AA5349060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38">
                <a:extLst>
                  <a:ext uri="{FF2B5EF4-FFF2-40B4-BE49-F238E27FC236}">
                    <a16:creationId xmlns:a16="http://schemas.microsoft.com/office/drawing/2014/main" id="{7D6AB509-F271-7245-BAF3-BE35648F3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" name="Group 39">
              <a:extLst>
                <a:ext uri="{FF2B5EF4-FFF2-40B4-BE49-F238E27FC236}">
                  <a16:creationId xmlns:a16="http://schemas.microsoft.com/office/drawing/2014/main" id="{1238A455-1BF5-013C-9BFB-8B6037EF1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32"/>
              <a:ext cx="144" cy="144"/>
              <a:chOff x="2880" y="2160"/>
              <a:chExt cx="192" cy="192"/>
            </a:xfrm>
          </p:grpSpPr>
          <p:sp>
            <p:nvSpPr>
              <p:cNvPr id="142" name="Line 40">
                <a:extLst>
                  <a:ext uri="{FF2B5EF4-FFF2-40B4-BE49-F238E27FC236}">
                    <a16:creationId xmlns:a16="http://schemas.microsoft.com/office/drawing/2014/main" id="{E793E8D2-AA1C-422B-6636-3C32B4DEF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41">
                <a:extLst>
                  <a:ext uri="{FF2B5EF4-FFF2-40B4-BE49-F238E27FC236}">
                    <a16:creationId xmlns:a16="http://schemas.microsoft.com/office/drawing/2014/main" id="{F9ECBE20-0A2C-3BBA-8AFE-1A0A7D502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" name="Group 42">
              <a:extLst>
                <a:ext uri="{FF2B5EF4-FFF2-40B4-BE49-F238E27FC236}">
                  <a16:creationId xmlns:a16="http://schemas.microsoft.com/office/drawing/2014/main" id="{F6B65E91-8120-34C2-AB35-4EA31DED5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88"/>
              <a:ext cx="144" cy="144"/>
              <a:chOff x="2880" y="2160"/>
              <a:chExt cx="192" cy="192"/>
            </a:xfrm>
          </p:grpSpPr>
          <p:sp>
            <p:nvSpPr>
              <p:cNvPr id="140" name="Line 43">
                <a:extLst>
                  <a:ext uri="{FF2B5EF4-FFF2-40B4-BE49-F238E27FC236}">
                    <a16:creationId xmlns:a16="http://schemas.microsoft.com/office/drawing/2014/main" id="{F2DF40EC-AEEA-39C5-5D7D-7D85A6037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4">
                <a:extLst>
                  <a:ext uri="{FF2B5EF4-FFF2-40B4-BE49-F238E27FC236}">
                    <a16:creationId xmlns:a16="http://schemas.microsoft.com/office/drawing/2014/main" id="{0CEFC25A-98C2-7436-11FC-2D7474AE1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" name="Group 45">
              <a:extLst>
                <a:ext uri="{FF2B5EF4-FFF2-40B4-BE49-F238E27FC236}">
                  <a16:creationId xmlns:a16="http://schemas.microsoft.com/office/drawing/2014/main" id="{A0C6BCD8-51F2-4614-A2C8-74D51F1D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400"/>
              <a:ext cx="144" cy="144"/>
              <a:chOff x="2880" y="2160"/>
              <a:chExt cx="192" cy="192"/>
            </a:xfrm>
          </p:grpSpPr>
          <p:sp>
            <p:nvSpPr>
              <p:cNvPr id="138" name="Line 46">
                <a:extLst>
                  <a:ext uri="{FF2B5EF4-FFF2-40B4-BE49-F238E27FC236}">
                    <a16:creationId xmlns:a16="http://schemas.microsoft.com/office/drawing/2014/main" id="{210F4EE7-6497-846B-ADBB-803242783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7">
                <a:extLst>
                  <a:ext uri="{FF2B5EF4-FFF2-40B4-BE49-F238E27FC236}">
                    <a16:creationId xmlns:a16="http://schemas.microsoft.com/office/drawing/2014/main" id="{1B1D94F7-35D7-1E50-F71E-00826B1F7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" name="Group 48">
              <a:extLst>
                <a:ext uri="{FF2B5EF4-FFF2-40B4-BE49-F238E27FC236}">
                  <a16:creationId xmlns:a16="http://schemas.microsoft.com/office/drawing/2014/main" id="{34C9E90E-96C5-D8E1-C15F-05342055B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592"/>
              <a:ext cx="144" cy="144"/>
              <a:chOff x="2880" y="2160"/>
              <a:chExt cx="192" cy="192"/>
            </a:xfrm>
          </p:grpSpPr>
          <p:sp>
            <p:nvSpPr>
              <p:cNvPr id="136" name="Line 49">
                <a:extLst>
                  <a:ext uri="{FF2B5EF4-FFF2-40B4-BE49-F238E27FC236}">
                    <a16:creationId xmlns:a16="http://schemas.microsoft.com/office/drawing/2014/main" id="{AE094B0F-B2C8-E8D8-1908-3F7A6B752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50">
                <a:extLst>
                  <a:ext uri="{FF2B5EF4-FFF2-40B4-BE49-F238E27FC236}">
                    <a16:creationId xmlns:a16="http://schemas.microsoft.com/office/drawing/2014/main" id="{E7317E71-8947-9760-13AC-1571BADD8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7" name="Group 51">
              <a:extLst>
                <a:ext uri="{FF2B5EF4-FFF2-40B4-BE49-F238E27FC236}">
                  <a16:creationId xmlns:a16="http://schemas.microsoft.com/office/drawing/2014/main" id="{605E844A-076A-2EC9-270B-064B2180F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832"/>
              <a:ext cx="144" cy="144"/>
              <a:chOff x="2880" y="2160"/>
              <a:chExt cx="192" cy="192"/>
            </a:xfrm>
          </p:grpSpPr>
          <p:sp>
            <p:nvSpPr>
              <p:cNvPr id="134" name="Line 52">
                <a:extLst>
                  <a:ext uri="{FF2B5EF4-FFF2-40B4-BE49-F238E27FC236}">
                    <a16:creationId xmlns:a16="http://schemas.microsoft.com/office/drawing/2014/main" id="{22801D1D-AFF0-40C9-DD54-358301E0D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53">
                <a:extLst>
                  <a:ext uri="{FF2B5EF4-FFF2-40B4-BE49-F238E27FC236}">
                    <a16:creationId xmlns:a16="http://schemas.microsoft.com/office/drawing/2014/main" id="{E9BE06AF-DC7E-AE08-05E1-6E66E5B04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8" name="Group 54">
              <a:extLst>
                <a:ext uri="{FF2B5EF4-FFF2-40B4-BE49-F238E27FC236}">
                  <a16:creationId xmlns:a16="http://schemas.microsoft.com/office/drawing/2014/main" id="{6F7F12BC-7727-D4F9-518D-483745066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208"/>
              <a:ext cx="144" cy="144"/>
              <a:chOff x="2880" y="2160"/>
              <a:chExt cx="192" cy="192"/>
            </a:xfrm>
          </p:grpSpPr>
          <p:sp>
            <p:nvSpPr>
              <p:cNvPr id="132" name="Line 55">
                <a:extLst>
                  <a:ext uri="{FF2B5EF4-FFF2-40B4-BE49-F238E27FC236}">
                    <a16:creationId xmlns:a16="http://schemas.microsoft.com/office/drawing/2014/main" id="{2404C277-7937-C784-4024-24D425AAF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56">
                <a:extLst>
                  <a:ext uri="{FF2B5EF4-FFF2-40B4-BE49-F238E27FC236}">
                    <a16:creationId xmlns:a16="http://schemas.microsoft.com/office/drawing/2014/main" id="{3368FA78-6670-FB38-9057-AFCE64BD9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57">
              <a:extLst>
                <a:ext uri="{FF2B5EF4-FFF2-40B4-BE49-F238E27FC236}">
                  <a16:creationId xmlns:a16="http://schemas.microsoft.com/office/drawing/2014/main" id="{FE81D437-8738-FEF3-C427-32E41A464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52"/>
              <a:ext cx="144" cy="144"/>
              <a:chOff x="2880" y="2160"/>
              <a:chExt cx="192" cy="192"/>
            </a:xfrm>
          </p:grpSpPr>
          <p:sp>
            <p:nvSpPr>
              <p:cNvPr id="130" name="Line 58">
                <a:extLst>
                  <a:ext uri="{FF2B5EF4-FFF2-40B4-BE49-F238E27FC236}">
                    <a16:creationId xmlns:a16="http://schemas.microsoft.com/office/drawing/2014/main" id="{B9BD7CF5-EF8E-4D44-0945-444D0EAEB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9">
                <a:extLst>
                  <a:ext uri="{FF2B5EF4-FFF2-40B4-BE49-F238E27FC236}">
                    <a16:creationId xmlns:a16="http://schemas.microsoft.com/office/drawing/2014/main" id="{ABC9D0D2-27FE-CD05-19A7-9624E3B8F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6" name="Text Box 60">
            <a:extLst>
              <a:ext uri="{FF2B5EF4-FFF2-40B4-BE49-F238E27FC236}">
                <a16:creationId xmlns:a16="http://schemas.microsoft.com/office/drawing/2014/main" id="{4C25FCED-EB20-5921-6730-DB573F90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3" y="2086285"/>
            <a:ext cx="2541145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Very impure group</a:t>
            </a:r>
          </a:p>
        </p:txBody>
      </p:sp>
      <p:sp>
        <p:nvSpPr>
          <p:cNvPr id="157" name="Text Box 61">
            <a:extLst>
              <a:ext uri="{FF2B5EF4-FFF2-40B4-BE49-F238E27FC236}">
                <a16:creationId xmlns:a16="http://schemas.microsoft.com/office/drawing/2014/main" id="{640C10D8-38D1-1455-F258-9DD4B5AE2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694" y="2086285"/>
            <a:ext cx="1852612" cy="495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Less impure </a:t>
            </a:r>
          </a:p>
          <a:p>
            <a:endParaRPr lang="en-US" altLang="en-US" dirty="0"/>
          </a:p>
        </p:txBody>
      </p:sp>
      <p:grpSp>
        <p:nvGrpSpPr>
          <p:cNvPr id="158" name="Group 62">
            <a:extLst>
              <a:ext uri="{FF2B5EF4-FFF2-40B4-BE49-F238E27FC236}">
                <a16:creationId xmlns:a16="http://schemas.microsoft.com/office/drawing/2014/main" id="{4EE81D30-3829-8384-D1C4-854B05BCABA2}"/>
              </a:ext>
            </a:extLst>
          </p:cNvPr>
          <p:cNvGrpSpPr>
            <a:grpSpLocks/>
          </p:cNvGrpSpPr>
          <p:nvPr/>
        </p:nvGrpSpPr>
        <p:grpSpPr bwMode="auto">
          <a:xfrm>
            <a:off x="6412708" y="2973757"/>
            <a:ext cx="1828800" cy="1752600"/>
            <a:chOff x="4032" y="1968"/>
            <a:chExt cx="1152" cy="1104"/>
          </a:xfrm>
        </p:grpSpPr>
        <p:sp>
          <p:nvSpPr>
            <p:cNvPr id="159" name="Oval 63">
              <a:extLst>
                <a:ext uri="{FF2B5EF4-FFF2-40B4-BE49-F238E27FC236}">
                  <a16:creationId xmlns:a16="http://schemas.microsoft.com/office/drawing/2014/main" id="{F20226D5-0F4F-7EDC-2267-F5C5C45FA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Oval 64">
              <a:extLst>
                <a:ext uri="{FF2B5EF4-FFF2-40B4-BE49-F238E27FC236}">
                  <a16:creationId xmlns:a16="http://schemas.microsoft.com/office/drawing/2014/main" id="{189C2045-4979-AEAB-5DC0-920CCBB99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68"/>
              <a:ext cx="1152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Oval 65">
              <a:extLst>
                <a:ext uri="{FF2B5EF4-FFF2-40B4-BE49-F238E27FC236}">
                  <a16:creationId xmlns:a16="http://schemas.microsoft.com/office/drawing/2014/main" id="{448E9B45-6365-BDB8-0E5E-B84FCB005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Oval 66">
              <a:extLst>
                <a:ext uri="{FF2B5EF4-FFF2-40B4-BE49-F238E27FC236}">
                  <a16:creationId xmlns:a16="http://schemas.microsoft.com/office/drawing/2014/main" id="{545690BF-34C3-C147-3981-C591C3487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Oval 67">
              <a:extLst>
                <a:ext uri="{FF2B5EF4-FFF2-40B4-BE49-F238E27FC236}">
                  <a16:creationId xmlns:a16="http://schemas.microsoft.com/office/drawing/2014/main" id="{5F370616-83AA-D060-EF88-F5D482E8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Oval 68">
              <a:extLst>
                <a:ext uri="{FF2B5EF4-FFF2-40B4-BE49-F238E27FC236}">
                  <a16:creationId xmlns:a16="http://schemas.microsoft.com/office/drawing/2014/main" id="{83538690-9D22-9C91-7546-2540B245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" name="Oval 69">
              <a:extLst>
                <a:ext uri="{FF2B5EF4-FFF2-40B4-BE49-F238E27FC236}">
                  <a16:creationId xmlns:a16="http://schemas.microsoft.com/office/drawing/2014/main" id="{BBE132A0-A988-6D6B-2FA0-AA8670D6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Oval 70">
              <a:extLst>
                <a:ext uri="{FF2B5EF4-FFF2-40B4-BE49-F238E27FC236}">
                  <a16:creationId xmlns:a16="http://schemas.microsoft.com/office/drawing/2014/main" id="{B6CA26B7-CC8E-EEB8-5111-8C10253B0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Oval 71">
              <a:extLst>
                <a:ext uri="{FF2B5EF4-FFF2-40B4-BE49-F238E27FC236}">
                  <a16:creationId xmlns:a16="http://schemas.microsoft.com/office/drawing/2014/main" id="{5506B37A-1662-EE62-596B-9488DF1A2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8" name="Oval 72">
              <a:extLst>
                <a:ext uri="{FF2B5EF4-FFF2-40B4-BE49-F238E27FC236}">
                  <a16:creationId xmlns:a16="http://schemas.microsoft.com/office/drawing/2014/main" id="{051DF1BC-8599-203A-5E3C-A3DD8BD6A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9" name="Oval 73">
              <a:extLst>
                <a:ext uri="{FF2B5EF4-FFF2-40B4-BE49-F238E27FC236}">
                  <a16:creationId xmlns:a16="http://schemas.microsoft.com/office/drawing/2014/main" id="{5C4282C8-81AF-0066-DF28-80048840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0" name="Oval 74">
              <a:extLst>
                <a:ext uri="{FF2B5EF4-FFF2-40B4-BE49-F238E27FC236}">
                  <a16:creationId xmlns:a16="http://schemas.microsoft.com/office/drawing/2014/main" id="{07E8858D-F743-44A7-6B6D-FA92B5E5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1" name="Oval 75">
              <a:extLst>
                <a:ext uri="{FF2B5EF4-FFF2-40B4-BE49-F238E27FC236}">
                  <a16:creationId xmlns:a16="http://schemas.microsoft.com/office/drawing/2014/main" id="{6C6B0597-870C-1FE3-8378-EACBF566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2" name="Text Box 76">
            <a:extLst>
              <a:ext uri="{FF2B5EF4-FFF2-40B4-BE49-F238E27FC236}">
                <a16:creationId xmlns:a16="http://schemas.microsoft.com/office/drawing/2014/main" id="{8ECCB08F-4E4A-BA89-7E7B-084E89CC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306" y="2085982"/>
            <a:ext cx="1219200" cy="7694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Minimum impurity</a:t>
            </a:r>
          </a:p>
        </p:txBody>
      </p:sp>
      <p:grpSp>
        <p:nvGrpSpPr>
          <p:cNvPr id="173" name="Group 77">
            <a:extLst>
              <a:ext uri="{FF2B5EF4-FFF2-40B4-BE49-F238E27FC236}">
                <a16:creationId xmlns:a16="http://schemas.microsoft.com/office/drawing/2014/main" id="{A3DE75C1-E958-11A1-B874-80421913E27F}"/>
              </a:ext>
            </a:extLst>
          </p:cNvPr>
          <p:cNvGrpSpPr>
            <a:grpSpLocks/>
          </p:cNvGrpSpPr>
          <p:nvPr/>
        </p:nvGrpSpPr>
        <p:grpSpPr bwMode="auto">
          <a:xfrm>
            <a:off x="3682644" y="2745157"/>
            <a:ext cx="1828800" cy="1752600"/>
            <a:chOff x="2352" y="1920"/>
            <a:chExt cx="1152" cy="1104"/>
          </a:xfrm>
        </p:grpSpPr>
        <p:sp>
          <p:nvSpPr>
            <p:cNvPr id="174" name="Oval 78">
              <a:extLst>
                <a:ext uri="{FF2B5EF4-FFF2-40B4-BE49-F238E27FC236}">
                  <a16:creationId xmlns:a16="http://schemas.microsoft.com/office/drawing/2014/main" id="{84DF1CC5-FB99-687C-A3C0-665143B8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5" name="Oval 79">
              <a:extLst>
                <a:ext uri="{FF2B5EF4-FFF2-40B4-BE49-F238E27FC236}">
                  <a16:creationId xmlns:a16="http://schemas.microsoft.com/office/drawing/2014/main" id="{4B198280-6D0A-2CC6-1711-0B6647F0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20"/>
              <a:ext cx="1152" cy="1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Oval 80">
              <a:extLst>
                <a:ext uri="{FF2B5EF4-FFF2-40B4-BE49-F238E27FC236}">
                  <a16:creationId xmlns:a16="http://schemas.microsoft.com/office/drawing/2014/main" id="{AA50189F-C8DF-9C7B-6E6E-A1B30EB9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Oval 81">
              <a:extLst>
                <a:ext uri="{FF2B5EF4-FFF2-40B4-BE49-F238E27FC236}">
                  <a16:creationId xmlns:a16="http://schemas.microsoft.com/office/drawing/2014/main" id="{4B5EB748-D7A0-187A-D355-97EF7DB2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Oval 82">
              <a:extLst>
                <a:ext uri="{FF2B5EF4-FFF2-40B4-BE49-F238E27FC236}">
                  <a16:creationId xmlns:a16="http://schemas.microsoft.com/office/drawing/2014/main" id="{25B8DD9E-800B-5791-2EB6-493E3E7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1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Oval 83">
              <a:extLst>
                <a:ext uri="{FF2B5EF4-FFF2-40B4-BE49-F238E27FC236}">
                  <a16:creationId xmlns:a16="http://schemas.microsoft.com/office/drawing/2014/main" id="{B4578434-6153-202A-748B-E49B67D99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Oval 84">
              <a:extLst>
                <a:ext uri="{FF2B5EF4-FFF2-40B4-BE49-F238E27FC236}">
                  <a16:creationId xmlns:a16="http://schemas.microsoft.com/office/drawing/2014/main" id="{7B75D298-B4F3-F20A-80A2-4C5FFB72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1" name="Oval 85">
              <a:extLst>
                <a:ext uri="{FF2B5EF4-FFF2-40B4-BE49-F238E27FC236}">
                  <a16:creationId xmlns:a16="http://schemas.microsoft.com/office/drawing/2014/main" id="{12355576-6F88-5F66-0514-0602BE6BD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2" name="Oval 86">
              <a:extLst>
                <a:ext uri="{FF2B5EF4-FFF2-40B4-BE49-F238E27FC236}">
                  <a16:creationId xmlns:a16="http://schemas.microsoft.com/office/drawing/2014/main" id="{16B8BF24-CFB9-1789-6EAA-2E7B2740F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54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3" name="Oval 87">
              <a:extLst>
                <a:ext uri="{FF2B5EF4-FFF2-40B4-BE49-F238E27FC236}">
                  <a16:creationId xmlns:a16="http://schemas.microsoft.com/office/drawing/2014/main" id="{3A10CA7D-56DF-AED1-B0FD-00E0A929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" name="Oval 88">
              <a:extLst>
                <a:ext uri="{FF2B5EF4-FFF2-40B4-BE49-F238E27FC236}">
                  <a16:creationId xmlns:a16="http://schemas.microsoft.com/office/drawing/2014/main" id="{99ABDF47-4D9A-15F3-A504-991230DF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" name="Oval 89">
              <a:extLst>
                <a:ext uri="{FF2B5EF4-FFF2-40B4-BE49-F238E27FC236}">
                  <a16:creationId xmlns:a16="http://schemas.microsoft.com/office/drawing/2014/main" id="{31BD9561-DE79-99E9-8A20-6DB02A93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6" name="Oval 90">
              <a:extLst>
                <a:ext uri="{FF2B5EF4-FFF2-40B4-BE49-F238E27FC236}">
                  <a16:creationId xmlns:a16="http://schemas.microsoft.com/office/drawing/2014/main" id="{0FD2611E-B142-0183-41CC-DFE0096A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7" name="Group 91">
              <a:extLst>
                <a:ext uri="{FF2B5EF4-FFF2-40B4-BE49-F238E27FC236}">
                  <a16:creationId xmlns:a16="http://schemas.microsoft.com/office/drawing/2014/main" id="{9841F5F3-B715-3F40-DCC2-90FB9927D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544"/>
              <a:ext cx="144" cy="144"/>
              <a:chOff x="2880" y="2160"/>
              <a:chExt cx="192" cy="192"/>
            </a:xfrm>
          </p:grpSpPr>
          <p:sp>
            <p:nvSpPr>
              <p:cNvPr id="191" name="Line 92">
                <a:extLst>
                  <a:ext uri="{FF2B5EF4-FFF2-40B4-BE49-F238E27FC236}">
                    <a16:creationId xmlns:a16="http://schemas.microsoft.com/office/drawing/2014/main" id="{34C6FB87-7860-74CF-9CA7-2A5ECC10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93">
                <a:extLst>
                  <a:ext uri="{FF2B5EF4-FFF2-40B4-BE49-F238E27FC236}">
                    <a16:creationId xmlns:a16="http://schemas.microsoft.com/office/drawing/2014/main" id="{75573A5B-1230-B0C5-1EBF-5BAC7434C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" name="Group 94">
              <a:extLst>
                <a:ext uri="{FF2B5EF4-FFF2-40B4-BE49-F238E27FC236}">
                  <a16:creationId xmlns:a16="http://schemas.microsoft.com/office/drawing/2014/main" id="{B6E2DD59-D421-948C-CC8B-B468978AD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736"/>
              <a:ext cx="144" cy="144"/>
              <a:chOff x="2880" y="2160"/>
              <a:chExt cx="192" cy="192"/>
            </a:xfrm>
          </p:grpSpPr>
          <p:sp>
            <p:nvSpPr>
              <p:cNvPr id="189" name="Line 95">
                <a:extLst>
                  <a:ext uri="{FF2B5EF4-FFF2-40B4-BE49-F238E27FC236}">
                    <a16:creationId xmlns:a16="http://schemas.microsoft.com/office/drawing/2014/main" id="{2D007E88-6B33-AEDA-6091-5A7497CA6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96">
                <a:extLst>
                  <a:ext uri="{FF2B5EF4-FFF2-40B4-BE49-F238E27FC236}">
                    <a16:creationId xmlns:a16="http://schemas.microsoft.com/office/drawing/2014/main" id="{47EB634B-6E6A-24A4-F974-B43BF5655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9D1D8A68-9A94-24D3-F92A-B56845A205E4}"/>
              </a:ext>
            </a:extLst>
          </p:cNvPr>
          <p:cNvSpPr txBox="1"/>
          <p:nvPr/>
        </p:nvSpPr>
        <p:spPr>
          <a:xfrm>
            <a:off x="2979249" y="5034457"/>
            <a:ext cx="321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Measure this with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entropy: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4FEC16B-51C7-6C98-2463-F5B4B22DE308}"/>
              </a:ext>
            </a:extLst>
          </p:cNvPr>
          <p:cNvSpPr txBox="1"/>
          <p:nvPr/>
        </p:nvSpPr>
        <p:spPr>
          <a:xfrm>
            <a:off x="2148381" y="5673954"/>
            <a:ext cx="5509329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Entropy  = - p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  p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p is the probability of a + in that group 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CA96CB2-94E0-3723-8E28-35A06CFCC452}"/>
              </a:ext>
            </a:extLst>
          </p:cNvPr>
          <p:cNvGrpSpPr/>
          <p:nvPr/>
        </p:nvGrpSpPr>
        <p:grpSpPr>
          <a:xfrm>
            <a:off x="3322379" y="1153272"/>
            <a:ext cx="3006529" cy="769441"/>
            <a:chOff x="3108668" y="1164444"/>
            <a:chExt cx="3006529" cy="769441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FDC8E5F-5732-DEB5-5B31-07DAAC3C5B61}"/>
                </a:ext>
              </a:extLst>
            </p:cNvPr>
            <p:cNvSpPr txBox="1"/>
            <p:nvPr/>
          </p:nvSpPr>
          <p:spPr>
            <a:xfrm>
              <a:off x="3108668" y="1164444"/>
              <a:ext cx="3006529" cy="76944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 good risk – no default</a:t>
              </a:r>
            </a:p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bad risk - default</a:t>
              </a: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7652B15-81E4-DA3E-5739-FE7E65B52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209" y="1655540"/>
              <a:ext cx="165100" cy="165100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FDD4B90C-DE22-F954-0061-7518CB12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1214" y="5407025"/>
            <a:ext cx="700587" cy="700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C67A1-B61F-3BBA-573E-852AFB2A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996506"/>
            <a:ext cx="161434" cy="1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C4FA-C162-5EF3-C281-B7C3AEC1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9442-5386-8FED-2FE9-4519475BC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93149A9-F40C-92BF-A555-9C238D0A6D4B}"/>
              </a:ext>
            </a:extLst>
          </p:cNvPr>
          <p:cNvGrpSpPr>
            <a:grpSpLocks/>
          </p:cNvGrpSpPr>
          <p:nvPr/>
        </p:nvGrpSpPr>
        <p:grpSpPr bwMode="auto">
          <a:xfrm>
            <a:off x="862070" y="2365376"/>
            <a:ext cx="2185988" cy="2049463"/>
            <a:chOff x="4244" y="2906"/>
            <a:chExt cx="1377" cy="1291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F920A9B-D2F5-41CE-A00D-B0499525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906"/>
              <a:ext cx="1377" cy="1291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0EC6AC0-B94B-19F4-4503-F10A47C3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81ABF99-E841-3931-EC33-8ACB283B2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1EB25EBE-5AA6-D7FA-F418-3B4332CB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BB704CE-BE0F-E58C-69E9-6873B799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9CE1402-2305-9554-CD08-0A00050B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5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7EA2851B-F623-60CD-F0F9-448413A5B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11FC6FB3-491B-4DB2-B92F-4C688B44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97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6D8AE834-AFF7-4B63-77A7-F2B61DAB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72FBBE98-E41A-BD4F-4BD8-E075F149F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3024"/>
              <a:ext cx="144" cy="144"/>
              <a:chOff x="2880" y="2160"/>
              <a:chExt cx="192" cy="192"/>
            </a:xfrm>
          </p:grpSpPr>
          <p:sp>
            <p:nvSpPr>
              <p:cNvPr id="60" name="Line 16">
                <a:extLst>
                  <a:ext uri="{FF2B5EF4-FFF2-40B4-BE49-F238E27FC236}">
                    <a16:creationId xmlns:a16="http://schemas.microsoft.com/office/drawing/2014/main" id="{050D398D-4515-B9F0-1A9A-47338F613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7">
                <a:extLst>
                  <a:ext uri="{FF2B5EF4-FFF2-40B4-BE49-F238E27FC236}">
                    <a16:creationId xmlns:a16="http://schemas.microsoft.com/office/drawing/2014/main" id="{E136A308-7A0A-3D7F-3571-5B7B1CFCB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BB4F0040-354D-73D0-3336-0F6D89FA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12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21DBCCDC-CE27-0E82-8713-A99EAC29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6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" name="Group 20">
              <a:extLst>
                <a:ext uri="{FF2B5EF4-FFF2-40B4-BE49-F238E27FC236}">
                  <a16:creationId xmlns:a16="http://schemas.microsoft.com/office/drawing/2014/main" id="{4E2C076F-B0C1-3A8F-526C-B96760CCD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3312"/>
              <a:ext cx="144" cy="144"/>
              <a:chOff x="2880" y="2160"/>
              <a:chExt cx="192" cy="192"/>
            </a:xfrm>
          </p:grpSpPr>
          <p:sp>
            <p:nvSpPr>
              <p:cNvPr id="58" name="Line 21">
                <a:extLst>
                  <a:ext uri="{FF2B5EF4-FFF2-40B4-BE49-F238E27FC236}">
                    <a16:creationId xmlns:a16="http://schemas.microsoft.com/office/drawing/2014/main" id="{125F84F5-48DC-517A-6B20-34DFE537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2">
                <a:extLst>
                  <a:ext uri="{FF2B5EF4-FFF2-40B4-BE49-F238E27FC236}">
                    <a16:creationId xmlns:a16="http://schemas.microsoft.com/office/drawing/2014/main" id="{1DE8E96E-29FE-AD70-A525-B13E67366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AF77160D-CE10-9ABB-10EF-8DBE38E27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3792"/>
              <a:ext cx="144" cy="144"/>
              <a:chOff x="2880" y="2160"/>
              <a:chExt cx="192" cy="192"/>
            </a:xfrm>
          </p:grpSpPr>
          <p:sp>
            <p:nvSpPr>
              <p:cNvPr id="56" name="Line 24">
                <a:extLst>
                  <a:ext uri="{FF2B5EF4-FFF2-40B4-BE49-F238E27FC236}">
                    <a16:creationId xmlns:a16="http://schemas.microsoft.com/office/drawing/2014/main" id="{2070E57B-DB4B-2F79-E639-B564C8878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5">
                <a:extLst>
                  <a:ext uri="{FF2B5EF4-FFF2-40B4-BE49-F238E27FC236}">
                    <a16:creationId xmlns:a16="http://schemas.microsoft.com/office/drawing/2014/main" id="{7E951081-F185-AA0C-FBE6-2D6DD0957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0B7E4062-4E59-4D74-221D-471E1E339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3216"/>
              <a:ext cx="144" cy="144"/>
              <a:chOff x="2880" y="2160"/>
              <a:chExt cx="192" cy="192"/>
            </a:xfrm>
          </p:grpSpPr>
          <p:sp>
            <p:nvSpPr>
              <p:cNvPr id="54" name="Line 27">
                <a:extLst>
                  <a:ext uri="{FF2B5EF4-FFF2-40B4-BE49-F238E27FC236}">
                    <a16:creationId xmlns:a16="http://schemas.microsoft.com/office/drawing/2014/main" id="{3657458F-2BBF-69F5-D110-1D6C8BC4A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8">
                <a:extLst>
                  <a:ext uri="{FF2B5EF4-FFF2-40B4-BE49-F238E27FC236}">
                    <a16:creationId xmlns:a16="http://schemas.microsoft.com/office/drawing/2014/main" id="{2DE55429-78E4-0A17-F7E3-875A13E0F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C6A70458-D121-D13C-DDD5-A448C1A40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3360"/>
              <a:ext cx="144" cy="144"/>
              <a:chOff x="2880" y="2160"/>
              <a:chExt cx="192" cy="192"/>
            </a:xfrm>
          </p:grpSpPr>
          <p:sp>
            <p:nvSpPr>
              <p:cNvPr id="52" name="Line 30">
                <a:extLst>
                  <a:ext uri="{FF2B5EF4-FFF2-40B4-BE49-F238E27FC236}">
                    <a16:creationId xmlns:a16="http://schemas.microsoft.com/office/drawing/2014/main" id="{7C2FBAA2-208B-D91F-7A54-BD0B5A2C6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31">
                <a:extLst>
                  <a:ext uri="{FF2B5EF4-FFF2-40B4-BE49-F238E27FC236}">
                    <a16:creationId xmlns:a16="http://schemas.microsoft.com/office/drawing/2014/main" id="{DD7F4D46-48E6-9F24-078D-E9B95B5B8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Oval 32">
              <a:extLst>
                <a:ext uri="{FF2B5EF4-FFF2-40B4-BE49-F238E27FC236}">
                  <a16:creationId xmlns:a16="http://schemas.microsoft.com/office/drawing/2014/main" id="{6BD26424-D179-9D66-2297-76A4D70E8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Oval 33">
              <a:extLst>
                <a:ext uri="{FF2B5EF4-FFF2-40B4-BE49-F238E27FC236}">
                  <a16:creationId xmlns:a16="http://schemas.microsoft.com/office/drawing/2014/main" id="{44394AA3-43FE-9C72-17FB-B54C30BED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79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Oval 34">
              <a:extLst>
                <a:ext uri="{FF2B5EF4-FFF2-40B4-BE49-F238E27FC236}">
                  <a16:creationId xmlns:a16="http://schemas.microsoft.com/office/drawing/2014/main" id="{44455BAF-1115-A50C-8825-D168211CF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4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Oval 35">
              <a:extLst>
                <a:ext uri="{FF2B5EF4-FFF2-40B4-BE49-F238E27FC236}">
                  <a16:creationId xmlns:a16="http://schemas.microsoft.com/office/drawing/2014/main" id="{7C1DCD51-7A64-54B8-FF18-0C2F1327B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36">
              <a:extLst>
                <a:ext uri="{FF2B5EF4-FFF2-40B4-BE49-F238E27FC236}">
                  <a16:creationId xmlns:a16="http://schemas.microsoft.com/office/drawing/2014/main" id="{76F2A0C3-6EF2-5C89-E9B7-23520AC3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4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03DAE48B-D2DE-F52B-DAEE-5B089033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A799C085-51E2-B792-2435-035B50212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888"/>
              <a:ext cx="144" cy="144"/>
              <a:chOff x="2880" y="2160"/>
              <a:chExt cx="192" cy="192"/>
            </a:xfrm>
          </p:grpSpPr>
          <p:sp>
            <p:nvSpPr>
              <p:cNvPr id="50" name="Line 39">
                <a:extLst>
                  <a:ext uri="{FF2B5EF4-FFF2-40B4-BE49-F238E27FC236}">
                    <a16:creationId xmlns:a16="http://schemas.microsoft.com/office/drawing/2014/main" id="{1E881EA3-4B28-6672-EEF1-7E3E8D43A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40">
                <a:extLst>
                  <a:ext uri="{FF2B5EF4-FFF2-40B4-BE49-F238E27FC236}">
                    <a16:creationId xmlns:a16="http://schemas.microsoft.com/office/drawing/2014/main" id="{A62465A8-AA60-A752-7CA2-5A76E897A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455DE9F7-2CA6-C98E-FB7B-8F1437EA0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984"/>
              <a:ext cx="144" cy="144"/>
              <a:chOff x="2880" y="2160"/>
              <a:chExt cx="192" cy="192"/>
            </a:xfrm>
          </p:grpSpPr>
          <p:sp>
            <p:nvSpPr>
              <p:cNvPr id="48" name="Line 42">
                <a:extLst>
                  <a:ext uri="{FF2B5EF4-FFF2-40B4-BE49-F238E27FC236}">
                    <a16:creationId xmlns:a16="http://schemas.microsoft.com/office/drawing/2014/main" id="{8B301175-3253-6919-E288-49EC7BE0F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3">
                <a:extLst>
                  <a:ext uri="{FF2B5EF4-FFF2-40B4-BE49-F238E27FC236}">
                    <a16:creationId xmlns:a16="http://schemas.microsoft.com/office/drawing/2014/main" id="{F0F79C87-C6E6-D9AF-7C68-ADB4C06D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18C68114-B4EE-2878-B2D1-61018CD4F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3840"/>
              <a:ext cx="144" cy="144"/>
              <a:chOff x="2880" y="2160"/>
              <a:chExt cx="192" cy="192"/>
            </a:xfrm>
          </p:grpSpPr>
          <p:sp>
            <p:nvSpPr>
              <p:cNvPr id="46" name="Line 45">
                <a:extLst>
                  <a:ext uri="{FF2B5EF4-FFF2-40B4-BE49-F238E27FC236}">
                    <a16:creationId xmlns:a16="http://schemas.microsoft.com/office/drawing/2014/main" id="{102B3D53-1344-3AA6-FDEC-0BE13B97C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6">
                <a:extLst>
                  <a:ext uri="{FF2B5EF4-FFF2-40B4-BE49-F238E27FC236}">
                    <a16:creationId xmlns:a16="http://schemas.microsoft.com/office/drawing/2014/main" id="{5833C760-830C-C887-2360-BD1867ABF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7969FBB4-75E4-9C66-0F25-B094F1808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3552"/>
              <a:ext cx="144" cy="144"/>
              <a:chOff x="2880" y="2160"/>
              <a:chExt cx="192" cy="192"/>
            </a:xfrm>
          </p:grpSpPr>
          <p:sp>
            <p:nvSpPr>
              <p:cNvPr id="44" name="Line 48">
                <a:extLst>
                  <a:ext uri="{FF2B5EF4-FFF2-40B4-BE49-F238E27FC236}">
                    <a16:creationId xmlns:a16="http://schemas.microsoft.com/office/drawing/2014/main" id="{BCA9CDE3-D0D4-E366-B7A5-62DC9952D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9">
                <a:extLst>
                  <a:ext uri="{FF2B5EF4-FFF2-40B4-BE49-F238E27FC236}">
                    <a16:creationId xmlns:a16="http://schemas.microsoft.com/office/drawing/2014/main" id="{6021D8CC-3F8E-ED02-9E3C-9C6C6D24F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244D108-1E2A-1B85-8C23-4E039E58E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3744"/>
              <a:ext cx="144" cy="144"/>
              <a:chOff x="2880" y="2160"/>
              <a:chExt cx="192" cy="192"/>
            </a:xfrm>
          </p:grpSpPr>
          <p:sp>
            <p:nvSpPr>
              <p:cNvPr id="42" name="Line 51">
                <a:extLst>
                  <a:ext uri="{FF2B5EF4-FFF2-40B4-BE49-F238E27FC236}">
                    <a16:creationId xmlns:a16="http://schemas.microsoft.com/office/drawing/2014/main" id="{7FA3FF3A-ADBF-9120-0D73-32C2B1729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594CBEB0-1F0A-2423-CA43-62F02ED33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BDF6D1F-FF0E-916D-6A7C-599F6AF9D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3984"/>
              <a:ext cx="144" cy="144"/>
              <a:chOff x="2880" y="2160"/>
              <a:chExt cx="192" cy="192"/>
            </a:xfrm>
          </p:grpSpPr>
          <p:sp>
            <p:nvSpPr>
              <p:cNvPr id="40" name="Line 54">
                <a:extLst>
                  <a:ext uri="{FF2B5EF4-FFF2-40B4-BE49-F238E27FC236}">
                    <a16:creationId xmlns:a16="http://schemas.microsoft.com/office/drawing/2014/main" id="{EFA58C33-1FD1-953D-2F80-C4449133B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55">
                <a:extLst>
                  <a:ext uri="{FF2B5EF4-FFF2-40B4-BE49-F238E27FC236}">
                    <a16:creationId xmlns:a16="http://schemas.microsoft.com/office/drawing/2014/main" id="{52457811-9AB4-8033-CB93-1E2E3AC78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56">
              <a:extLst>
                <a:ext uri="{FF2B5EF4-FFF2-40B4-BE49-F238E27FC236}">
                  <a16:creationId xmlns:a16="http://schemas.microsoft.com/office/drawing/2014/main" id="{B7FF76A3-1341-9E8F-9744-AF06C8144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3360"/>
              <a:ext cx="144" cy="144"/>
              <a:chOff x="2880" y="2160"/>
              <a:chExt cx="192" cy="192"/>
            </a:xfrm>
          </p:grpSpPr>
          <p:sp>
            <p:nvSpPr>
              <p:cNvPr id="38" name="Line 57">
                <a:extLst>
                  <a:ext uri="{FF2B5EF4-FFF2-40B4-BE49-F238E27FC236}">
                    <a16:creationId xmlns:a16="http://schemas.microsoft.com/office/drawing/2014/main" id="{EC213178-FBFD-557F-3D7F-DDB0BB6FF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8">
                <a:extLst>
                  <a:ext uri="{FF2B5EF4-FFF2-40B4-BE49-F238E27FC236}">
                    <a16:creationId xmlns:a16="http://schemas.microsoft.com/office/drawing/2014/main" id="{FAF097D3-8CCE-CA39-907E-0F0E73E4D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59">
              <a:extLst>
                <a:ext uri="{FF2B5EF4-FFF2-40B4-BE49-F238E27FC236}">
                  <a16:creationId xmlns:a16="http://schemas.microsoft.com/office/drawing/2014/main" id="{CB78782C-8EDE-9543-4EBC-9558DC87C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3504"/>
              <a:ext cx="144" cy="144"/>
              <a:chOff x="2880" y="2160"/>
              <a:chExt cx="192" cy="192"/>
            </a:xfrm>
          </p:grpSpPr>
          <p:sp>
            <p:nvSpPr>
              <p:cNvPr id="36" name="Line 60">
                <a:extLst>
                  <a:ext uri="{FF2B5EF4-FFF2-40B4-BE49-F238E27FC236}">
                    <a16:creationId xmlns:a16="http://schemas.microsoft.com/office/drawing/2014/main" id="{D3AA17BE-9B35-761B-F307-908707DB3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61">
                <a:extLst>
                  <a:ext uri="{FF2B5EF4-FFF2-40B4-BE49-F238E27FC236}">
                    <a16:creationId xmlns:a16="http://schemas.microsoft.com/office/drawing/2014/main" id="{416860EA-5D31-E2ED-296D-89C9FAABD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CB76D2E4-3E96-D935-7C0D-14C339401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655641"/>
              </p:ext>
            </p:extLst>
          </p:nvPr>
        </p:nvGraphicFramePr>
        <p:xfrm>
          <a:off x="3625908" y="3212948"/>
          <a:ext cx="47148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431800" progId="Equation.3">
                  <p:embed/>
                </p:oleObj>
              </mc:Choice>
              <mc:Fallback>
                <p:oleObj name="Equation" r:id="rId3" imgW="3111500" imgH="431800" progId="Equation.3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5A7D30FF-B5D2-9645-919C-7018CB47B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908" y="3212948"/>
                        <a:ext cx="47148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CB260C4D-A3B1-504E-CF3C-30FE18979311}"/>
              </a:ext>
            </a:extLst>
          </p:cNvPr>
          <p:cNvGrpSpPr/>
          <p:nvPr/>
        </p:nvGrpSpPr>
        <p:grpSpPr>
          <a:xfrm>
            <a:off x="3322379" y="1153272"/>
            <a:ext cx="3006529" cy="769441"/>
            <a:chOff x="3108668" y="1164444"/>
            <a:chExt cx="3006529" cy="76944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0492B4-D92E-C648-7D7D-D139CFB6F4A0}"/>
                </a:ext>
              </a:extLst>
            </p:cNvPr>
            <p:cNvSpPr txBox="1"/>
            <p:nvPr/>
          </p:nvSpPr>
          <p:spPr>
            <a:xfrm>
              <a:off x="3108668" y="1164444"/>
              <a:ext cx="3006529" cy="76944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 good risk – no default</a:t>
              </a:r>
            </a:p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bad risk - default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460A7F4-A65F-818E-CBCC-CF7AE2823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8209" y="1655540"/>
              <a:ext cx="165100" cy="165100"/>
            </a:xfrm>
            <a:prstGeom prst="rect">
              <a:avLst/>
            </a:prstGeom>
          </p:spPr>
        </p:pic>
      </p:grpSp>
      <p:sp>
        <p:nvSpPr>
          <p:cNvPr id="66" name="Line 30">
            <a:extLst>
              <a:ext uri="{FF2B5EF4-FFF2-40B4-BE49-F238E27FC236}">
                <a16:creationId xmlns:a16="http://schemas.microsoft.com/office/drawing/2014/main" id="{B1BCFE4A-4F3C-AD81-0F50-16257B529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467" y="3962401"/>
            <a:ext cx="2286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1">
            <a:extLst>
              <a:ext uri="{FF2B5EF4-FFF2-40B4-BE49-F238E27FC236}">
                <a16:creationId xmlns:a16="http://schemas.microsoft.com/office/drawing/2014/main" id="{432F9BA8-20EA-0C72-D2D4-BA750E3DA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767" y="3848101"/>
            <a:ext cx="0" cy="228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" name="Picture 70" descr="A close-up of words&#10;&#10;Description automatically generated">
            <a:extLst>
              <a:ext uri="{FF2B5EF4-FFF2-40B4-BE49-F238E27FC236}">
                <a16:creationId xmlns:a16="http://schemas.microsoft.com/office/drawing/2014/main" id="{F22DE577-BBE0-1AF8-82C1-021410CA5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5" y="4624389"/>
            <a:ext cx="158074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9C77-FD00-6509-DC3C-C6DCC89A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60FE-5BCC-4020-45F8-329A7615A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25</a:t>
            </a:fld>
            <a:endParaRPr lang="en-US"/>
          </a:p>
        </p:txBody>
      </p:sp>
      <p:pic>
        <p:nvPicPr>
          <p:cNvPr id="3073" name="Picture 1" descr="page5image11082032">
            <a:extLst>
              <a:ext uri="{FF2B5EF4-FFF2-40B4-BE49-F238E27FC236}">
                <a16:creationId xmlns:a16="http://schemas.microsoft.com/office/drawing/2014/main" id="{C4CCE710-ABF7-EB14-FA19-98CBBA81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42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5image11076208">
            <a:extLst>
              <a:ext uri="{FF2B5EF4-FFF2-40B4-BE49-F238E27FC236}">
                <a16:creationId xmlns:a16="http://schemas.microsoft.com/office/drawing/2014/main" id="{70D91065-05E0-BF7D-1485-F68A3F18C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69" y="1728495"/>
            <a:ext cx="5166710" cy="398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age5image11081408">
            <a:extLst>
              <a:ext uri="{FF2B5EF4-FFF2-40B4-BE49-F238E27FC236}">
                <a16:creationId xmlns:a16="http://schemas.microsoft.com/office/drawing/2014/main" id="{C5C2C8CA-5433-4F0C-88D5-5D78B7BA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42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ge5image11081824">
            <a:extLst>
              <a:ext uri="{FF2B5EF4-FFF2-40B4-BE49-F238E27FC236}">
                <a16:creationId xmlns:a16="http://schemas.microsoft.com/office/drawing/2014/main" id="{7BE3FE08-374C-B291-15A3-A1349F91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BFE6B-B224-C8B1-E387-40E328EB1366}"/>
              </a:ext>
            </a:extLst>
          </p:cNvPr>
          <p:cNvSpPr txBox="1"/>
          <p:nvPr/>
        </p:nvSpPr>
        <p:spPr>
          <a:xfrm>
            <a:off x="1930667" y="1101048"/>
            <a:ext cx="528266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Entropy is maximized when classes are equal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D6E0-EDC5-E6F7-A59A-2F419B99B1D5}"/>
              </a:ext>
            </a:extLst>
          </p:cNvPr>
          <p:cNvSpPr txBox="1"/>
          <p:nvPr/>
        </p:nvSpPr>
        <p:spPr>
          <a:xfrm>
            <a:off x="1772065" y="6045170"/>
            <a:ext cx="526791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Entropy also extends to more than 2 classes </a:t>
            </a:r>
          </a:p>
        </p:txBody>
      </p:sp>
    </p:spTree>
    <p:extLst>
      <p:ext uri="{BB962C8B-B14F-4D97-AF65-F5344CB8AC3E}">
        <p14:creationId xmlns:p14="http://schemas.microsoft.com/office/powerpoint/2010/main" val="92344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482"/>
          </a:xfrm>
        </p:spPr>
        <p:txBody>
          <a:bodyPr>
            <a:normAutofit/>
          </a:bodyPr>
          <a:lstStyle/>
          <a:p>
            <a:r>
              <a:rPr lang="en-US" dirty="0"/>
              <a:t>How do we use Entropy?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>
          <a:xfrm rot="16200000">
            <a:off x="8227377" y="5885497"/>
            <a:ext cx="1315721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E82890-7103-4F1D-AE8B-D12898B18708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949227" y="1517502"/>
            <a:ext cx="3092450" cy="5144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Split on (Balance &gt; 50K)</a:t>
            </a:r>
          </a:p>
        </p:txBody>
      </p:sp>
      <p:grpSp>
        <p:nvGrpSpPr>
          <p:cNvPr id="14343" name="Group 59"/>
          <p:cNvGrpSpPr>
            <a:grpSpLocks/>
          </p:cNvGrpSpPr>
          <p:nvPr/>
        </p:nvGrpSpPr>
        <p:grpSpPr bwMode="auto">
          <a:xfrm>
            <a:off x="4906444" y="2526469"/>
            <a:ext cx="3752366" cy="3433791"/>
            <a:chOff x="3203" y="1488"/>
            <a:chExt cx="3149" cy="2596"/>
          </a:xfrm>
        </p:grpSpPr>
        <p:sp>
          <p:nvSpPr>
            <p:cNvPr id="14345" name="Line 60"/>
            <p:cNvSpPr>
              <a:spLocks noChangeShapeType="1"/>
            </p:cNvSpPr>
            <p:nvPr/>
          </p:nvSpPr>
          <p:spPr bwMode="auto">
            <a:xfrm>
              <a:off x="3280" y="374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Text Box 61"/>
            <p:cNvSpPr txBox="1">
              <a:spLocks noChangeArrowheads="1"/>
            </p:cNvSpPr>
            <p:nvPr/>
          </p:nvSpPr>
          <p:spPr bwMode="auto">
            <a:xfrm>
              <a:off x="4934" y="3791"/>
              <a:ext cx="103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rtl="1" eaLnBrk="1" hangingPunct="1">
                <a:buNone/>
              </a:pPr>
              <a:r>
                <a:rPr lang="en-US" altLang="en-US" sz="1800" dirty="0">
                  <a:latin typeface="Tahoma" pitchFamily="34" charset="0"/>
                  <a:cs typeface="Arial" pitchFamily="34" charset="0"/>
                </a:rPr>
                <a:t>Employed</a:t>
              </a:r>
            </a:p>
          </p:txBody>
        </p:sp>
        <p:sp>
          <p:nvSpPr>
            <p:cNvPr id="14347" name="Line 62"/>
            <p:cNvSpPr>
              <a:spLocks noChangeShapeType="1"/>
            </p:cNvSpPr>
            <p:nvPr/>
          </p:nvSpPr>
          <p:spPr bwMode="auto">
            <a:xfrm>
              <a:off x="5968" y="1728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63"/>
            <p:cNvSpPr>
              <a:spLocks noChangeShapeType="1"/>
            </p:cNvSpPr>
            <p:nvPr/>
          </p:nvSpPr>
          <p:spPr bwMode="auto">
            <a:xfrm>
              <a:off x="6064" y="1632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64"/>
            <p:cNvSpPr>
              <a:spLocks noChangeShapeType="1"/>
            </p:cNvSpPr>
            <p:nvPr/>
          </p:nvSpPr>
          <p:spPr bwMode="auto">
            <a:xfrm>
              <a:off x="5872" y="2112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65"/>
            <p:cNvSpPr>
              <a:spLocks noChangeShapeType="1"/>
            </p:cNvSpPr>
            <p:nvPr/>
          </p:nvSpPr>
          <p:spPr bwMode="auto">
            <a:xfrm>
              <a:off x="5968" y="2016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68"/>
            <p:cNvSpPr>
              <a:spLocks noChangeShapeType="1"/>
            </p:cNvSpPr>
            <p:nvPr/>
          </p:nvSpPr>
          <p:spPr bwMode="auto">
            <a:xfrm>
              <a:off x="5584" y="182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69"/>
            <p:cNvSpPr>
              <a:spLocks noChangeShapeType="1"/>
            </p:cNvSpPr>
            <p:nvPr/>
          </p:nvSpPr>
          <p:spPr bwMode="auto">
            <a:xfrm>
              <a:off x="5680" y="172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74"/>
            <p:cNvSpPr>
              <a:spLocks noChangeShapeType="1"/>
            </p:cNvSpPr>
            <p:nvPr/>
          </p:nvSpPr>
          <p:spPr bwMode="auto">
            <a:xfrm>
              <a:off x="5008" y="182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75"/>
            <p:cNvSpPr>
              <a:spLocks noChangeShapeType="1"/>
            </p:cNvSpPr>
            <p:nvPr/>
          </p:nvSpPr>
          <p:spPr bwMode="auto">
            <a:xfrm>
              <a:off x="5104" y="172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76"/>
            <p:cNvSpPr>
              <a:spLocks noChangeShapeType="1"/>
            </p:cNvSpPr>
            <p:nvPr/>
          </p:nvSpPr>
          <p:spPr bwMode="auto">
            <a:xfrm>
              <a:off x="5536" y="230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77"/>
            <p:cNvSpPr>
              <a:spLocks noChangeShapeType="1"/>
            </p:cNvSpPr>
            <p:nvPr/>
          </p:nvSpPr>
          <p:spPr bwMode="auto">
            <a:xfrm>
              <a:off x="5632" y="220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78"/>
            <p:cNvSpPr>
              <a:spLocks noChangeShapeType="1"/>
            </p:cNvSpPr>
            <p:nvPr/>
          </p:nvSpPr>
          <p:spPr bwMode="auto">
            <a:xfrm>
              <a:off x="5344" y="1584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79"/>
            <p:cNvSpPr>
              <a:spLocks noChangeShapeType="1"/>
            </p:cNvSpPr>
            <p:nvPr/>
          </p:nvSpPr>
          <p:spPr bwMode="auto">
            <a:xfrm>
              <a:off x="5440" y="1488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6" name="Group 81"/>
            <p:cNvGrpSpPr>
              <a:grpSpLocks/>
            </p:cNvGrpSpPr>
            <p:nvPr/>
          </p:nvGrpSpPr>
          <p:grpSpPr bwMode="auto">
            <a:xfrm>
              <a:off x="5184" y="2352"/>
              <a:ext cx="192" cy="192"/>
              <a:chOff x="2880" y="2160"/>
              <a:chExt cx="192" cy="192"/>
            </a:xfrm>
          </p:grpSpPr>
          <p:sp>
            <p:nvSpPr>
              <p:cNvPr id="14396" name="Line 8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7" name="Line 8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7" name="Group 84"/>
            <p:cNvGrpSpPr>
              <a:grpSpLocks/>
            </p:cNvGrpSpPr>
            <p:nvPr/>
          </p:nvGrpSpPr>
          <p:grpSpPr bwMode="auto">
            <a:xfrm>
              <a:off x="5008" y="2640"/>
              <a:ext cx="192" cy="192"/>
              <a:chOff x="2880" y="2160"/>
              <a:chExt cx="192" cy="192"/>
            </a:xfrm>
          </p:grpSpPr>
          <p:sp>
            <p:nvSpPr>
              <p:cNvPr id="14394" name="Line 8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5" name="Line 8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8" name="Group 87"/>
            <p:cNvGrpSpPr>
              <a:grpSpLocks/>
            </p:cNvGrpSpPr>
            <p:nvPr/>
          </p:nvGrpSpPr>
          <p:grpSpPr bwMode="auto">
            <a:xfrm>
              <a:off x="4912" y="2112"/>
              <a:ext cx="192" cy="192"/>
              <a:chOff x="2880" y="2160"/>
              <a:chExt cx="192" cy="192"/>
            </a:xfrm>
          </p:grpSpPr>
          <p:sp>
            <p:nvSpPr>
              <p:cNvPr id="14392" name="Line 8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Line 8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9" name="Oval 90"/>
            <p:cNvSpPr>
              <a:spLocks noChangeArrowheads="1"/>
            </p:cNvSpPr>
            <p:nvPr/>
          </p:nvSpPr>
          <p:spPr bwMode="auto">
            <a:xfrm>
              <a:off x="4480" y="235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0" name="Oval 91"/>
            <p:cNvSpPr>
              <a:spLocks noChangeArrowheads="1"/>
            </p:cNvSpPr>
            <p:nvPr/>
          </p:nvSpPr>
          <p:spPr bwMode="auto">
            <a:xfrm>
              <a:off x="4480" y="32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1" name="Oval 92"/>
            <p:cNvSpPr>
              <a:spLocks noChangeArrowheads="1"/>
            </p:cNvSpPr>
            <p:nvPr/>
          </p:nvSpPr>
          <p:spPr bwMode="auto">
            <a:xfrm>
              <a:off x="4432" y="264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2" name="Oval 93"/>
            <p:cNvSpPr>
              <a:spLocks noChangeArrowheads="1"/>
            </p:cNvSpPr>
            <p:nvPr/>
          </p:nvSpPr>
          <p:spPr bwMode="auto">
            <a:xfrm>
              <a:off x="4096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3" name="Oval 94"/>
            <p:cNvSpPr>
              <a:spLocks noChangeArrowheads="1"/>
            </p:cNvSpPr>
            <p:nvPr/>
          </p:nvSpPr>
          <p:spPr bwMode="auto">
            <a:xfrm>
              <a:off x="3904" y="307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4" name="Oval 95"/>
            <p:cNvSpPr>
              <a:spLocks noChangeArrowheads="1"/>
            </p:cNvSpPr>
            <p:nvPr/>
          </p:nvSpPr>
          <p:spPr bwMode="auto">
            <a:xfrm>
              <a:off x="4000" y="345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5" name="Oval 96"/>
            <p:cNvSpPr>
              <a:spLocks noChangeArrowheads="1"/>
            </p:cNvSpPr>
            <p:nvPr/>
          </p:nvSpPr>
          <p:spPr bwMode="auto">
            <a:xfrm>
              <a:off x="3760" y="33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7" name="Oval 98"/>
            <p:cNvSpPr>
              <a:spLocks noChangeArrowheads="1"/>
            </p:cNvSpPr>
            <p:nvPr/>
          </p:nvSpPr>
          <p:spPr bwMode="auto">
            <a:xfrm>
              <a:off x="3616" y="297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378" name="Group 99"/>
            <p:cNvGrpSpPr>
              <a:grpSpLocks/>
            </p:cNvGrpSpPr>
            <p:nvPr/>
          </p:nvGrpSpPr>
          <p:grpSpPr bwMode="auto">
            <a:xfrm>
              <a:off x="5296" y="2688"/>
              <a:ext cx="192" cy="192"/>
              <a:chOff x="2880" y="2160"/>
              <a:chExt cx="192" cy="192"/>
            </a:xfrm>
          </p:grpSpPr>
          <p:sp>
            <p:nvSpPr>
              <p:cNvPr id="14390" name="Line 10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Line 10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79" name="Line 102"/>
            <p:cNvSpPr>
              <a:spLocks noChangeShapeType="1"/>
            </p:cNvSpPr>
            <p:nvPr/>
          </p:nvSpPr>
          <p:spPr bwMode="auto">
            <a:xfrm>
              <a:off x="4768" y="1536"/>
              <a:ext cx="0" cy="2112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Oval 105"/>
            <p:cNvSpPr>
              <a:spLocks noChangeArrowheads="1"/>
            </p:cNvSpPr>
            <p:nvPr/>
          </p:nvSpPr>
          <p:spPr bwMode="auto">
            <a:xfrm>
              <a:off x="3808" y="22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3" name="Oval 106"/>
            <p:cNvSpPr>
              <a:spLocks noChangeArrowheads="1"/>
            </p:cNvSpPr>
            <p:nvPr/>
          </p:nvSpPr>
          <p:spPr bwMode="auto">
            <a:xfrm>
              <a:off x="4384" y="201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5" name="Oval 108"/>
            <p:cNvSpPr>
              <a:spLocks noChangeArrowheads="1"/>
            </p:cNvSpPr>
            <p:nvPr/>
          </p:nvSpPr>
          <p:spPr bwMode="auto">
            <a:xfrm>
              <a:off x="3504" y="288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386" name="Group 109"/>
            <p:cNvGrpSpPr>
              <a:grpSpLocks/>
            </p:cNvGrpSpPr>
            <p:nvPr/>
          </p:nvGrpSpPr>
          <p:grpSpPr bwMode="auto">
            <a:xfrm>
              <a:off x="5392" y="3264"/>
              <a:ext cx="192" cy="192"/>
              <a:chOff x="2880" y="2160"/>
              <a:chExt cx="192" cy="192"/>
            </a:xfrm>
          </p:grpSpPr>
          <p:sp>
            <p:nvSpPr>
              <p:cNvPr id="14388" name="Line 11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11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7" name="Text Box 112"/>
            <p:cNvSpPr txBox="1">
              <a:spLocks noChangeArrowheads="1"/>
            </p:cNvSpPr>
            <p:nvPr/>
          </p:nvSpPr>
          <p:spPr bwMode="auto">
            <a:xfrm>
              <a:off x="3203" y="3792"/>
              <a:ext cx="12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rtl="1" eaLnBrk="1" hangingPunct="1">
                <a:buNone/>
              </a:pPr>
              <a:r>
                <a:rPr lang="en-US" altLang="en-US" sz="1800" dirty="0">
                  <a:latin typeface="Tahoma" pitchFamily="34" charset="0"/>
                  <a:cs typeface="Arial" pitchFamily="34" charset="0"/>
                </a:rPr>
                <a:t>Unemployed</a:t>
              </a:r>
            </a:p>
          </p:txBody>
        </p:sp>
      </p:grpSp>
      <p:sp>
        <p:nvSpPr>
          <p:cNvPr id="14344" name="Text Box 113"/>
          <p:cNvSpPr txBox="1">
            <a:spLocks noChangeArrowheads="1"/>
          </p:cNvSpPr>
          <p:nvPr/>
        </p:nvSpPr>
        <p:spPr bwMode="auto">
          <a:xfrm>
            <a:off x="5446404" y="1490624"/>
            <a:ext cx="3044498" cy="47518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Split on (Employed = 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C306D-33CE-CFA5-177E-69F01AD97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22748" y="3842761"/>
            <a:ext cx="108734" cy="132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32FA-8201-D3A9-7B11-78DF5920DBA4}"/>
              </a:ext>
            </a:extLst>
          </p:cNvPr>
          <p:cNvSpPr txBox="1"/>
          <p:nvPr/>
        </p:nvSpPr>
        <p:spPr>
          <a:xfrm>
            <a:off x="2704937" y="6129133"/>
            <a:ext cx="406637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entropy – more information</a:t>
            </a: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3A492F3C-D0E9-57BC-B527-63437740B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4562" y="2843922"/>
            <a:ext cx="247639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0D71EA5A-F9EA-14E9-8D63-16114631B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381" y="2717403"/>
            <a:ext cx="0" cy="253039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4ED1E564-C1FD-85BD-F4B3-C93131B61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9911" y="2862587"/>
            <a:ext cx="247639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037186C8-5E3B-BE91-0521-076C02865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730" y="2736068"/>
            <a:ext cx="0" cy="253039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84F2B079-7094-1DF5-BC99-26B147DE1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632" y="3167502"/>
            <a:ext cx="247639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84C8A5F4-BA2E-1538-3DF9-95C9BFBF6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9382" y="3034395"/>
            <a:ext cx="0" cy="253039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F6938FD7-437C-ECAA-1262-71D3CC29D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314" y="3160914"/>
            <a:ext cx="247639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66E894E7-8F68-BD8C-949E-24600AD32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133" y="3034395"/>
            <a:ext cx="0" cy="253039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49BA2E2D-6721-0FEC-B796-442931DC4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633" y="3904828"/>
            <a:ext cx="247639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43A1FA33-BE7F-D9C6-EE7F-B5426064F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452" y="3778309"/>
            <a:ext cx="0" cy="253039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80">
            <a:extLst>
              <a:ext uri="{FF2B5EF4-FFF2-40B4-BE49-F238E27FC236}">
                <a16:creationId xmlns:a16="http://schemas.microsoft.com/office/drawing/2014/main" id="{F6E6B3BF-71C9-D662-D247-5AB6697FE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791" y="4957555"/>
            <a:ext cx="105048" cy="10551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103">
            <a:extLst>
              <a:ext uri="{FF2B5EF4-FFF2-40B4-BE49-F238E27FC236}">
                <a16:creationId xmlns:a16="http://schemas.microsoft.com/office/drawing/2014/main" id="{D78D2703-EAA1-8F24-36D4-C018BF12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375" y="3941703"/>
            <a:ext cx="105048" cy="10551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Oval 104">
            <a:extLst>
              <a:ext uri="{FF2B5EF4-FFF2-40B4-BE49-F238E27FC236}">
                <a16:creationId xmlns:a16="http://schemas.microsoft.com/office/drawing/2014/main" id="{5BEE44BC-C499-C144-C7F9-4EE7B857E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769" y="4386138"/>
            <a:ext cx="105048" cy="10551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Oval 107">
            <a:extLst>
              <a:ext uri="{FF2B5EF4-FFF2-40B4-BE49-F238E27FC236}">
                <a16:creationId xmlns:a16="http://schemas.microsoft.com/office/drawing/2014/main" id="{C91D3604-905C-9DD7-89C1-376AA1C1F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755" y="4576611"/>
            <a:ext cx="105048" cy="10551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70EC3F02-6DB8-8B3A-59D4-759D5F231D87}"/>
              </a:ext>
            </a:extLst>
          </p:cNvPr>
          <p:cNvGrpSpPr>
            <a:grpSpLocks/>
          </p:cNvGrpSpPr>
          <p:nvPr/>
        </p:nvGrpSpPr>
        <p:grpSpPr bwMode="auto">
          <a:xfrm>
            <a:off x="83579" y="2559182"/>
            <a:ext cx="4302719" cy="3417349"/>
            <a:chOff x="-216" y="1632"/>
            <a:chExt cx="3336" cy="2593"/>
          </a:xfrm>
        </p:grpSpPr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6C4D6471-1B7D-F531-95D2-5CE59EA11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3897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53216D19-0A01-F062-6C0A-4ACB91CD6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881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8">
              <a:extLst>
                <a:ext uri="{FF2B5EF4-FFF2-40B4-BE49-F238E27FC236}">
                  <a16:creationId xmlns:a16="http://schemas.microsoft.com/office/drawing/2014/main" id="{708F19B8-B76E-A636-2AF2-609293EDD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85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id="{6564D621-3032-9702-0967-339CF9F8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6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id="{E1D49E2C-5467-B188-C71A-066436455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6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id="{EF3A9EEC-23D4-9558-117F-AAF8AFB97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id="{694FCF8B-A2DB-04DA-7F05-124F4D59C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id="{E20FFD1D-AF87-D1F4-1E98-C0DA7B738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7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4">
              <a:extLst>
                <a:ext uri="{FF2B5EF4-FFF2-40B4-BE49-F238E27FC236}">
                  <a16:creationId xmlns:a16="http://schemas.microsoft.com/office/drawing/2014/main" id="{2D6523FE-6F2B-854F-D75E-81C5CBAC5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8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0465045F-B370-6969-B5E3-FACDC1C0D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21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8CBC89B9-95BD-ADF2-14C9-6BF9F45C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25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7903DD41-1361-3396-C9EC-79BB6BD17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0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2D243205-8349-A7A8-700E-D2031DD4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40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73FC6488-17EC-CA06-6737-9551B05C1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7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0">
              <a:extLst>
                <a:ext uri="{FF2B5EF4-FFF2-40B4-BE49-F238E27FC236}">
                  <a16:creationId xmlns:a16="http://schemas.microsoft.com/office/drawing/2014/main" id="{98B63215-463E-7063-1999-EB6A9C87C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8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E5D86C53-752F-C633-F3E5-5D147556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5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9BA4015-AD11-3BD3-310A-F61FE9D0C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6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>
              <a:extLst>
                <a:ext uri="{FF2B5EF4-FFF2-40B4-BE49-F238E27FC236}">
                  <a16:creationId xmlns:a16="http://schemas.microsoft.com/office/drawing/2014/main" id="{F1D7F896-4039-8158-DE2B-AFDBA7A93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3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>
              <a:extLst>
                <a:ext uri="{FF2B5EF4-FFF2-40B4-BE49-F238E27FC236}">
                  <a16:creationId xmlns:a16="http://schemas.microsoft.com/office/drawing/2014/main" id="{BD7844C5-A103-C4FB-20D2-6A26EC16D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32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8B0E31A0-1D65-78BD-A20F-85771D24A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2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:a16="http://schemas.microsoft.com/office/drawing/2014/main" id="{78435E05-7B34-3527-EB5C-453647E38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13"/>
              <a:ext cx="192" cy="192"/>
              <a:chOff x="2880" y="2160"/>
              <a:chExt cx="192" cy="192"/>
            </a:xfrm>
          </p:grpSpPr>
          <p:sp>
            <p:nvSpPr>
              <p:cNvPr id="14474" name="Line 27">
                <a:extLst>
                  <a:ext uri="{FF2B5EF4-FFF2-40B4-BE49-F238E27FC236}">
                    <a16:creationId xmlns:a16="http://schemas.microsoft.com/office/drawing/2014/main" id="{27C8C06B-C4AE-219A-412F-CE4C0C9D0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5" name="Line 28">
                <a:extLst>
                  <a:ext uri="{FF2B5EF4-FFF2-40B4-BE49-F238E27FC236}">
                    <a16:creationId xmlns:a16="http://schemas.microsoft.com/office/drawing/2014/main" id="{239D0C8D-3B69-66CA-D992-CE055FB03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" name="Group 29">
              <a:extLst>
                <a:ext uri="{FF2B5EF4-FFF2-40B4-BE49-F238E27FC236}">
                  <a16:creationId xmlns:a16="http://schemas.microsoft.com/office/drawing/2014/main" id="{0A0BBF65-A01B-B816-E999-35F4B3210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793"/>
              <a:ext cx="192" cy="192"/>
              <a:chOff x="2880" y="2160"/>
              <a:chExt cx="192" cy="192"/>
            </a:xfrm>
          </p:grpSpPr>
          <p:sp>
            <p:nvSpPr>
              <p:cNvPr id="14472" name="Line 30">
                <a:extLst>
                  <a:ext uri="{FF2B5EF4-FFF2-40B4-BE49-F238E27FC236}">
                    <a16:creationId xmlns:a16="http://schemas.microsoft.com/office/drawing/2014/main" id="{236815CA-D231-C506-571A-8F278E226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3" name="Line 31">
                <a:extLst>
                  <a:ext uri="{FF2B5EF4-FFF2-40B4-BE49-F238E27FC236}">
                    <a16:creationId xmlns:a16="http://schemas.microsoft.com/office/drawing/2014/main" id="{966BF903-8FB9-EDFF-8B53-05B31166D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" name="Group 32">
              <a:extLst>
                <a:ext uri="{FF2B5EF4-FFF2-40B4-BE49-F238E27FC236}">
                  <a16:creationId xmlns:a16="http://schemas.microsoft.com/office/drawing/2014/main" id="{FBEE03D2-25D0-483C-AE36-BE9B6DC07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65"/>
              <a:ext cx="192" cy="192"/>
              <a:chOff x="2880" y="2160"/>
              <a:chExt cx="192" cy="192"/>
            </a:xfrm>
          </p:grpSpPr>
          <p:sp>
            <p:nvSpPr>
              <p:cNvPr id="14470" name="Line 33">
                <a:extLst>
                  <a:ext uri="{FF2B5EF4-FFF2-40B4-BE49-F238E27FC236}">
                    <a16:creationId xmlns:a16="http://schemas.microsoft.com/office/drawing/2014/main" id="{3D9C91F9-74AF-339A-ADB3-766C7BF45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1" name="Line 34">
                <a:extLst>
                  <a:ext uri="{FF2B5EF4-FFF2-40B4-BE49-F238E27FC236}">
                    <a16:creationId xmlns:a16="http://schemas.microsoft.com/office/drawing/2014/main" id="{674E2089-76EA-3C44-5644-A1DC1E40F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Oval 35">
              <a:extLst>
                <a:ext uri="{FF2B5EF4-FFF2-40B4-BE49-F238E27FC236}">
                  <a16:creationId xmlns:a16="http://schemas.microsoft.com/office/drawing/2014/main" id="{0540C4D5-8E87-DA14-1241-2FD12897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50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36" name="Oval 36">
              <a:extLst>
                <a:ext uri="{FF2B5EF4-FFF2-40B4-BE49-F238E27FC236}">
                  <a16:creationId xmlns:a16="http://schemas.microsoft.com/office/drawing/2014/main" id="{B6FA97EA-6C73-F21A-8387-1F2D92FCC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1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37" name="Oval 37">
              <a:extLst>
                <a:ext uri="{FF2B5EF4-FFF2-40B4-BE49-F238E27FC236}">
                  <a16:creationId xmlns:a16="http://schemas.microsoft.com/office/drawing/2014/main" id="{E5926475-E93E-67B1-5AB6-0C938A9A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9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39" name="Oval 38">
              <a:extLst>
                <a:ext uri="{FF2B5EF4-FFF2-40B4-BE49-F238E27FC236}">
                  <a16:creationId xmlns:a16="http://schemas.microsoft.com/office/drawing/2014/main" id="{BF965F9A-D4FE-B83E-0771-538559764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6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0" name="Oval 39">
              <a:extLst>
                <a:ext uri="{FF2B5EF4-FFF2-40B4-BE49-F238E27FC236}">
                  <a16:creationId xmlns:a16="http://schemas.microsoft.com/office/drawing/2014/main" id="{10D6E4A6-4FB4-6C1A-136D-6E690C465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2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1" name="Oval 40">
              <a:extLst>
                <a:ext uri="{FF2B5EF4-FFF2-40B4-BE49-F238E27FC236}">
                  <a16:creationId xmlns:a16="http://schemas.microsoft.com/office/drawing/2014/main" id="{356978E6-7E62-4DA9-3041-D15966284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60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Oval 41">
              <a:extLst>
                <a:ext uri="{FF2B5EF4-FFF2-40B4-BE49-F238E27FC236}">
                  <a16:creationId xmlns:a16="http://schemas.microsoft.com/office/drawing/2014/main" id="{A34CEEAA-22B3-6854-888E-FC76323E9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1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3" name="Oval 42">
              <a:extLst>
                <a:ext uri="{FF2B5EF4-FFF2-40B4-BE49-F238E27FC236}">
                  <a16:creationId xmlns:a16="http://schemas.microsoft.com/office/drawing/2014/main" id="{031E3AD5-6F16-5012-639E-9B039CEA1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9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Oval 43">
              <a:extLst>
                <a:ext uri="{FF2B5EF4-FFF2-40B4-BE49-F238E27FC236}">
                  <a16:creationId xmlns:a16="http://schemas.microsoft.com/office/drawing/2014/main" id="{7DE511FF-4A58-34C9-810A-501CCF2DC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2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455" name="Group 44">
              <a:extLst>
                <a:ext uri="{FF2B5EF4-FFF2-40B4-BE49-F238E27FC236}">
                  <a16:creationId xmlns:a16="http://schemas.microsoft.com/office/drawing/2014/main" id="{F05BB741-1507-103F-7CFF-BD67A1AD0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841"/>
              <a:ext cx="192" cy="192"/>
              <a:chOff x="2880" y="2160"/>
              <a:chExt cx="192" cy="192"/>
            </a:xfrm>
          </p:grpSpPr>
          <p:sp>
            <p:nvSpPr>
              <p:cNvPr id="14468" name="Line 45">
                <a:extLst>
                  <a:ext uri="{FF2B5EF4-FFF2-40B4-BE49-F238E27FC236}">
                    <a16:creationId xmlns:a16="http://schemas.microsoft.com/office/drawing/2014/main" id="{9668EF49-CFF9-B56B-0A7E-75E8A603C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9" name="Line 46">
                <a:extLst>
                  <a:ext uri="{FF2B5EF4-FFF2-40B4-BE49-F238E27FC236}">
                    <a16:creationId xmlns:a16="http://schemas.microsoft.com/office/drawing/2014/main" id="{91A54564-415A-3B58-177B-51D279160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6" name="Line 47">
              <a:extLst>
                <a:ext uri="{FF2B5EF4-FFF2-40B4-BE49-F238E27FC236}">
                  <a16:creationId xmlns:a16="http://schemas.microsoft.com/office/drawing/2014/main" id="{118BDB14-B89B-3488-D2FE-9CB91CCF5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9"/>
              <a:ext cx="0" cy="2112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Text Box 48">
              <a:extLst>
                <a:ext uri="{FF2B5EF4-FFF2-40B4-BE49-F238E27FC236}">
                  <a16:creationId xmlns:a16="http://schemas.microsoft.com/office/drawing/2014/main" id="{53458621-70E9-6DC6-0A0D-40F611265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3945"/>
              <a:ext cx="87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rtl="1" eaLnBrk="1" hangingPunct="1">
                <a:buNone/>
              </a:pPr>
              <a:r>
                <a:rPr lang="en-US" altLang="en-US" sz="1800" dirty="0">
                  <a:latin typeface="Tahoma" pitchFamily="34" charset="0"/>
                  <a:cs typeface="Arial" pitchFamily="34" charset="0"/>
                </a:rPr>
                <a:t>Over 50K</a:t>
              </a:r>
            </a:p>
          </p:txBody>
        </p:sp>
        <p:sp>
          <p:nvSpPr>
            <p:cNvPr id="14458" name="Oval 49">
              <a:extLst>
                <a:ext uri="{FF2B5EF4-FFF2-40B4-BE49-F238E27FC236}">
                  <a16:creationId xmlns:a16="http://schemas.microsoft.com/office/drawing/2014/main" id="{D0F259B2-16A4-E5CC-1910-9ECF5A2DE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4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9" name="Oval 50">
              <a:extLst>
                <a:ext uri="{FF2B5EF4-FFF2-40B4-BE49-F238E27FC236}">
                  <a16:creationId xmlns:a16="http://schemas.microsoft.com/office/drawing/2014/main" id="{107F8AD8-242B-E4AB-4E86-303972DC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8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60" name="Oval 51">
              <a:extLst>
                <a:ext uri="{FF2B5EF4-FFF2-40B4-BE49-F238E27FC236}">
                  <a16:creationId xmlns:a16="http://schemas.microsoft.com/office/drawing/2014/main" id="{0BF2749F-A996-C690-836A-9D2174221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6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61" name="Oval 52">
              <a:extLst>
                <a:ext uri="{FF2B5EF4-FFF2-40B4-BE49-F238E27FC236}">
                  <a16:creationId xmlns:a16="http://schemas.microsoft.com/office/drawing/2014/main" id="{D63F859D-4492-06D0-6650-A9C6706CD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6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62" name="Oval 53">
              <a:extLst>
                <a:ext uri="{FF2B5EF4-FFF2-40B4-BE49-F238E27FC236}">
                  <a16:creationId xmlns:a16="http://schemas.microsoft.com/office/drawing/2014/main" id="{99E05670-AB16-1EB2-EF29-F7E7123EF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2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63" name="Oval 54">
              <a:extLst>
                <a:ext uri="{FF2B5EF4-FFF2-40B4-BE49-F238E27FC236}">
                  <a16:creationId xmlns:a16="http://schemas.microsoft.com/office/drawing/2014/main" id="{D4EFF83E-37D6-6D43-7245-A87F698BB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1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464" name="Group 55">
              <a:extLst>
                <a:ext uri="{FF2B5EF4-FFF2-40B4-BE49-F238E27FC236}">
                  <a16:creationId xmlns:a16="http://schemas.microsoft.com/office/drawing/2014/main" id="{7DD51705-B06F-E79B-279C-53E037F49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417"/>
              <a:ext cx="192" cy="192"/>
              <a:chOff x="2880" y="2160"/>
              <a:chExt cx="192" cy="192"/>
            </a:xfrm>
          </p:grpSpPr>
          <p:sp>
            <p:nvSpPr>
              <p:cNvPr id="14466" name="Line 56">
                <a:extLst>
                  <a:ext uri="{FF2B5EF4-FFF2-40B4-BE49-F238E27FC236}">
                    <a16:creationId xmlns:a16="http://schemas.microsoft.com/office/drawing/2014/main" id="{39DE6DC8-9F26-9060-70FB-59DA96BB0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7" name="Line 57">
                <a:extLst>
                  <a:ext uri="{FF2B5EF4-FFF2-40B4-BE49-F238E27FC236}">
                    <a16:creationId xmlns:a16="http://schemas.microsoft.com/office/drawing/2014/main" id="{27986C4B-6764-9B42-2487-16D30F886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65" name="Text Box 58">
              <a:extLst>
                <a:ext uri="{FF2B5EF4-FFF2-40B4-BE49-F238E27FC236}">
                  <a16:creationId xmlns:a16="http://schemas.microsoft.com/office/drawing/2014/main" id="{76D77540-3432-5B5A-4A96-F4CF206A7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6" y="3945"/>
              <a:ext cx="154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rtl="1" eaLnBrk="1" hangingPunct="1">
                <a:buNone/>
              </a:pPr>
              <a:r>
                <a:rPr lang="en-US" altLang="en-US" sz="1800" dirty="0">
                  <a:latin typeface="Tahoma" pitchFamily="34" charset="0"/>
                  <a:cs typeface="Arial" pitchFamily="34" charset="0"/>
                </a:rPr>
                <a:t>Less or equal 50K</a:t>
              </a:r>
            </a:p>
          </p:txBody>
        </p:sp>
      </p:grpSp>
      <p:sp>
        <p:nvSpPr>
          <p:cNvPr id="14476" name="Oval 92">
            <a:extLst>
              <a:ext uri="{FF2B5EF4-FFF2-40B4-BE49-F238E27FC236}">
                <a16:creationId xmlns:a16="http://schemas.microsoft.com/office/drawing/2014/main" id="{69419A27-2083-206E-5FA0-A33E0B19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327" y="4202647"/>
            <a:ext cx="114394" cy="126981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9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49621" y="304319"/>
            <a:ext cx="91440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Entropy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>
          <a:xfrm rot="16200000">
            <a:off x="8227377" y="5885497"/>
            <a:ext cx="1315721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77AA08-C413-4BD6-80EB-AEC540357C1E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grpSp>
        <p:nvGrpSpPr>
          <p:cNvPr id="32" name="Group 5">
            <a:extLst>
              <a:ext uri="{FF2B5EF4-FFF2-40B4-BE49-F238E27FC236}">
                <a16:creationId xmlns:a16="http://schemas.microsoft.com/office/drawing/2014/main" id="{0FB8BDA9-4660-0D4B-9D6C-4CC9FB67D946}"/>
              </a:ext>
            </a:extLst>
          </p:cNvPr>
          <p:cNvGrpSpPr>
            <a:grpSpLocks/>
          </p:cNvGrpSpPr>
          <p:nvPr/>
        </p:nvGrpSpPr>
        <p:grpSpPr bwMode="auto">
          <a:xfrm>
            <a:off x="134344" y="1905000"/>
            <a:ext cx="4302719" cy="3417349"/>
            <a:chOff x="-216" y="1632"/>
            <a:chExt cx="3336" cy="2593"/>
          </a:xfrm>
        </p:grpSpPr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354863D7-8A64-2C4F-B792-484176302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3897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B7DA876D-CCE9-EF46-9569-F0043097F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881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E516E3DF-FC37-9346-8C4D-156881BF3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85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84140700-9C54-6A4C-940E-5EAECED95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6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741E724D-18FB-4A4A-91F2-885171AF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6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68344D02-AA46-FB4E-86F6-F7B2DF47D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C89D0B13-2AF6-7344-97EF-E313B684A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3">
              <a:extLst>
                <a:ext uri="{FF2B5EF4-FFF2-40B4-BE49-F238E27FC236}">
                  <a16:creationId xmlns:a16="http://schemas.microsoft.com/office/drawing/2014/main" id="{CA3A9118-1603-574E-9235-14EE6112B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7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4">
              <a:extLst>
                <a:ext uri="{FF2B5EF4-FFF2-40B4-BE49-F238E27FC236}">
                  <a16:creationId xmlns:a16="http://schemas.microsoft.com/office/drawing/2014/main" id="{83424BBF-C753-D24D-BD4C-50EDC9EAA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8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>
              <a:extLst>
                <a:ext uri="{FF2B5EF4-FFF2-40B4-BE49-F238E27FC236}">
                  <a16:creationId xmlns:a16="http://schemas.microsoft.com/office/drawing/2014/main" id="{D76B5E36-B8C4-0842-AD5F-D28E743B1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21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A9306AA8-A8B0-7A4C-947E-243192989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25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C3269CC1-4385-614D-81C8-1CCA9E806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05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8">
              <a:extLst>
                <a:ext uri="{FF2B5EF4-FFF2-40B4-BE49-F238E27FC236}">
                  <a16:creationId xmlns:a16="http://schemas.microsoft.com/office/drawing/2014/main" id="{8A16EDAC-E9AF-6E4A-9893-3A567133D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409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9">
              <a:extLst>
                <a:ext uri="{FF2B5EF4-FFF2-40B4-BE49-F238E27FC236}">
                  <a16:creationId xmlns:a16="http://schemas.microsoft.com/office/drawing/2014/main" id="{A09DF43A-A634-594D-A14A-813B5D31A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7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0">
              <a:extLst>
                <a:ext uri="{FF2B5EF4-FFF2-40B4-BE49-F238E27FC236}">
                  <a16:creationId xmlns:a16="http://schemas.microsoft.com/office/drawing/2014/main" id="{C1E8E863-5C69-5546-BB75-6FAC22D05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8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1">
              <a:extLst>
                <a:ext uri="{FF2B5EF4-FFF2-40B4-BE49-F238E27FC236}">
                  <a16:creationId xmlns:a16="http://schemas.microsoft.com/office/drawing/2014/main" id="{B587C43A-7A64-3248-AE2A-F38400C5E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5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2">
              <a:extLst>
                <a:ext uri="{FF2B5EF4-FFF2-40B4-BE49-F238E27FC236}">
                  <a16:creationId xmlns:a16="http://schemas.microsoft.com/office/drawing/2014/main" id="{C52CDAA4-0446-864F-A2E9-4285F08AF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61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3">
              <a:extLst>
                <a:ext uri="{FF2B5EF4-FFF2-40B4-BE49-F238E27FC236}">
                  <a16:creationId xmlns:a16="http://schemas.microsoft.com/office/drawing/2014/main" id="{42C68A37-9A85-2F48-A75D-A60B654B8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37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4">
              <a:extLst>
                <a:ext uri="{FF2B5EF4-FFF2-40B4-BE49-F238E27FC236}">
                  <a16:creationId xmlns:a16="http://schemas.microsoft.com/office/drawing/2014/main" id="{6E151A9A-6BF2-2E4E-8BE0-655877FF4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32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113F8A72-E593-FB4C-A770-CB1C50FF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2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3" name="Group 26">
              <a:extLst>
                <a:ext uri="{FF2B5EF4-FFF2-40B4-BE49-F238E27FC236}">
                  <a16:creationId xmlns:a16="http://schemas.microsoft.com/office/drawing/2014/main" id="{A7EBC874-21F4-8C4F-AE1E-39DC1E5ED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13"/>
              <a:ext cx="192" cy="192"/>
              <a:chOff x="2880" y="2160"/>
              <a:chExt cx="192" cy="192"/>
            </a:xfrm>
          </p:grpSpPr>
          <p:sp>
            <p:nvSpPr>
              <p:cNvPr id="84" name="Line 27">
                <a:extLst>
                  <a:ext uri="{FF2B5EF4-FFF2-40B4-BE49-F238E27FC236}">
                    <a16:creationId xmlns:a16="http://schemas.microsoft.com/office/drawing/2014/main" id="{7C1913CE-8DA1-8F4E-9A8A-A86EB8D77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D01735CB-7A7F-FF4A-8809-6522A435F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" name="Group 29">
              <a:extLst>
                <a:ext uri="{FF2B5EF4-FFF2-40B4-BE49-F238E27FC236}">
                  <a16:creationId xmlns:a16="http://schemas.microsoft.com/office/drawing/2014/main" id="{11240A49-A46C-B049-AC3F-5A8B96737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793"/>
              <a:ext cx="192" cy="192"/>
              <a:chOff x="2880" y="2160"/>
              <a:chExt cx="192" cy="192"/>
            </a:xfrm>
          </p:grpSpPr>
          <p:sp>
            <p:nvSpPr>
              <p:cNvPr id="82" name="Line 30">
                <a:extLst>
                  <a:ext uri="{FF2B5EF4-FFF2-40B4-BE49-F238E27FC236}">
                    <a16:creationId xmlns:a16="http://schemas.microsoft.com/office/drawing/2014/main" id="{B42F965C-F97A-A848-A763-040B07715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31">
                <a:extLst>
                  <a:ext uri="{FF2B5EF4-FFF2-40B4-BE49-F238E27FC236}">
                    <a16:creationId xmlns:a16="http://schemas.microsoft.com/office/drawing/2014/main" id="{ED942E0B-5E23-1E42-AA83-852D6C566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32">
              <a:extLst>
                <a:ext uri="{FF2B5EF4-FFF2-40B4-BE49-F238E27FC236}">
                  <a16:creationId xmlns:a16="http://schemas.microsoft.com/office/drawing/2014/main" id="{119B7EE4-977D-CE49-AD3A-C017DF563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65"/>
              <a:ext cx="192" cy="192"/>
              <a:chOff x="2880" y="2160"/>
              <a:chExt cx="192" cy="192"/>
            </a:xfrm>
          </p:grpSpPr>
          <p:sp>
            <p:nvSpPr>
              <p:cNvPr id="80" name="Line 33">
                <a:extLst>
                  <a:ext uri="{FF2B5EF4-FFF2-40B4-BE49-F238E27FC236}">
                    <a16:creationId xmlns:a16="http://schemas.microsoft.com/office/drawing/2014/main" id="{F224FCA0-43D8-9746-AF7B-21ECF016D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4">
                <a:extLst>
                  <a:ext uri="{FF2B5EF4-FFF2-40B4-BE49-F238E27FC236}">
                    <a16:creationId xmlns:a16="http://schemas.microsoft.com/office/drawing/2014/main" id="{F613BCC5-1B2A-4141-A522-8B49EC012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Oval 35">
              <a:extLst>
                <a:ext uri="{FF2B5EF4-FFF2-40B4-BE49-F238E27FC236}">
                  <a16:creationId xmlns:a16="http://schemas.microsoft.com/office/drawing/2014/main" id="{DE209A52-F052-DC49-A6A3-7E22C5C5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50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Oval 36">
              <a:extLst>
                <a:ext uri="{FF2B5EF4-FFF2-40B4-BE49-F238E27FC236}">
                  <a16:creationId xmlns:a16="http://schemas.microsoft.com/office/drawing/2014/main" id="{A60DB5FF-4961-174C-971F-76E2A4FE3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1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Oval 37">
              <a:extLst>
                <a:ext uri="{FF2B5EF4-FFF2-40B4-BE49-F238E27FC236}">
                  <a16:creationId xmlns:a16="http://schemas.microsoft.com/office/drawing/2014/main" id="{610FD2DB-101F-5F48-BED5-9618898B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9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Oval 38">
              <a:extLst>
                <a:ext uri="{FF2B5EF4-FFF2-40B4-BE49-F238E27FC236}">
                  <a16:creationId xmlns:a16="http://schemas.microsoft.com/office/drawing/2014/main" id="{E31750C0-0CAE-AF4F-828B-2EF6D1FF1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6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39">
              <a:extLst>
                <a:ext uri="{FF2B5EF4-FFF2-40B4-BE49-F238E27FC236}">
                  <a16:creationId xmlns:a16="http://schemas.microsoft.com/office/drawing/2014/main" id="{E845331D-C1EC-AA4E-B429-770C50DE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2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Oval 40">
              <a:extLst>
                <a:ext uri="{FF2B5EF4-FFF2-40B4-BE49-F238E27FC236}">
                  <a16:creationId xmlns:a16="http://schemas.microsoft.com/office/drawing/2014/main" id="{1D80FD98-FAB1-AF48-8CDA-A9B4F94E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60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Oval 41">
              <a:extLst>
                <a:ext uri="{FF2B5EF4-FFF2-40B4-BE49-F238E27FC236}">
                  <a16:creationId xmlns:a16="http://schemas.microsoft.com/office/drawing/2014/main" id="{A83F4AC7-FD43-E24F-8516-F537AE47B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1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Oval 42">
              <a:extLst>
                <a:ext uri="{FF2B5EF4-FFF2-40B4-BE49-F238E27FC236}">
                  <a16:creationId xmlns:a16="http://schemas.microsoft.com/office/drawing/2014/main" id="{D5A198CC-87D9-794F-AFDC-55277DAE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93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Oval 43">
              <a:extLst>
                <a:ext uri="{FF2B5EF4-FFF2-40B4-BE49-F238E27FC236}">
                  <a16:creationId xmlns:a16="http://schemas.microsoft.com/office/drawing/2014/main" id="{F03E63C3-A314-2540-BCB1-4AA2EF91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2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E6C3ED34-9FFA-CA41-9002-CC0AF485A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841"/>
              <a:ext cx="192" cy="192"/>
              <a:chOff x="2880" y="2160"/>
              <a:chExt cx="192" cy="192"/>
            </a:xfrm>
          </p:grpSpPr>
          <p:sp>
            <p:nvSpPr>
              <p:cNvPr id="78" name="Line 45">
                <a:extLst>
                  <a:ext uri="{FF2B5EF4-FFF2-40B4-BE49-F238E27FC236}">
                    <a16:creationId xmlns:a16="http://schemas.microsoft.com/office/drawing/2014/main" id="{8E93A43B-376A-F34B-8506-186D317EF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46">
                <a:extLst>
                  <a:ext uri="{FF2B5EF4-FFF2-40B4-BE49-F238E27FC236}">
                    <a16:creationId xmlns:a16="http://schemas.microsoft.com/office/drawing/2014/main" id="{CB1CA7AF-E493-544F-9FA5-AF33A82F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Line 47">
              <a:extLst>
                <a:ext uri="{FF2B5EF4-FFF2-40B4-BE49-F238E27FC236}">
                  <a16:creationId xmlns:a16="http://schemas.microsoft.com/office/drawing/2014/main" id="{6EDE7EB2-BA0C-8843-A03D-E8558B806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9"/>
              <a:ext cx="0" cy="2112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48">
              <a:extLst>
                <a:ext uri="{FF2B5EF4-FFF2-40B4-BE49-F238E27FC236}">
                  <a16:creationId xmlns:a16="http://schemas.microsoft.com/office/drawing/2014/main" id="{7814BE41-54C0-FF40-AE1E-D8BA2EC2C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3945"/>
              <a:ext cx="87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rtl="1" eaLnBrk="1" hangingPunct="1">
                <a:buNone/>
              </a:pPr>
              <a:r>
                <a:rPr lang="en-US" altLang="en-US" sz="1800" dirty="0">
                  <a:latin typeface="Tahoma" pitchFamily="34" charset="0"/>
                  <a:cs typeface="Arial" pitchFamily="34" charset="0"/>
                </a:rPr>
                <a:t>Over 50K</a:t>
              </a:r>
            </a:p>
          </p:txBody>
        </p:sp>
        <p:sp>
          <p:nvSpPr>
            <p:cNvPr id="68" name="Oval 49">
              <a:extLst>
                <a:ext uri="{FF2B5EF4-FFF2-40B4-BE49-F238E27FC236}">
                  <a16:creationId xmlns:a16="http://schemas.microsoft.com/office/drawing/2014/main" id="{BF42BA15-2001-D445-896E-0EEEFA056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4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Oval 50">
              <a:extLst>
                <a:ext uri="{FF2B5EF4-FFF2-40B4-BE49-F238E27FC236}">
                  <a16:creationId xmlns:a16="http://schemas.microsoft.com/office/drawing/2014/main" id="{A591A6E3-FFBB-F448-B5CA-55E39B5F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8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Oval 51">
              <a:extLst>
                <a:ext uri="{FF2B5EF4-FFF2-40B4-BE49-F238E27FC236}">
                  <a16:creationId xmlns:a16="http://schemas.microsoft.com/office/drawing/2014/main" id="{7568A2D8-371C-724E-A406-61FC13F8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61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Oval 52">
              <a:extLst>
                <a:ext uri="{FF2B5EF4-FFF2-40B4-BE49-F238E27FC236}">
                  <a16:creationId xmlns:a16="http://schemas.microsoft.com/office/drawing/2014/main" id="{5BC18435-3EDF-E849-AB7B-A09C466A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6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Oval 53">
              <a:extLst>
                <a:ext uri="{FF2B5EF4-FFF2-40B4-BE49-F238E27FC236}">
                  <a16:creationId xmlns:a16="http://schemas.microsoft.com/office/drawing/2014/main" id="{AF8A96FE-2992-484F-94C3-E2D8957B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25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Oval 54">
              <a:extLst>
                <a:ext uri="{FF2B5EF4-FFF2-40B4-BE49-F238E27FC236}">
                  <a16:creationId xmlns:a16="http://schemas.microsoft.com/office/drawing/2014/main" id="{57BA408B-C130-2D43-AD8F-DBBC7A10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17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4" name="Group 55">
              <a:extLst>
                <a:ext uri="{FF2B5EF4-FFF2-40B4-BE49-F238E27FC236}">
                  <a16:creationId xmlns:a16="http://schemas.microsoft.com/office/drawing/2014/main" id="{48E4E920-2357-1E42-A95C-6234DE006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417"/>
              <a:ext cx="192" cy="192"/>
              <a:chOff x="2880" y="2160"/>
              <a:chExt cx="192" cy="192"/>
            </a:xfrm>
          </p:grpSpPr>
          <p:sp>
            <p:nvSpPr>
              <p:cNvPr id="76" name="Line 56">
                <a:extLst>
                  <a:ext uri="{FF2B5EF4-FFF2-40B4-BE49-F238E27FC236}">
                    <a16:creationId xmlns:a16="http://schemas.microsoft.com/office/drawing/2014/main" id="{6EB66E0C-E8E0-B941-9BBE-3D86E3894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57">
                <a:extLst>
                  <a:ext uri="{FF2B5EF4-FFF2-40B4-BE49-F238E27FC236}">
                    <a16:creationId xmlns:a16="http://schemas.microsoft.com/office/drawing/2014/main" id="{FAFBB821-E282-B643-8580-A082E4572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Text Box 58">
              <a:extLst>
                <a:ext uri="{FF2B5EF4-FFF2-40B4-BE49-F238E27FC236}">
                  <a16:creationId xmlns:a16="http://schemas.microsoft.com/office/drawing/2014/main" id="{03A8F18E-6A29-244E-BB1E-0936B26A4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6" y="3945"/>
              <a:ext cx="154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rtl="1" eaLnBrk="1" hangingPunct="1">
                <a:buNone/>
              </a:pPr>
              <a:r>
                <a:rPr lang="en-US" altLang="en-US" sz="1800" dirty="0">
                  <a:latin typeface="Tahoma" pitchFamily="34" charset="0"/>
                  <a:cs typeface="Arial" pitchFamily="34" charset="0"/>
                </a:rPr>
                <a:t>Less or equal 50K</a:t>
              </a:r>
            </a:p>
          </p:txBody>
        </p:sp>
      </p:grpSp>
      <p:grpSp>
        <p:nvGrpSpPr>
          <p:cNvPr id="86" name="Group 78">
            <a:extLst>
              <a:ext uri="{FF2B5EF4-FFF2-40B4-BE49-F238E27FC236}">
                <a16:creationId xmlns:a16="http://schemas.microsoft.com/office/drawing/2014/main" id="{614F8B7F-F302-524D-8C26-5ED5C9C0D552}"/>
              </a:ext>
            </a:extLst>
          </p:cNvPr>
          <p:cNvGrpSpPr>
            <a:grpSpLocks/>
          </p:cNvGrpSpPr>
          <p:nvPr/>
        </p:nvGrpSpPr>
        <p:grpSpPr bwMode="auto">
          <a:xfrm>
            <a:off x="5768446" y="689387"/>
            <a:ext cx="2243138" cy="2006600"/>
            <a:chOff x="171" y="1382"/>
            <a:chExt cx="1413" cy="1264"/>
          </a:xfrm>
        </p:grpSpPr>
        <p:sp>
          <p:nvSpPr>
            <p:cNvPr id="87" name="Oval 79">
              <a:extLst>
                <a:ext uri="{FF2B5EF4-FFF2-40B4-BE49-F238E27FC236}">
                  <a16:creationId xmlns:a16="http://schemas.microsoft.com/office/drawing/2014/main" id="{52DBD399-D248-484C-BD57-152D5A21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382"/>
              <a:ext cx="1413" cy="1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0">
              <a:extLst>
                <a:ext uri="{FF2B5EF4-FFF2-40B4-BE49-F238E27FC236}">
                  <a16:creationId xmlns:a16="http://schemas.microsoft.com/office/drawing/2014/main" id="{C4970032-6143-B14E-9A53-3ACFD4E55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1">
              <a:extLst>
                <a:ext uri="{FF2B5EF4-FFF2-40B4-BE49-F238E27FC236}">
                  <a16:creationId xmlns:a16="http://schemas.microsoft.com/office/drawing/2014/main" id="{49C2E3FB-1D7D-1A41-9E45-58EECAA01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82">
              <a:extLst>
                <a:ext uri="{FF2B5EF4-FFF2-40B4-BE49-F238E27FC236}">
                  <a16:creationId xmlns:a16="http://schemas.microsoft.com/office/drawing/2014/main" id="{518C0509-F31F-D145-91D0-C60629BA7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83">
              <a:extLst>
                <a:ext uri="{FF2B5EF4-FFF2-40B4-BE49-F238E27FC236}">
                  <a16:creationId xmlns:a16="http://schemas.microsoft.com/office/drawing/2014/main" id="{339AD6EC-FE7A-7F49-A5CE-2CFC3BB10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3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84">
              <a:extLst>
                <a:ext uri="{FF2B5EF4-FFF2-40B4-BE49-F238E27FC236}">
                  <a16:creationId xmlns:a16="http://schemas.microsoft.com/office/drawing/2014/main" id="{CB86A6AF-8F0B-5647-BB66-2A5023ACB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7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85">
              <a:extLst>
                <a:ext uri="{FF2B5EF4-FFF2-40B4-BE49-F238E27FC236}">
                  <a16:creationId xmlns:a16="http://schemas.microsoft.com/office/drawing/2014/main" id="{885B9EF7-DB30-DD4A-B25A-2B6CE787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6">
              <a:extLst>
                <a:ext uri="{FF2B5EF4-FFF2-40B4-BE49-F238E27FC236}">
                  <a16:creationId xmlns:a16="http://schemas.microsoft.com/office/drawing/2014/main" id="{D5CE4834-D548-5E42-BABC-F187E42AD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87">
              <a:extLst>
                <a:ext uri="{FF2B5EF4-FFF2-40B4-BE49-F238E27FC236}">
                  <a16:creationId xmlns:a16="http://schemas.microsoft.com/office/drawing/2014/main" id="{36A90E21-261C-1342-B24F-4907A180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88">
              <a:extLst>
                <a:ext uri="{FF2B5EF4-FFF2-40B4-BE49-F238E27FC236}">
                  <a16:creationId xmlns:a16="http://schemas.microsoft.com/office/drawing/2014/main" id="{E4B8A296-1B5C-D047-9D67-A45B6C58A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494"/>
              <a:ext cx="144" cy="144"/>
              <a:chOff x="2880" y="2160"/>
              <a:chExt cx="192" cy="192"/>
            </a:xfrm>
          </p:grpSpPr>
          <p:sp>
            <p:nvSpPr>
              <p:cNvPr id="141" name="Line 89">
                <a:extLst>
                  <a:ext uri="{FF2B5EF4-FFF2-40B4-BE49-F238E27FC236}">
                    <a16:creationId xmlns:a16="http://schemas.microsoft.com/office/drawing/2014/main" id="{BF726370-06EE-BF4A-B102-3E08691D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90">
                <a:extLst>
                  <a:ext uri="{FF2B5EF4-FFF2-40B4-BE49-F238E27FC236}">
                    <a16:creationId xmlns:a16="http://schemas.microsoft.com/office/drawing/2014/main" id="{C9956A90-F392-C24E-A992-E9FEF6688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F76E5F76-174D-6A4C-B0A6-949EFE639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9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2">
              <a:extLst>
                <a:ext uri="{FF2B5EF4-FFF2-40B4-BE49-F238E27FC236}">
                  <a16:creationId xmlns:a16="http://schemas.microsoft.com/office/drawing/2014/main" id="{3F7ADD06-1641-C347-9076-9C6554380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3">
              <a:extLst>
                <a:ext uri="{FF2B5EF4-FFF2-40B4-BE49-F238E27FC236}">
                  <a16:creationId xmlns:a16="http://schemas.microsoft.com/office/drawing/2014/main" id="{B6540716-F057-CD44-9C4C-B078F3EC2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82"/>
              <a:ext cx="144" cy="144"/>
              <a:chOff x="2880" y="2160"/>
              <a:chExt cx="192" cy="192"/>
            </a:xfrm>
          </p:grpSpPr>
          <p:sp>
            <p:nvSpPr>
              <p:cNvPr id="139" name="Line 94">
                <a:extLst>
                  <a:ext uri="{FF2B5EF4-FFF2-40B4-BE49-F238E27FC236}">
                    <a16:creationId xmlns:a16="http://schemas.microsoft.com/office/drawing/2014/main" id="{2A2D3354-BA86-554E-9340-C6B206290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95">
                <a:extLst>
                  <a:ext uri="{FF2B5EF4-FFF2-40B4-BE49-F238E27FC236}">
                    <a16:creationId xmlns:a16="http://schemas.microsoft.com/office/drawing/2014/main" id="{4F6673CA-2584-614D-95C9-2EF606899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F7812178-285E-724B-BE17-F3A1DC600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262"/>
              <a:ext cx="144" cy="144"/>
              <a:chOff x="2880" y="2160"/>
              <a:chExt cx="192" cy="192"/>
            </a:xfrm>
          </p:grpSpPr>
          <p:sp>
            <p:nvSpPr>
              <p:cNvPr id="137" name="Line 97">
                <a:extLst>
                  <a:ext uri="{FF2B5EF4-FFF2-40B4-BE49-F238E27FC236}">
                    <a16:creationId xmlns:a16="http://schemas.microsoft.com/office/drawing/2014/main" id="{D3144054-1558-6148-8114-94E41A3D6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98">
                <a:extLst>
                  <a:ext uri="{FF2B5EF4-FFF2-40B4-BE49-F238E27FC236}">
                    <a16:creationId xmlns:a16="http://schemas.microsoft.com/office/drawing/2014/main" id="{1BECABB5-1DEF-8B49-A147-D17418918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1" name="Group 99">
              <a:extLst>
                <a:ext uri="{FF2B5EF4-FFF2-40B4-BE49-F238E27FC236}">
                  <a16:creationId xmlns:a16="http://schemas.microsoft.com/office/drawing/2014/main" id="{07B46B03-A3F3-F547-9CE4-58734D75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86"/>
              <a:ext cx="144" cy="144"/>
              <a:chOff x="2880" y="2160"/>
              <a:chExt cx="192" cy="192"/>
            </a:xfrm>
          </p:grpSpPr>
          <p:sp>
            <p:nvSpPr>
              <p:cNvPr id="135" name="Line 100">
                <a:extLst>
                  <a:ext uri="{FF2B5EF4-FFF2-40B4-BE49-F238E27FC236}">
                    <a16:creationId xmlns:a16="http://schemas.microsoft.com/office/drawing/2014/main" id="{86B580ED-40C3-E54B-9F4F-1E7AD48DB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01">
                <a:extLst>
                  <a:ext uri="{FF2B5EF4-FFF2-40B4-BE49-F238E27FC236}">
                    <a16:creationId xmlns:a16="http://schemas.microsoft.com/office/drawing/2014/main" id="{3391AA0C-9121-3A46-8593-F498725EA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102">
              <a:extLst>
                <a:ext uri="{FF2B5EF4-FFF2-40B4-BE49-F238E27FC236}">
                  <a16:creationId xmlns:a16="http://schemas.microsoft.com/office/drawing/2014/main" id="{7E7DFC6F-54EC-2542-A692-970770FDD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830"/>
              <a:ext cx="144" cy="144"/>
              <a:chOff x="2880" y="2160"/>
              <a:chExt cx="192" cy="192"/>
            </a:xfrm>
          </p:grpSpPr>
          <p:sp>
            <p:nvSpPr>
              <p:cNvPr id="133" name="Line 103">
                <a:extLst>
                  <a:ext uri="{FF2B5EF4-FFF2-40B4-BE49-F238E27FC236}">
                    <a16:creationId xmlns:a16="http://schemas.microsoft.com/office/drawing/2014/main" id="{590C98A5-E240-8A40-B7C7-3401F63FB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04">
                <a:extLst>
                  <a:ext uri="{FF2B5EF4-FFF2-40B4-BE49-F238E27FC236}">
                    <a16:creationId xmlns:a16="http://schemas.microsoft.com/office/drawing/2014/main" id="{15258FE9-BC46-E845-BAB8-973C92E59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Oval 105">
              <a:extLst>
                <a:ext uri="{FF2B5EF4-FFF2-40B4-BE49-F238E27FC236}">
                  <a16:creationId xmlns:a16="http://schemas.microsoft.com/office/drawing/2014/main" id="{E4322A4A-B6D6-4A44-83BB-48659127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6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6">
              <a:extLst>
                <a:ext uri="{FF2B5EF4-FFF2-40B4-BE49-F238E27FC236}">
                  <a16:creationId xmlns:a16="http://schemas.microsoft.com/office/drawing/2014/main" id="{FB687689-4237-AF44-8C12-900F6883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6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7">
              <a:extLst>
                <a:ext uri="{FF2B5EF4-FFF2-40B4-BE49-F238E27FC236}">
                  <a16:creationId xmlns:a16="http://schemas.microsoft.com/office/drawing/2014/main" id="{F846EB24-003D-084A-8A26-9FC4658F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1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8">
              <a:extLst>
                <a:ext uri="{FF2B5EF4-FFF2-40B4-BE49-F238E27FC236}">
                  <a16:creationId xmlns:a16="http://schemas.microsoft.com/office/drawing/2014/main" id="{B5753E38-91A1-2549-AA3D-4F1A22AD2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7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109">
              <a:extLst>
                <a:ext uri="{FF2B5EF4-FFF2-40B4-BE49-F238E27FC236}">
                  <a16:creationId xmlns:a16="http://schemas.microsoft.com/office/drawing/2014/main" id="{D30AD236-FC0F-E545-905B-D7BFFEAE6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110">
              <a:extLst>
                <a:ext uri="{FF2B5EF4-FFF2-40B4-BE49-F238E27FC236}">
                  <a16:creationId xmlns:a16="http://schemas.microsoft.com/office/drawing/2014/main" id="{0E5EF182-12EE-0841-8E43-BD1B58A45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8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11">
              <a:extLst>
                <a:ext uri="{FF2B5EF4-FFF2-40B4-BE49-F238E27FC236}">
                  <a16:creationId xmlns:a16="http://schemas.microsoft.com/office/drawing/2014/main" id="{26A947C8-5F29-0941-A522-FB0B04A4F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58"/>
              <a:ext cx="144" cy="144"/>
              <a:chOff x="2880" y="2160"/>
              <a:chExt cx="192" cy="192"/>
            </a:xfrm>
          </p:grpSpPr>
          <p:sp>
            <p:nvSpPr>
              <p:cNvPr id="131" name="Line 112">
                <a:extLst>
                  <a:ext uri="{FF2B5EF4-FFF2-40B4-BE49-F238E27FC236}">
                    <a16:creationId xmlns:a16="http://schemas.microsoft.com/office/drawing/2014/main" id="{2412BBF0-CAF2-574E-BDD0-CD2129766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13">
                <a:extLst>
                  <a:ext uri="{FF2B5EF4-FFF2-40B4-BE49-F238E27FC236}">
                    <a16:creationId xmlns:a16="http://schemas.microsoft.com/office/drawing/2014/main" id="{4661CA22-72FB-F04F-B35A-F6FFC76C7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" name="Group 114">
              <a:extLst>
                <a:ext uri="{FF2B5EF4-FFF2-40B4-BE49-F238E27FC236}">
                  <a16:creationId xmlns:a16="http://schemas.microsoft.com/office/drawing/2014/main" id="{8AD2E4C2-5B79-D140-81D8-DB33AEB4D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454"/>
              <a:ext cx="144" cy="144"/>
              <a:chOff x="2880" y="2160"/>
              <a:chExt cx="192" cy="192"/>
            </a:xfrm>
          </p:grpSpPr>
          <p:sp>
            <p:nvSpPr>
              <p:cNvPr id="129" name="Line 115">
                <a:extLst>
                  <a:ext uri="{FF2B5EF4-FFF2-40B4-BE49-F238E27FC236}">
                    <a16:creationId xmlns:a16="http://schemas.microsoft.com/office/drawing/2014/main" id="{86DC81A7-EAD9-C74C-BB9A-33FB8017E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16">
                <a:extLst>
                  <a:ext uri="{FF2B5EF4-FFF2-40B4-BE49-F238E27FC236}">
                    <a16:creationId xmlns:a16="http://schemas.microsoft.com/office/drawing/2014/main" id="{4ECFF010-277B-BF4C-857B-F6495D93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" name="Group 117">
              <a:extLst>
                <a:ext uri="{FF2B5EF4-FFF2-40B4-BE49-F238E27FC236}">
                  <a16:creationId xmlns:a16="http://schemas.microsoft.com/office/drawing/2014/main" id="{18A0F4F6-1822-0046-8C41-94C9A2D7C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10"/>
              <a:ext cx="144" cy="144"/>
              <a:chOff x="2880" y="2160"/>
              <a:chExt cx="192" cy="192"/>
            </a:xfrm>
          </p:grpSpPr>
          <p:sp>
            <p:nvSpPr>
              <p:cNvPr id="127" name="Line 118">
                <a:extLst>
                  <a:ext uri="{FF2B5EF4-FFF2-40B4-BE49-F238E27FC236}">
                    <a16:creationId xmlns:a16="http://schemas.microsoft.com/office/drawing/2014/main" id="{D2D1C6A8-6502-2047-B9C9-2EF50829E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19">
                <a:extLst>
                  <a:ext uri="{FF2B5EF4-FFF2-40B4-BE49-F238E27FC236}">
                    <a16:creationId xmlns:a16="http://schemas.microsoft.com/office/drawing/2014/main" id="{C6F73B84-B64B-A349-8125-812B24262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" name="Group 120">
              <a:extLst>
                <a:ext uri="{FF2B5EF4-FFF2-40B4-BE49-F238E27FC236}">
                  <a16:creationId xmlns:a16="http://schemas.microsoft.com/office/drawing/2014/main" id="{1546B5DB-7BA1-054D-B196-3926D9258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022"/>
              <a:ext cx="144" cy="144"/>
              <a:chOff x="2880" y="2160"/>
              <a:chExt cx="192" cy="192"/>
            </a:xfrm>
          </p:grpSpPr>
          <p:sp>
            <p:nvSpPr>
              <p:cNvPr id="125" name="Line 121">
                <a:extLst>
                  <a:ext uri="{FF2B5EF4-FFF2-40B4-BE49-F238E27FC236}">
                    <a16:creationId xmlns:a16="http://schemas.microsoft.com/office/drawing/2014/main" id="{DCAEAB42-7970-CA40-9C6A-AF13D62E6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2">
                <a:extLst>
                  <a:ext uri="{FF2B5EF4-FFF2-40B4-BE49-F238E27FC236}">
                    <a16:creationId xmlns:a16="http://schemas.microsoft.com/office/drawing/2014/main" id="{4CBFE471-D856-864E-AA43-A646D470F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" name="Group 123">
              <a:extLst>
                <a:ext uri="{FF2B5EF4-FFF2-40B4-BE49-F238E27FC236}">
                  <a16:creationId xmlns:a16="http://schemas.microsoft.com/office/drawing/2014/main" id="{7642C49F-33E5-6343-AA61-825695B1E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214"/>
              <a:ext cx="144" cy="144"/>
              <a:chOff x="2880" y="2160"/>
              <a:chExt cx="192" cy="192"/>
            </a:xfrm>
          </p:grpSpPr>
          <p:sp>
            <p:nvSpPr>
              <p:cNvPr id="123" name="Line 124">
                <a:extLst>
                  <a:ext uri="{FF2B5EF4-FFF2-40B4-BE49-F238E27FC236}">
                    <a16:creationId xmlns:a16="http://schemas.microsoft.com/office/drawing/2014/main" id="{D0C0FA30-1CDE-D843-A8EA-98C712C31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125">
                <a:extLst>
                  <a:ext uri="{FF2B5EF4-FFF2-40B4-BE49-F238E27FC236}">
                    <a16:creationId xmlns:a16="http://schemas.microsoft.com/office/drawing/2014/main" id="{942C3FB8-8BAC-BC4A-AC7C-231015CC3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126">
              <a:extLst>
                <a:ext uri="{FF2B5EF4-FFF2-40B4-BE49-F238E27FC236}">
                  <a16:creationId xmlns:a16="http://schemas.microsoft.com/office/drawing/2014/main" id="{B335D80F-1C50-5042-84A5-594C13DEE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54"/>
              <a:ext cx="144" cy="144"/>
              <a:chOff x="2880" y="2160"/>
              <a:chExt cx="192" cy="192"/>
            </a:xfrm>
          </p:grpSpPr>
          <p:sp>
            <p:nvSpPr>
              <p:cNvPr id="121" name="Line 127">
                <a:extLst>
                  <a:ext uri="{FF2B5EF4-FFF2-40B4-BE49-F238E27FC236}">
                    <a16:creationId xmlns:a16="http://schemas.microsoft.com/office/drawing/2014/main" id="{813AA1B3-1A68-324B-97F7-079791987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28">
                <a:extLst>
                  <a:ext uri="{FF2B5EF4-FFF2-40B4-BE49-F238E27FC236}">
                    <a16:creationId xmlns:a16="http://schemas.microsoft.com/office/drawing/2014/main" id="{658BF8C9-3190-A746-ABAB-2E2E755FA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5" name="Group 129">
              <a:extLst>
                <a:ext uri="{FF2B5EF4-FFF2-40B4-BE49-F238E27FC236}">
                  <a16:creationId xmlns:a16="http://schemas.microsoft.com/office/drawing/2014/main" id="{49424DAB-CDDC-164D-B838-66CDFBAB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830"/>
              <a:ext cx="144" cy="144"/>
              <a:chOff x="2880" y="2160"/>
              <a:chExt cx="192" cy="192"/>
            </a:xfrm>
          </p:grpSpPr>
          <p:sp>
            <p:nvSpPr>
              <p:cNvPr id="119" name="Line 130">
                <a:extLst>
                  <a:ext uri="{FF2B5EF4-FFF2-40B4-BE49-F238E27FC236}">
                    <a16:creationId xmlns:a16="http://schemas.microsoft.com/office/drawing/2014/main" id="{48D5E238-BABC-4346-BC3C-3B9ECC6A0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31">
                <a:extLst>
                  <a:ext uri="{FF2B5EF4-FFF2-40B4-BE49-F238E27FC236}">
                    <a16:creationId xmlns:a16="http://schemas.microsoft.com/office/drawing/2014/main" id="{725CB61D-9AD2-D64D-B4D7-FCD618BC0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6" name="Group 132">
              <a:extLst>
                <a:ext uri="{FF2B5EF4-FFF2-40B4-BE49-F238E27FC236}">
                  <a16:creationId xmlns:a16="http://schemas.microsoft.com/office/drawing/2014/main" id="{CB3A711C-39D4-5943-9298-D89CF96DF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974"/>
              <a:ext cx="144" cy="144"/>
              <a:chOff x="2880" y="2160"/>
              <a:chExt cx="192" cy="192"/>
            </a:xfrm>
          </p:grpSpPr>
          <p:sp>
            <p:nvSpPr>
              <p:cNvPr id="117" name="Line 133">
                <a:extLst>
                  <a:ext uri="{FF2B5EF4-FFF2-40B4-BE49-F238E27FC236}">
                    <a16:creationId xmlns:a16="http://schemas.microsoft.com/office/drawing/2014/main" id="{281042C4-1A8C-404B-BDA5-33B578D8E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34">
                <a:extLst>
                  <a:ext uri="{FF2B5EF4-FFF2-40B4-BE49-F238E27FC236}">
                    <a16:creationId xmlns:a16="http://schemas.microsoft.com/office/drawing/2014/main" id="{C850A792-D016-8E48-A64B-988E4A40F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0">
            <a:extLst>
              <a:ext uri="{FF2B5EF4-FFF2-40B4-BE49-F238E27FC236}">
                <a16:creationId xmlns:a16="http://schemas.microsoft.com/office/drawing/2014/main" id="{9258F556-B038-7D40-AC62-CF1BB31E1C91}"/>
              </a:ext>
            </a:extLst>
          </p:cNvPr>
          <p:cNvGrpSpPr>
            <a:grpSpLocks/>
          </p:cNvGrpSpPr>
          <p:nvPr/>
        </p:nvGrpSpPr>
        <p:grpSpPr bwMode="auto">
          <a:xfrm>
            <a:off x="7102310" y="4043425"/>
            <a:ext cx="1501775" cy="1455738"/>
            <a:chOff x="3840" y="2502"/>
            <a:chExt cx="946" cy="917"/>
          </a:xfrm>
        </p:grpSpPr>
        <p:sp>
          <p:nvSpPr>
            <p:cNvPr id="144" name="Oval 11">
              <a:extLst>
                <a:ext uri="{FF2B5EF4-FFF2-40B4-BE49-F238E27FC236}">
                  <a16:creationId xmlns:a16="http://schemas.microsoft.com/office/drawing/2014/main" id="{3227619D-6747-644F-BA33-EEF10EBEA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9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12">
              <a:extLst>
                <a:ext uri="{FF2B5EF4-FFF2-40B4-BE49-F238E27FC236}">
                  <a16:creationId xmlns:a16="http://schemas.microsoft.com/office/drawing/2014/main" id="{1B6CF6B0-2C47-8946-BC0F-83B72694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02"/>
              <a:ext cx="946" cy="9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13">
              <a:extLst>
                <a:ext uri="{FF2B5EF4-FFF2-40B4-BE49-F238E27FC236}">
                  <a16:creationId xmlns:a16="http://schemas.microsoft.com/office/drawing/2014/main" id="{F31B4D96-17C7-E345-9ED0-347F68415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3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4">
              <a:extLst>
                <a:ext uri="{FF2B5EF4-FFF2-40B4-BE49-F238E27FC236}">
                  <a16:creationId xmlns:a16="http://schemas.microsoft.com/office/drawing/2014/main" id="{C10E4C55-9847-C94E-99E8-1AD4B9A9B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3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Oval 15">
              <a:extLst>
                <a:ext uri="{FF2B5EF4-FFF2-40B4-BE49-F238E27FC236}">
                  <a16:creationId xmlns:a16="http://schemas.microsoft.com/office/drawing/2014/main" id="{29F5DA95-188D-9245-8025-F91836FFA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Oval 16">
              <a:extLst>
                <a:ext uri="{FF2B5EF4-FFF2-40B4-BE49-F238E27FC236}">
                  <a16:creationId xmlns:a16="http://schemas.microsoft.com/office/drawing/2014/main" id="{4574BA92-9D33-044E-B15B-EDC4A18DB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7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7">
              <a:extLst>
                <a:ext uri="{FF2B5EF4-FFF2-40B4-BE49-F238E27FC236}">
                  <a16:creationId xmlns:a16="http://schemas.microsoft.com/office/drawing/2014/main" id="{3CA3CD18-8635-1541-8F67-3B7A9BA2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9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36286CC2-DC3A-864E-B45B-39A5A1952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8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">
              <a:extLst>
                <a:ext uri="{FF2B5EF4-FFF2-40B4-BE49-F238E27FC236}">
                  <a16:creationId xmlns:a16="http://schemas.microsoft.com/office/drawing/2014/main" id="{EB7B9600-253D-AF4A-BDBD-79735717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20">
              <a:extLst>
                <a:ext uri="{FF2B5EF4-FFF2-40B4-BE49-F238E27FC236}">
                  <a16:creationId xmlns:a16="http://schemas.microsoft.com/office/drawing/2014/main" id="{02824C8C-9275-914D-9386-84D82A43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21">
              <a:extLst>
                <a:ext uri="{FF2B5EF4-FFF2-40B4-BE49-F238E27FC236}">
                  <a16:creationId xmlns:a16="http://schemas.microsoft.com/office/drawing/2014/main" id="{ABF98D98-22DB-834C-9370-88F7CE2A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22">
              <a:extLst>
                <a:ext uri="{FF2B5EF4-FFF2-40B4-BE49-F238E27FC236}">
                  <a16:creationId xmlns:a16="http://schemas.microsoft.com/office/drawing/2014/main" id="{201B2AEF-8DC2-E644-9893-94716068B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3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23">
              <a:extLst>
                <a:ext uri="{FF2B5EF4-FFF2-40B4-BE49-F238E27FC236}">
                  <a16:creationId xmlns:a16="http://schemas.microsoft.com/office/drawing/2014/main" id="{AFDF1C52-75C1-514A-AEBE-51093CB29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8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" name="Group 24">
              <a:extLst>
                <a:ext uri="{FF2B5EF4-FFF2-40B4-BE49-F238E27FC236}">
                  <a16:creationId xmlns:a16="http://schemas.microsoft.com/office/drawing/2014/main" id="{04DD51CD-218F-414D-BED4-39F245DD5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126"/>
              <a:ext cx="144" cy="144"/>
              <a:chOff x="2880" y="2160"/>
              <a:chExt cx="192" cy="192"/>
            </a:xfrm>
          </p:grpSpPr>
          <p:sp>
            <p:nvSpPr>
              <p:cNvPr id="158" name="Line 25">
                <a:extLst>
                  <a:ext uri="{FF2B5EF4-FFF2-40B4-BE49-F238E27FC236}">
                    <a16:creationId xmlns:a16="http://schemas.microsoft.com/office/drawing/2014/main" id="{BF5420C7-E10D-C946-B4D6-F2A14FE41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26">
                <a:extLst>
                  <a:ext uri="{FF2B5EF4-FFF2-40B4-BE49-F238E27FC236}">
                    <a16:creationId xmlns:a16="http://schemas.microsoft.com/office/drawing/2014/main" id="{99E55C46-9399-994B-AF91-A175BCB2E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0" name="Group 27">
            <a:extLst>
              <a:ext uri="{FF2B5EF4-FFF2-40B4-BE49-F238E27FC236}">
                <a16:creationId xmlns:a16="http://schemas.microsoft.com/office/drawing/2014/main" id="{DDAA3174-2FBB-3648-B3D9-306AC2C85952}"/>
              </a:ext>
            </a:extLst>
          </p:cNvPr>
          <p:cNvGrpSpPr>
            <a:grpSpLocks/>
          </p:cNvGrpSpPr>
          <p:nvPr/>
        </p:nvGrpSpPr>
        <p:grpSpPr bwMode="auto">
          <a:xfrm>
            <a:off x="4929651" y="4119624"/>
            <a:ext cx="1447800" cy="1371600"/>
            <a:chOff x="3792" y="1014"/>
            <a:chExt cx="912" cy="864"/>
          </a:xfrm>
        </p:grpSpPr>
        <p:grpSp>
          <p:nvGrpSpPr>
            <p:cNvPr id="161" name="Group 28">
              <a:extLst>
                <a:ext uri="{FF2B5EF4-FFF2-40B4-BE49-F238E27FC236}">
                  <a16:creationId xmlns:a16="http://schemas.microsoft.com/office/drawing/2014/main" id="{FFBF9F98-182B-6245-BAE3-F2396501B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302"/>
              <a:ext cx="144" cy="144"/>
              <a:chOff x="2880" y="2160"/>
              <a:chExt cx="192" cy="192"/>
            </a:xfrm>
          </p:grpSpPr>
          <p:sp>
            <p:nvSpPr>
              <p:cNvPr id="203" name="Line 29">
                <a:extLst>
                  <a:ext uri="{FF2B5EF4-FFF2-40B4-BE49-F238E27FC236}">
                    <a16:creationId xmlns:a16="http://schemas.microsoft.com/office/drawing/2014/main" id="{86DDC8FD-A51F-F44B-A69E-2C287C1FD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30">
                <a:extLst>
                  <a:ext uri="{FF2B5EF4-FFF2-40B4-BE49-F238E27FC236}">
                    <a16:creationId xmlns:a16="http://schemas.microsoft.com/office/drawing/2014/main" id="{A71D5FA2-731F-7140-A301-604060068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2" name="Group 31">
              <a:extLst>
                <a:ext uri="{FF2B5EF4-FFF2-40B4-BE49-F238E27FC236}">
                  <a16:creationId xmlns:a16="http://schemas.microsoft.com/office/drawing/2014/main" id="{BCDFFFB2-6F29-8A46-845C-DECFE7496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638"/>
              <a:ext cx="144" cy="144"/>
              <a:chOff x="2880" y="2160"/>
              <a:chExt cx="192" cy="192"/>
            </a:xfrm>
          </p:grpSpPr>
          <p:sp>
            <p:nvSpPr>
              <p:cNvPr id="201" name="Line 32">
                <a:extLst>
                  <a:ext uri="{FF2B5EF4-FFF2-40B4-BE49-F238E27FC236}">
                    <a16:creationId xmlns:a16="http://schemas.microsoft.com/office/drawing/2014/main" id="{426566E7-7D30-F64B-9B81-66172485D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33">
                <a:extLst>
                  <a:ext uri="{FF2B5EF4-FFF2-40B4-BE49-F238E27FC236}">
                    <a16:creationId xmlns:a16="http://schemas.microsoft.com/office/drawing/2014/main" id="{CC6DC072-1745-4844-8F71-15A6BC98E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30CF1EE2-C85D-064D-86D6-712E67142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110"/>
              <a:ext cx="144" cy="144"/>
              <a:chOff x="2880" y="2160"/>
              <a:chExt cx="192" cy="192"/>
            </a:xfrm>
          </p:grpSpPr>
          <p:sp>
            <p:nvSpPr>
              <p:cNvPr id="199" name="Line 35">
                <a:extLst>
                  <a:ext uri="{FF2B5EF4-FFF2-40B4-BE49-F238E27FC236}">
                    <a16:creationId xmlns:a16="http://schemas.microsoft.com/office/drawing/2014/main" id="{88DBC657-6EE6-5A45-A19E-6935944F8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36">
                <a:extLst>
                  <a:ext uri="{FF2B5EF4-FFF2-40B4-BE49-F238E27FC236}">
                    <a16:creationId xmlns:a16="http://schemas.microsoft.com/office/drawing/2014/main" id="{E05499AE-27A9-364B-8D50-FE0CAA837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" name="Group 37">
              <a:extLst>
                <a:ext uri="{FF2B5EF4-FFF2-40B4-BE49-F238E27FC236}">
                  <a16:creationId xmlns:a16="http://schemas.microsoft.com/office/drawing/2014/main" id="{08D956C7-B88D-D743-BC3F-A4D7A1C55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542"/>
              <a:ext cx="144" cy="144"/>
              <a:chOff x="2880" y="2160"/>
              <a:chExt cx="192" cy="192"/>
            </a:xfrm>
          </p:grpSpPr>
          <p:sp>
            <p:nvSpPr>
              <p:cNvPr id="197" name="Line 38">
                <a:extLst>
                  <a:ext uri="{FF2B5EF4-FFF2-40B4-BE49-F238E27FC236}">
                    <a16:creationId xmlns:a16="http://schemas.microsoft.com/office/drawing/2014/main" id="{E7612B83-57C0-474D-8504-FCD8582B1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39">
                <a:extLst>
                  <a:ext uri="{FF2B5EF4-FFF2-40B4-BE49-F238E27FC236}">
                    <a16:creationId xmlns:a16="http://schemas.microsoft.com/office/drawing/2014/main" id="{8EF41E19-81A7-2C4C-BF1D-FE1D848DF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5" name="Group 40">
              <a:extLst>
                <a:ext uri="{FF2B5EF4-FFF2-40B4-BE49-F238E27FC236}">
                  <a16:creationId xmlns:a16="http://schemas.microsoft.com/office/drawing/2014/main" id="{F4388BA7-275E-8E4B-B8AA-630036FCF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302"/>
              <a:ext cx="144" cy="144"/>
              <a:chOff x="2880" y="2160"/>
              <a:chExt cx="192" cy="192"/>
            </a:xfrm>
          </p:grpSpPr>
          <p:sp>
            <p:nvSpPr>
              <p:cNvPr id="195" name="Line 41">
                <a:extLst>
                  <a:ext uri="{FF2B5EF4-FFF2-40B4-BE49-F238E27FC236}">
                    <a16:creationId xmlns:a16="http://schemas.microsoft.com/office/drawing/2014/main" id="{40EA4CD5-C1F0-134E-811E-73668757A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42">
                <a:extLst>
                  <a:ext uri="{FF2B5EF4-FFF2-40B4-BE49-F238E27FC236}">
                    <a16:creationId xmlns:a16="http://schemas.microsoft.com/office/drawing/2014/main" id="{DAE7BB5C-ECDA-5940-BB0F-63B87C454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" name="Oval 43">
              <a:extLst>
                <a:ext uri="{FF2B5EF4-FFF2-40B4-BE49-F238E27FC236}">
                  <a16:creationId xmlns:a16="http://schemas.microsoft.com/office/drawing/2014/main" id="{41E7B4B2-0809-7A42-88FC-31A7417A1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14"/>
              <a:ext cx="912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44">
              <a:extLst>
                <a:ext uri="{FF2B5EF4-FFF2-40B4-BE49-F238E27FC236}">
                  <a16:creationId xmlns:a16="http://schemas.microsoft.com/office/drawing/2014/main" id="{B1D22554-B236-1841-B55A-FB4C05D1C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158"/>
              <a:ext cx="144" cy="144"/>
              <a:chOff x="2880" y="2160"/>
              <a:chExt cx="192" cy="192"/>
            </a:xfrm>
          </p:grpSpPr>
          <p:sp>
            <p:nvSpPr>
              <p:cNvPr id="193" name="Line 45">
                <a:extLst>
                  <a:ext uri="{FF2B5EF4-FFF2-40B4-BE49-F238E27FC236}">
                    <a16:creationId xmlns:a16="http://schemas.microsoft.com/office/drawing/2014/main" id="{19476FBC-00B7-8146-B17E-57F8BE257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46">
                <a:extLst>
                  <a:ext uri="{FF2B5EF4-FFF2-40B4-BE49-F238E27FC236}">
                    <a16:creationId xmlns:a16="http://schemas.microsoft.com/office/drawing/2014/main" id="{546A3B32-9BB1-E146-86D3-CD198F59A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8" name="Group 47">
              <a:extLst>
                <a:ext uri="{FF2B5EF4-FFF2-40B4-BE49-F238E27FC236}">
                  <a16:creationId xmlns:a16="http://schemas.microsoft.com/office/drawing/2014/main" id="{C5CBA0E1-35C9-4743-9FD4-C63FCC777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398"/>
              <a:ext cx="144" cy="144"/>
              <a:chOff x="2880" y="2160"/>
              <a:chExt cx="192" cy="192"/>
            </a:xfrm>
          </p:grpSpPr>
          <p:sp>
            <p:nvSpPr>
              <p:cNvPr id="191" name="Line 48">
                <a:extLst>
                  <a:ext uri="{FF2B5EF4-FFF2-40B4-BE49-F238E27FC236}">
                    <a16:creationId xmlns:a16="http://schemas.microsoft.com/office/drawing/2014/main" id="{95D74755-A3AE-4B4D-82EA-48EF2C2A8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49">
                <a:extLst>
                  <a:ext uri="{FF2B5EF4-FFF2-40B4-BE49-F238E27FC236}">
                    <a16:creationId xmlns:a16="http://schemas.microsoft.com/office/drawing/2014/main" id="{4D1C5434-AC51-B94C-AF45-89221E0B0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50">
              <a:extLst>
                <a:ext uri="{FF2B5EF4-FFF2-40B4-BE49-F238E27FC236}">
                  <a16:creationId xmlns:a16="http://schemas.microsoft.com/office/drawing/2014/main" id="{C6089829-B286-584C-9490-77F85060C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350"/>
              <a:ext cx="144" cy="144"/>
              <a:chOff x="2880" y="2160"/>
              <a:chExt cx="192" cy="192"/>
            </a:xfrm>
          </p:grpSpPr>
          <p:sp>
            <p:nvSpPr>
              <p:cNvPr id="189" name="Line 51">
                <a:extLst>
                  <a:ext uri="{FF2B5EF4-FFF2-40B4-BE49-F238E27FC236}">
                    <a16:creationId xmlns:a16="http://schemas.microsoft.com/office/drawing/2014/main" id="{62E9A6FB-503D-714C-8517-900272FB5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52">
                <a:extLst>
                  <a:ext uri="{FF2B5EF4-FFF2-40B4-BE49-F238E27FC236}">
                    <a16:creationId xmlns:a16="http://schemas.microsoft.com/office/drawing/2014/main" id="{E5769A37-9CC5-D94D-A14E-0D4C9F430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53">
              <a:extLst>
                <a:ext uri="{FF2B5EF4-FFF2-40B4-BE49-F238E27FC236}">
                  <a16:creationId xmlns:a16="http://schemas.microsoft.com/office/drawing/2014/main" id="{07F9EDC3-6D1F-E94C-A23C-ECA4474EC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686"/>
              <a:ext cx="144" cy="144"/>
              <a:chOff x="2880" y="2160"/>
              <a:chExt cx="192" cy="192"/>
            </a:xfrm>
          </p:grpSpPr>
          <p:sp>
            <p:nvSpPr>
              <p:cNvPr id="187" name="Line 54">
                <a:extLst>
                  <a:ext uri="{FF2B5EF4-FFF2-40B4-BE49-F238E27FC236}">
                    <a16:creationId xmlns:a16="http://schemas.microsoft.com/office/drawing/2014/main" id="{11EA1221-DF43-D946-A2AA-5DE38787D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55">
                <a:extLst>
                  <a:ext uri="{FF2B5EF4-FFF2-40B4-BE49-F238E27FC236}">
                    <a16:creationId xmlns:a16="http://schemas.microsoft.com/office/drawing/2014/main" id="{8DBB9AFA-1AC5-7741-B85A-A79858CD5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1" name="Group 56">
              <a:extLst>
                <a:ext uri="{FF2B5EF4-FFF2-40B4-BE49-F238E27FC236}">
                  <a16:creationId xmlns:a16="http://schemas.microsoft.com/office/drawing/2014/main" id="{47156883-21B1-1949-AB8D-81FBAB0A0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494"/>
              <a:ext cx="144" cy="144"/>
              <a:chOff x="2880" y="2160"/>
              <a:chExt cx="192" cy="192"/>
            </a:xfrm>
          </p:grpSpPr>
          <p:sp>
            <p:nvSpPr>
              <p:cNvPr id="185" name="Line 57">
                <a:extLst>
                  <a:ext uri="{FF2B5EF4-FFF2-40B4-BE49-F238E27FC236}">
                    <a16:creationId xmlns:a16="http://schemas.microsoft.com/office/drawing/2014/main" id="{54E3800A-EF26-0F45-8D2E-CB5AAB4C8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58">
                <a:extLst>
                  <a:ext uri="{FF2B5EF4-FFF2-40B4-BE49-F238E27FC236}">
                    <a16:creationId xmlns:a16="http://schemas.microsoft.com/office/drawing/2014/main" id="{16CD4643-ED1E-0C42-A339-502ACBD17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2" name="Group 59">
              <a:extLst>
                <a:ext uri="{FF2B5EF4-FFF2-40B4-BE49-F238E27FC236}">
                  <a16:creationId xmlns:a16="http://schemas.microsoft.com/office/drawing/2014/main" id="{6AB8F7C7-A40E-3B4E-A02F-264E5B866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494"/>
              <a:ext cx="144" cy="144"/>
              <a:chOff x="2880" y="2160"/>
              <a:chExt cx="192" cy="192"/>
            </a:xfrm>
          </p:grpSpPr>
          <p:sp>
            <p:nvSpPr>
              <p:cNvPr id="183" name="Line 60">
                <a:extLst>
                  <a:ext uri="{FF2B5EF4-FFF2-40B4-BE49-F238E27FC236}">
                    <a16:creationId xmlns:a16="http://schemas.microsoft.com/office/drawing/2014/main" id="{D6EC029D-421C-9C42-AF98-DA03EBD9C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61">
                <a:extLst>
                  <a:ext uri="{FF2B5EF4-FFF2-40B4-BE49-F238E27FC236}">
                    <a16:creationId xmlns:a16="http://schemas.microsoft.com/office/drawing/2014/main" id="{5B5B07B0-516D-044B-87E0-60164BF77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3" name="Group 62">
              <a:extLst>
                <a:ext uri="{FF2B5EF4-FFF2-40B4-BE49-F238E27FC236}">
                  <a16:creationId xmlns:a16="http://schemas.microsoft.com/office/drawing/2014/main" id="{6BA03407-7FE2-964D-BA1A-917FE70E5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90"/>
              <a:ext cx="144" cy="144"/>
              <a:chOff x="2880" y="2160"/>
              <a:chExt cx="192" cy="192"/>
            </a:xfrm>
          </p:grpSpPr>
          <p:sp>
            <p:nvSpPr>
              <p:cNvPr id="181" name="Line 63">
                <a:extLst>
                  <a:ext uri="{FF2B5EF4-FFF2-40B4-BE49-F238E27FC236}">
                    <a16:creationId xmlns:a16="http://schemas.microsoft.com/office/drawing/2014/main" id="{208022C7-225F-C746-9B35-10070AB22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64">
                <a:extLst>
                  <a:ext uri="{FF2B5EF4-FFF2-40B4-BE49-F238E27FC236}">
                    <a16:creationId xmlns:a16="http://schemas.microsoft.com/office/drawing/2014/main" id="{98CD9629-13B2-EE40-B0ED-323CC47F3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65">
              <a:extLst>
                <a:ext uri="{FF2B5EF4-FFF2-40B4-BE49-F238E27FC236}">
                  <a16:creationId xmlns:a16="http://schemas.microsoft.com/office/drawing/2014/main" id="{7AFA7AC0-4092-5F4E-8B3B-871F5D6C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5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6">
              <a:extLst>
                <a:ext uri="{FF2B5EF4-FFF2-40B4-BE49-F238E27FC236}">
                  <a16:creationId xmlns:a16="http://schemas.microsoft.com/office/drawing/2014/main" id="{57DE56B5-0549-C844-A087-EA4A0875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1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7">
              <a:extLst>
                <a:ext uri="{FF2B5EF4-FFF2-40B4-BE49-F238E27FC236}">
                  <a16:creationId xmlns:a16="http://schemas.microsoft.com/office/drawing/2014/main" id="{F60E89E9-17C4-7F47-B6C6-A8F836D5B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8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68">
              <a:extLst>
                <a:ext uri="{FF2B5EF4-FFF2-40B4-BE49-F238E27FC236}">
                  <a16:creationId xmlns:a16="http://schemas.microsoft.com/office/drawing/2014/main" id="{7146D045-701A-B340-8519-1D601A3DC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4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" name="Group 69">
              <a:extLst>
                <a:ext uri="{FF2B5EF4-FFF2-40B4-BE49-F238E27FC236}">
                  <a16:creationId xmlns:a16="http://schemas.microsoft.com/office/drawing/2014/main" id="{420BA719-8825-C346-BD6D-411AE8130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254"/>
              <a:ext cx="144" cy="144"/>
              <a:chOff x="2880" y="2160"/>
              <a:chExt cx="192" cy="192"/>
            </a:xfrm>
          </p:grpSpPr>
          <p:sp>
            <p:nvSpPr>
              <p:cNvPr id="179" name="Line 70">
                <a:extLst>
                  <a:ext uri="{FF2B5EF4-FFF2-40B4-BE49-F238E27FC236}">
                    <a16:creationId xmlns:a16="http://schemas.microsoft.com/office/drawing/2014/main" id="{FF1DDBF2-34F6-E045-A796-40E6C72EC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71">
                <a:extLst>
                  <a:ext uri="{FF2B5EF4-FFF2-40B4-BE49-F238E27FC236}">
                    <a16:creationId xmlns:a16="http://schemas.microsoft.com/office/drawing/2014/main" id="{E28C4879-A8C3-A340-B5A0-40984696E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" name="Text Box 48">
            <a:extLst>
              <a:ext uri="{FF2B5EF4-FFF2-40B4-BE49-F238E27FC236}">
                <a16:creationId xmlns:a16="http://schemas.microsoft.com/office/drawing/2014/main" id="{61375736-493D-E449-A371-7BF47744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611" y="244517"/>
            <a:ext cx="844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rtl="1" eaLnBrk="1" hangingPunct="1">
              <a:buNone/>
            </a:pPr>
            <a:r>
              <a:rPr lang="en-US" altLang="en-US" sz="1800" dirty="0">
                <a:latin typeface="Tahoma" pitchFamily="34" charset="0"/>
                <a:cs typeface="Arial" pitchFamily="34" charset="0"/>
              </a:rPr>
              <a:t>Before</a:t>
            </a:r>
          </a:p>
        </p:txBody>
      </p:sp>
      <p:sp>
        <p:nvSpPr>
          <p:cNvPr id="207" name="Text Box 48">
            <a:extLst>
              <a:ext uri="{FF2B5EF4-FFF2-40B4-BE49-F238E27FC236}">
                <a16:creationId xmlns:a16="http://schemas.microsoft.com/office/drawing/2014/main" id="{63782A0B-5748-CB45-9DE1-B3C259E6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576" y="3626879"/>
            <a:ext cx="1190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rtl="1" eaLnBrk="1" hangingPunct="1">
              <a:buNone/>
            </a:pPr>
            <a:r>
              <a:rPr lang="en-US" altLang="en-US" sz="1800" dirty="0">
                <a:latin typeface="Tahoma" pitchFamily="34" charset="0"/>
                <a:cs typeface="Arial" pitchFamily="34" charset="0"/>
              </a:rPr>
              <a:t>After Split</a:t>
            </a:r>
          </a:p>
        </p:txBody>
      </p:sp>
      <p:sp>
        <p:nvSpPr>
          <p:cNvPr id="208" name="Rectangle 3">
            <a:extLst>
              <a:ext uri="{FF2B5EF4-FFF2-40B4-BE49-F238E27FC236}">
                <a16:creationId xmlns:a16="http://schemas.microsoft.com/office/drawing/2014/main" id="{3A2A883E-6600-184F-9E93-46D8AA61923C}"/>
              </a:ext>
            </a:extLst>
          </p:cNvPr>
          <p:cNvSpPr txBox="1">
            <a:spLocks noChangeArrowheads="1"/>
          </p:cNvSpPr>
          <p:nvPr/>
        </p:nvSpPr>
        <p:spPr>
          <a:xfrm>
            <a:off x="1392858" y="5917797"/>
            <a:ext cx="7330910" cy="45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Calculate impurity (entropy) before and after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7275F-FEE6-1009-D0BC-2CC1EBDA1C84}"/>
              </a:ext>
            </a:extLst>
          </p:cNvPr>
          <p:cNvSpPr txBox="1"/>
          <p:nvPr/>
        </p:nvSpPr>
        <p:spPr>
          <a:xfrm>
            <a:off x="987361" y="1082047"/>
            <a:ext cx="4864095" cy="72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decrease in entropy means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85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28600" y="228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indent="-257175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potential split: </a:t>
            </a:r>
          </a:p>
          <a:p>
            <a:pPr marL="257175" indent="-257175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impurity of the children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6732"/>
              </p:ext>
            </p:extLst>
          </p:nvPr>
        </p:nvGraphicFramePr>
        <p:xfrm>
          <a:off x="4608786" y="960567"/>
          <a:ext cx="4155004" cy="58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5920" imgH="431640" progId="Equation.3">
                  <p:embed/>
                </p:oleObj>
              </mc:Choice>
              <mc:Fallback>
                <p:oleObj name="Equation" r:id="rId3" imgW="3085920" imgH="431640" progId="Equation.3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86" y="960567"/>
                        <a:ext cx="4155004" cy="58210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2590800" y="2447925"/>
            <a:ext cx="3505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590800" y="3362325"/>
            <a:ext cx="3505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8856" y="1671443"/>
            <a:ext cx="4051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Entire population (30 instances)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648558" y="4305270"/>
            <a:ext cx="1936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Balance&lt;50K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120412" y="2324070"/>
            <a:ext cx="212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Balance&gt;=50K</a:t>
            </a:r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6096000" y="3971925"/>
            <a:ext cx="1447800" cy="1371600"/>
            <a:chOff x="3840" y="2502"/>
            <a:chExt cx="912" cy="864"/>
          </a:xfrm>
        </p:grpSpPr>
        <p:sp>
          <p:nvSpPr>
            <p:cNvPr id="71691" name="Oval 11"/>
            <p:cNvSpPr>
              <a:spLocks noChangeArrowheads="1"/>
            </p:cNvSpPr>
            <p:nvPr/>
          </p:nvSpPr>
          <p:spPr bwMode="auto">
            <a:xfrm>
              <a:off x="4176" y="259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Oval 12"/>
            <p:cNvSpPr>
              <a:spLocks noChangeArrowheads="1"/>
            </p:cNvSpPr>
            <p:nvPr/>
          </p:nvSpPr>
          <p:spPr bwMode="auto">
            <a:xfrm>
              <a:off x="3840" y="2502"/>
              <a:ext cx="912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Oval 13"/>
            <p:cNvSpPr>
              <a:spLocks noChangeArrowheads="1"/>
            </p:cNvSpPr>
            <p:nvPr/>
          </p:nvSpPr>
          <p:spPr bwMode="auto">
            <a:xfrm>
              <a:off x="4464" y="303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Oval 14"/>
            <p:cNvSpPr>
              <a:spLocks noChangeArrowheads="1"/>
            </p:cNvSpPr>
            <p:nvPr/>
          </p:nvSpPr>
          <p:spPr bwMode="auto">
            <a:xfrm>
              <a:off x="4320" y="303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auto">
            <a:xfrm>
              <a:off x="4080" y="26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auto">
            <a:xfrm>
              <a:off x="4464" y="317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auto">
            <a:xfrm>
              <a:off x="4464" y="279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Oval 18"/>
            <p:cNvSpPr>
              <a:spLocks noChangeArrowheads="1"/>
            </p:cNvSpPr>
            <p:nvPr/>
          </p:nvSpPr>
          <p:spPr bwMode="auto">
            <a:xfrm>
              <a:off x="3888" y="298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/>
            <p:cNvSpPr>
              <a:spLocks noChangeArrowheads="1"/>
            </p:cNvSpPr>
            <p:nvPr/>
          </p:nvSpPr>
          <p:spPr bwMode="auto">
            <a:xfrm>
              <a:off x="3984" y="31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/>
            <p:cNvSpPr>
              <a:spLocks noChangeArrowheads="1"/>
            </p:cNvSpPr>
            <p:nvPr/>
          </p:nvSpPr>
          <p:spPr bwMode="auto">
            <a:xfrm>
              <a:off x="4080" y="32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/>
            <p:cNvSpPr>
              <a:spLocks noChangeArrowheads="1"/>
            </p:cNvSpPr>
            <p:nvPr/>
          </p:nvSpPr>
          <p:spPr bwMode="auto">
            <a:xfrm>
              <a:off x="4272" y="26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/>
            <p:cNvSpPr>
              <a:spLocks noChangeArrowheads="1"/>
            </p:cNvSpPr>
            <p:nvPr/>
          </p:nvSpPr>
          <p:spPr bwMode="auto">
            <a:xfrm>
              <a:off x="4320" y="293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/>
            <p:cNvSpPr>
              <a:spLocks noChangeArrowheads="1"/>
            </p:cNvSpPr>
            <p:nvPr/>
          </p:nvSpPr>
          <p:spPr bwMode="auto">
            <a:xfrm>
              <a:off x="4560" y="298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04" name="Group 24"/>
            <p:cNvGrpSpPr>
              <a:grpSpLocks/>
            </p:cNvGrpSpPr>
            <p:nvPr/>
          </p:nvGrpSpPr>
          <p:grpSpPr bwMode="auto">
            <a:xfrm>
              <a:off x="4224" y="3126"/>
              <a:ext cx="144" cy="144"/>
              <a:chOff x="2880" y="2160"/>
              <a:chExt cx="192" cy="192"/>
            </a:xfrm>
          </p:grpSpPr>
          <p:sp>
            <p:nvSpPr>
              <p:cNvPr id="71705" name="Line 2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06" name="Line 2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07" name="Group 27"/>
          <p:cNvGrpSpPr>
            <a:grpSpLocks/>
          </p:cNvGrpSpPr>
          <p:nvPr/>
        </p:nvGrpSpPr>
        <p:grpSpPr bwMode="auto">
          <a:xfrm>
            <a:off x="6019800" y="1609725"/>
            <a:ext cx="1447800" cy="1371600"/>
            <a:chOff x="3792" y="1014"/>
            <a:chExt cx="912" cy="864"/>
          </a:xfrm>
        </p:grpSpPr>
        <p:grpSp>
          <p:nvGrpSpPr>
            <p:cNvPr id="71708" name="Group 28"/>
            <p:cNvGrpSpPr>
              <a:grpSpLocks/>
            </p:cNvGrpSpPr>
            <p:nvPr/>
          </p:nvGrpSpPr>
          <p:grpSpPr bwMode="auto">
            <a:xfrm>
              <a:off x="3888" y="1302"/>
              <a:ext cx="144" cy="144"/>
              <a:chOff x="2880" y="2160"/>
              <a:chExt cx="192" cy="192"/>
            </a:xfrm>
          </p:grpSpPr>
          <p:sp>
            <p:nvSpPr>
              <p:cNvPr id="71709" name="Line 2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0" name="Line 3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11" name="Group 31"/>
            <p:cNvGrpSpPr>
              <a:grpSpLocks/>
            </p:cNvGrpSpPr>
            <p:nvPr/>
          </p:nvGrpSpPr>
          <p:grpSpPr bwMode="auto">
            <a:xfrm>
              <a:off x="3936" y="1638"/>
              <a:ext cx="144" cy="144"/>
              <a:chOff x="2880" y="2160"/>
              <a:chExt cx="192" cy="192"/>
            </a:xfrm>
          </p:grpSpPr>
          <p:sp>
            <p:nvSpPr>
              <p:cNvPr id="71712" name="Line 3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3" name="Line 3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14" name="Group 34"/>
            <p:cNvGrpSpPr>
              <a:grpSpLocks/>
            </p:cNvGrpSpPr>
            <p:nvPr/>
          </p:nvGrpSpPr>
          <p:grpSpPr bwMode="auto">
            <a:xfrm>
              <a:off x="4224" y="1110"/>
              <a:ext cx="144" cy="144"/>
              <a:chOff x="2880" y="2160"/>
              <a:chExt cx="192" cy="192"/>
            </a:xfrm>
          </p:grpSpPr>
          <p:sp>
            <p:nvSpPr>
              <p:cNvPr id="71715" name="Line 3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6" name="Line 3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17" name="Group 37"/>
            <p:cNvGrpSpPr>
              <a:grpSpLocks/>
            </p:cNvGrpSpPr>
            <p:nvPr/>
          </p:nvGrpSpPr>
          <p:grpSpPr bwMode="auto">
            <a:xfrm>
              <a:off x="4176" y="1542"/>
              <a:ext cx="144" cy="144"/>
              <a:chOff x="2880" y="2160"/>
              <a:chExt cx="192" cy="192"/>
            </a:xfrm>
          </p:grpSpPr>
          <p:sp>
            <p:nvSpPr>
              <p:cNvPr id="71718" name="Line 3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9" name="Line 3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20" name="Group 40"/>
            <p:cNvGrpSpPr>
              <a:grpSpLocks/>
            </p:cNvGrpSpPr>
            <p:nvPr/>
          </p:nvGrpSpPr>
          <p:grpSpPr bwMode="auto">
            <a:xfrm>
              <a:off x="4416" y="1302"/>
              <a:ext cx="144" cy="144"/>
              <a:chOff x="2880" y="2160"/>
              <a:chExt cx="192" cy="192"/>
            </a:xfrm>
          </p:grpSpPr>
          <p:sp>
            <p:nvSpPr>
              <p:cNvPr id="71721" name="Line 4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2" name="Line 4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3" name="Oval 43"/>
            <p:cNvSpPr>
              <a:spLocks noChangeArrowheads="1"/>
            </p:cNvSpPr>
            <p:nvPr/>
          </p:nvSpPr>
          <p:spPr bwMode="auto">
            <a:xfrm>
              <a:off x="3792" y="1014"/>
              <a:ext cx="912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24" name="Group 44"/>
            <p:cNvGrpSpPr>
              <a:grpSpLocks/>
            </p:cNvGrpSpPr>
            <p:nvPr/>
          </p:nvGrpSpPr>
          <p:grpSpPr bwMode="auto">
            <a:xfrm>
              <a:off x="3936" y="1158"/>
              <a:ext cx="144" cy="144"/>
              <a:chOff x="2880" y="2160"/>
              <a:chExt cx="192" cy="192"/>
            </a:xfrm>
          </p:grpSpPr>
          <p:sp>
            <p:nvSpPr>
              <p:cNvPr id="71725" name="Line 4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6" name="Line 4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27" name="Group 47"/>
            <p:cNvGrpSpPr>
              <a:grpSpLocks/>
            </p:cNvGrpSpPr>
            <p:nvPr/>
          </p:nvGrpSpPr>
          <p:grpSpPr bwMode="auto">
            <a:xfrm>
              <a:off x="4032" y="1398"/>
              <a:ext cx="144" cy="144"/>
              <a:chOff x="2880" y="2160"/>
              <a:chExt cx="192" cy="192"/>
            </a:xfrm>
          </p:grpSpPr>
          <p:sp>
            <p:nvSpPr>
              <p:cNvPr id="71728" name="Line 4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9" name="Line 4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30" name="Group 50"/>
            <p:cNvGrpSpPr>
              <a:grpSpLocks/>
            </p:cNvGrpSpPr>
            <p:nvPr/>
          </p:nvGrpSpPr>
          <p:grpSpPr bwMode="auto">
            <a:xfrm>
              <a:off x="4272" y="1350"/>
              <a:ext cx="144" cy="144"/>
              <a:chOff x="2880" y="2160"/>
              <a:chExt cx="192" cy="192"/>
            </a:xfrm>
          </p:grpSpPr>
          <p:sp>
            <p:nvSpPr>
              <p:cNvPr id="71731" name="Line 5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2" name="Line 5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33" name="Group 53"/>
            <p:cNvGrpSpPr>
              <a:grpSpLocks/>
            </p:cNvGrpSpPr>
            <p:nvPr/>
          </p:nvGrpSpPr>
          <p:grpSpPr bwMode="auto">
            <a:xfrm>
              <a:off x="4080" y="1686"/>
              <a:ext cx="144" cy="144"/>
              <a:chOff x="2880" y="2160"/>
              <a:chExt cx="192" cy="192"/>
            </a:xfrm>
          </p:grpSpPr>
          <p:sp>
            <p:nvSpPr>
              <p:cNvPr id="71734" name="Line 54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5" name="Line 5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36" name="Group 56"/>
            <p:cNvGrpSpPr>
              <a:grpSpLocks/>
            </p:cNvGrpSpPr>
            <p:nvPr/>
          </p:nvGrpSpPr>
          <p:grpSpPr bwMode="auto">
            <a:xfrm>
              <a:off x="4464" y="1494"/>
              <a:ext cx="144" cy="144"/>
              <a:chOff x="2880" y="2160"/>
              <a:chExt cx="192" cy="192"/>
            </a:xfrm>
          </p:grpSpPr>
          <p:sp>
            <p:nvSpPr>
              <p:cNvPr id="71737" name="Line 5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8" name="Line 5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39" name="Group 59"/>
            <p:cNvGrpSpPr>
              <a:grpSpLocks/>
            </p:cNvGrpSpPr>
            <p:nvPr/>
          </p:nvGrpSpPr>
          <p:grpSpPr bwMode="auto">
            <a:xfrm>
              <a:off x="3888" y="1494"/>
              <a:ext cx="144" cy="144"/>
              <a:chOff x="2880" y="2160"/>
              <a:chExt cx="192" cy="192"/>
            </a:xfrm>
          </p:grpSpPr>
          <p:sp>
            <p:nvSpPr>
              <p:cNvPr id="71740" name="Line 6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1" name="Line 6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42" name="Group 62"/>
            <p:cNvGrpSpPr>
              <a:grpSpLocks/>
            </p:cNvGrpSpPr>
            <p:nvPr/>
          </p:nvGrpSpPr>
          <p:grpSpPr bwMode="auto">
            <a:xfrm>
              <a:off x="4320" y="1590"/>
              <a:ext cx="144" cy="144"/>
              <a:chOff x="2880" y="2160"/>
              <a:chExt cx="192" cy="192"/>
            </a:xfrm>
          </p:grpSpPr>
          <p:sp>
            <p:nvSpPr>
              <p:cNvPr id="71743" name="Line 6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4" name="Line 6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45" name="Oval 65"/>
            <p:cNvSpPr>
              <a:spLocks noChangeArrowheads="1"/>
            </p:cNvSpPr>
            <p:nvPr/>
          </p:nvSpPr>
          <p:spPr bwMode="auto">
            <a:xfrm>
              <a:off x="4416" y="115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6" name="Oval 66"/>
            <p:cNvSpPr>
              <a:spLocks noChangeArrowheads="1"/>
            </p:cNvSpPr>
            <p:nvPr/>
          </p:nvSpPr>
          <p:spPr bwMode="auto">
            <a:xfrm>
              <a:off x="4080" y="111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7" name="Oval 67"/>
            <p:cNvSpPr>
              <a:spLocks noChangeArrowheads="1"/>
            </p:cNvSpPr>
            <p:nvPr/>
          </p:nvSpPr>
          <p:spPr bwMode="auto">
            <a:xfrm>
              <a:off x="4272" y="168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8" name="Oval 68"/>
            <p:cNvSpPr>
              <a:spLocks noChangeArrowheads="1"/>
            </p:cNvSpPr>
            <p:nvPr/>
          </p:nvSpPr>
          <p:spPr bwMode="auto">
            <a:xfrm>
              <a:off x="4032" y="154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49" name="Group 69"/>
            <p:cNvGrpSpPr>
              <a:grpSpLocks/>
            </p:cNvGrpSpPr>
            <p:nvPr/>
          </p:nvGrpSpPr>
          <p:grpSpPr bwMode="auto">
            <a:xfrm>
              <a:off x="4128" y="1254"/>
              <a:ext cx="144" cy="144"/>
              <a:chOff x="2880" y="2160"/>
              <a:chExt cx="192" cy="192"/>
            </a:xfrm>
          </p:grpSpPr>
          <p:sp>
            <p:nvSpPr>
              <p:cNvPr id="71750" name="Line 7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1" name="Line 7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752" name="Text Box 72"/>
          <p:cNvSpPr txBox="1">
            <a:spLocks noChangeArrowheads="1"/>
          </p:cNvSpPr>
          <p:nvPr/>
        </p:nvSpPr>
        <p:spPr bwMode="auto">
          <a:xfrm>
            <a:off x="7523910" y="2102396"/>
            <a:ext cx="1850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17 instances</a:t>
            </a:r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7533107" y="4381470"/>
            <a:ext cx="1850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13 instances</a:t>
            </a:r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1756696" y="5707564"/>
            <a:ext cx="29760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Overall entropy of split is a weighted average of the two</a:t>
            </a:r>
          </a:p>
        </p:txBody>
      </p:sp>
      <p:graphicFrame>
        <p:nvGraphicFramePr>
          <p:cNvPr id="7175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79447"/>
              </p:ext>
            </p:extLst>
          </p:nvPr>
        </p:nvGraphicFramePr>
        <p:xfrm>
          <a:off x="4874696" y="5857996"/>
          <a:ext cx="2976008" cy="60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431640" progId="Equation.3">
                  <p:embed/>
                </p:oleObj>
              </mc:Choice>
              <mc:Fallback>
                <p:oleObj name="Equation" r:id="rId5" imgW="2120760" imgH="431640" progId="Equation.3">
                  <p:embed/>
                  <p:pic>
                    <p:nvPicPr>
                      <p:cNvPr id="71755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696" y="5857996"/>
                        <a:ext cx="2976008" cy="60652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41976"/>
              </p:ext>
            </p:extLst>
          </p:nvPr>
        </p:nvGraphicFramePr>
        <p:xfrm>
          <a:off x="4514186" y="3308981"/>
          <a:ext cx="4459027" cy="63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7760" imgH="431640" progId="Equation.3">
                  <p:embed/>
                </p:oleObj>
              </mc:Choice>
              <mc:Fallback>
                <p:oleObj name="Equation" r:id="rId7" imgW="3047760" imgH="431640" progId="Equation.3">
                  <p:embed/>
                  <p:pic>
                    <p:nvPicPr>
                      <p:cNvPr id="7175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186" y="3308981"/>
                        <a:ext cx="4459027" cy="63227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8" name="Group 78"/>
          <p:cNvGrpSpPr>
            <a:grpSpLocks/>
          </p:cNvGrpSpPr>
          <p:nvPr/>
        </p:nvGrpSpPr>
        <p:grpSpPr bwMode="auto">
          <a:xfrm>
            <a:off x="392113" y="2219325"/>
            <a:ext cx="2122488" cy="1981200"/>
            <a:chOff x="247" y="1398"/>
            <a:chExt cx="1337" cy="1248"/>
          </a:xfrm>
        </p:grpSpPr>
        <p:sp>
          <p:nvSpPr>
            <p:cNvPr id="71759" name="Oval 79"/>
            <p:cNvSpPr>
              <a:spLocks noChangeArrowheads="1"/>
            </p:cNvSpPr>
            <p:nvPr/>
          </p:nvSpPr>
          <p:spPr bwMode="auto">
            <a:xfrm>
              <a:off x="247" y="1398"/>
              <a:ext cx="1337" cy="1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0" name="Oval 80"/>
            <p:cNvSpPr>
              <a:spLocks noChangeArrowheads="1"/>
            </p:cNvSpPr>
            <p:nvPr/>
          </p:nvSpPr>
          <p:spPr bwMode="auto">
            <a:xfrm>
              <a:off x="768" y="144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1" name="Oval 81"/>
            <p:cNvSpPr>
              <a:spLocks noChangeArrowheads="1"/>
            </p:cNvSpPr>
            <p:nvPr/>
          </p:nvSpPr>
          <p:spPr bwMode="auto">
            <a:xfrm>
              <a:off x="1200" y="20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2" name="Oval 82"/>
            <p:cNvSpPr>
              <a:spLocks noChangeArrowheads="1"/>
            </p:cNvSpPr>
            <p:nvPr/>
          </p:nvSpPr>
          <p:spPr bwMode="auto">
            <a:xfrm>
              <a:off x="960" y="187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3" name="Oval 83"/>
            <p:cNvSpPr>
              <a:spLocks noChangeArrowheads="1"/>
            </p:cNvSpPr>
            <p:nvPr/>
          </p:nvSpPr>
          <p:spPr bwMode="auto">
            <a:xfrm>
              <a:off x="480" y="163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4" name="Oval 84"/>
            <p:cNvSpPr>
              <a:spLocks noChangeArrowheads="1"/>
            </p:cNvSpPr>
            <p:nvPr/>
          </p:nvSpPr>
          <p:spPr bwMode="auto">
            <a:xfrm>
              <a:off x="384" y="207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5" name="Oval 85"/>
            <p:cNvSpPr>
              <a:spLocks noChangeArrowheads="1"/>
            </p:cNvSpPr>
            <p:nvPr/>
          </p:nvSpPr>
          <p:spPr bwMode="auto">
            <a:xfrm>
              <a:off x="576" y="202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6" name="Oval 86"/>
            <p:cNvSpPr>
              <a:spLocks noChangeArrowheads="1"/>
            </p:cNvSpPr>
            <p:nvPr/>
          </p:nvSpPr>
          <p:spPr bwMode="auto">
            <a:xfrm>
              <a:off x="960" y="14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7" name="Oval 87"/>
            <p:cNvSpPr>
              <a:spLocks noChangeArrowheads="1"/>
            </p:cNvSpPr>
            <p:nvPr/>
          </p:nvSpPr>
          <p:spPr bwMode="auto">
            <a:xfrm>
              <a:off x="816" y="163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68" name="Group 88"/>
            <p:cNvGrpSpPr>
              <a:grpSpLocks/>
            </p:cNvGrpSpPr>
            <p:nvPr/>
          </p:nvGrpSpPr>
          <p:grpSpPr bwMode="auto">
            <a:xfrm>
              <a:off x="576" y="1494"/>
              <a:ext cx="144" cy="144"/>
              <a:chOff x="2880" y="2160"/>
              <a:chExt cx="192" cy="192"/>
            </a:xfrm>
          </p:grpSpPr>
          <p:sp>
            <p:nvSpPr>
              <p:cNvPr id="71769" name="Line 8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0" name="Line 90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71" name="Oval 91"/>
            <p:cNvSpPr>
              <a:spLocks noChangeArrowheads="1"/>
            </p:cNvSpPr>
            <p:nvPr/>
          </p:nvSpPr>
          <p:spPr bwMode="auto">
            <a:xfrm>
              <a:off x="1104" y="159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2" name="Oval 92"/>
            <p:cNvSpPr>
              <a:spLocks noChangeArrowheads="1"/>
            </p:cNvSpPr>
            <p:nvPr/>
          </p:nvSpPr>
          <p:spPr bwMode="auto">
            <a:xfrm>
              <a:off x="960" y="216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73" name="Group 93"/>
            <p:cNvGrpSpPr>
              <a:grpSpLocks/>
            </p:cNvGrpSpPr>
            <p:nvPr/>
          </p:nvGrpSpPr>
          <p:grpSpPr bwMode="auto">
            <a:xfrm>
              <a:off x="768" y="1782"/>
              <a:ext cx="144" cy="144"/>
              <a:chOff x="2880" y="2160"/>
              <a:chExt cx="192" cy="192"/>
            </a:xfrm>
          </p:grpSpPr>
          <p:sp>
            <p:nvSpPr>
              <p:cNvPr id="71774" name="Line 94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5" name="Line 9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76" name="Group 96"/>
            <p:cNvGrpSpPr>
              <a:grpSpLocks/>
            </p:cNvGrpSpPr>
            <p:nvPr/>
          </p:nvGrpSpPr>
          <p:grpSpPr bwMode="auto">
            <a:xfrm>
              <a:off x="768" y="2262"/>
              <a:ext cx="144" cy="144"/>
              <a:chOff x="2880" y="2160"/>
              <a:chExt cx="192" cy="192"/>
            </a:xfrm>
          </p:grpSpPr>
          <p:sp>
            <p:nvSpPr>
              <p:cNvPr id="71777" name="Line 9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8" name="Line 9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79" name="Group 99"/>
            <p:cNvGrpSpPr>
              <a:grpSpLocks/>
            </p:cNvGrpSpPr>
            <p:nvPr/>
          </p:nvGrpSpPr>
          <p:grpSpPr bwMode="auto">
            <a:xfrm>
              <a:off x="1152" y="1686"/>
              <a:ext cx="144" cy="144"/>
              <a:chOff x="2880" y="2160"/>
              <a:chExt cx="192" cy="192"/>
            </a:xfrm>
          </p:grpSpPr>
          <p:sp>
            <p:nvSpPr>
              <p:cNvPr id="71780" name="Line 10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1" name="Line 10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82" name="Group 102"/>
            <p:cNvGrpSpPr>
              <a:grpSpLocks/>
            </p:cNvGrpSpPr>
            <p:nvPr/>
          </p:nvGrpSpPr>
          <p:grpSpPr bwMode="auto">
            <a:xfrm>
              <a:off x="288" y="1830"/>
              <a:ext cx="144" cy="144"/>
              <a:chOff x="2880" y="2160"/>
              <a:chExt cx="192" cy="192"/>
            </a:xfrm>
          </p:grpSpPr>
          <p:sp>
            <p:nvSpPr>
              <p:cNvPr id="71783" name="Line 10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4" name="Line 10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85" name="Oval 105"/>
            <p:cNvSpPr>
              <a:spLocks noChangeArrowheads="1"/>
            </p:cNvSpPr>
            <p:nvPr/>
          </p:nvSpPr>
          <p:spPr bwMode="auto">
            <a:xfrm>
              <a:off x="480" y="216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6" name="Oval 106"/>
            <p:cNvSpPr>
              <a:spLocks noChangeArrowheads="1"/>
            </p:cNvSpPr>
            <p:nvPr/>
          </p:nvSpPr>
          <p:spPr bwMode="auto">
            <a:xfrm>
              <a:off x="576" y="226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7" name="Oval 107"/>
            <p:cNvSpPr>
              <a:spLocks noChangeArrowheads="1"/>
            </p:cNvSpPr>
            <p:nvPr/>
          </p:nvSpPr>
          <p:spPr bwMode="auto">
            <a:xfrm>
              <a:off x="720" y="211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8" name="Oval 108"/>
            <p:cNvSpPr>
              <a:spLocks noChangeArrowheads="1"/>
            </p:cNvSpPr>
            <p:nvPr/>
          </p:nvSpPr>
          <p:spPr bwMode="auto">
            <a:xfrm>
              <a:off x="576" y="187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9" name="Oval 109"/>
            <p:cNvSpPr>
              <a:spLocks noChangeArrowheads="1"/>
            </p:cNvSpPr>
            <p:nvPr/>
          </p:nvSpPr>
          <p:spPr bwMode="auto">
            <a:xfrm>
              <a:off x="432" y="192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0" name="Oval 110"/>
            <p:cNvSpPr>
              <a:spLocks noChangeArrowheads="1"/>
            </p:cNvSpPr>
            <p:nvPr/>
          </p:nvSpPr>
          <p:spPr bwMode="auto">
            <a:xfrm>
              <a:off x="336" y="168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91" name="Group 111"/>
            <p:cNvGrpSpPr>
              <a:grpSpLocks/>
            </p:cNvGrpSpPr>
            <p:nvPr/>
          </p:nvGrpSpPr>
          <p:grpSpPr bwMode="auto">
            <a:xfrm>
              <a:off x="960" y="2358"/>
              <a:ext cx="144" cy="144"/>
              <a:chOff x="2880" y="2160"/>
              <a:chExt cx="192" cy="192"/>
            </a:xfrm>
          </p:grpSpPr>
          <p:sp>
            <p:nvSpPr>
              <p:cNvPr id="71792" name="Line 11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3" name="Line 113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94" name="Group 114"/>
            <p:cNvGrpSpPr>
              <a:grpSpLocks/>
            </p:cNvGrpSpPr>
            <p:nvPr/>
          </p:nvGrpSpPr>
          <p:grpSpPr bwMode="auto">
            <a:xfrm>
              <a:off x="672" y="2454"/>
              <a:ext cx="144" cy="144"/>
              <a:chOff x="2880" y="2160"/>
              <a:chExt cx="192" cy="192"/>
            </a:xfrm>
          </p:grpSpPr>
          <p:sp>
            <p:nvSpPr>
              <p:cNvPr id="71795" name="Line 115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6" name="Line 116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97" name="Group 117"/>
            <p:cNvGrpSpPr>
              <a:grpSpLocks/>
            </p:cNvGrpSpPr>
            <p:nvPr/>
          </p:nvGrpSpPr>
          <p:grpSpPr bwMode="auto">
            <a:xfrm>
              <a:off x="1248" y="2310"/>
              <a:ext cx="144" cy="144"/>
              <a:chOff x="2880" y="2160"/>
              <a:chExt cx="192" cy="192"/>
            </a:xfrm>
          </p:grpSpPr>
          <p:sp>
            <p:nvSpPr>
              <p:cNvPr id="71798" name="Line 118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9" name="Line 119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00" name="Group 120"/>
            <p:cNvGrpSpPr>
              <a:grpSpLocks/>
            </p:cNvGrpSpPr>
            <p:nvPr/>
          </p:nvGrpSpPr>
          <p:grpSpPr bwMode="auto">
            <a:xfrm>
              <a:off x="816" y="2022"/>
              <a:ext cx="144" cy="144"/>
              <a:chOff x="2880" y="2160"/>
              <a:chExt cx="192" cy="192"/>
            </a:xfrm>
          </p:grpSpPr>
          <p:sp>
            <p:nvSpPr>
              <p:cNvPr id="71801" name="Line 12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2" name="Line 12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03" name="Group 123"/>
            <p:cNvGrpSpPr>
              <a:grpSpLocks/>
            </p:cNvGrpSpPr>
            <p:nvPr/>
          </p:nvGrpSpPr>
          <p:grpSpPr bwMode="auto">
            <a:xfrm>
              <a:off x="1056" y="2214"/>
              <a:ext cx="144" cy="144"/>
              <a:chOff x="2880" y="2160"/>
              <a:chExt cx="192" cy="192"/>
            </a:xfrm>
          </p:grpSpPr>
          <p:sp>
            <p:nvSpPr>
              <p:cNvPr id="71804" name="Line 124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5" name="Line 12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06" name="Group 126"/>
            <p:cNvGrpSpPr>
              <a:grpSpLocks/>
            </p:cNvGrpSpPr>
            <p:nvPr/>
          </p:nvGrpSpPr>
          <p:grpSpPr bwMode="auto">
            <a:xfrm>
              <a:off x="1104" y="2454"/>
              <a:ext cx="144" cy="144"/>
              <a:chOff x="2880" y="2160"/>
              <a:chExt cx="192" cy="192"/>
            </a:xfrm>
          </p:grpSpPr>
          <p:sp>
            <p:nvSpPr>
              <p:cNvPr id="71807" name="Line 12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8" name="Line 128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09" name="Group 129"/>
            <p:cNvGrpSpPr>
              <a:grpSpLocks/>
            </p:cNvGrpSpPr>
            <p:nvPr/>
          </p:nvGrpSpPr>
          <p:grpSpPr bwMode="auto">
            <a:xfrm>
              <a:off x="1248" y="1830"/>
              <a:ext cx="144" cy="144"/>
              <a:chOff x="2880" y="2160"/>
              <a:chExt cx="192" cy="192"/>
            </a:xfrm>
          </p:grpSpPr>
          <p:sp>
            <p:nvSpPr>
              <p:cNvPr id="71810" name="Line 130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1" name="Line 131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12" name="Group 132"/>
            <p:cNvGrpSpPr>
              <a:grpSpLocks/>
            </p:cNvGrpSpPr>
            <p:nvPr/>
          </p:nvGrpSpPr>
          <p:grpSpPr bwMode="auto">
            <a:xfrm>
              <a:off x="1392" y="1974"/>
              <a:ext cx="144" cy="144"/>
              <a:chOff x="2880" y="2160"/>
              <a:chExt cx="192" cy="192"/>
            </a:xfrm>
          </p:grpSpPr>
          <p:sp>
            <p:nvSpPr>
              <p:cNvPr id="71813" name="Line 133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4" name="Line 13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7B7210-3ABE-7544-0C13-3DA3B26107C6}"/>
              </a:ext>
            </a:extLst>
          </p:cNvPr>
          <p:cNvGrpSpPr/>
          <p:nvPr/>
        </p:nvGrpSpPr>
        <p:grpSpPr>
          <a:xfrm>
            <a:off x="149408" y="4759813"/>
            <a:ext cx="1744388" cy="464743"/>
            <a:chOff x="3038852" y="1184167"/>
            <a:chExt cx="1784000" cy="4428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115CBD-C83C-8C9D-6E36-606FC4BB64CF}"/>
                </a:ext>
              </a:extLst>
            </p:cNvPr>
            <p:cNvSpPr txBox="1"/>
            <p:nvPr/>
          </p:nvSpPr>
          <p:spPr>
            <a:xfrm>
              <a:off x="3038852" y="1184167"/>
              <a:ext cx="1784000" cy="4428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 good risk – no default</a:t>
              </a:r>
            </a:p>
            <a:p>
              <a:pPr marL="0" indent="0" algn="l">
                <a:buNone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bad risk - default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271054-E120-DBE9-B6E7-9907AF6FF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9842" y="1409693"/>
              <a:ext cx="165100" cy="16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417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5" grpId="0" animBg="1"/>
      <p:bldP spid="71686" grpId="0" animBg="1"/>
      <p:bldP spid="71687" grpId="0"/>
      <p:bldP spid="71688" grpId="0"/>
      <p:bldP spid="71689" grpId="0"/>
      <p:bldP spid="71752" grpId="0"/>
      <p:bldP spid="71753" grpId="0"/>
      <p:bldP spid="717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80D5-9A20-1E08-8BFB-A0B2070A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Measuring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801B-A465-C6CC-697E-8546FA17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gives us a measure of how helpful a given leaf is in predicting the target</a:t>
            </a:r>
          </a:p>
          <a:p>
            <a:endParaRPr lang="en-US" dirty="0"/>
          </a:p>
          <a:p>
            <a:r>
              <a:rPr lang="en-US" dirty="0"/>
              <a:t>But we need an overall sense of the value of the split! </a:t>
            </a:r>
          </a:p>
          <a:p>
            <a:endParaRPr lang="en-US" dirty="0"/>
          </a:p>
          <a:p>
            <a:r>
              <a:rPr lang="en-US" dirty="0"/>
              <a:t>We want splits that increase our overall information, not just carve off little areas with perfect entropy…</a:t>
            </a:r>
          </a:p>
          <a:p>
            <a:endParaRPr lang="en-US" dirty="0"/>
          </a:p>
          <a:p>
            <a:r>
              <a:rPr lang="en-US" dirty="0"/>
              <a:t>We do this by measuring the overall improvement in entropy across the entire data set for each split: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15644-08E9-CCC5-D9C9-935A47FD7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7C139-95A2-F24B-98A0-2F30DAE5D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488" y="76200"/>
            <a:ext cx="975452" cy="129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82479D-42F1-5544-8A72-53E8F471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9D44-2362-EB42-BAD5-A3DC150F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8534"/>
            <a:ext cx="8229600" cy="481420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Think very hard about your target! 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Sometimes it is obvious – (e.g. </a:t>
            </a:r>
            <a:r>
              <a:rPr lang="en-US" i="1" dirty="0"/>
              <a:t>will this patient develop diabetes?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But sometimes what you really want to predict is not known </a:t>
            </a:r>
            <a:r>
              <a:rPr lang="en-US" dirty="0">
                <a:sym typeface="Wingdings"/>
              </a:rPr>
              <a:t>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Consider Proxies: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ym typeface="Wingdings"/>
              </a:rPr>
              <a:t>what else can I observe that is very close to the target I really care about???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Target case: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ym typeface="Wingdings"/>
              </a:rPr>
              <a:t>pregnancy is not known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ym typeface="Wingdings"/>
              </a:rPr>
              <a:t>but signing up for a baby shower was known, it is a pretty good proxy for somebody to be pregnant </a:t>
            </a:r>
            <a:endParaRPr lang="en-US" dirty="0"/>
          </a:p>
        </p:txBody>
      </p:sp>
      <p:pic>
        <p:nvPicPr>
          <p:cNvPr id="10" name="Picture 9" descr="A diagram of data understanding&#10;&#10;Description automatically generated">
            <a:extLst>
              <a:ext uri="{FF2B5EF4-FFF2-40B4-BE49-F238E27FC236}">
                <a16:creationId xmlns:a16="http://schemas.microsoft.com/office/drawing/2014/main" id="{27ED4B7A-D50A-E933-2A72-9386AE21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440" y="5699466"/>
            <a:ext cx="1333500" cy="863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1820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56626" y="1130211"/>
            <a:ext cx="8334703" cy="5166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Gain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Impurity (parent) – [Impurity (children)]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55083" y="2843889"/>
            <a:ext cx="26532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Impurity(Pre-Split) =0.996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891699" y="2846410"/>
            <a:ext cx="365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Average Impurity(Post-Split) = 0.615</a:t>
            </a:r>
          </a:p>
        </p:txBody>
      </p:sp>
      <p:cxnSp>
        <p:nvCxnSpPr>
          <p:cNvPr id="72711" name="AutoShape 7"/>
          <p:cNvCxnSpPr>
            <a:cxnSpLocks noChangeShapeType="1"/>
            <a:stCxn id="72707" idx="0"/>
            <a:endCxn id="72710" idx="0"/>
          </p:cNvCxnSpPr>
          <p:nvPr/>
        </p:nvCxnSpPr>
        <p:spPr bwMode="auto">
          <a:xfrm rot="16200000" flipH="1">
            <a:off x="4899837" y="1025748"/>
            <a:ext cx="2521" cy="3638802"/>
          </a:xfrm>
          <a:prstGeom prst="curvedConnector3">
            <a:avLst>
              <a:gd name="adj1" fmla="val -9067830"/>
            </a:avLst>
          </a:prstGeom>
          <a:noFill/>
          <a:ln w="9525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590313" y="3981278"/>
            <a:ext cx="2211558" cy="28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eaLnBrk="1" hangingPunct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Gain=0.996-0.615=0.38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D122F6-7EF5-E576-DBA4-6C35714CBCA9}"/>
              </a:ext>
            </a:extLst>
          </p:cNvPr>
          <p:cNvGrpSpPr/>
          <p:nvPr/>
        </p:nvGrpSpPr>
        <p:grpSpPr>
          <a:xfrm>
            <a:off x="2057759" y="3339424"/>
            <a:ext cx="4259505" cy="2557462"/>
            <a:chOff x="2057759" y="3339424"/>
            <a:chExt cx="4259505" cy="2557462"/>
          </a:xfrm>
        </p:grpSpPr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 flipV="1">
              <a:off x="3655027" y="3858536"/>
              <a:ext cx="1365250" cy="779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3655027" y="4637999"/>
              <a:ext cx="1365250" cy="674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Text Box 17"/>
            <p:cNvSpPr txBox="1">
              <a:spLocks noChangeArrowheads="1"/>
            </p:cNvSpPr>
            <p:nvPr/>
          </p:nvSpPr>
          <p:spPr bwMode="auto">
            <a:xfrm>
              <a:off x="3526990" y="5106397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eaLnBrk="1" hangingPunct="1">
                <a:defRPr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57213" indent="-214313" eaLnBrk="1" hangingPunct="1">
                <a:buChar char="–"/>
                <a:defRPr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857250" indent="-171450" eaLnBrk="1" hangingPunct="1">
                <a:defRPr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200150" indent="-171450" eaLnBrk="1" hangingPunct="1">
                <a:buChar char="–"/>
                <a:defRPr sz="15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543050" indent="-171450" eaLnBrk="1" hangingPunct="1">
                <a:buChar char="»"/>
                <a:defRPr sz="15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8859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6pPr>
              <a:lvl7pPr marL="22288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7pPr>
              <a:lvl8pPr marL="25717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8pPr>
              <a:lvl9pPr marL="29146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Balance&lt;50K</a:t>
              </a:r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3596534" y="3730117"/>
              <a:ext cx="1400968" cy="312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eaLnBrk="1" hangingPunct="1">
                <a:defRPr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57213" indent="-214313" eaLnBrk="1" hangingPunct="1">
                <a:buChar char="–"/>
                <a:defRPr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857250" indent="-171450" eaLnBrk="1" hangingPunct="1">
                <a:defRPr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200150" indent="-171450" eaLnBrk="1" hangingPunct="1">
                <a:buChar char="–"/>
                <a:defRPr sz="15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543050" indent="-171450" eaLnBrk="1" hangingPunct="1">
                <a:buChar char="»"/>
                <a:defRPr sz="15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8859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6pPr>
              <a:lvl7pPr marL="22288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7pPr>
              <a:lvl8pPr marL="25717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8pPr>
              <a:lvl9pPr marL="29146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Balance&gt;=50K</a:t>
              </a:r>
            </a:p>
          </p:txBody>
        </p:sp>
        <p:grpSp>
          <p:nvGrpSpPr>
            <p:cNvPr id="72761" name="Group 57"/>
            <p:cNvGrpSpPr>
              <a:grpSpLocks/>
            </p:cNvGrpSpPr>
            <p:nvPr/>
          </p:nvGrpSpPr>
          <p:grpSpPr bwMode="auto">
            <a:xfrm>
              <a:off x="2057759" y="4014111"/>
              <a:ext cx="1639888" cy="1143000"/>
              <a:chOff x="700" y="2690"/>
              <a:chExt cx="1033" cy="720"/>
            </a:xfrm>
          </p:grpSpPr>
          <p:sp>
            <p:nvSpPr>
              <p:cNvPr id="72762" name="Oval 58"/>
              <p:cNvSpPr>
                <a:spLocks noChangeArrowheads="1"/>
              </p:cNvSpPr>
              <p:nvPr/>
            </p:nvSpPr>
            <p:spPr bwMode="auto">
              <a:xfrm>
                <a:off x="700" y="2690"/>
                <a:ext cx="1033" cy="7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3" name="Oval 59"/>
              <p:cNvSpPr>
                <a:spLocks noChangeArrowheads="1"/>
              </p:cNvSpPr>
              <p:nvPr/>
            </p:nvSpPr>
            <p:spPr bwMode="auto">
              <a:xfrm>
                <a:off x="1173" y="3083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764" name="Group 60"/>
              <p:cNvGrpSpPr>
                <a:grpSpLocks/>
              </p:cNvGrpSpPr>
              <p:nvPr/>
            </p:nvGrpSpPr>
            <p:grpSpPr bwMode="auto">
              <a:xfrm>
                <a:off x="1130" y="2788"/>
                <a:ext cx="129" cy="98"/>
                <a:chOff x="2880" y="2160"/>
                <a:chExt cx="192" cy="192"/>
              </a:xfrm>
            </p:grpSpPr>
            <p:sp>
              <p:nvSpPr>
                <p:cNvPr id="72765" name="Line 61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66" name="Line 62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67" name="Oval 63"/>
              <p:cNvSpPr>
                <a:spLocks noChangeArrowheads="1"/>
              </p:cNvSpPr>
              <p:nvPr/>
            </p:nvSpPr>
            <p:spPr bwMode="auto">
              <a:xfrm>
                <a:off x="1560" y="3115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8" name="Oval 64"/>
              <p:cNvSpPr>
                <a:spLocks noChangeArrowheads="1"/>
              </p:cNvSpPr>
              <p:nvPr/>
            </p:nvSpPr>
            <p:spPr bwMode="auto">
              <a:xfrm>
                <a:off x="1345" y="3279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9" name="Oval 65"/>
              <p:cNvSpPr>
                <a:spLocks noChangeArrowheads="1"/>
              </p:cNvSpPr>
              <p:nvPr/>
            </p:nvSpPr>
            <p:spPr bwMode="auto">
              <a:xfrm>
                <a:off x="829" y="3181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0" name="Oval 66"/>
              <p:cNvSpPr>
                <a:spLocks noChangeArrowheads="1"/>
              </p:cNvSpPr>
              <p:nvPr/>
            </p:nvSpPr>
            <p:spPr bwMode="auto">
              <a:xfrm>
                <a:off x="915" y="3246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1" name="Oval 67"/>
              <p:cNvSpPr>
                <a:spLocks noChangeArrowheads="1"/>
              </p:cNvSpPr>
              <p:nvPr/>
            </p:nvSpPr>
            <p:spPr bwMode="auto">
              <a:xfrm>
                <a:off x="1431" y="3115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2" name="Oval 68"/>
              <p:cNvSpPr>
                <a:spLocks noChangeArrowheads="1"/>
              </p:cNvSpPr>
              <p:nvPr/>
            </p:nvSpPr>
            <p:spPr bwMode="auto">
              <a:xfrm>
                <a:off x="915" y="2854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3" name="Oval 69"/>
              <p:cNvSpPr>
                <a:spLocks noChangeArrowheads="1"/>
              </p:cNvSpPr>
              <p:nvPr/>
            </p:nvSpPr>
            <p:spPr bwMode="auto">
              <a:xfrm>
                <a:off x="1345" y="3017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774" name="Group 70"/>
              <p:cNvGrpSpPr>
                <a:grpSpLocks/>
              </p:cNvGrpSpPr>
              <p:nvPr/>
            </p:nvGrpSpPr>
            <p:grpSpPr bwMode="auto">
              <a:xfrm>
                <a:off x="1044" y="3050"/>
                <a:ext cx="129" cy="98"/>
                <a:chOff x="2880" y="2160"/>
                <a:chExt cx="192" cy="192"/>
              </a:xfrm>
            </p:grpSpPr>
            <p:sp>
              <p:nvSpPr>
                <p:cNvPr id="72775" name="Line 71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76" name="Line 72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78" name="Oval 74"/>
              <p:cNvSpPr>
                <a:spLocks noChangeArrowheads="1"/>
              </p:cNvSpPr>
              <p:nvPr/>
            </p:nvSpPr>
            <p:spPr bwMode="auto">
              <a:xfrm>
                <a:off x="1345" y="3017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9" name="Oval 75"/>
              <p:cNvSpPr>
                <a:spLocks noChangeArrowheads="1"/>
              </p:cNvSpPr>
              <p:nvPr/>
            </p:nvSpPr>
            <p:spPr bwMode="auto">
              <a:xfrm>
                <a:off x="1345" y="2755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0" name="Oval 76"/>
              <p:cNvSpPr>
                <a:spLocks noChangeArrowheads="1"/>
              </p:cNvSpPr>
              <p:nvPr/>
            </p:nvSpPr>
            <p:spPr bwMode="auto">
              <a:xfrm>
                <a:off x="1173" y="2723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1" name="Oval 77"/>
              <p:cNvSpPr>
                <a:spLocks noChangeArrowheads="1"/>
              </p:cNvSpPr>
              <p:nvPr/>
            </p:nvSpPr>
            <p:spPr bwMode="auto">
              <a:xfrm>
                <a:off x="1216" y="2854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2" name="Oval 78"/>
              <p:cNvSpPr>
                <a:spLocks noChangeArrowheads="1"/>
              </p:cNvSpPr>
              <p:nvPr/>
            </p:nvSpPr>
            <p:spPr bwMode="auto">
              <a:xfrm>
                <a:off x="1259" y="3148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3" name="Oval 79"/>
              <p:cNvSpPr>
                <a:spLocks noChangeArrowheads="1"/>
              </p:cNvSpPr>
              <p:nvPr/>
            </p:nvSpPr>
            <p:spPr bwMode="auto">
              <a:xfrm>
                <a:off x="1001" y="3148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4" name="Oval 80"/>
              <p:cNvSpPr>
                <a:spLocks noChangeArrowheads="1"/>
              </p:cNvSpPr>
              <p:nvPr/>
            </p:nvSpPr>
            <p:spPr bwMode="auto">
              <a:xfrm>
                <a:off x="1087" y="3312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785" name="Group 81"/>
              <p:cNvGrpSpPr>
                <a:grpSpLocks/>
              </p:cNvGrpSpPr>
              <p:nvPr/>
            </p:nvGrpSpPr>
            <p:grpSpPr bwMode="auto">
              <a:xfrm>
                <a:off x="915" y="3017"/>
                <a:ext cx="129" cy="98"/>
                <a:chOff x="2880" y="2160"/>
                <a:chExt cx="192" cy="192"/>
              </a:xfrm>
            </p:grpSpPr>
            <p:sp>
              <p:nvSpPr>
                <p:cNvPr id="72786" name="Line 82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87" name="Line 83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788" name="Group 84"/>
              <p:cNvGrpSpPr>
                <a:grpSpLocks/>
              </p:cNvGrpSpPr>
              <p:nvPr/>
            </p:nvGrpSpPr>
            <p:grpSpPr bwMode="auto">
              <a:xfrm>
                <a:off x="1001" y="2919"/>
                <a:ext cx="129" cy="98"/>
                <a:chOff x="2880" y="2160"/>
                <a:chExt cx="192" cy="192"/>
              </a:xfrm>
            </p:grpSpPr>
            <p:sp>
              <p:nvSpPr>
                <p:cNvPr id="72789" name="Line 85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90" name="Line 86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791" name="Group 87"/>
              <p:cNvGrpSpPr>
                <a:grpSpLocks/>
              </p:cNvGrpSpPr>
              <p:nvPr/>
            </p:nvGrpSpPr>
            <p:grpSpPr bwMode="auto">
              <a:xfrm>
                <a:off x="786" y="3083"/>
                <a:ext cx="129" cy="98"/>
                <a:chOff x="2880" y="2160"/>
                <a:chExt cx="192" cy="192"/>
              </a:xfrm>
            </p:grpSpPr>
            <p:sp>
              <p:nvSpPr>
                <p:cNvPr id="72792" name="Line 88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93" name="Line 89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794" name="Group 90"/>
              <p:cNvGrpSpPr>
                <a:grpSpLocks/>
              </p:cNvGrpSpPr>
              <p:nvPr/>
            </p:nvGrpSpPr>
            <p:grpSpPr bwMode="auto">
              <a:xfrm>
                <a:off x="1001" y="2755"/>
                <a:ext cx="129" cy="99"/>
                <a:chOff x="2880" y="2160"/>
                <a:chExt cx="192" cy="192"/>
              </a:xfrm>
            </p:grpSpPr>
            <p:sp>
              <p:nvSpPr>
                <p:cNvPr id="72795" name="Line 91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96" name="Line 92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97" name="Oval 93"/>
              <p:cNvSpPr>
                <a:spLocks noChangeArrowheads="1"/>
              </p:cNvSpPr>
              <p:nvPr/>
            </p:nvSpPr>
            <p:spPr bwMode="auto">
              <a:xfrm>
                <a:off x="1474" y="2821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8" name="Oval 94"/>
              <p:cNvSpPr>
                <a:spLocks noChangeArrowheads="1"/>
              </p:cNvSpPr>
              <p:nvPr/>
            </p:nvSpPr>
            <p:spPr bwMode="auto">
              <a:xfrm>
                <a:off x="1345" y="2919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799" name="Group 95"/>
              <p:cNvGrpSpPr>
                <a:grpSpLocks/>
              </p:cNvGrpSpPr>
              <p:nvPr/>
            </p:nvGrpSpPr>
            <p:grpSpPr bwMode="auto">
              <a:xfrm>
                <a:off x="1474" y="2984"/>
                <a:ext cx="129" cy="99"/>
                <a:chOff x="2880" y="2160"/>
                <a:chExt cx="192" cy="192"/>
              </a:xfrm>
            </p:grpSpPr>
            <p:sp>
              <p:nvSpPr>
                <p:cNvPr id="72800" name="Line 96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01" name="Line 97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02" name="Group 98"/>
              <p:cNvGrpSpPr>
                <a:grpSpLocks/>
              </p:cNvGrpSpPr>
              <p:nvPr/>
            </p:nvGrpSpPr>
            <p:grpSpPr bwMode="auto">
              <a:xfrm>
                <a:off x="1087" y="3181"/>
                <a:ext cx="129" cy="98"/>
                <a:chOff x="2880" y="2160"/>
                <a:chExt cx="192" cy="192"/>
              </a:xfrm>
            </p:grpSpPr>
            <p:sp>
              <p:nvSpPr>
                <p:cNvPr id="72803" name="Line 99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04" name="Line 100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05" name="Group 101"/>
              <p:cNvGrpSpPr>
                <a:grpSpLocks/>
              </p:cNvGrpSpPr>
              <p:nvPr/>
            </p:nvGrpSpPr>
            <p:grpSpPr bwMode="auto">
              <a:xfrm>
                <a:off x="1173" y="2952"/>
                <a:ext cx="129" cy="98"/>
                <a:chOff x="2880" y="2160"/>
                <a:chExt cx="192" cy="192"/>
              </a:xfrm>
            </p:grpSpPr>
            <p:sp>
              <p:nvSpPr>
                <p:cNvPr id="72806" name="Line 102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07" name="Line 103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08" name="Group 104"/>
              <p:cNvGrpSpPr>
                <a:grpSpLocks/>
              </p:cNvGrpSpPr>
              <p:nvPr/>
            </p:nvGrpSpPr>
            <p:grpSpPr bwMode="auto">
              <a:xfrm>
                <a:off x="1173" y="3279"/>
                <a:ext cx="129" cy="98"/>
                <a:chOff x="2880" y="2160"/>
                <a:chExt cx="192" cy="192"/>
              </a:xfrm>
            </p:grpSpPr>
            <p:sp>
              <p:nvSpPr>
                <p:cNvPr id="72809" name="Line 105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10" name="Line 106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11" name="Group 107"/>
              <p:cNvGrpSpPr>
                <a:grpSpLocks/>
              </p:cNvGrpSpPr>
              <p:nvPr/>
            </p:nvGrpSpPr>
            <p:grpSpPr bwMode="auto">
              <a:xfrm>
                <a:off x="1345" y="3181"/>
                <a:ext cx="129" cy="98"/>
                <a:chOff x="2880" y="2160"/>
                <a:chExt cx="192" cy="192"/>
              </a:xfrm>
            </p:grpSpPr>
            <p:sp>
              <p:nvSpPr>
                <p:cNvPr id="72812" name="Line 108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13" name="Line 109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14" name="Group 110"/>
              <p:cNvGrpSpPr>
                <a:grpSpLocks/>
              </p:cNvGrpSpPr>
              <p:nvPr/>
            </p:nvGrpSpPr>
            <p:grpSpPr bwMode="auto">
              <a:xfrm>
                <a:off x="786" y="2854"/>
                <a:ext cx="129" cy="98"/>
                <a:chOff x="2880" y="2160"/>
                <a:chExt cx="192" cy="192"/>
              </a:xfrm>
            </p:grpSpPr>
            <p:sp>
              <p:nvSpPr>
                <p:cNvPr id="72815" name="Line 111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16" name="Line 112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17" name="Group 113"/>
              <p:cNvGrpSpPr>
                <a:grpSpLocks/>
              </p:cNvGrpSpPr>
              <p:nvPr/>
            </p:nvGrpSpPr>
            <p:grpSpPr bwMode="auto">
              <a:xfrm>
                <a:off x="1517" y="2886"/>
                <a:ext cx="129" cy="98"/>
                <a:chOff x="2880" y="2160"/>
                <a:chExt cx="192" cy="192"/>
              </a:xfrm>
            </p:grpSpPr>
            <p:sp>
              <p:nvSpPr>
                <p:cNvPr id="72818" name="Line 114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19" name="Line 115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20" name="Group 116"/>
              <p:cNvGrpSpPr>
                <a:grpSpLocks/>
              </p:cNvGrpSpPr>
              <p:nvPr/>
            </p:nvGrpSpPr>
            <p:grpSpPr bwMode="auto">
              <a:xfrm>
                <a:off x="743" y="2984"/>
                <a:ext cx="129" cy="99"/>
                <a:chOff x="2880" y="2160"/>
                <a:chExt cx="192" cy="192"/>
              </a:xfrm>
            </p:grpSpPr>
            <p:sp>
              <p:nvSpPr>
                <p:cNvPr id="72821" name="Line 117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22" name="Line 118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823" name="Group 119"/>
            <p:cNvGrpSpPr>
              <a:grpSpLocks/>
            </p:cNvGrpSpPr>
            <p:nvPr/>
          </p:nvGrpSpPr>
          <p:grpSpPr bwMode="auto">
            <a:xfrm>
              <a:off x="4952014" y="4961849"/>
              <a:ext cx="1296988" cy="935037"/>
              <a:chOff x="2550" y="3344"/>
              <a:chExt cx="817" cy="589"/>
            </a:xfrm>
          </p:grpSpPr>
          <p:sp>
            <p:nvSpPr>
              <p:cNvPr id="72824" name="Oval 120"/>
              <p:cNvSpPr>
                <a:spLocks noChangeArrowheads="1"/>
              </p:cNvSpPr>
              <p:nvPr/>
            </p:nvSpPr>
            <p:spPr bwMode="auto">
              <a:xfrm>
                <a:off x="2851" y="3410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5" name="Oval 121"/>
              <p:cNvSpPr>
                <a:spLocks noChangeArrowheads="1"/>
              </p:cNvSpPr>
              <p:nvPr/>
            </p:nvSpPr>
            <p:spPr bwMode="auto">
              <a:xfrm>
                <a:off x="2550" y="3344"/>
                <a:ext cx="817" cy="5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6" name="Oval 122"/>
              <p:cNvSpPr>
                <a:spLocks noChangeArrowheads="1"/>
              </p:cNvSpPr>
              <p:nvPr/>
            </p:nvSpPr>
            <p:spPr bwMode="auto">
              <a:xfrm>
                <a:off x="3109" y="3704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7" name="Oval 123"/>
              <p:cNvSpPr>
                <a:spLocks noChangeArrowheads="1"/>
              </p:cNvSpPr>
              <p:nvPr/>
            </p:nvSpPr>
            <p:spPr bwMode="auto">
              <a:xfrm>
                <a:off x="2980" y="3704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8" name="Oval 124"/>
              <p:cNvSpPr>
                <a:spLocks noChangeArrowheads="1"/>
              </p:cNvSpPr>
              <p:nvPr/>
            </p:nvSpPr>
            <p:spPr bwMode="auto">
              <a:xfrm>
                <a:off x="2765" y="3475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29" name="Oval 125"/>
              <p:cNvSpPr>
                <a:spLocks noChangeArrowheads="1"/>
              </p:cNvSpPr>
              <p:nvPr/>
            </p:nvSpPr>
            <p:spPr bwMode="auto">
              <a:xfrm>
                <a:off x="3109" y="3802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0" name="Oval 126"/>
              <p:cNvSpPr>
                <a:spLocks noChangeArrowheads="1"/>
              </p:cNvSpPr>
              <p:nvPr/>
            </p:nvSpPr>
            <p:spPr bwMode="auto">
              <a:xfrm>
                <a:off x="3109" y="3541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1" name="Oval 127"/>
              <p:cNvSpPr>
                <a:spLocks noChangeArrowheads="1"/>
              </p:cNvSpPr>
              <p:nvPr/>
            </p:nvSpPr>
            <p:spPr bwMode="auto">
              <a:xfrm>
                <a:off x="2593" y="3671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2" name="Oval 128"/>
              <p:cNvSpPr>
                <a:spLocks noChangeArrowheads="1"/>
              </p:cNvSpPr>
              <p:nvPr/>
            </p:nvSpPr>
            <p:spPr bwMode="auto">
              <a:xfrm>
                <a:off x="2679" y="3770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3" name="Oval 129"/>
              <p:cNvSpPr>
                <a:spLocks noChangeArrowheads="1"/>
              </p:cNvSpPr>
              <p:nvPr/>
            </p:nvSpPr>
            <p:spPr bwMode="auto">
              <a:xfrm>
                <a:off x="2765" y="3835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4" name="Oval 130"/>
              <p:cNvSpPr>
                <a:spLocks noChangeArrowheads="1"/>
              </p:cNvSpPr>
              <p:nvPr/>
            </p:nvSpPr>
            <p:spPr bwMode="auto">
              <a:xfrm>
                <a:off x="2937" y="3475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5" name="Oval 131"/>
              <p:cNvSpPr>
                <a:spLocks noChangeArrowheads="1"/>
              </p:cNvSpPr>
              <p:nvPr/>
            </p:nvSpPr>
            <p:spPr bwMode="auto">
              <a:xfrm>
                <a:off x="2980" y="3639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36" name="Oval 132"/>
              <p:cNvSpPr>
                <a:spLocks noChangeArrowheads="1"/>
              </p:cNvSpPr>
              <p:nvPr/>
            </p:nvSpPr>
            <p:spPr bwMode="auto">
              <a:xfrm>
                <a:off x="3195" y="3671"/>
                <a:ext cx="86" cy="6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837" name="Group 133"/>
              <p:cNvGrpSpPr>
                <a:grpSpLocks/>
              </p:cNvGrpSpPr>
              <p:nvPr/>
            </p:nvGrpSpPr>
            <p:grpSpPr bwMode="auto">
              <a:xfrm>
                <a:off x="2894" y="3770"/>
                <a:ext cx="129" cy="98"/>
                <a:chOff x="2880" y="2160"/>
                <a:chExt cx="192" cy="192"/>
              </a:xfrm>
            </p:grpSpPr>
            <p:sp>
              <p:nvSpPr>
                <p:cNvPr id="72838" name="Line 134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39" name="Line 135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840" name="Group 136"/>
            <p:cNvGrpSpPr>
              <a:grpSpLocks/>
            </p:cNvGrpSpPr>
            <p:nvPr/>
          </p:nvGrpSpPr>
          <p:grpSpPr bwMode="auto">
            <a:xfrm>
              <a:off x="5020277" y="3339424"/>
              <a:ext cx="1296987" cy="935037"/>
              <a:chOff x="2593" y="2265"/>
              <a:chExt cx="817" cy="589"/>
            </a:xfrm>
          </p:grpSpPr>
          <p:grpSp>
            <p:nvGrpSpPr>
              <p:cNvPr id="72841" name="Group 137"/>
              <p:cNvGrpSpPr>
                <a:grpSpLocks/>
              </p:cNvGrpSpPr>
              <p:nvPr/>
            </p:nvGrpSpPr>
            <p:grpSpPr bwMode="auto">
              <a:xfrm>
                <a:off x="2679" y="2461"/>
                <a:ext cx="129" cy="98"/>
                <a:chOff x="2880" y="2160"/>
                <a:chExt cx="192" cy="192"/>
              </a:xfrm>
            </p:grpSpPr>
            <p:sp>
              <p:nvSpPr>
                <p:cNvPr id="72842" name="Line 138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43" name="Line 139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44" name="Group 140"/>
              <p:cNvGrpSpPr>
                <a:grpSpLocks/>
              </p:cNvGrpSpPr>
              <p:nvPr/>
            </p:nvGrpSpPr>
            <p:grpSpPr bwMode="auto">
              <a:xfrm>
                <a:off x="2722" y="2690"/>
                <a:ext cx="129" cy="98"/>
                <a:chOff x="2880" y="2160"/>
                <a:chExt cx="192" cy="192"/>
              </a:xfrm>
            </p:grpSpPr>
            <p:sp>
              <p:nvSpPr>
                <p:cNvPr id="72845" name="Line 141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46" name="Line 142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47" name="Group 143"/>
              <p:cNvGrpSpPr>
                <a:grpSpLocks/>
              </p:cNvGrpSpPr>
              <p:nvPr/>
            </p:nvGrpSpPr>
            <p:grpSpPr bwMode="auto">
              <a:xfrm>
                <a:off x="2980" y="2330"/>
                <a:ext cx="129" cy="98"/>
                <a:chOff x="2880" y="2160"/>
                <a:chExt cx="192" cy="192"/>
              </a:xfrm>
            </p:grpSpPr>
            <p:sp>
              <p:nvSpPr>
                <p:cNvPr id="72848" name="Line 144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49" name="Line 145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50" name="Group 146"/>
              <p:cNvGrpSpPr>
                <a:grpSpLocks/>
              </p:cNvGrpSpPr>
              <p:nvPr/>
            </p:nvGrpSpPr>
            <p:grpSpPr bwMode="auto">
              <a:xfrm>
                <a:off x="2937" y="2625"/>
                <a:ext cx="129" cy="98"/>
                <a:chOff x="2880" y="2160"/>
                <a:chExt cx="192" cy="192"/>
              </a:xfrm>
            </p:grpSpPr>
            <p:sp>
              <p:nvSpPr>
                <p:cNvPr id="72851" name="Line 147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52" name="Line 148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53" name="Group 149"/>
              <p:cNvGrpSpPr>
                <a:grpSpLocks/>
              </p:cNvGrpSpPr>
              <p:nvPr/>
            </p:nvGrpSpPr>
            <p:grpSpPr bwMode="auto">
              <a:xfrm>
                <a:off x="3152" y="2461"/>
                <a:ext cx="129" cy="98"/>
                <a:chOff x="2880" y="2160"/>
                <a:chExt cx="192" cy="192"/>
              </a:xfrm>
            </p:grpSpPr>
            <p:sp>
              <p:nvSpPr>
                <p:cNvPr id="72854" name="Line 150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55" name="Line 151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856" name="Oval 152"/>
              <p:cNvSpPr>
                <a:spLocks noChangeArrowheads="1"/>
              </p:cNvSpPr>
              <p:nvPr/>
            </p:nvSpPr>
            <p:spPr bwMode="auto">
              <a:xfrm>
                <a:off x="2593" y="2265"/>
                <a:ext cx="817" cy="5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857" name="Group 153"/>
              <p:cNvGrpSpPr>
                <a:grpSpLocks/>
              </p:cNvGrpSpPr>
              <p:nvPr/>
            </p:nvGrpSpPr>
            <p:grpSpPr bwMode="auto">
              <a:xfrm>
                <a:off x="2722" y="2363"/>
                <a:ext cx="129" cy="98"/>
                <a:chOff x="2880" y="2160"/>
                <a:chExt cx="192" cy="192"/>
              </a:xfrm>
            </p:grpSpPr>
            <p:sp>
              <p:nvSpPr>
                <p:cNvPr id="72858" name="Line 154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59" name="Line 155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60" name="Group 156"/>
              <p:cNvGrpSpPr>
                <a:grpSpLocks/>
              </p:cNvGrpSpPr>
              <p:nvPr/>
            </p:nvGrpSpPr>
            <p:grpSpPr bwMode="auto">
              <a:xfrm>
                <a:off x="2808" y="2526"/>
                <a:ext cx="129" cy="99"/>
                <a:chOff x="2880" y="2160"/>
                <a:chExt cx="192" cy="192"/>
              </a:xfrm>
            </p:grpSpPr>
            <p:sp>
              <p:nvSpPr>
                <p:cNvPr id="72861" name="Line 157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62" name="Line 158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63" name="Group 159"/>
              <p:cNvGrpSpPr>
                <a:grpSpLocks/>
              </p:cNvGrpSpPr>
              <p:nvPr/>
            </p:nvGrpSpPr>
            <p:grpSpPr bwMode="auto">
              <a:xfrm>
                <a:off x="3023" y="2494"/>
                <a:ext cx="129" cy="98"/>
                <a:chOff x="2880" y="2160"/>
                <a:chExt cx="192" cy="192"/>
              </a:xfrm>
            </p:grpSpPr>
            <p:sp>
              <p:nvSpPr>
                <p:cNvPr id="72864" name="Line 160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65" name="Line 161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66" name="Group 162"/>
              <p:cNvGrpSpPr>
                <a:grpSpLocks/>
              </p:cNvGrpSpPr>
              <p:nvPr/>
            </p:nvGrpSpPr>
            <p:grpSpPr bwMode="auto">
              <a:xfrm>
                <a:off x="2851" y="2723"/>
                <a:ext cx="129" cy="98"/>
                <a:chOff x="2880" y="2160"/>
                <a:chExt cx="192" cy="192"/>
              </a:xfrm>
            </p:grpSpPr>
            <p:sp>
              <p:nvSpPr>
                <p:cNvPr id="72867" name="Line 163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68" name="Line 164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69" name="Group 165"/>
              <p:cNvGrpSpPr>
                <a:grpSpLocks/>
              </p:cNvGrpSpPr>
              <p:nvPr/>
            </p:nvGrpSpPr>
            <p:grpSpPr bwMode="auto">
              <a:xfrm>
                <a:off x="3195" y="2592"/>
                <a:ext cx="129" cy="98"/>
                <a:chOff x="2880" y="2160"/>
                <a:chExt cx="192" cy="192"/>
              </a:xfrm>
            </p:grpSpPr>
            <p:sp>
              <p:nvSpPr>
                <p:cNvPr id="72870" name="Line 166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71" name="Line 167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72" name="Group 168"/>
              <p:cNvGrpSpPr>
                <a:grpSpLocks/>
              </p:cNvGrpSpPr>
              <p:nvPr/>
            </p:nvGrpSpPr>
            <p:grpSpPr bwMode="auto">
              <a:xfrm>
                <a:off x="2679" y="2592"/>
                <a:ext cx="129" cy="98"/>
                <a:chOff x="2880" y="2160"/>
                <a:chExt cx="192" cy="192"/>
              </a:xfrm>
            </p:grpSpPr>
            <p:sp>
              <p:nvSpPr>
                <p:cNvPr id="72873" name="Line 169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74" name="Line 170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875" name="Group 171"/>
              <p:cNvGrpSpPr>
                <a:grpSpLocks/>
              </p:cNvGrpSpPr>
              <p:nvPr/>
            </p:nvGrpSpPr>
            <p:grpSpPr bwMode="auto">
              <a:xfrm>
                <a:off x="3066" y="2657"/>
                <a:ext cx="129" cy="98"/>
                <a:chOff x="2880" y="2160"/>
                <a:chExt cx="192" cy="192"/>
              </a:xfrm>
            </p:grpSpPr>
            <p:sp>
              <p:nvSpPr>
                <p:cNvPr id="72876" name="Line 172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77" name="Line 173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878" name="Oval 174"/>
              <p:cNvSpPr>
                <a:spLocks noChangeArrowheads="1"/>
              </p:cNvSpPr>
              <p:nvPr/>
            </p:nvSpPr>
            <p:spPr bwMode="auto">
              <a:xfrm>
                <a:off x="3152" y="2363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9" name="Oval 175"/>
              <p:cNvSpPr>
                <a:spLocks noChangeArrowheads="1"/>
              </p:cNvSpPr>
              <p:nvPr/>
            </p:nvSpPr>
            <p:spPr bwMode="auto">
              <a:xfrm>
                <a:off x="2851" y="2330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80" name="Oval 176"/>
              <p:cNvSpPr>
                <a:spLocks noChangeArrowheads="1"/>
              </p:cNvSpPr>
              <p:nvPr/>
            </p:nvSpPr>
            <p:spPr bwMode="auto">
              <a:xfrm>
                <a:off x="3023" y="2723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81" name="Oval 177"/>
              <p:cNvSpPr>
                <a:spLocks noChangeArrowheads="1"/>
              </p:cNvSpPr>
              <p:nvPr/>
            </p:nvSpPr>
            <p:spPr bwMode="auto">
              <a:xfrm>
                <a:off x="2808" y="2625"/>
                <a:ext cx="86" cy="65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882" name="Group 178"/>
              <p:cNvGrpSpPr>
                <a:grpSpLocks/>
              </p:cNvGrpSpPr>
              <p:nvPr/>
            </p:nvGrpSpPr>
            <p:grpSpPr bwMode="auto">
              <a:xfrm>
                <a:off x="2894" y="2428"/>
                <a:ext cx="129" cy="98"/>
                <a:chOff x="2880" y="2160"/>
                <a:chExt cx="192" cy="192"/>
              </a:xfrm>
            </p:grpSpPr>
            <p:sp>
              <p:nvSpPr>
                <p:cNvPr id="72883" name="Line 179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84" name="Line 180"/>
                <p:cNvSpPr>
                  <a:spLocks noChangeShapeType="1"/>
                </p:cNvSpPr>
                <p:nvPr/>
              </p:nvSpPr>
              <p:spPr bwMode="auto">
                <a:xfrm>
                  <a:off x="29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99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2901" name="Rectangle 19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400" dirty="0"/>
              <a:t>2) Measuring Coverage</a:t>
            </a:r>
          </a:p>
        </p:txBody>
      </p:sp>
      <p:sp>
        <p:nvSpPr>
          <p:cNvPr id="72902" name="Rectangle 198"/>
          <p:cNvSpPr>
            <a:spLocks noChangeArrowheads="1"/>
          </p:cNvSpPr>
          <p:nvPr/>
        </p:nvSpPr>
        <p:spPr bwMode="auto">
          <a:xfrm>
            <a:off x="4823977" y="4330593"/>
            <a:ext cx="2724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Impurity = 0.787</a:t>
            </a:r>
          </a:p>
        </p:txBody>
      </p:sp>
      <p:sp>
        <p:nvSpPr>
          <p:cNvPr id="72903" name="Rectangle 199"/>
          <p:cNvSpPr>
            <a:spLocks noChangeArrowheads="1"/>
          </p:cNvSpPr>
          <p:nvPr/>
        </p:nvSpPr>
        <p:spPr bwMode="auto">
          <a:xfrm>
            <a:off x="4959962" y="6026889"/>
            <a:ext cx="2578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Impurity = 0.39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A82246-F3CD-F441-08C7-1B6115428520}"/>
              </a:ext>
            </a:extLst>
          </p:cNvPr>
          <p:cNvGrpSpPr/>
          <p:nvPr/>
        </p:nvGrpSpPr>
        <p:grpSpPr>
          <a:xfrm>
            <a:off x="91210" y="5736612"/>
            <a:ext cx="2444387" cy="634020"/>
            <a:chOff x="3038852" y="1184167"/>
            <a:chExt cx="2499895" cy="6041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E484C1-A8D9-B16A-1FE0-F9EE2DF9B485}"/>
                </a:ext>
              </a:extLst>
            </p:cNvPr>
            <p:cNvSpPr txBox="1"/>
            <p:nvPr/>
          </p:nvSpPr>
          <p:spPr>
            <a:xfrm>
              <a:off x="3038852" y="1184167"/>
              <a:ext cx="2499895" cy="60410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 good risk – no default</a:t>
              </a:r>
            </a:p>
            <a:p>
              <a:pPr marL="0" indent="0" algn="l">
                <a:buNone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bad risk - default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5580A1-7BEE-E1BA-C415-68E097D7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485" y="1553660"/>
              <a:ext cx="165100" cy="1651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302DA73-AF07-CD9E-223B-73B404AFCFA3}"/>
              </a:ext>
            </a:extLst>
          </p:cNvPr>
          <p:cNvSpPr txBox="1"/>
          <p:nvPr/>
        </p:nvSpPr>
        <p:spPr>
          <a:xfrm>
            <a:off x="4199701" y="2080990"/>
            <a:ext cx="1534394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 = 0.38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6B932-4D61-C5A5-20DA-56F25AF7C440}"/>
              </a:ext>
            </a:extLst>
          </p:cNvPr>
          <p:cNvSpPr txBox="1"/>
          <p:nvPr/>
        </p:nvSpPr>
        <p:spPr>
          <a:xfrm>
            <a:off x="3447207" y="409457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07" grpId="0"/>
      <p:bldP spid="72710" grpId="0"/>
      <p:bldP spid="72712" grpId="0"/>
      <p:bldP spid="72902" grpId="0"/>
      <p:bldP spid="72903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>
            <a:extLst>
              <a:ext uri="{FF2B5EF4-FFF2-40B4-BE49-F238E27FC236}">
                <a16:creationId xmlns:a16="http://schemas.microsoft.com/office/drawing/2014/main" id="{0FBAAC3B-00A0-08FF-CC5D-D9004C705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29214"/>
          </a:xfrm>
        </p:spPr>
        <p:txBody>
          <a:bodyPr>
            <a:normAutofit/>
          </a:bodyPr>
          <a:lstStyle/>
          <a:p>
            <a:r>
              <a:rPr lang="en-US" sz="3600" dirty="0"/>
              <a:t>Finding the best 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9E898-4CCD-6213-1EE9-50FE9CA65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31</a:t>
            </a:fld>
            <a:endParaRPr lang="en-US"/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543B4BEB-BED8-4B6F-B616-EB5F5008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475" y="1676383"/>
            <a:ext cx="5646683" cy="470556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1E2EDA4-D86A-ACD7-D0EE-065E94120E64}"/>
              </a:ext>
            </a:extLst>
          </p:cNvPr>
          <p:cNvSpPr txBox="1"/>
          <p:nvPr/>
        </p:nvSpPr>
        <p:spPr>
          <a:xfrm>
            <a:off x="942466" y="1071006"/>
            <a:ext cx="4925772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we tried to split over age instead?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ADC386-D98E-5E31-E3A8-1D484B16C36D}"/>
              </a:ext>
            </a:extLst>
          </p:cNvPr>
          <p:cNvSpPr txBox="1"/>
          <p:nvPr/>
        </p:nvSpPr>
        <p:spPr>
          <a:xfrm>
            <a:off x="115614" y="2090172"/>
            <a:ext cx="2743200" cy="372409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First, need to find the best place to split the age variable (using information gain)</a:t>
            </a: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compare the maximal info gain to other splits</a:t>
            </a: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Thankfully we have software to do this!</a:t>
            </a:r>
          </a:p>
        </p:txBody>
      </p:sp>
      <p:sp>
        <p:nvSpPr>
          <p:cNvPr id="148" name="Rounded Rectangular Callout 147">
            <a:extLst>
              <a:ext uri="{FF2B5EF4-FFF2-40B4-BE49-F238E27FC236}">
                <a16:creationId xmlns:a16="http://schemas.microsoft.com/office/drawing/2014/main" id="{077D1309-6934-20B8-A1CD-1F05AC4AA257}"/>
              </a:ext>
            </a:extLst>
          </p:cNvPr>
          <p:cNvSpPr/>
          <p:nvPr/>
        </p:nvSpPr>
        <p:spPr bwMode="auto">
          <a:xfrm>
            <a:off x="6553200" y="1071006"/>
            <a:ext cx="2412124" cy="605377"/>
          </a:xfrm>
          <a:prstGeom prst="wedgeRoundRectCallout">
            <a:avLst>
              <a:gd name="adj1" fmla="val -59177"/>
              <a:gd name="adj2" fmla="val 76389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as good as the split for income!</a:t>
            </a:r>
          </a:p>
        </p:txBody>
      </p:sp>
    </p:spTree>
    <p:extLst>
      <p:ext uri="{BB962C8B-B14F-4D97-AF65-F5344CB8AC3E}">
        <p14:creationId xmlns:p14="http://schemas.microsoft.com/office/powerpoint/2010/main" val="38177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C5048B10-31CA-7656-D491-DEE0F07BB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Finding the best split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DA2926-F059-31EF-9841-0861A910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0427"/>
            <a:ext cx="7974701" cy="2223357"/>
          </a:xfrm>
        </p:spPr>
        <p:txBody>
          <a:bodyPr/>
          <a:lstStyle/>
          <a:p>
            <a:r>
              <a:rPr lang="en-US" sz="2400" dirty="0"/>
              <a:t>At each split, we need to</a:t>
            </a:r>
          </a:p>
          <a:p>
            <a:pPr lvl="1"/>
            <a:r>
              <a:rPr lang="en-US" sz="2000" dirty="0"/>
              <a:t>Find the optimal split point  for each numeric attribute</a:t>
            </a:r>
          </a:p>
          <a:p>
            <a:pPr lvl="1"/>
            <a:r>
              <a:rPr lang="en-US" sz="2000" dirty="0"/>
              <a:t>Find the optimal split for any categorical attribute</a:t>
            </a:r>
          </a:p>
          <a:p>
            <a:pPr lvl="1"/>
            <a:r>
              <a:rPr lang="en-US" sz="2000" dirty="0"/>
              <a:t>Compare the information gain of those splits for each attribute</a:t>
            </a:r>
          </a:p>
          <a:p>
            <a:pPr lvl="1"/>
            <a:r>
              <a:rPr lang="en-US" sz="2000" dirty="0"/>
              <a:t>Pick the best one and split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E1B7B-33E6-5BFD-78F2-4A4F21B77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7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FEBA-1CD8-D6EF-E277-C132222F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stop growing?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19DF-D3B1-59D1-2580-6CC388A3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7719848" cy="933025"/>
          </a:xfrm>
        </p:spPr>
        <p:txBody>
          <a:bodyPr/>
          <a:lstStyle/>
          <a:p>
            <a:r>
              <a:rPr lang="en-US" dirty="0"/>
              <a:t>Following the rules above, we can keep splitting and splitting and growing and growing until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7FCAF-43FC-7BB6-73F8-178D6E33B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33</a:t>
            </a:fld>
            <a:endParaRPr lang="en-US" dirty="0"/>
          </a:p>
        </p:txBody>
      </p:sp>
      <p:pic>
        <p:nvPicPr>
          <p:cNvPr id="48" name="Picture 47" descr="A group of people holding hands&#10;&#10;Description automatically generated">
            <a:extLst>
              <a:ext uri="{FF2B5EF4-FFF2-40B4-BE49-F238E27FC236}">
                <a16:creationId xmlns:a16="http://schemas.microsoft.com/office/drawing/2014/main" id="{A830A4F7-0F88-C3E4-C6CB-F0ABFD4F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37" y="2675591"/>
            <a:ext cx="3146035" cy="106131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FBB7737-6533-2D27-6EC3-0EEB7EF62104}"/>
              </a:ext>
            </a:extLst>
          </p:cNvPr>
          <p:cNvSpPr txBox="1"/>
          <p:nvPr/>
        </p:nvSpPr>
        <p:spPr>
          <a:xfrm>
            <a:off x="683172" y="2111084"/>
            <a:ext cx="290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have perfect purity:</a:t>
            </a:r>
          </a:p>
        </p:txBody>
      </p:sp>
      <p:pic>
        <p:nvPicPr>
          <p:cNvPr id="84" name="Picture 83" descr="A group of people with different colored figures&#10;&#10;Description automatically generated">
            <a:extLst>
              <a:ext uri="{FF2B5EF4-FFF2-40B4-BE49-F238E27FC236}">
                <a16:creationId xmlns:a16="http://schemas.microsoft.com/office/drawing/2014/main" id="{F2838DFE-E157-2F56-CF2C-1ADF1300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026" y="4457571"/>
            <a:ext cx="1465098" cy="169642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C52CE9F-9A00-20BD-5DC0-B628DC662033}"/>
              </a:ext>
            </a:extLst>
          </p:cNvPr>
          <p:cNvSpPr txBox="1"/>
          <p:nvPr/>
        </p:nvSpPr>
        <p:spPr>
          <a:xfrm>
            <a:off x="683172" y="3946697"/>
            <a:ext cx="347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split can add information: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26D487-842B-AA0E-8DBF-2302A26A5DBC}"/>
              </a:ext>
            </a:extLst>
          </p:cNvPr>
          <p:cNvSpPr txBox="1"/>
          <p:nvPr/>
        </p:nvSpPr>
        <p:spPr>
          <a:xfrm>
            <a:off x="6006662" y="2111084"/>
            <a:ext cx="2596056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But: we don’t want to grow as far as we can.  Why?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6122A1-B163-5D17-A0F8-8680251B9930}"/>
              </a:ext>
            </a:extLst>
          </p:cNvPr>
          <p:cNvSpPr txBox="1"/>
          <p:nvPr/>
        </p:nvSpPr>
        <p:spPr>
          <a:xfrm>
            <a:off x="5630917" y="3466208"/>
            <a:ext cx="3146035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Fewer nodes is typically better – more comprehensible, and more accurate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762976-9A7A-378B-5C45-1919F63B1FAA}"/>
              </a:ext>
            </a:extLst>
          </p:cNvPr>
          <p:cNvSpPr txBox="1"/>
          <p:nvPr/>
        </p:nvSpPr>
        <p:spPr>
          <a:xfrm>
            <a:off x="5299841" y="5159911"/>
            <a:ext cx="3146035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about this when we get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1998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/>
      <p:bldP spid="85" grpId="0"/>
      <p:bldP spid="86" grpId="0" animBg="1"/>
      <p:bldP spid="87" grpId="0" animBg="1"/>
      <p:bldP spid="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428" y="162832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Trees: Geometric </a:t>
            </a:r>
            <a:r>
              <a:rPr lang="en-US" sz="3200" dirty="0" err="1"/>
              <a:t>Interpreation</a:t>
            </a:r>
            <a:endParaRPr lang="en-US" sz="32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E0F19E-4D0F-7096-AF1C-C51EB790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392" y="3953668"/>
            <a:ext cx="2976816" cy="1236663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Trees split the space with lines that are parallel to the axis</a:t>
            </a:r>
          </a:p>
        </p:txBody>
      </p:sp>
      <p:sp>
        <p:nvSpPr>
          <p:cNvPr id="140291" name="Line 3"/>
          <p:cNvSpPr>
            <a:spLocks noChangeShapeType="1"/>
          </p:cNvSpPr>
          <p:nvPr/>
        </p:nvSpPr>
        <p:spPr bwMode="auto">
          <a:xfrm>
            <a:off x="838200" y="1905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838200" y="5334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13" name="Oval 25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314" name="Group 26"/>
          <p:cNvGrpSpPr>
            <a:grpSpLocks/>
          </p:cNvGrpSpPr>
          <p:nvPr/>
        </p:nvGrpSpPr>
        <p:grpSpPr bwMode="auto">
          <a:xfrm>
            <a:off x="2743200" y="2819400"/>
            <a:ext cx="304800" cy="304800"/>
            <a:chOff x="2880" y="2160"/>
            <a:chExt cx="192" cy="192"/>
          </a:xfrm>
        </p:grpSpPr>
        <p:sp>
          <p:nvSpPr>
            <p:cNvPr id="140315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6" name="Line 28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23" name="Oval 35"/>
          <p:cNvSpPr>
            <a:spLocks noChangeArrowheads="1"/>
          </p:cNvSpPr>
          <p:nvPr/>
        </p:nvSpPr>
        <p:spPr bwMode="auto">
          <a:xfrm>
            <a:off x="2743200" y="3124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4" name="Oval 36"/>
          <p:cNvSpPr>
            <a:spLocks noChangeArrowheads="1"/>
          </p:cNvSpPr>
          <p:nvPr/>
        </p:nvSpPr>
        <p:spPr bwMode="auto">
          <a:xfrm>
            <a:off x="2743200" y="4572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5" name="Oval 37"/>
          <p:cNvSpPr>
            <a:spLocks noChangeArrowheads="1"/>
          </p:cNvSpPr>
          <p:nvPr/>
        </p:nvSpPr>
        <p:spPr bwMode="auto">
          <a:xfrm>
            <a:off x="2667000" y="3581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6" name="Oval 38"/>
          <p:cNvSpPr>
            <a:spLocks noChangeArrowheads="1"/>
          </p:cNvSpPr>
          <p:nvPr/>
        </p:nvSpPr>
        <p:spPr bwMode="auto">
          <a:xfrm>
            <a:off x="1466849" y="342529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7" name="Oval 39"/>
          <p:cNvSpPr>
            <a:spLocks noChangeArrowheads="1"/>
          </p:cNvSpPr>
          <p:nvPr/>
        </p:nvSpPr>
        <p:spPr bwMode="auto">
          <a:xfrm>
            <a:off x="18288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8" name="Oval 40"/>
          <p:cNvSpPr>
            <a:spLocks noChangeArrowheads="1"/>
          </p:cNvSpPr>
          <p:nvPr/>
        </p:nvSpPr>
        <p:spPr bwMode="auto">
          <a:xfrm>
            <a:off x="1981200" y="4876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29" name="Oval 41"/>
          <p:cNvSpPr>
            <a:spLocks noChangeArrowheads="1"/>
          </p:cNvSpPr>
          <p:nvPr/>
        </p:nvSpPr>
        <p:spPr bwMode="auto">
          <a:xfrm>
            <a:off x="16002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0" name="Oval 42"/>
          <p:cNvSpPr>
            <a:spLocks noChangeArrowheads="1"/>
          </p:cNvSpPr>
          <p:nvPr/>
        </p:nvSpPr>
        <p:spPr bwMode="auto">
          <a:xfrm>
            <a:off x="1981200" y="3581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1" name="Oval 43"/>
          <p:cNvSpPr>
            <a:spLocks noChangeArrowheads="1"/>
          </p:cNvSpPr>
          <p:nvPr/>
        </p:nvSpPr>
        <p:spPr bwMode="auto">
          <a:xfrm>
            <a:off x="1371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35" name="Line 47"/>
          <p:cNvSpPr>
            <a:spLocks noChangeShapeType="1"/>
          </p:cNvSpPr>
          <p:nvPr/>
        </p:nvSpPr>
        <p:spPr bwMode="auto">
          <a:xfrm flipV="1">
            <a:off x="3197264" y="3428999"/>
            <a:ext cx="2670136" cy="16697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40336" name="Line 48"/>
          <p:cNvSpPr>
            <a:spLocks noChangeShapeType="1"/>
          </p:cNvSpPr>
          <p:nvPr/>
        </p:nvSpPr>
        <p:spPr bwMode="auto">
          <a:xfrm>
            <a:off x="3200400" y="1828800"/>
            <a:ext cx="0" cy="3352800"/>
          </a:xfrm>
          <a:prstGeom prst="line">
            <a:avLst/>
          </a:prstGeom>
          <a:noFill/>
          <a:ln w="34925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5946737" y="3259723"/>
            <a:ext cx="14247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>
              <a:buNone/>
            </a:pPr>
            <a:r>
              <a:rPr lang="en-US" sz="1600" i="0" dirty="0">
                <a:solidFill>
                  <a:srgbClr val="002060"/>
                </a:solidFill>
                <a:latin typeface="Tahoma" pitchFamily="34" charset="0"/>
                <a:cs typeface="Arial" pitchFamily="34" charset="0"/>
              </a:rPr>
              <a:t>Split over age</a:t>
            </a:r>
          </a:p>
        </p:txBody>
      </p:sp>
      <p:sp>
        <p:nvSpPr>
          <p:cNvPr id="140347" name="Line 59"/>
          <p:cNvSpPr>
            <a:spLocks noChangeShapeType="1"/>
          </p:cNvSpPr>
          <p:nvPr/>
        </p:nvSpPr>
        <p:spPr bwMode="auto">
          <a:xfrm>
            <a:off x="3200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49" name="Oval 61"/>
          <p:cNvSpPr>
            <a:spLocks noChangeArrowheads="1"/>
          </p:cNvSpPr>
          <p:nvPr/>
        </p:nvSpPr>
        <p:spPr bwMode="auto">
          <a:xfrm>
            <a:off x="3935963" y="3962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50" name="Oval 62"/>
          <p:cNvSpPr>
            <a:spLocks noChangeArrowheads="1"/>
          </p:cNvSpPr>
          <p:nvPr/>
        </p:nvSpPr>
        <p:spPr bwMode="auto">
          <a:xfrm>
            <a:off x="3505200" y="40386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51" name="Oval 63"/>
          <p:cNvSpPr>
            <a:spLocks noChangeArrowheads="1"/>
          </p:cNvSpPr>
          <p:nvPr/>
        </p:nvSpPr>
        <p:spPr bwMode="auto">
          <a:xfrm>
            <a:off x="2166517" y="333450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52" name="Oval 64"/>
          <p:cNvSpPr>
            <a:spLocks noChangeArrowheads="1"/>
          </p:cNvSpPr>
          <p:nvPr/>
        </p:nvSpPr>
        <p:spPr bwMode="auto">
          <a:xfrm>
            <a:off x="2324098" y="2296224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53" name="Oval 65"/>
          <p:cNvSpPr>
            <a:spLocks noChangeArrowheads="1"/>
          </p:cNvSpPr>
          <p:nvPr/>
        </p:nvSpPr>
        <p:spPr bwMode="auto">
          <a:xfrm>
            <a:off x="4464531" y="349102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54" name="Oval 66"/>
          <p:cNvSpPr>
            <a:spLocks noChangeArrowheads="1"/>
          </p:cNvSpPr>
          <p:nvPr/>
        </p:nvSpPr>
        <p:spPr bwMode="auto">
          <a:xfrm>
            <a:off x="3429000" y="4572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03D15-6A24-6904-6C8D-346E16BAC378}"/>
              </a:ext>
            </a:extLst>
          </p:cNvPr>
          <p:cNvSpPr txBox="1"/>
          <p:nvPr/>
        </p:nvSpPr>
        <p:spPr>
          <a:xfrm>
            <a:off x="2993051" y="5444904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6C521-98BD-37AE-C812-3E5DB709B3BB}"/>
              </a:ext>
            </a:extLst>
          </p:cNvPr>
          <p:cNvCxnSpPr/>
          <p:nvPr/>
        </p:nvCxnSpPr>
        <p:spPr bwMode="auto">
          <a:xfrm>
            <a:off x="876300" y="6035645"/>
            <a:ext cx="47785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A3CD7D-440F-AD21-C661-EDCD98AEA170}"/>
              </a:ext>
            </a:extLst>
          </p:cNvPr>
          <p:cNvSpPr txBox="1"/>
          <p:nvPr/>
        </p:nvSpPr>
        <p:spPr>
          <a:xfrm>
            <a:off x="2667000" y="5835590"/>
            <a:ext cx="106118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5D3D63-CE1D-8EFB-2D66-9B83583AFC96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421" y="1828800"/>
            <a:ext cx="0" cy="3505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1A0D63-6992-C517-39BE-06BAA6D3E16E}"/>
              </a:ext>
            </a:extLst>
          </p:cNvPr>
          <p:cNvSpPr txBox="1"/>
          <p:nvPr/>
        </p:nvSpPr>
        <p:spPr>
          <a:xfrm>
            <a:off x="35765" y="3257490"/>
            <a:ext cx="529312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58976-1DEE-6933-8B05-2CCEEBDD4530}"/>
              </a:ext>
            </a:extLst>
          </p:cNvPr>
          <p:cNvSpPr txBox="1"/>
          <p:nvPr/>
        </p:nvSpPr>
        <p:spPr>
          <a:xfrm>
            <a:off x="526417" y="282353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796D17BA-842D-E863-D5D0-F798D32B7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926" y="2968880"/>
            <a:ext cx="2357019" cy="16711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B6515833-F50F-BAC1-9C09-A9D41A1B595F}"/>
              </a:ext>
            </a:extLst>
          </p:cNvPr>
          <p:cNvSpPr/>
          <p:nvPr/>
        </p:nvSpPr>
        <p:spPr bwMode="auto">
          <a:xfrm>
            <a:off x="1676400" y="2057400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7AA391D6-351A-E0AE-6777-BFB9C1790659}"/>
              </a:ext>
            </a:extLst>
          </p:cNvPr>
          <p:cNvSpPr/>
          <p:nvPr/>
        </p:nvSpPr>
        <p:spPr bwMode="auto">
          <a:xfrm>
            <a:off x="1840464" y="2476500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30B3A0CE-68EE-1C71-353C-6A8156E93C75}"/>
              </a:ext>
            </a:extLst>
          </p:cNvPr>
          <p:cNvSpPr/>
          <p:nvPr/>
        </p:nvSpPr>
        <p:spPr bwMode="auto">
          <a:xfrm>
            <a:off x="3421615" y="2511721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6" name="Oval 25">
            <a:extLst>
              <a:ext uri="{FF2B5EF4-FFF2-40B4-BE49-F238E27FC236}">
                <a16:creationId xmlns:a16="http://schemas.microsoft.com/office/drawing/2014/main" id="{069C5182-0D55-AFF6-3E6D-D9B81157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34" y="447874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11D1F8F9-D2DB-ABCF-DB05-861AFDBFF8BA}"/>
              </a:ext>
            </a:extLst>
          </p:cNvPr>
          <p:cNvSpPr/>
          <p:nvPr/>
        </p:nvSpPr>
        <p:spPr bwMode="auto">
          <a:xfrm>
            <a:off x="3582530" y="3128545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78639F77-50A5-2008-31E2-A40D35A16DAA}"/>
              </a:ext>
            </a:extLst>
          </p:cNvPr>
          <p:cNvSpPr/>
          <p:nvPr/>
        </p:nvSpPr>
        <p:spPr bwMode="auto">
          <a:xfrm>
            <a:off x="5328821" y="1756405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EB16C1B3-94F4-EF7C-9465-8FAA3A9DE875}"/>
              </a:ext>
            </a:extLst>
          </p:cNvPr>
          <p:cNvSpPr/>
          <p:nvPr/>
        </p:nvSpPr>
        <p:spPr bwMode="auto">
          <a:xfrm>
            <a:off x="4873106" y="2358841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04301BC4-44FA-F26A-09F8-83E95FBFF066}"/>
              </a:ext>
            </a:extLst>
          </p:cNvPr>
          <p:cNvSpPr/>
          <p:nvPr/>
        </p:nvSpPr>
        <p:spPr bwMode="auto">
          <a:xfrm>
            <a:off x="3859764" y="2287629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" name="Plus 20">
            <a:extLst>
              <a:ext uri="{FF2B5EF4-FFF2-40B4-BE49-F238E27FC236}">
                <a16:creationId xmlns:a16="http://schemas.microsoft.com/office/drawing/2014/main" id="{BA9FEDD2-A02A-ACD2-FE6E-7BDADCCAC5D0}"/>
              </a:ext>
            </a:extLst>
          </p:cNvPr>
          <p:cNvSpPr/>
          <p:nvPr/>
        </p:nvSpPr>
        <p:spPr bwMode="auto">
          <a:xfrm>
            <a:off x="4143078" y="2944394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" name="Plus 21">
            <a:extLst>
              <a:ext uri="{FF2B5EF4-FFF2-40B4-BE49-F238E27FC236}">
                <a16:creationId xmlns:a16="http://schemas.microsoft.com/office/drawing/2014/main" id="{BD3895C2-38D3-5202-8C76-CF872E3F9F1D}"/>
              </a:ext>
            </a:extLst>
          </p:cNvPr>
          <p:cNvSpPr/>
          <p:nvPr/>
        </p:nvSpPr>
        <p:spPr bwMode="auto">
          <a:xfrm>
            <a:off x="4742184" y="2775619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D769ACA6-391F-7D4C-C614-524A6D4DF58F}"/>
              </a:ext>
            </a:extLst>
          </p:cNvPr>
          <p:cNvSpPr/>
          <p:nvPr/>
        </p:nvSpPr>
        <p:spPr bwMode="auto">
          <a:xfrm>
            <a:off x="4297914" y="2599489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3633E068-9769-829A-2357-E8880F169874}"/>
              </a:ext>
            </a:extLst>
          </p:cNvPr>
          <p:cNvSpPr/>
          <p:nvPr/>
        </p:nvSpPr>
        <p:spPr bwMode="auto">
          <a:xfrm>
            <a:off x="4758807" y="3076202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" name="Plus 24">
            <a:extLst>
              <a:ext uri="{FF2B5EF4-FFF2-40B4-BE49-F238E27FC236}">
                <a16:creationId xmlns:a16="http://schemas.microsoft.com/office/drawing/2014/main" id="{CC3A09B6-9778-DD07-00DE-A2E9866198FF}"/>
              </a:ext>
            </a:extLst>
          </p:cNvPr>
          <p:cNvSpPr/>
          <p:nvPr/>
        </p:nvSpPr>
        <p:spPr bwMode="auto">
          <a:xfrm>
            <a:off x="5188988" y="2621676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" name="Plus 25">
            <a:extLst>
              <a:ext uri="{FF2B5EF4-FFF2-40B4-BE49-F238E27FC236}">
                <a16:creationId xmlns:a16="http://schemas.microsoft.com/office/drawing/2014/main" id="{91DB859F-CA4E-8D30-884F-B0DE18FFDA06}"/>
              </a:ext>
            </a:extLst>
          </p:cNvPr>
          <p:cNvSpPr/>
          <p:nvPr/>
        </p:nvSpPr>
        <p:spPr bwMode="auto">
          <a:xfrm>
            <a:off x="3897863" y="3665874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" name="Plus 26">
            <a:extLst>
              <a:ext uri="{FF2B5EF4-FFF2-40B4-BE49-F238E27FC236}">
                <a16:creationId xmlns:a16="http://schemas.microsoft.com/office/drawing/2014/main" id="{68533241-00AA-EC57-F3AD-D1AF1FA65BD5}"/>
              </a:ext>
            </a:extLst>
          </p:cNvPr>
          <p:cNvSpPr/>
          <p:nvPr/>
        </p:nvSpPr>
        <p:spPr bwMode="auto">
          <a:xfrm>
            <a:off x="4827040" y="3871452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" name="Plus 27">
            <a:extLst>
              <a:ext uri="{FF2B5EF4-FFF2-40B4-BE49-F238E27FC236}">
                <a16:creationId xmlns:a16="http://schemas.microsoft.com/office/drawing/2014/main" id="{57043781-6D55-D457-F711-FC878C350C3F}"/>
              </a:ext>
            </a:extLst>
          </p:cNvPr>
          <p:cNvSpPr/>
          <p:nvPr/>
        </p:nvSpPr>
        <p:spPr bwMode="auto">
          <a:xfrm>
            <a:off x="3982452" y="4322010"/>
            <a:ext cx="228599" cy="219911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468BFF-40A4-56DF-14ED-29CDE0CC3A47}"/>
              </a:ext>
            </a:extLst>
          </p:cNvPr>
          <p:cNvGrpSpPr/>
          <p:nvPr/>
        </p:nvGrpSpPr>
        <p:grpSpPr>
          <a:xfrm>
            <a:off x="6366593" y="5518580"/>
            <a:ext cx="2444387" cy="634020"/>
            <a:chOff x="3038852" y="1184167"/>
            <a:chExt cx="2499895" cy="6041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ED6F0B-0EA4-C906-2C0C-70D4E9EFFAF0}"/>
                </a:ext>
              </a:extLst>
            </p:cNvPr>
            <p:cNvSpPr txBox="1"/>
            <p:nvPr/>
          </p:nvSpPr>
          <p:spPr>
            <a:xfrm>
              <a:off x="3038852" y="1184167"/>
              <a:ext cx="2499895" cy="60410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 good risk – no default</a:t>
              </a:r>
            </a:p>
            <a:p>
              <a:pPr marL="0" indent="0" algn="l">
                <a:buNone/>
              </a:pP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bad risk - default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9F35ED0-2302-A567-EB6A-6C0175129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485" y="1553660"/>
              <a:ext cx="165100" cy="1651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B5E86F-5628-4153-BB12-16E3CC2C966F}"/>
              </a:ext>
            </a:extLst>
          </p:cNvPr>
          <p:cNvSpPr txBox="1"/>
          <p:nvPr/>
        </p:nvSpPr>
        <p:spPr>
          <a:xfrm>
            <a:off x="533401" y="325914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33385A34-A40B-7152-1FA7-DB629150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245" y="828034"/>
            <a:ext cx="3100061" cy="16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0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C77A-BA1E-5141-BF6A-2E29AE72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318"/>
            <a:ext cx="8229600" cy="685482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complex Example of Geometric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8570-570D-9540-A5CE-78B1F505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2667000"/>
            <a:ext cx="3048000" cy="3459163"/>
          </a:xfrm>
        </p:spPr>
        <p:txBody>
          <a:bodyPr/>
          <a:lstStyle/>
          <a:p>
            <a:r>
              <a:rPr lang="en-US" dirty="0"/>
              <a:t>Trees split the space with lines that are parallel to the 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B5E29-240E-4042-9157-5715DAD40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073767"/>
            <a:ext cx="4690342" cy="59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22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8287-B15D-E548-9B4F-1D549170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gain for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DA2D-4D8C-394D-AC84-AF763F74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124200" cy="5059363"/>
          </a:xfrm>
        </p:spPr>
        <p:txBody>
          <a:bodyPr/>
          <a:lstStyle/>
          <a:p>
            <a:r>
              <a:rPr lang="en-US" dirty="0"/>
              <a:t>Each split results in </a:t>
            </a:r>
            <a:r>
              <a:rPr lang="en-US" i="1" dirty="0"/>
              <a:t>information gain</a:t>
            </a:r>
          </a:p>
          <a:p>
            <a:pPr lvl="1"/>
            <a:r>
              <a:rPr lang="en-US" dirty="0"/>
              <a:t>Decreasing entropy is increasing 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assign the info gain to the attribute used for the split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the tree building process is over, we can aggregate the gain for each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5622D-4ACE-884D-9807-8A2910657D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7077" y="1143000"/>
            <a:ext cx="4800600" cy="54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7EF7-6EA5-B3E0-0652-44C2562C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Summary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1254-A47E-701C-36B4-04F4A7C7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188"/>
            <a:ext cx="3852443" cy="4865554"/>
          </a:xfrm>
        </p:spPr>
        <p:txBody>
          <a:bodyPr/>
          <a:lstStyle/>
          <a:p>
            <a:r>
              <a:rPr lang="en-US" dirty="0"/>
              <a:t>Most basic measure of performance is “</a:t>
            </a:r>
            <a:r>
              <a:rPr lang="en-US" i="1" dirty="0"/>
              <a:t>accuracy</a:t>
            </a:r>
            <a:r>
              <a:rPr lang="en-US" dirty="0"/>
              <a:t>” – strictly how many of your data points you got correct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accuracy in this example? </a:t>
            </a:r>
          </a:p>
          <a:p>
            <a:endParaRPr lang="en-US" dirty="0"/>
          </a:p>
          <a:p>
            <a:r>
              <a:rPr lang="en-US" dirty="0"/>
              <a:t>For two main reasons this is not a good idea</a:t>
            </a:r>
          </a:p>
          <a:p>
            <a:pPr lvl="1"/>
            <a:r>
              <a:rPr lang="en-US" dirty="0"/>
              <a:t>Should use a training/test split</a:t>
            </a:r>
          </a:p>
          <a:p>
            <a:pPr lvl="1"/>
            <a:r>
              <a:rPr lang="en-US" dirty="0"/>
              <a:t>Accuracy depends on the </a:t>
            </a:r>
            <a:r>
              <a:rPr lang="en-US" dirty="0" err="1"/>
              <a:t>baserate</a:t>
            </a:r>
            <a:r>
              <a:rPr lang="en-US" dirty="0"/>
              <a:t>!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BD483-3DFF-7E70-413E-362FF4C4C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37</a:t>
            </a:fld>
            <a:endParaRPr lang="en-US"/>
          </a:p>
        </p:txBody>
      </p:sp>
      <p:pic>
        <p:nvPicPr>
          <p:cNvPr id="5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B9DD58DA-4C76-BDE4-640A-84E78DC0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09643" y="1816931"/>
            <a:ext cx="4377157" cy="281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E64D2-B6F0-9D66-558C-8EFA2BC88854}"/>
              </a:ext>
            </a:extLst>
          </p:cNvPr>
          <p:cNvSpPr txBox="1"/>
          <p:nvPr/>
        </p:nvSpPr>
        <p:spPr>
          <a:xfrm>
            <a:off x="4759953" y="2787885"/>
            <a:ext cx="397508" cy="215444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7BD3F-C651-DA8B-D7A4-65BB862A0115}"/>
              </a:ext>
            </a:extLst>
          </p:cNvPr>
          <p:cNvSpPr txBox="1"/>
          <p:nvPr/>
        </p:nvSpPr>
        <p:spPr>
          <a:xfrm>
            <a:off x="5711139" y="3644478"/>
            <a:ext cx="334639" cy="215444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D04CD-979A-DBDB-7048-92173E58DA86}"/>
              </a:ext>
            </a:extLst>
          </p:cNvPr>
          <p:cNvSpPr txBox="1"/>
          <p:nvPr/>
        </p:nvSpPr>
        <p:spPr>
          <a:xfrm>
            <a:off x="6351994" y="4536216"/>
            <a:ext cx="334639" cy="215444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49C85-70E4-08BD-8143-B71BF6E83138}"/>
              </a:ext>
            </a:extLst>
          </p:cNvPr>
          <p:cNvSpPr txBox="1"/>
          <p:nvPr/>
        </p:nvSpPr>
        <p:spPr>
          <a:xfrm>
            <a:off x="7965852" y="4536585"/>
            <a:ext cx="334639" cy="215444"/>
          </a:xfrm>
          <a:prstGeom prst="rect">
            <a:avLst/>
          </a:prstGeom>
          <a:solidFill>
            <a:srgbClr val="A9D6EE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793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72" y="1062354"/>
            <a:ext cx="7620000" cy="56591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Recursive algorithm that keeps splitting until done</a:t>
            </a:r>
          </a:p>
          <a:p>
            <a:pPr lvl="1"/>
            <a:r>
              <a:rPr lang="en-US" dirty="0"/>
              <a:t>Every iteration: pick split over</a:t>
            </a:r>
            <a:r>
              <a:rPr lang="en-US" baseline="0" dirty="0"/>
              <a:t> all current leaf nodes over all possible attributes - uses </a:t>
            </a:r>
            <a:r>
              <a:rPr lang="en-US" dirty="0">
                <a:solidFill>
                  <a:srgbClr val="FF0000"/>
                </a:solidFill>
              </a:rPr>
              <a:t>information gain </a:t>
            </a:r>
            <a:r>
              <a:rPr lang="en-US" dirty="0"/>
              <a:t>as a measure of </a:t>
            </a:r>
            <a:r>
              <a:rPr lang="en-US" dirty="0">
                <a:solidFill>
                  <a:srgbClr val="FF0000"/>
                </a:solidFill>
              </a:rPr>
              <a:t>improved purity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or Probability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Stopping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provide insight by ranking variables on information 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Geometric interpretation: split space with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that we understand classification, you can use any algorithm;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US" dirty="0"/>
              <a:t>Neural nets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US" dirty="0"/>
              <a:t>Nearest neighbors</a:t>
            </a:r>
          </a:p>
          <a:p>
            <a:pPr marL="64293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rot="16200000">
            <a:off x="8227377" y="5885497"/>
            <a:ext cx="1315721" cy="365125"/>
          </a:xfrm>
        </p:spPr>
        <p:txBody>
          <a:bodyPr/>
          <a:lstStyle/>
          <a:p>
            <a:pPr>
              <a:defRPr/>
            </a:pPr>
            <a:fld id="{22F27C8E-632E-435E-8D7A-E81F227BC0D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037BC2C-0F5B-9581-351C-01EB833E9A88}"/>
              </a:ext>
            </a:extLst>
          </p:cNvPr>
          <p:cNvSpPr/>
          <p:nvPr/>
        </p:nvSpPr>
        <p:spPr bwMode="auto">
          <a:xfrm>
            <a:off x="3416968" y="5149516"/>
            <a:ext cx="457200" cy="1347537"/>
          </a:xfrm>
          <a:prstGeom prst="rightBrace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19174-29EA-9F7F-1A78-7824D0611F24}"/>
              </a:ext>
            </a:extLst>
          </p:cNvPr>
          <p:cNvSpPr txBox="1"/>
          <p:nvPr/>
        </p:nvSpPr>
        <p:spPr>
          <a:xfrm>
            <a:off x="4195011" y="5591145"/>
            <a:ext cx="275299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about these later</a:t>
            </a:r>
          </a:p>
        </p:txBody>
      </p:sp>
    </p:spTree>
    <p:extLst>
      <p:ext uri="{BB962C8B-B14F-4D97-AF65-F5344CB8AC3E}">
        <p14:creationId xmlns:p14="http://schemas.microsoft.com/office/powerpoint/2010/main" val="14357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50AC6-230A-A22C-2968-04ACAD5E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92894-4312-949A-73C2-28E01C7E4FFD}"/>
              </a:ext>
            </a:extLst>
          </p:cNvPr>
          <p:cNvSpPr txBox="1"/>
          <p:nvPr/>
        </p:nvSpPr>
        <p:spPr>
          <a:xfrm>
            <a:off x="1629104" y="1797269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Trees :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1673F-AE31-F116-3191-F59AE3AD7058}"/>
              </a:ext>
            </a:extLst>
          </p:cNvPr>
          <p:cNvSpPr txBox="1"/>
          <p:nvPr/>
        </p:nvSpPr>
        <p:spPr>
          <a:xfrm>
            <a:off x="1465916" y="3228945"/>
            <a:ext cx="6837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Module2_Supervised: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Decision_Trees.ipynb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3A93-4B70-ABDF-D1ED-C9BAED17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3433-0009-7459-2E15-EAE90E14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use attributes of our data to allow us to predict something about each instance. </a:t>
            </a:r>
          </a:p>
          <a:p>
            <a:pPr lvl="1"/>
            <a:r>
              <a:rPr lang="en-US" dirty="0"/>
              <a:t>We are separating the population into subgroups (segments) based on the value of our target</a:t>
            </a:r>
          </a:p>
          <a:p>
            <a:pPr lvl="1"/>
            <a:r>
              <a:rPr lang="en-US" dirty="0"/>
              <a:t>We are using the other data we have collected, the attributes, to give us information about which group each instance should be in.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order to do this, we have to collect knowable, quantifiable attributes which correlate with the target of interest!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Questions to be asking:</a:t>
            </a:r>
          </a:p>
          <a:p>
            <a:r>
              <a:rPr lang="en-US" dirty="0"/>
              <a:t>How many attributes</a:t>
            </a:r>
          </a:p>
          <a:p>
            <a:r>
              <a:rPr lang="en-US" dirty="0"/>
              <a:t>Which will be most effective?</a:t>
            </a:r>
          </a:p>
          <a:p>
            <a:r>
              <a:rPr lang="en-US" dirty="0"/>
              <a:t>How do I know if it is good?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47F95-A4FF-1CE4-2606-4DC3519A6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451A-A790-C55F-C560-EAE36410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 :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E890-DC30-C23E-2AE3-2286BF89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02" y="3147276"/>
            <a:ext cx="8229600" cy="3113922"/>
          </a:xfrm>
        </p:spPr>
        <p:txBody>
          <a:bodyPr/>
          <a:lstStyle/>
          <a:p>
            <a:r>
              <a:rPr lang="en-US" dirty="0"/>
              <a:t>Target Variable of interest:  Did they buy the product? </a:t>
            </a:r>
          </a:p>
          <a:p>
            <a:r>
              <a:rPr lang="en-US" dirty="0"/>
              <a:t>Attributes we have:</a:t>
            </a:r>
          </a:p>
          <a:p>
            <a:pPr lvl="1"/>
            <a:r>
              <a:rPr lang="en-US" dirty="0"/>
              <a:t>Head: Circle or Triangle</a:t>
            </a:r>
          </a:p>
          <a:p>
            <a:pPr lvl="1"/>
            <a:r>
              <a:rPr lang="en-US" dirty="0" err="1"/>
              <a:t>HeadSize</a:t>
            </a:r>
            <a:r>
              <a:rPr lang="en-US" dirty="0"/>
              <a:t>: Large or Regular</a:t>
            </a:r>
          </a:p>
          <a:p>
            <a:pPr lvl="1"/>
            <a:r>
              <a:rPr lang="en-US" dirty="0"/>
              <a:t>Body Type: Oval or Rectangle</a:t>
            </a:r>
          </a:p>
          <a:p>
            <a:pPr lvl="1"/>
            <a:r>
              <a:rPr lang="en-US" dirty="0"/>
              <a:t>Body Shading: Light or Dark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45F5B-C1DB-B7E7-90D3-2155B2DAC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89FA23-378F-A974-48A1-DCE662F68A3D}"/>
              </a:ext>
            </a:extLst>
          </p:cNvPr>
          <p:cNvGrpSpPr/>
          <p:nvPr/>
        </p:nvGrpSpPr>
        <p:grpSpPr>
          <a:xfrm>
            <a:off x="457200" y="1053333"/>
            <a:ext cx="8314184" cy="1993019"/>
            <a:chOff x="457200" y="1053333"/>
            <a:chExt cx="8314184" cy="1993019"/>
          </a:xfrm>
        </p:grpSpPr>
        <p:grpSp>
          <p:nvGrpSpPr>
            <p:cNvPr id="75" name="Group 20">
              <a:extLst>
                <a:ext uri="{FF2B5EF4-FFF2-40B4-BE49-F238E27FC236}">
                  <a16:creationId xmlns:a16="http://schemas.microsoft.com/office/drawing/2014/main" id="{4DB90AEF-B844-629A-9633-9918E7E64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136122"/>
              <a:ext cx="693680" cy="1118404"/>
              <a:chOff x="816" y="1728"/>
              <a:chExt cx="624" cy="912"/>
            </a:xfrm>
          </p:grpSpPr>
          <p:sp>
            <p:nvSpPr>
              <p:cNvPr id="76" name="Oval 21">
                <a:extLst>
                  <a:ext uri="{FF2B5EF4-FFF2-40B4-BE49-F238E27FC236}">
                    <a16:creationId xmlns:a16="http://schemas.microsoft.com/office/drawing/2014/main" id="{F9640EE3-8999-ECC4-38F5-962B327DC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3">
                <a:extLst>
                  <a:ext uri="{FF2B5EF4-FFF2-40B4-BE49-F238E27FC236}">
                    <a16:creationId xmlns:a16="http://schemas.microsoft.com/office/drawing/2014/main" id="{BD6CF563-01B2-3787-0861-083BD3EA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4">
                <a:extLst>
                  <a:ext uri="{FF2B5EF4-FFF2-40B4-BE49-F238E27FC236}">
                    <a16:creationId xmlns:a16="http://schemas.microsoft.com/office/drawing/2014/main" id="{BA57AD11-600E-A0AD-1FFC-824D921F7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5">
                <a:extLst>
                  <a:ext uri="{FF2B5EF4-FFF2-40B4-BE49-F238E27FC236}">
                    <a16:creationId xmlns:a16="http://schemas.microsoft.com/office/drawing/2014/main" id="{4611071F-83E1-A2D8-D239-02F6A565E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6">
                <a:extLst>
                  <a:ext uri="{FF2B5EF4-FFF2-40B4-BE49-F238E27FC236}">
                    <a16:creationId xmlns:a16="http://schemas.microsoft.com/office/drawing/2014/main" id="{07F1BA92-FC13-3AD0-02A9-DC0C5CB95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" name="Group 20">
              <a:extLst>
                <a:ext uri="{FF2B5EF4-FFF2-40B4-BE49-F238E27FC236}">
                  <a16:creationId xmlns:a16="http://schemas.microsoft.com/office/drawing/2014/main" id="{88C44D07-17C7-9973-1645-75C59E56A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385" y="1489303"/>
              <a:ext cx="693680" cy="765224"/>
              <a:chOff x="816" y="2016"/>
              <a:chExt cx="624" cy="624"/>
            </a:xfrm>
          </p:grpSpPr>
          <p:sp>
            <p:nvSpPr>
              <p:cNvPr id="85" name="Line 23">
                <a:extLst>
                  <a:ext uri="{FF2B5EF4-FFF2-40B4-BE49-F238E27FC236}">
                    <a16:creationId xmlns:a16="http://schemas.microsoft.com/office/drawing/2014/main" id="{A12477C5-DF38-D59D-32D6-68146EEB2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24">
                <a:extLst>
                  <a:ext uri="{FF2B5EF4-FFF2-40B4-BE49-F238E27FC236}">
                    <a16:creationId xmlns:a16="http://schemas.microsoft.com/office/drawing/2014/main" id="{B13CD050-2957-BCCF-2C71-FE391E058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5">
                <a:extLst>
                  <a:ext uri="{FF2B5EF4-FFF2-40B4-BE49-F238E27FC236}">
                    <a16:creationId xmlns:a16="http://schemas.microsoft.com/office/drawing/2014/main" id="{A212147D-5503-2F6F-DB27-A73D34642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6">
                <a:extLst>
                  <a:ext uri="{FF2B5EF4-FFF2-40B4-BE49-F238E27FC236}">
                    <a16:creationId xmlns:a16="http://schemas.microsoft.com/office/drawing/2014/main" id="{BB0ADA8F-69A3-A23E-5108-35A2642F4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20">
              <a:extLst>
                <a:ext uri="{FF2B5EF4-FFF2-40B4-BE49-F238E27FC236}">
                  <a16:creationId xmlns:a16="http://schemas.microsoft.com/office/drawing/2014/main" id="{B947EE65-7CB1-FBD2-A662-C4D89288BF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642" y="1138261"/>
              <a:ext cx="693680" cy="1118404"/>
              <a:chOff x="816" y="1728"/>
              <a:chExt cx="624" cy="912"/>
            </a:xfrm>
          </p:grpSpPr>
          <p:sp>
            <p:nvSpPr>
              <p:cNvPr id="90" name="Oval 21">
                <a:extLst>
                  <a:ext uri="{FF2B5EF4-FFF2-40B4-BE49-F238E27FC236}">
                    <a16:creationId xmlns:a16="http://schemas.microsoft.com/office/drawing/2014/main" id="{516276B4-EA6D-78B8-2007-146610322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22">
                <a:extLst>
                  <a:ext uri="{FF2B5EF4-FFF2-40B4-BE49-F238E27FC236}">
                    <a16:creationId xmlns:a16="http://schemas.microsoft.com/office/drawing/2014/main" id="{8ED11D1A-6F74-07F1-3703-7C1B0858E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2" name="Line 23">
                <a:extLst>
                  <a:ext uri="{FF2B5EF4-FFF2-40B4-BE49-F238E27FC236}">
                    <a16:creationId xmlns:a16="http://schemas.microsoft.com/office/drawing/2014/main" id="{3CB81AE8-6EA5-94CA-C156-77CFEFDB7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24">
                <a:extLst>
                  <a:ext uri="{FF2B5EF4-FFF2-40B4-BE49-F238E27FC236}">
                    <a16:creationId xmlns:a16="http://schemas.microsoft.com/office/drawing/2014/main" id="{5E83E6B6-4ED3-855F-1B9A-09EE65ED0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25">
                <a:extLst>
                  <a:ext uri="{FF2B5EF4-FFF2-40B4-BE49-F238E27FC236}">
                    <a16:creationId xmlns:a16="http://schemas.microsoft.com/office/drawing/2014/main" id="{3541716D-690C-1691-FB65-257480E14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26">
                <a:extLst>
                  <a:ext uri="{FF2B5EF4-FFF2-40B4-BE49-F238E27FC236}">
                    <a16:creationId xmlns:a16="http://schemas.microsoft.com/office/drawing/2014/main" id="{ECEDCB95-3CB6-0D8B-BD6F-BD0675171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20">
              <a:extLst>
                <a:ext uri="{FF2B5EF4-FFF2-40B4-BE49-F238E27FC236}">
                  <a16:creationId xmlns:a16="http://schemas.microsoft.com/office/drawing/2014/main" id="{9CC311F1-B638-67C8-4CA0-4714074CA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888" y="1145715"/>
              <a:ext cx="693680" cy="1118404"/>
              <a:chOff x="816" y="1728"/>
              <a:chExt cx="624" cy="912"/>
            </a:xfrm>
            <a:solidFill>
              <a:schemeClr val="bg1">
                <a:lumMod val="65000"/>
              </a:schemeClr>
            </a:solidFill>
          </p:grpSpPr>
          <p:sp>
            <p:nvSpPr>
              <p:cNvPr id="97" name="Oval 21">
                <a:extLst>
                  <a:ext uri="{FF2B5EF4-FFF2-40B4-BE49-F238E27FC236}">
                    <a16:creationId xmlns:a16="http://schemas.microsoft.com/office/drawing/2014/main" id="{F844DBF4-9A96-1C3A-7B35-057FD276D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22">
                <a:extLst>
                  <a:ext uri="{FF2B5EF4-FFF2-40B4-BE49-F238E27FC236}">
                    <a16:creationId xmlns:a16="http://schemas.microsoft.com/office/drawing/2014/main" id="{CB733320-AF11-3B3B-BC01-C2C84C144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" name="Line 23">
                <a:extLst>
                  <a:ext uri="{FF2B5EF4-FFF2-40B4-BE49-F238E27FC236}">
                    <a16:creationId xmlns:a16="http://schemas.microsoft.com/office/drawing/2014/main" id="{538C0F07-0184-7485-9430-DB3109980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4">
                <a:extLst>
                  <a:ext uri="{FF2B5EF4-FFF2-40B4-BE49-F238E27FC236}">
                    <a16:creationId xmlns:a16="http://schemas.microsoft.com/office/drawing/2014/main" id="{5D7FB66E-5E5A-239A-5D48-93E0A6A05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5">
                <a:extLst>
                  <a:ext uri="{FF2B5EF4-FFF2-40B4-BE49-F238E27FC236}">
                    <a16:creationId xmlns:a16="http://schemas.microsoft.com/office/drawing/2014/main" id="{2B5DCD66-382F-0494-CC85-C5B2AB90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26">
                <a:extLst>
                  <a:ext uri="{FF2B5EF4-FFF2-40B4-BE49-F238E27FC236}">
                    <a16:creationId xmlns:a16="http://schemas.microsoft.com/office/drawing/2014/main" id="{0F1D7B91-773F-4631-F1A9-0B38BC881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" name="Group 20">
              <a:extLst>
                <a:ext uri="{FF2B5EF4-FFF2-40B4-BE49-F238E27FC236}">
                  <a16:creationId xmlns:a16="http://schemas.microsoft.com/office/drawing/2014/main" id="{4DE4732B-D8ED-CE3B-FA27-FBE13B7F6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562" y="1199299"/>
              <a:ext cx="693680" cy="1055862"/>
              <a:chOff x="816" y="1779"/>
              <a:chExt cx="624" cy="861"/>
            </a:xfrm>
          </p:grpSpPr>
          <p:sp>
            <p:nvSpPr>
              <p:cNvPr id="104" name="Oval 21">
                <a:extLst>
                  <a:ext uri="{FF2B5EF4-FFF2-40B4-BE49-F238E27FC236}">
                    <a16:creationId xmlns:a16="http://schemas.microsoft.com/office/drawing/2014/main" id="{B14E8FB2-5172-0919-0210-B7307FF4D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" y="1779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22">
                <a:extLst>
                  <a:ext uri="{FF2B5EF4-FFF2-40B4-BE49-F238E27FC236}">
                    <a16:creationId xmlns:a16="http://schemas.microsoft.com/office/drawing/2014/main" id="{5E3DD77B-967A-7DD4-AC40-0CBE65D93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35"/>
                <a:ext cx="231" cy="26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6" name="Line 23">
                <a:extLst>
                  <a:ext uri="{FF2B5EF4-FFF2-40B4-BE49-F238E27FC236}">
                    <a16:creationId xmlns:a16="http://schemas.microsoft.com/office/drawing/2014/main" id="{7DEEDCCF-AC15-BF4E-6805-E31F9FCE4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4">
                <a:extLst>
                  <a:ext uri="{FF2B5EF4-FFF2-40B4-BE49-F238E27FC236}">
                    <a16:creationId xmlns:a16="http://schemas.microsoft.com/office/drawing/2014/main" id="{B3E2A862-D38C-43E8-D8C7-8438A708D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5">
                <a:extLst>
                  <a:ext uri="{FF2B5EF4-FFF2-40B4-BE49-F238E27FC236}">
                    <a16:creationId xmlns:a16="http://schemas.microsoft.com/office/drawing/2014/main" id="{EB069F5E-3A48-DB32-61F9-CBDC92F71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6">
                <a:extLst>
                  <a:ext uri="{FF2B5EF4-FFF2-40B4-BE49-F238E27FC236}">
                    <a16:creationId xmlns:a16="http://schemas.microsoft.com/office/drawing/2014/main" id="{6DC8FE9F-D53E-E7EE-2ABF-08C916CDB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" name="Group 20">
              <a:extLst>
                <a:ext uri="{FF2B5EF4-FFF2-40B4-BE49-F238E27FC236}">
                  <a16:creationId xmlns:a16="http://schemas.microsoft.com/office/drawing/2014/main" id="{A733AC6D-A11B-78E9-4D1F-59A1A1E1E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9662" y="1437387"/>
              <a:ext cx="693680" cy="824087"/>
              <a:chOff x="816" y="1968"/>
              <a:chExt cx="624" cy="672"/>
            </a:xfrm>
          </p:grpSpPr>
          <p:sp>
            <p:nvSpPr>
              <p:cNvPr id="112" name="Rectangle 22">
                <a:extLst>
                  <a:ext uri="{FF2B5EF4-FFF2-40B4-BE49-F238E27FC236}">
                    <a16:creationId xmlns:a16="http://schemas.microsoft.com/office/drawing/2014/main" id="{9E4DDEF7-ADB9-5F20-9DE9-054D621F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" name="Line 23">
                <a:extLst>
                  <a:ext uri="{FF2B5EF4-FFF2-40B4-BE49-F238E27FC236}">
                    <a16:creationId xmlns:a16="http://schemas.microsoft.com/office/drawing/2014/main" id="{B3C0718D-6A5C-3CBA-64FC-E1184802A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4">
                <a:extLst>
                  <a:ext uri="{FF2B5EF4-FFF2-40B4-BE49-F238E27FC236}">
                    <a16:creationId xmlns:a16="http://schemas.microsoft.com/office/drawing/2014/main" id="{BB1702E0-13F7-C566-AFC4-CD6286362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5">
                <a:extLst>
                  <a:ext uri="{FF2B5EF4-FFF2-40B4-BE49-F238E27FC236}">
                    <a16:creationId xmlns:a16="http://schemas.microsoft.com/office/drawing/2014/main" id="{5123862D-FED6-DAFE-F57D-1AEDB3E71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6">
                <a:extLst>
                  <a:ext uri="{FF2B5EF4-FFF2-40B4-BE49-F238E27FC236}">
                    <a16:creationId xmlns:a16="http://schemas.microsoft.com/office/drawing/2014/main" id="{AF832D29-BB07-F42F-D425-5E6A3F406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20">
              <a:extLst>
                <a:ext uri="{FF2B5EF4-FFF2-40B4-BE49-F238E27FC236}">
                  <a16:creationId xmlns:a16="http://schemas.microsoft.com/office/drawing/2014/main" id="{9AF53E13-F740-1A8D-01A5-6926FDA29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8085" y="1161227"/>
              <a:ext cx="693680" cy="1118404"/>
              <a:chOff x="816" y="1728"/>
              <a:chExt cx="624" cy="912"/>
            </a:xfrm>
          </p:grpSpPr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6B2C4275-9998-1A27-061B-CBD796AA5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23">
                <a:extLst>
                  <a:ext uri="{FF2B5EF4-FFF2-40B4-BE49-F238E27FC236}">
                    <a16:creationId xmlns:a16="http://schemas.microsoft.com/office/drawing/2014/main" id="{330051A5-4810-E374-4C46-C26F04CD2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">
                <a:extLst>
                  <a:ext uri="{FF2B5EF4-FFF2-40B4-BE49-F238E27FC236}">
                    <a16:creationId xmlns:a16="http://schemas.microsoft.com/office/drawing/2014/main" id="{A49EB4AD-651E-0895-33E5-917B2546E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5">
                <a:extLst>
                  <a:ext uri="{FF2B5EF4-FFF2-40B4-BE49-F238E27FC236}">
                    <a16:creationId xmlns:a16="http://schemas.microsoft.com/office/drawing/2014/main" id="{FAB65601-62CC-FECB-AB7B-3F9D0BC62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6">
                <a:extLst>
                  <a:ext uri="{FF2B5EF4-FFF2-40B4-BE49-F238E27FC236}">
                    <a16:creationId xmlns:a16="http://schemas.microsoft.com/office/drawing/2014/main" id="{8307CA08-4087-EA25-F712-833FE7107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" name="Group 20">
              <a:extLst>
                <a:ext uri="{FF2B5EF4-FFF2-40B4-BE49-F238E27FC236}">
                  <a16:creationId xmlns:a16="http://schemas.microsoft.com/office/drawing/2014/main" id="{D5656524-7976-7B84-9F31-89BC7A17D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5984" y="1053333"/>
              <a:ext cx="693680" cy="1212830"/>
              <a:chOff x="816" y="1651"/>
              <a:chExt cx="624" cy="989"/>
            </a:xfrm>
          </p:grpSpPr>
          <p:sp>
            <p:nvSpPr>
              <p:cNvPr id="125" name="Oval 21">
                <a:extLst>
                  <a:ext uri="{FF2B5EF4-FFF2-40B4-BE49-F238E27FC236}">
                    <a16:creationId xmlns:a16="http://schemas.microsoft.com/office/drawing/2014/main" id="{F94F6C92-6EA0-9563-BD4E-6B2EB83B9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651"/>
                <a:ext cx="240" cy="27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23">
                <a:extLst>
                  <a:ext uri="{FF2B5EF4-FFF2-40B4-BE49-F238E27FC236}">
                    <a16:creationId xmlns:a16="http://schemas.microsoft.com/office/drawing/2014/main" id="{6F704B2E-F0B4-C0D4-4158-8DA6C5073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4">
                <a:extLst>
                  <a:ext uri="{FF2B5EF4-FFF2-40B4-BE49-F238E27FC236}">
                    <a16:creationId xmlns:a16="http://schemas.microsoft.com/office/drawing/2014/main" id="{E45E1096-25EA-AD65-427A-595D92430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Line 25">
                <a:extLst>
                  <a:ext uri="{FF2B5EF4-FFF2-40B4-BE49-F238E27FC236}">
                    <a16:creationId xmlns:a16="http://schemas.microsoft.com/office/drawing/2014/main" id="{ADB94047-0229-D7B3-681E-42F1FA2A6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F7760AA6-4800-1C3B-FCBC-3D3ACEEC2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1" name="Group 20">
              <a:extLst>
                <a:ext uri="{FF2B5EF4-FFF2-40B4-BE49-F238E27FC236}">
                  <a16:creationId xmlns:a16="http://schemas.microsoft.com/office/drawing/2014/main" id="{444A0427-EF6F-45C6-4FED-3ABBD06D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6919" y="1514408"/>
              <a:ext cx="693680" cy="765224"/>
              <a:chOff x="816" y="2016"/>
              <a:chExt cx="624" cy="624"/>
            </a:xfrm>
          </p:grpSpPr>
          <p:sp>
            <p:nvSpPr>
              <p:cNvPr id="134" name="Line 23">
                <a:extLst>
                  <a:ext uri="{FF2B5EF4-FFF2-40B4-BE49-F238E27FC236}">
                    <a16:creationId xmlns:a16="http://schemas.microsoft.com/office/drawing/2014/main" id="{969196D1-8F24-9649-5EB3-A8E864DC2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4">
                <a:extLst>
                  <a:ext uri="{FF2B5EF4-FFF2-40B4-BE49-F238E27FC236}">
                    <a16:creationId xmlns:a16="http://schemas.microsoft.com/office/drawing/2014/main" id="{6746525F-C1DE-EB45-4A96-7856191C9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5">
                <a:extLst>
                  <a:ext uri="{FF2B5EF4-FFF2-40B4-BE49-F238E27FC236}">
                    <a16:creationId xmlns:a16="http://schemas.microsoft.com/office/drawing/2014/main" id="{DB74E6F4-FE16-05C2-8F67-66ABA13EB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6">
                <a:extLst>
                  <a:ext uri="{FF2B5EF4-FFF2-40B4-BE49-F238E27FC236}">
                    <a16:creationId xmlns:a16="http://schemas.microsoft.com/office/drawing/2014/main" id="{EA6B2300-F956-9EE8-7A34-C67F9115C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8" name="Group 20">
              <a:extLst>
                <a:ext uri="{FF2B5EF4-FFF2-40B4-BE49-F238E27FC236}">
                  <a16:creationId xmlns:a16="http://schemas.microsoft.com/office/drawing/2014/main" id="{75F8376D-5CB2-53BA-8D15-585363985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6913" y="1086784"/>
              <a:ext cx="693680" cy="1196888"/>
              <a:chOff x="816" y="1664"/>
              <a:chExt cx="624" cy="976"/>
            </a:xfrm>
          </p:grpSpPr>
          <p:sp>
            <p:nvSpPr>
              <p:cNvPr id="139" name="Oval 21">
                <a:extLst>
                  <a:ext uri="{FF2B5EF4-FFF2-40B4-BE49-F238E27FC236}">
                    <a16:creationId xmlns:a16="http://schemas.microsoft.com/office/drawing/2014/main" id="{16EB4225-9900-B692-9CAB-257F4CA2C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664"/>
                <a:ext cx="240" cy="30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Rectangle 22">
                <a:extLst>
                  <a:ext uri="{FF2B5EF4-FFF2-40B4-BE49-F238E27FC236}">
                    <a16:creationId xmlns:a16="http://schemas.microsoft.com/office/drawing/2014/main" id="{76905CF7-86F7-A650-F422-FD52975BC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1" name="Line 23">
                <a:extLst>
                  <a:ext uri="{FF2B5EF4-FFF2-40B4-BE49-F238E27FC236}">
                    <a16:creationId xmlns:a16="http://schemas.microsoft.com/office/drawing/2014/main" id="{478ACB98-045D-6F39-53F4-680B622CD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24">
                <a:extLst>
                  <a:ext uri="{FF2B5EF4-FFF2-40B4-BE49-F238E27FC236}">
                    <a16:creationId xmlns:a16="http://schemas.microsoft.com/office/drawing/2014/main" id="{E95EF639-E50F-35A0-F901-1C57E44B3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25">
                <a:extLst>
                  <a:ext uri="{FF2B5EF4-FFF2-40B4-BE49-F238E27FC236}">
                    <a16:creationId xmlns:a16="http://schemas.microsoft.com/office/drawing/2014/main" id="{43DA8E4E-8ED1-3CE0-BD7D-8551C6866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26">
                <a:extLst>
                  <a:ext uri="{FF2B5EF4-FFF2-40B4-BE49-F238E27FC236}">
                    <a16:creationId xmlns:a16="http://schemas.microsoft.com/office/drawing/2014/main" id="{75DDEF2D-C198-28DE-5ECC-5736992E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20">
              <a:extLst>
                <a:ext uri="{FF2B5EF4-FFF2-40B4-BE49-F238E27FC236}">
                  <a16:creationId xmlns:a16="http://schemas.microsoft.com/office/drawing/2014/main" id="{39BFB9E6-E378-F364-0B09-507B611D7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3221" y="1504946"/>
              <a:ext cx="693680" cy="765224"/>
              <a:chOff x="816" y="2016"/>
              <a:chExt cx="624" cy="624"/>
            </a:xfrm>
          </p:grpSpPr>
          <p:sp>
            <p:nvSpPr>
              <p:cNvPr id="148" name="Line 23">
                <a:extLst>
                  <a:ext uri="{FF2B5EF4-FFF2-40B4-BE49-F238E27FC236}">
                    <a16:creationId xmlns:a16="http://schemas.microsoft.com/office/drawing/2014/main" id="{3EB08545-2F2C-9AC3-1344-560633730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24">
                <a:extLst>
                  <a:ext uri="{FF2B5EF4-FFF2-40B4-BE49-F238E27FC236}">
                    <a16:creationId xmlns:a16="http://schemas.microsoft.com/office/drawing/2014/main" id="{D870C069-8D7C-DD1E-72E1-38F1F8237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25">
                <a:extLst>
                  <a:ext uri="{FF2B5EF4-FFF2-40B4-BE49-F238E27FC236}">
                    <a16:creationId xmlns:a16="http://schemas.microsoft.com/office/drawing/2014/main" id="{62D62056-4F3D-8E58-9DE6-5A51CFF5B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26">
                <a:extLst>
                  <a:ext uri="{FF2B5EF4-FFF2-40B4-BE49-F238E27FC236}">
                    <a16:creationId xmlns:a16="http://schemas.microsoft.com/office/drawing/2014/main" id="{6650F995-7369-7E89-C673-92EC6853A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" name="Group 20">
              <a:extLst>
                <a:ext uri="{FF2B5EF4-FFF2-40B4-BE49-F238E27FC236}">
                  <a16:creationId xmlns:a16="http://schemas.microsoft.com/office/drawing/2014/main" id="{B1240117-377C-F3DF-021B-B481260E3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6337" y="1100293"/>
              <a:ext cx="1205047" cy="1158872"/>
              <a:chOff x="356" y="1695"/>
              <a:chExt cx="1084" cy="945"/>
            </a:xfrm>
          </p:grpSpPr>
          <p:sp>
            <p:nvSpPr>
              <p:cNvPr id="153" name="Oval 21">
                <a:extLst>
                  <a:ext uri="{FF2B5EF4-FFF2-40B4-BE49-F238E27FC236}">
                    <a16:creationId xmlns:a16="http://schemas.microsoft.com/office/drawing/2014/main" id="{AF5E3474-7AA8-204D-264D-9384AD721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1695"/>
                <a:ext cx="240" cy="27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23">
                <a:extLst>
                  <a:ext uri="{FF2B5EF4-FFF2-40B4-BE49-F238E27FC236}">
                    <a16:creationId xmlns:a16="http://schemas.microsoft.com/office/drawing/2014/main" id="{07EB9B45-20F5-8725-A1C0-E6B3CCF68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24">
                <a:extLst>
                  <a:ext uri="{FF2B5EF4-FFF2-40B4-BE49-F238E27FC236}">
                    <a16:creationId xmlns:a16="http://schemas.microsoft.com/office/drawing/2014/main" id="{8E649351-7EE8-59F1-8A1B-8927723C5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25">
                <a:extLst>
                  <a:ext uri="{FF2B5EF4-FFF2-40B4-BE49-F238E27FC236}">
                    <a16:creationId xmlns:a16="http://schemas.microsoft.com/office/drawing/2014/main" id="{257F7398-128F-1953-3298-FACF0E4CB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26">
                <a:extLst>
                  <a:ext uri="{FF2B5EF4-FFF2-40B4-BE49-F238E27FC236}">
                    <a16:creationId xmlns:a16="http://schemas.microsoft.com/office/drawing/2014/main" id="{44AD6DFD-297B-BFAB-AB2B-73CADA3D9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" name="Triangle 158">
              <a:extLst>
                <a:ext uri="{FF2B5EF4-FFF2-40B4-BE49-F238E27FC236}">
                  <a16:creationId xmlns:a16="http://schemas.microsoft.com/office/drawing/2014/main" id="{E916A213-5339-96A8-CE29-88302ED483FC}"/>
                </a:ext>
              </a:extLst>
            </p:cNvPr>
            <p:cNvSpPr/>
            <p:nvPr/>
          </p:nvSpPr>
          <p:spPr bwMode="auto">
            <a:xfrm>
              <a:off x="4087186" y="1178191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345EBE3E-D415-1EE6-80DA-A697454F3E84}"/>
                </a:ext>
              </a:extLst>
            </p:cNvPr>
            <p:cNvSpPr/>
            <p:nvPr/>
          </p:nvSpPr>
          <p:spPr bwMode="auto">
            <a:xfrm>
              <a:off x="8272724" y="1218084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D10FDAA-4856-FEAB-AAC8-460BAF29586B}"/>
                </a:ext>
              </a:extLst>
            </p:cNvPr>
            <p:cNvSpPr/>
            <p:nvPr/>
          </p:nvSpPr>
          <p:spPr bwMode="auto">
            <a:xfrm>
              <a:off x="660024" y="1438119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C74F958-C902-6B70-AF3A-09693CCBA325}"/>
                </a:ext>
              </a:extLst>
            </p:cNvPr>
            <p:cNvSpPr/>
            <p:nvPr/>
          </p:nvSpPr>
          <p:spPr bwMode="auto">
            <a:xfrm>
              <a:off x="1352849" y="1346770"/>
              <a:ext cx="319872" cy="5332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D408A96-8EF2-5C41-D0BE-92AF13ADC896}"/>
                </a:ext>
              </a:extLst>
            </p:cNvPr>
            <p:cNvSpPr/>
            <p:nvPr/>
          </p:nvSpPr>
          <p:spPr bwMode="auto">
            <a:xfrm>
              <a:off x="5463947" y="1390571"/>
              <a:ext cx="319872" cy="51960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9" name="Rectangle 22">
              <a:extLst>
                <a:ext uri="{FF2B5EF4-FFF2-40B4-BE49-F238E27FC236}">
                  <a16:creationId xmlns:a16="http://schemas.microsoft.com/office/drawing/2014/main" id="{53805FF4-E084-6CFF-7DE1-40764725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245" y="1470332"/>
              <a:ext cx="266800" cy="412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5FBEAA0-16E0-E93B-FAD5-F5F13C150714}"/>
                </a:ext>
              </a:extLst>
            </p:cNvPr>
            <p:cNvSpPr/>
            <p:nvPr/>
          </p:nvSpPr>
          <p:spPr bwMode="auto">
            <a:xfrm>
              <a:off x="6184037" y="145554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66DB527-C17C-7B50-B162-A9B23D9EF202}"/>
                </a:ext>
              </a:extLst>
            </p:cNvPr>
            <p:cNvSpPr/>
            <p:nvPr/>
          </p:nvSpPr>
          <p:spPr bwMode="auto">
            <a:xfrm>
              <a:off x="7554644" y="1451541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91415F5-9B41-92E2-D333-86E92CA536E9}"/>
                </a:ext>
              </a:extLst>
            </p:cNvPr>
            <p:cNvSpPr/>
            <p:nvPr/>
          </p:nvSpPr>
          <p:spPr bwMode="auto">
            <a:xfrm>
              <a:off x="8284130" y="145554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3F0C1B57-9CA9-09BA-A7BA-EDD41B3F5002}"/>
                </a:ext>
              </a:extLst>
            </p:cNvPr>
            <p:cNvSpPr/>
            <p:nvPr/>
          </p:nvSpPr>
          <p:spPr bwMode="auto">
            <a:xfrm>
              <a:off x="1352035" y="1086796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4" name="Oval 21">
              <a:extLst>
                <a:ext uri="{FF2B5EF4-FFF2-40B4-BE49-F238E27FC236}">
                  <a16:creationId xmlns:a16="http://schemas.microsoft.com/office/drawing/2014/main" id="{343705AC-A3FD-02BE-8D01-DCA8C470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297" y="1182261"/>
              <a:ext cx="266800" cy="2943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9619D06-1501-ED45-4B8C-808EB6CF1DC3}"/>
                </a:ext>
              </a:extLst>
            </p:cNvPr>
            <p:cNvSpPr txBox="1"/>
            <p:nvPr/>
          </p:nvSpPr>
          <p:spPr>
            <a:xfrm>
              <a:off x="3628786" y="2646242"/>
              <a:ext cx="23740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 Bank Customers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EF607A9-4ED0-2138-B708-7E936B819B35}"/>
                </a:ext>
              </a:extLst>
            </p:cNvPr>
            <p:cNvSpPr txBox="1"/>
            <p:nvPr/>
          </p:nvSpPr>
          <p:spPr>
            <a:xfrm>
              <a:off x="637969" y="23435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F59FEDD-DA57-D239-0694-A92FDDFF815B}"/>
                </a:ext>
              </a:extLst>
            </p:cNvPr>
            <p:cNvSpPr txBox="1"/>
            <p:nvPr/>
          </p:nvSpPr>
          <p:spPr>
            <a:xfrm>
              <a:off x="3363219" y="2305622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6307A14-8B81-2DDA-7345-F3DF9CE62936}"/>
                </a:ext>
              </a:extLst>
            </p:cNvPr>
            <p:cNvSpPr txBox="1"/>
            <p:nvPr/>
          </p:nvSpPr>
          <p:spPr>
            <a:xfrm>
              <a:off x="2677351" y="235192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E52960A-915D-80D1-BA69-007AC219368B}"/>
                </a:ext>
              </a:extLst>
            </p:cNvPr>
            <p:cNvSpPr txBox="1"/>
            <p:nvPr/>
          </p:nvSpPr>
          <p:spPr>
            <a:xfrm>
              <a:off x="4090040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605BDF6-549C-D9E0-A5ED-A520A59E959C}"/>
                </a:ext>
              </a:extLst>
            </p:cNvPr>
            <p:cNvSpPr txBox="1"/>
            <p:nvPr/>
          </p:nvSpPr>
          <p:spPr>
            <a:xfrm>
              <a:off x="4766499" y="235192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CCA8212-DE9B-5157-779E-DE3019B5BD80}"/>
                </a:ext>
              </a:extLst>
            </p:cNvPr>
            <p:cNvSpPr txBox="1"/>
            <p:nvPr/>
          </p:nvSpPr>
          <p:spPr>
            <a:xfrm>
              <a:off x="5466753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88B566A-F6B3-4692-E66F-87FB484F1A20}"/>
                </a:ext>
              </a:extLst>
            </p:cNvPr>
            <p:cNvSpPr txBox="1"/>
            <p:nvPr/>
          </p:nvSpPr>
          <p:spPr>
            <a:xfrm>
              <a:off x="6156981" y="230562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2B0FC5A-C093-3A74-76A6-ABC9E1489F97}"/>
                </a:ext>
              </a:extLst>
            </p:cNvPr>
            <p:cNvSpPr txBox="1"/>
            <p:nvPr/>
          </p:nvSpPr>
          <p:spPr>
            <a:xfrm>
              <a:off x="6887594" y="2365183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CB6F9C1-5C92-7132-2D82-4C31E92006A5}"/>
                </a:ext>
              </a:extLst>
            </p:cNvPr>
            <p:cNvSpPr txBox="1"/>
            <p:nvPr/>
          </p:nvSpPr>
          <p:spPr>
            <a:xfrm>
              <a:off x="7593728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622213A-99A1-4149-6DDE-EA7A44FC018D}"/>
                </a:ext>
              </a:extLst>
            </p:cNvPr>
            <p:cNvSpPr txBox="1"/>
            <p:nvPr/>
          </p:nvSpPr>
          <p:spPr>
            <a:xfrm>
              <a:off x="8260515" y="2351923"/>
              <a:ext cx="29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5329C8F-DB94-73F6-190F-AAA4FFE389B3}"/>
                </a:ext>
              </a:extLst>
            </p:cNvPr>
            <p:cNvSpPr txBox="1"/>
            <p:nvPr/>
          </p:nvSpPr>
          <p:spPr>
            <a:xfrm>
              <a:off x="2040893" y="234636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FA0A0CD-78E6-337A-09E9-73AC5B907280}"/>
                </a:ext>
              </a:extLst>
            </p:cNvPr>
            <p:cNvSpPr txBox="1"/>
            <p:nvPr/>
          </p:nvSpPr>
          <p:spPr>
            <a:xfrm>
              <a:off x="1352849" y="23519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</p:grpSp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83B12E5D-B50D-FB36-92FE-4C1F6DDC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32292"/>
              </p:ext>
            </p:extLst>
          </p:nvPr>
        </p:nvGraphicFramePr>
        <p:xfrm>
          <a:off x="5024965" y="3550883"/>
          <a:ext cx="4013341" cy="324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52">
                  <a:extLst>
                    <a:ext uri="{9D8B030D-6E8A-4147-A177-3AD203B41FA5}">
                      <a16:colId xmlns:a16="http://schemas.microsoft.com/office/drawing/2014/main" val="3664165794"/>
                    </a:ext>
                  </a:extLst>
                </a:gridCol>
                <a:gridCol w="600581">
                  <a:extLst>
                    <a:ext uri="{9D8B030D-6E8A-4147-A177-3AD203B41FA5}">
                      <a16:colId xmlns:a16="http://schemas.microsoft.com/office/drawing/2014/main" val="2240491404"/>
                    </a:ext>
                  </a:extLst>
                </a:gridCol>
                <a:gridCol w="600581">
                  <a:extLst>
                    <a:ext uri="{9D8B030D-6E8A-4147-A177-3AD203B41FA5}">
                      <a16:colId xmlns:a16="http://schemas.microsoft.com/office/drawing/2014/main" val="2949271205"/>
                    </a:ext>
                  </a:extLst>
                </a:gridCol>
                <a:gridCol w="764523">
                  <a:extLst>
                    <a:ext uri="{9D8B030D-6E8A-4147-A177-3AD203B41FA5}">
                      <a16:colId xmlns:a16="http://schemas.microsoft.com/office/drawing/2014/main" val="1999583580"/>
                    </a:ext>
                  </a:extLst>
                </a:gridCol>
                <a:gridCol w="682552">
                  <a:extLst>
                    <a:ext uri="{9D8B030D-6E8A-4147-A177-3AD203B41FA5}">
                      <a16:colId xmlns:a16="http://schemas.microsoft.com/office/drawing/2014/main" val="2970723237"/>
                    </a:ext>
                  </a:extLst>
                </a:gridCol>
                <a:gridCol w="682552">
                  <a:extLst>
                    <a:ext uri="{9D8B030D-6E8A-4147-A177-3AD203B41FA5}">
                      <a16:colId xmlns:a16="http://schemas.microsoft.com/office/drawing/2014/main" val="2816014197"/>
                    </a:ext>
                  </a:extLst>
                </a:gridCol>
              </a:tblGrid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HeadSize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BodyType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BodyShading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56918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6552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Bertha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72219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Crista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0267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1169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742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Fran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2862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Gianna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9461"/>
                  </a:ext>
                </a:extLst>
              </a:tr>
              <a:tr h="154000">
                <a:tc>
                  <a:txBody>
                    <a:bodyPr/>
                    <a:lstStyle/>
                    <a:p>
                      <a:r>
                        <a:rPr lang="en-US" sz="800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80329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Irina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2264"/>
                  </a:ext>
                </a:extLst>
              </a:tr>
              <a:tr h="230999">
                <a:tc>
                  <a:txBody>
                    <a:bodyPr/>
                    <a:lstStyle/>
                    <a:p>
                      <a:r>
                        <a:rPr lang="en-US" sz="800" dirty="0"/>
                        <a:t>Jaquie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2936"/>
                  </a:ext>
                </a:extLst>
              </a:tr>
              <a:tr h="154000">
                <a:tc>
                  <a:txBody>
                    <a:bodyPr/>
                    <a:lstStyle/>
                    <a:p>
                      <a:r>
                        <a:rPr lang="en-US" sz="800" dirty="0"/>
                        <a:t>Kendra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8532"/>
                  </a:ext>
                </a:extLst>
              </a:tr>
              <a:tr h="250249">
                <a:tc>
                  <a:txBody>
                    <a:bodyPr/>
                    <a:lstStyle/>
                    <a:p>
                      <a:r>
                        <a:rPr lang="en-US" sz="800" dirty="0"/>
                        <a:t>LaToya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2BA2-FD9B-600F-DFAE-6D43A2E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EEDA-E157-BA88-E1BE-D5DD68EB1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D1A3BB-A161-B905-A62E-3B8EBBE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56015"/>
              </p:ext>
            </p:extLst>
          </p:nvPr>
        </p:nvGraphicFramePr>
        <p:xfrm>
          <a:off x="2220309" y="1860331"/>
          <a:ext cx="5263057" cy="407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92">
                  <a:extLst>
                    <a:ext uri="{9D8B030D-6E8A-4147-A177-3AD203B41FA5}">
                      <a16:colId xmlns:a16="http://schemas.microsoft.com/office/drawing/2014/main" val="3664165794"/>
                    </a:ext>
                  </a:extLst>
                </a:gridCol>
                <a:gridCol w="787597">
                  <a:extLst>
                    <a:ext uri="{9D8B030D-6E8A-4147-A177-3AD203B41FA5}">
                      <a16:colId xmlns:a16="http://schemas.microsoft.com/office/drawing/2014/main" val="2240491404"/>
                    </a:ext>
                  </a:extLst>
                </a:gridCol>
                <a:gridCol w="787597">
                  <a:extLst>
                    <a:ext uri="{9D8B030D-6E8A-4147-A177-3AD203B41FA5}">
                      <a16:colId xmlns:a16="http://schemas.microsoft.com/office/drawing/2014/main" val="3466462923"/>
                    </a:ext>
                  </a:extLst>
                </a:gridCol>
                <a:gridCol w="1002587">
                  <a:extLst>
                    <a:ext uri="{9D8B030D-6E8A-4147-A177-3AD203B41FA5}">
                      <a16:colId xmlns:a16="http://schemas.microsoft.com/office/drawing/2014/main" val="1999583580"/>
                    </a:ext>
                  </a:extLst>
                </a:gridCol>
                <a:gridCol w="957989">
                  <a:extLst>
                    <a:ext uri="{9D8B030D-6E8A-4147-A177-3AD203B41FA5}">
                      <a16:colId xmlns:a16="http://schemas.microsoft.com/office/drawing/2014/main" val="2970723237"/>
                    </a:ext>
                  </a:extLst>
                </a:gridCol>
                <a:gridCol w="832195">
                  <a:extLst>
                    <a:ext uri="{9D8B030D-6E8A-4147-A177-3AD203B41FA5}">
                      <a16:colId xmlns:a16="http://schemas.microsoft.com/office/drawing/2014/main" val="2816014197"/>
                    </a:ext>
                  </a:extLst>
                </a:gridCol>
              </a:tblGrid>
              <a:tr h="479766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HeadSize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BodyShading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Buy?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56918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655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Bertha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7221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Crista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0267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116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74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Fran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286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Gianna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9461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80329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Irina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2264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Jaquie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2936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Kendra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8532"/>
                  </a:ext>
                </a:extLst>
              </a:tr>
              <a:tr h="299854">
                <a:tc>
                  <a:txBody>
                    <a:bodyPr/>
                    <a:lstStyle/>
                    <a:p>
                      <a:r>
                        <a:rPr lang="en-US" sz="900" dirty="0"/>
                        <a:t>LaToya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894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7AF149-D1F1-FD4F-78BF-C4DB112DC628}"/>
              </a:ext>
            </a:extLst>
          </p:cNvPr>
          <p:cNvSpPr txBox="1"/>
          <p:nvPr/>
        </p:nvSpPr>
        <p:spPr>
          <a:xfrm>
            <a:off x="6684579" y="1429892"/>
            <a:ext cx="610873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003D5-6C06-D24A-9F8C-E0E8FE7AB766}"/>
              </a:ext>
            </a:extLst>
          </p:cNvPr>
          <p:cNvGrpSpPr/>
          <p:nvPr/>
        </p:nvGrpSpPr>
        <p:grpSpPr>
          <a:xfrm>
            <a:off x="3258207" y="1004061"/>
            <a:ext cx="3142593" cy="738577"/>
            <a:chOff x="3258207" y="1004061"/>
            <a:chExt cx="3142593" cy="738577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B2F6209-607A-0A72-05ED-815D05745820}"/>
                </a:ext>
              </a:extLst>
            </p:cNvPr>
            <p:cNvSpPr/>
            <p:nvPr/>
          </p:nvSpPr>
          <p:spPr bwMode="auto">
            <a:xfrm rot="16200000">
              <a:off x="4604571" y="-53592"/>
              <a:ext cx="449866" cy="3142593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CC8FB0-B44F-2019-814E-A9DA241F2AAC}"/>
                </a:ext>
              </a:extLst>
            </p:cNvPr>
            <p:cNvSpPr txBox="1"/>
            <p:nvPr/>
          </p:nvSpPr>
          <p:spPr>
            <a:xfrm>
              <a:off x="4430407" y="1004061"/>
              <a:ext cx="84285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Attributes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34F0B7-6C77-2D57-6D79-4B26564964C4}"/>
              </a:ext>
            </a:extLst>
          </p:cNvPr>
          <p:cNvSpPr txBox="1"/>
          <p:nvPr/>
        </p:nvSpPr>
        <p:spPr>
          <a:xfrm>
            <a:off x="2389012" y="1524485"/>
            <a:ext cx="585417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(?)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22FF0-57ED-B0D5-F77E-2F689D408DD3}"/>
              </a:ext>
            </a:extLst>
          </p:cNvPr>
          <p:cNvGrpSpPr/>
          <p:nvPr/>
        </p:nvGrpSpPr>
        <p:grpSpPr>
          <a:xfrm>
            <a:off x="278217" y="2328040"/>
            <a:ext cx="1771300" cy="3505200"/>
            <a:chOff x="278217" y="2328040"/>
            <a:chExt cx="1771300" cy="35052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5FF499-AF3A-E3E9-913A-A4A712CD8A7C}"/>
                </a:ext>
              </a:extLst>
            </p:cNvPr>
            <p:cNvSpPr txBox="1"/>
            <p:nvPr/>
          </p:nvSpPr>
          <p:spPr>
            <a:xfrm>
              <a:off x="278217" y="3858059"/>
              <a:ext cx="1039323" cy="49859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Instances, </a:t>
              </a:r>
            </a:p>
            <a:p>
              <a:pPr marL="0" indent="0" algn="l">
                <a:buNone/>
              </a:pPr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observations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2C11245-C326-C8CA-5D0E-4EE1F780DBE6}"/>
                </a:ext>
              </a:extLst>
            </p:cNvPr>
            <p:cNvSpPr/>
            <p:nvPr/>
          </p:nvSpPr>
          <p:spPr bwMode="auto">
            <a:xfrm rot="10800000">
              <a:off x="1660635" y="2328040"/>
              <a:ext cx="388882" cy="350520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8DF95B-81D7-1ECC-C8F8-E350EE7790DF}"/>
              </a:ext>
            </a:extLst>
          </p:cNvPr>
          <p:cNvSpPr txBox="1"/>
          <p:nvPr/>
        </p:nvSpPr>
        <p:spPr>
          <a:xfrm>
            <a:off x="2220309" y="6091785"/>
            <a:ext cx="493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there more attributes we can collect? </a:t>
            </a:r>
          </a:p>
        </p:txBody>
      </p:sp>
    </p:spTree>
    <p:extLst>
      <p:ext uri="{BB962C8B-B14F-4D97-AF65-F5344CB8AC3E}">
        <p14:creationId xmlns:p14="http://schemas.microsoft.com/office/powerpoint/2010/main" val="22180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7B87-B7D5-F35F-A322-97F6A7C4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494096"/>
          </a:xfrm>
        </p:spPr>
        <p:txBody>
          <a:bodyPr/>
          <a:lstStyle/>
          <a:p>
            <a:r>
              <a:rPr lang="en-US" sz="2400" dirty="0"/>
              <a:t>Separating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EA7B-B3DB-A98F-28A5-D4C73D21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94" y="525516"/>
            <a:ext cx="2170386" cy="5961993"/>
          </a:xfrm>
        </p:spPr>
        <p:txBody>
          <a:bodyPr/>
          <a:lstStyle/>
          <a:p>
            <a:r>
              <a:rPr lang="en-US" sz="1600" dirty="0"/>
              <a:t>How do we build a model to separate those who buy and those who don’t?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What attributes would you use?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What rules would you make?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What criteria do you use?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How do you determine how good it 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BC494-8BB8-DFB5-E4A9-95974A8DC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z="1600" smtClean="0"/>
              <a:t>7</a:t>
            </a:fld>
            <a:endParaRPr lang="en-US" sz="16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ECDB4B-6E77-3504-19B8-1E8ABE70D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01756"/>
              </p:ext>
            </p:extLst>
          </p:nvPr>
        </p:nvGraphicFramePr>
        <p:xfrm>
          <a:off x="2709040" y="899674"/>
          <a:ext cx="6356132" cy="507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33">
                  <a:extLst>
                    <a:ext uri="{9D8B030D-6E8A-4147-A177-3AD203B41FA5}">
                      <a16:colId xmlns:a16="http://schemas.microsoft.com/office/drawing/2014/main" val="3664165794"/>
                    </a:ext>
                  </a:extLst>
                </a:gridCol>
                <a:gridCol w="1009064">
                  <a:extLst>
                    <a:ext uri="{9D8B030D-6E8A-4147-A177-3AD203B41FA5}">
                      <a16:colId xmlns:a16="http://schemas.microsoft.com/office/drawing/2014/main" val="2240491404"/>
                    </a:ext>
                  </a:extLst>
                </a:gridCol>
                <a:gridCol w="1009064">
                  <a:extLst>
                    <a:ext uri="{9D8B030D-6E8A-4147-A177-3AD203B41FA5}">
                      <a16:colId xmlns:a16="http://schemas.microsoft.com/office/drawing/2014/main" val="420851206"/>
                    </a:ext>
                  </a:extLst>
                </a:gridCol>
                <a:gridCol w="1197845">
                  <a:extLst>
                    <a:ext uri="{9D8B030D-6E8A-4147-A177-3AD203B41FA5}">
                      <a16:colId xmlns:a16="http://schemas.microsoft.com/office/drawing/2014/main" val="1999583580"/>
                    </a:ext>
                  </a:extLst>
                </a:gridCol>
                <a:gridCol w="1069413">
                  <a:extLst>
                    <a:ext uri="{9D8B030D-6E8A-4147-A177-3AD203B41FA5}">
                      <a16:colId xmlns:a16="http://schemas.microsoft.com/office/drawing/2014/main" val="2970723237"/>
                    </a:ext>
                  </a:extLst>
                </a:gridCol>
                <a:gridCol w="1069413">
                  <a:extLst>
                    <a:ext uri="{9D8B030D-6E8A-4147-A177-3AD203B41FA5}">
                      <a16:colId xmlns:a16="http://schemas.microsoft.com/office/drawing/2014/main" val="2816014197"/>
                    </a:ext>
                  </a:extLst>
                </a:gridCol>
              </a:tblGrid>
              <a:tr h="597234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HeadSize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BodyType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BodyShading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56918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6552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Bertha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72219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Crista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0267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Dante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1169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8742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Fran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2862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Gianna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9461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80329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Irina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12264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Jaquie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Rectangle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2936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Kendra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8532"/>
                  </a:ext>
                </a:extLst>
              </a:tr>
              <a:tr h="373272">
                <a:tc>
                  <a:txBody>
                    <a:bodyPr/>
                    <a:lstStyle/>
                    <a:p>
                      <a:r>
                        <a:rPr lang="en-US" sz="1400" dirty="0"/>
                        <a:t>LaToya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1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61DD-3ACE-392E-348A-B96F835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Separating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7C79-1B59-13F8-98D0-91172A17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84938"/>
            <a:ext cx="4136142" cy="630644"/>
          </a:xfrm>
        </p:spPr>
        <p:txBody>
          <a:bodyPr/>
          <a:lstStyle/>
          <a:p>
            <a:r>
              <a:rPr lang="en-US" dirty="0"/>
              <a:t>Lets look just at body type: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AA55E-0FCB-39C8-BFBA-1375848F6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8</a:t>
            </a:fld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48BC84-83B5-A5C2-9389-173B4964A194}"/>
              </a:ext>
            </a:extLst>
          </p:cNvPr>
          <p:cNvSpPr txBox="1"/>
          <p:nvPr/>
        </p:nvSpPr>
        <p:spPr>
          <a:xfrm>
            <a:off x="3628786" y="2646242"/>
            <a:ext cx="237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Bank Customers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37D87C7-08BB-FBC7-34F2-B2BE252F4341}"/>
              </a:ext>
            </a:extLst>
          </p:cNvPr>
          <p:cNvGrpSpPr/>
          <p:nvPr/>
        </p:nvGrpSpPr>
        <p:grpSpPr>
          <a:xfrm>
            <a:off x="457200" y="1053333"/>
            <a:ext cx="8314184" cy="1711960"/>
            <a:chOff x="457200" y="1053333"/>
            <a:chExt cx="8314184" cy="1711960"/>
          </a:xfrm>
        </p:grpSpPr>
        <p:grpSp>
          <p:nvGrpSpPr>
            <p:cNvPr id="5" name="Group 20">
              <a:extLst>
                <a:ext uri="{FF2B5EF4-FFF2-40B4-BE49-F238E27FC236}">
                  <a16:creationId xmlns:a16="http://schemas.microsoft.com/office/drawing/2014/main" id="{4035DEBE-071A-37F5-DB97-F5CB4ED3A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136122"/>
              <a:ext cx="693680" cy="1118404"/>
              <a:chOff x="816" y="1728"/>
              <a:chExt cx="624" cy="912"/>
            </a:xfrm>
          </p:grpSpPr>
          <p:sp>
            <p:nvSpPr>
              <p:cNvPr id="6" name="Oval 21">
                <a:extLst>
                  <a:ext uri="{FF2B5EF4-FFF2-40B4-BE49-F238E27FC236}">
                    <a16:creationId xmlns:a16="http://schemas.microsoft.com/office/drawing/2014/main" id="{4BBF5738-D4FA-8755-B081-95C717D2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23">
                <a:extLst>
                  <a:ext uri="{FF2B5EF4-FFF2-40B4-BE49-F238E27FC236}">
                    <a16:creationId xmlns:a16="http://schemas.microsoft.com/office/drawing/2014/main" id="{03A5B383-672A-EFDC-E393-64B1AE16B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24">
                <a:extLst>
                  <a:ext uri="{FF2B5EF4-FFF2-40B4-BE49-F238E27FC236}">
                    <a16:creationId xmlns:a16="http://schemas.microsoft.com/office/drawing/2014/main" id="{B140FC41-B126-2207-8EC8-7A3D68D33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25">
                <a:extLst>
                  <a:ext uri="{FF2B5EF4-FFF2-40B4-BE49-F238E27FC236}">
                    <a16:creationId xmlns:a16="http://schemas.microsoft.com/office/drawing/2014/main" id="{8E330148-87FE-03A8-4BD2-B3C574E36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26">
                <a:extLst>
                  <a:ext uri="{FF2B5EF4-FFF2-40B4-BE49-F238E27FC236}">
                    <a16:creationId xmlns:a16="http://schemas.microsoft.com/office/drawing/2014/main" id="{871042F8-E6CE-E0A4-9040-D5973E8B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7CB57886-F55B-82FD-1180-49F097200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385" y="1489303"/>
              <a:ext cx="693680" cy="765224"/>
              <a:chOff x="816" y="2016"/>
              <a:chExt cx="624" cy="624"/>
            </a:xfrm>
          </p:grpSpPr>
          <p:sp>
            <p:nvSpPr>
              <p:cNvPr id="12" name="Line 23">
                <a:extLst>
                  <a:ext uri="{FF2B5EF4-FFF2-40B4-BE49-F238E27FC236}">
                    <a16:creationId xmlns:a16="http://schemas.microsoft.com/office/drawing/2014/main" id="{29018B34-75D1-D2BE-A636-5075EFFF2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4">
                <a:extLst>
                  <a:ext uri="{FF2B5EF4-FFF2-40B4-BE49-F238E27FC236}">
                    <a16:creationId xmlns:a16="http://schemas.microsoft.com/office/drawing/2014/main" id="{7B0FB3CB-8606-FACB-6BF7-51B741081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5">
                <a:extLst>
                  <a:ext uri="{FF2B5EF4-FFF2-40B4-BE49-F238E27FC236}">
                    <a16:creationId xmlns:a16="http://schemas.microsoft.com/office/drawing/2014/main" id="{8D7D32D2-4D02-AD00-7D76-B09C26796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6">
                <a:extLst>
                  <a:ext uri="{FF2B5EF4-FFF2-40B4-BE49-F238E27FC236}">
                    <a16:creationId xmlns:a16="http://schemas.microsoft.com/office/drawing/2014/main" id="{8776B13C-B5B0-7CA2-3FF5-511C8EA4C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75BCE530-358A-50EC-D4C4-96E8EC751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642" y="1138261"/>
              <a:ext cx="693680" cy="1118404"/>
              <a:chOff x="816" y="1728"/>
              <a:chExt cx="624" cy="912"/>
            </a:xfrm>
          </p:grpSpPr>
          <p:sp>
            <p:nvSpPr>
              <p:cNvPr id="17" name="Oval 21">
                <a:extLst>
                  <a:ext uri="{FF2B5EF4-FFF2-40B4-BE49-F238E27FC236}">
                    <a16:creationId xmlns:a16="http://schemas.microsoft.com/office/drawing/2014/main" id="{60927473-71DF-6CE0-CAD2-FF2E34DAA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7A03248F-BBF0-F13E-ED90-D0EC2379D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9E11F0FF-7C99-A6A4-4E3D-A55D500C7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E36E34F6-3403-227E-B35F-BC298E79B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AFFAE94D-9A95-7826-2BD6-DB6D882D7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2A1D856E-853F-6538-5019-889BD2385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ED6929D2-45EA-8E13-D61E-B2CAD51B2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888" y="1145715"/>
              <a:ext cx="693680" cy="1118404"/>
              <a:chOff x="816" y="1728"/>
              <a:chExt cx="624" cy="912"/>
            </a:xfrm>
            <a:solidFill>
              <a:schemeClr val="bg1">
                <a:lumMod val="65000"/>
              </a:schemeClr>
            </a:solidFill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17037A21-BBD9-9444-9204-7CD23F526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EC975282-6EE2-B329-749C-636F986B2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A58C3A2C-CE70-48E9-C9FC-FD6B7CF1C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D9CC58A0-296C-CACE-703D-0183ABDC9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91E58D42-43E4-E250-E457-DE85EAD09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04380D9D-AC98-0796-A1EB-9AC6FCE7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4BDC35C3-9511-BA57-39F1-6A07AEA40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562" y="1199299"/>
              <a:ext cx="693680" cy="1055862"/>
              <a:chOff x="816" y="1779"/>
              <a:chExt cx="624" cy="861"/>
            </a:xfrm>
          </p:grpSpPr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id="{8309FC1A-8D26-C1A5-DE0E-546E64B81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" y="1779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0E8C807E-BA7E-650F-5C28-046A046B9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35"/>
                <a:ext cx="231" cy="26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Line 23">
                <a:extLst>
                  <a:ext uri="{FF2B5EF4-FFF2-40B4-BE49-F238E27FC236}">
                    <a16:creationId xmlns:a16="http://schemas.microsoft.com/office/drawing/2014/main" id="{4587B63C-D9CD-19D8-75A0-12C7C66AD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470CBDF1-79B3-9D62-6863-01C6448A8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id="{25983D1C-9AB0-8BD7-8F3B-64B8D039F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6">
                <a:extLst>
                  <a:ext uri="{FF2B5EF4-FFF2-40B4-BE49-F238E27FC236}">
                    <a16:creationId xmlns:a16="http://schemas.microsoft.com/office/drawing/2014/main" id="{2A1371BD-EE56-244C-7B9C-64E8D95F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068B59BC-AC91-27C2-FCE6-0CB76105A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9662" y="1437387"/>
              <a:ext cx="693680" cy="824087"/>
              <a:chOff x="816" y="1968"/>
              <a:chExt cx="624" cy="672"/>
            </a:xfrm>
          </p:grpSpPr>
          <p:sp>
            <p:nvSpPr>
              <p:cNvPr id="38" name="Rectangle 22">
                <a:extLst>
                  <a:ext uri="{FF2B5EF4-FFF2-40B4-BE49-F238E27FC236}">
                    <a16:creationId xmlns:a16="http://schemas.microsoft.com/office/drawing/2014/main" id="{BE0C2891-B4A1-0680-12D7-A156BFE19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Line 23">
                <a:extLst>
                  <a:ext uri="{FF2B5EF4-FFF2-40B4-BE49-F238E27FC236}">
                    <a16:creationId xmlns:a16="http://schemas.microsoft.com/office/drawing/2014/main" id="{2B70309A-31BA-510B-B779-D18A6A964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4">
                <a:extLst>
                  <a:ext uri="{FF2B5EF4-FFF2-40B4-BE49-F238E27FC236}">
                    <a16:creationId xmlns:a16="http://schemas.microsoft.com/office/drawing/2014/main" id="{DE7F7161-E23F-AFA5-66BA-2155BAD86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2D55D92A-18BA-C040-20CB-4C88F865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6">
                <a:extLst>
                  <a:ext uri="{FF2B5EF4-FFF2-40B4-BE49-F238E27FC236}">
                    <a16:creationId xmlns:a16="http://schemas.microsoft.com/office/drawing/2014/main" id="{AC465F39-C174-08F2-B633-04C519D06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20">
              <a:extLst>
                <a:ext uri="{FF2B5EF4-FFF2-40B4-BE49-F238E27FC236}">
                  <a16:creationId xmlns:a16="http://schemas.microsoft.com/office/drawing/2014/main" id="{5CB46C5D-4B27-B499-2B2E-015C1C2CB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8085" y="1161227"/>
              <a:ext cx="693680" cy="1118404"/>
              <a:chOff x="816" y="1728"/>
              <a:chExt cx="624" cy="912"/>
            </a:xfrm>
          </p:grpSpPr>
          <p:sp>
            <p:nvSpPr>
              <p:cNvPr id="44" name="Oval 21">
                <a:extLst>
                  <a:ext uri="{FF2B5EF4-FFF2-40B4-BE49-F238E27FC236}">
                    <a16:creationId xmlns:a16="http://schemas.microsoft.com/office/drawing/2014/main" id="{32F10B38-6C6B-350A-4E58-149A48302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3">
                <a:extLst>
                  <a:ext uri="{FF2B5EF4-FFF2-40B4-BE49-F238E27FC236}">
                    <a16:creationId xmlns:a16="http://schemas.microsoft.com/office/drawing/2014/main" id="{7ADEF107-D6C6-5B2C-78AB-39A6088E2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4">
                <a:extLst>
                  <a:ext uri="{FF2B5EF4-FFF2-40B4-BE49-F238E27FC236}">
                    <a16:creationId xmlns:a16="http://schemas.microsoft.com/office/drawing/2014/main" id="{9DED1AA9-CF99-E4B0-2D33-C130B47BE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5">
                <a:extLst>
                  <a:ext uri="{FF2B5EF4-FFF2-40B4-BE49-F238E27FC236}">
                    <a16:creationId xmlns:a16="http://schemas.microsoft.com/office/drawing/2014/main" id="{EEBAE3D1-6424-0C2F-82D6-A8E920095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FF233BCD-88C2-99F7-8682-C410B36F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20">
              <a:extLst>
                <a:ext uri="{FF2B5EF4-FFF2-40B4-BE49-F238E27FC236}">
                  <a16:creationId xmlns:a16="http://schemas.microsoft.com/office/drawing/2014/main" id="{A14EA5EC-7B3E-B1FC-C758-240D69367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5984" y="1053333"/>
              <a:ext cx="693680" cy="1212830"/>
              <a:chOff x="816" y="1651"/>
              <a:chExt cx="624" cy="989"/>
            </a:xfrm>
          </p:grpSpPr>
          <p:sp>
            <p:nvSpPr>
              <p:cNvPr id="50" name="Oval 21">
                <a:extLst>
                  <a:ext uri="{FF2B5EF4-FFF2-40B4-BE49-F238E27FC236}">
                    <a16:creationId xmlns:a16="http://schemas.microsoft.com/office/drawing/2014/main" id="{3B545EEC-E3D1-C7CE-9C6B-1A0965AF4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651"/>
                <a:ext cx="240" cy="27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3">
                <a:extLst>
                  <a:ext uri="{FF2B5EF4-FFF2-40B4-BE49-F238E27FC236}">
                    <a16:creationId xmlns:a16="http://schemas.microsoft.com/office/drawing/2014/main" id="{FC077F6F-4698-4462-4EB0-4ECC8901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4">
                <a:extLst>
                  <a:ext uri="{FF2B5EF4-FFF2-40B4-BE49-F238E27FC236}">
                    <a16:creationId xmlns:a16="http://schemas.microsoft.com/office/drawing/2014/main" id="{CC30D4E7-443B-CAA7-4063-9159C530C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Line 25">
                <a:extLst>
                  <a:ext uri="{FF2B5EF4-FFF2-40B4-BE49-F238E27FC236}">
                    <a16:creationId xmlns:a16="http://schemas.microsoft.com/office/drawing/2014/main" id="{420659B7-3D1F-C0B9-FF60-63176AFA5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6">
                <a:extLst>
                  <a:ext uri="{FF2B5EF4-FFF2-40B4-BE49-F238E27FC236}">
                    <a16:creationId xmlns:a16="http://schemas.microsoft.com/office/drawing/2014/main" id="{BA7C55B5-08AA-71B0-E412-9988E7721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20">
              <a:extLst>
                <a:ext uri="{FF2B5EF4-FFF2-40B4-BE49-F238E27FC236}">
                  <a16:creationId xmlns:a16="http://schemas.microsoft.com/office/drawing/2014/main" id="{163A6D7F-2029-100E-039F-488D88317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6919" y="1514408"/>
              <a:ext cx="693680" cy="765224"/>
              <a:chOff x="816" y="2016"/>
              <a:chExt cx="624" cy="624"/>
            </a:xfrm>
          </p:grpSpPr>
          <p:sp>
            <p:nvSpPr>
              <p:cNvPr id="56" name="Line 23">
                <a:extLst>
                  <a:ext uri="{FF2B5EF4-FFF2-40B4-BE49-F238E27FC236}">
                    <a16:creationId xmlns:a16="http://schemas.microsoft.com/office/drawing/2014/main" id="{12C9CB5F-E82E-18AC-AFC1-51B3F1936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4">
                <a:extLst>
                  <a:ext uri="{FF2B5EF4-FFF2-40B4-BE49-F238E27FC236}">
                    <a16:creationId xmlns:a16="http://schemas.microsoft.com/office/drawing/2014/main" id="{0A414865-87E4-893E-C6B4-B04E857CA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5">
                <a:extLst>
                  <a:ext uri="{FF2B5EF4-FFF2-40B4-BE49-F238E27FC236}">
                    <a16:creationId xmlns:a16="http://schemas.microsoft.com/office/drawing/2014/main" id="{FADDDB40-A448-EA20-9D86-7A37AB3D4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6">
                <a:extLst>
                  <a:ext uri="{FF2B5EF4-FFF2-40B4-BE49-F238E27FC236}">
                    <a16:creationId xmlns:a16="http://schemas.microsoft.com/office/drawing/2014/main" id="{A0321CAD-8D0F-89C8-CDB9-5D98C3DA6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" name="Group 20">
              <a:extLst>
                <a:ext uri="{FF2B5EF4-FFF2-40B4-BE49-F238E27FC236}">
                  <a16:creationId xmlns:a16="http://schemas.microsoft.com/office/drawing/2014/main" id="{E76D76D4-DDCA-D044-8F67-6D348D2B7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6913" y="1075747"/>
              <a:ext cx="693680" cy="1207925"/>
              <a:chOff x="816" y="1655"/>
              <a:chExt cx="624" cy="985"/>
            </a:xfrm>
          </p:grpSpPr>
          <p:sp>
            <p:nvSpPr>
              <p:cNvPr id="61" name="Oval 21">
                <a:extLst>
                  <a:ext uri="{FF2B5EF4-FFF2-40B4-BE49-F238E27FC236}">
                    <a16:creationId xmlns:a16="http://schemas.microsoft.com/office/drawing/2014/main" id="{D17F6A03-D5AC-7C8F-176E-F98CAFF5C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655"/>
                <a:ext cx="240" cy="3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id="{15C2507D-2DD6-1945-6EB2-23A6DDDBB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Line 23">
                <a:extLst>
                  <a:ext uri="{FF2B5EF4-FFF2-40B4-BE49-F238E27FC236}">
                    <a16:creationId xmlns:a16="http://schemas.microsoft.com/office/drawing/2014/main" id="{736FA359-D4D9-BBE0-F747-169672F79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">
                <a:extLst>
                  <a:ext uri="{FF2B5EF4-FFF2-40B4-BE49-F238E27FC236}">
                    <a16:creationId xmlns:a16="http://schemas.microsoft.com/office/drawing/2014/main" id="{2E805CDE-0F62-C200-724D-8E7FB730F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C9B584DA-4668-C513-DFCE-5BFF0413F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6">
                <a:extLst>
                  <a:ext uri="{FF2B5EF4-FFF2-40B4-BE49-F238E27FC236}">
                    <a16:creationId xmlns:a16="http://schemas.microsoft.com/office/drawing/2014/main" id="{96050491-3921-6B7F-7F5C-506FC7770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20">
              <a:extLst>
                <a:ext uri="{FF2B5EF4-FFF2-40B4-BE49-F238E27FC236}">
                  <a16:creationId xmlns:a16="http://schemas.microsoft.com/office/drawing/2014/main" id="{283EECF0-7C97-F862-2AAF-3B40C360D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3221" y="1504946"/>
              <a:ext cx="693680" cy="765224"/>
              <a:chOff x="816" y="2016"/>
              <a:chExt cx="624" cy="624"/>
            </a:xfrm>
          </p:grpSpPr>
          <p:sp>
            <p:nvSpPr>
              <p:cNvPr id="68" name="Line 23">
                <a:extLst>
                  <a:ext uri="{FF2B5EF4-FFF2-40B4-BE49-F238E27FC236}">
                    <a16:creationId xmlns:a16="http://schemas.microsoft.com/office/drawing/2014/main" id="{4C468E20-95E9-CC37-8396-84D828081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4">
                <a:extLst>
                  <a:ext uri="{FF2B5EF4-FFF2-40B4-BE49-F238E27FC236}">
                    <a16:creationId xmlns:a16="http://schemas.microsoft.com/office/drawing/2014/main" id="{4DEC2D2B-9EE1-F018-EBE5-040228A89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">
                <a:extLst>
                  <a:ext uri="{FF2B5EF4-FFF2-40B4-BE49-F238E27FC236}">
                    <a16:creationId xmlns:a16="http://schemas.microsoft.com/office/drawing/2014/main" id="{85354DE1-0D62-B59A-E815-901FF6EAE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6">
                <a:extLst>
                  <a:ext uri="{FF2B5EF4-FFF2-40B4-BE49-F238E27FC236}">
                    <a16:creationId xmlns:a16="http://schemas.microsoft.com/office/drawing/2014/main" id="{BE24B146-76E4-B91A-534A-D6240238B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20">
              <a:extLst>
                <a:ext uri="{FF2B5EF4-FFF2-40B4-BE49-F238E27FC236}">
                  <a16:creationId xmlns:a16="http://schemas.microsoft.com/office/drawing/2014/main" id="{CF7DDF2B-18D0-E45D-FD2A-3DC5498F8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6337" y="1053693"/>
              <a:ext cx="1205047" cy="1205472"/>
              <a:chOff x="356" y="1657"/>
              <a:chExt cx="1084" cy="983"/>
            </a:xfrm>
          </p:grpSpPr>
          <p:sp>
            <p:nvSpPr>
              <p:cNvPr id="73" name="Oval 21">
                <a:extLst>
                  <a:ext uri="{FF2B5EF4-FFF2-40B4-BE49-F238E27FC236}">
                    <a16:creationId xmlns:a16="http://schemas.microsoft.com/office/drawing/2014/main" id="{C24141E5-59B2-35ED-42EC-1418BE4C9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1657"/>
                <a:ext cx="240" cy="3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3">
                <a:extLst>
                  <a:ext uri="{FF2B5EF4-FFF2-40B4-BE49-F238E27FC236}">
                    <a16:creationId xmlns:a16="http://schemas.microsoft.com/office/drawing/2014/main" id="{A55E5580-9000-4E6F-158A-22F779C22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4">
                <a:extLst>
                  <a:ext uri="{FF2B5EF4-FFF2-40B4-BE49-F238E27FC236}">
                    <a16:creationId xmlns:a16="http://schemas.microsoft.com/office/drawing/2014/main" id="{9EA754BB-70B3-BD47-371C-710D8192A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5">
                <a:extLst>
                  <a:ext uri="{FF2B5EF4-FFF2-40B4-BE49-F238E27FC236}">
                    <a16:creationId xmlns:a16="http://schemas.microsoft.com/office/drawing/2014/main" id="{080C9ECE-3E62-FB3D-438F-8D0A597ED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26">
                <a:extLst>
                  <a:ext uri="{FF2B5EF4-FFF2-40B4-BE49-F238E27FC236}">
                    <a16:creationId xmlns:a16="http://schemas.microsoft.com/office/drawing/2014/main" id="{4CF142DD-D11C-F67C-D2C2-D0390D54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7CE273B8-F77B-B67A-B8BD-BD3B951E13E8}"/>
                </a:ext>
              </a:extLst>
            </p:cNvPr>
            <p:cNvSpPr/>
            <p:nvPr/>
          </p:nvSpPr>
          <p:spPr bwMode="auto">
            <a:xfrm>
              <a:off x="4087186" y="1178191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2BE8C664-A3A4-E238-15AD-16309CB85D72}"/>
                </a:ext>
              </a:extLst>
            </p:cNvPr>
            <p:cNvSpPr/>
            <p:nvPr/>
          </p:nvSpPr>
          <p:spPr bwMode="auto">
            <a:xfrm>
              <a:off x="8272724" y="1218084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184D513-D94D-138F-1007-3997F14560B2}"/>
                </a:ext>
              </a:extLst>
            </p:cNvPr>
            <p:cNvSpPr/>
            <p:nvPr/>
          </p:nvSpPr>
          <p:spPr bwMode="auto">
            <a:xfrm>
              <a:off x="660024" y="1438119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A13A86F-630F-0A6E-A0CF-4C48CAE8500F}"/>
                </a:ext>
              </a:extLst>
            </p:cNvPr>
            <p:cNvSpPr/>
            <p:nvPr/>
          </p:nvSpPr>
          <p:spPr bwMode="auto">
            <a:xfrm>
              <a:off x="1352849" y="1346770"/>
              <a:ext cx="319872" cy="5332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A20EF84-499A-73FD-5BFE-8CD1F8A03609}"/>
                </a:ext>
              </a:extLst>
            </p:cNvPr>
            <p:cNvSpPr/>
            <p:nvPr/>
          </p:nvSpPr>
          <p:spPr bwMode="auto">
            <a:xfrm>
              <a:off x="5463947" y="1390571"/>
              <a:ext cx="319872" cy="51960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" name="Rectangle 22">
              <a:extLst>
                <a:ext uri="{FF2B5EF4-FFF2-40B4-BE49-F238E27FC236}">
                  <a16:creationId xmlns:a16="http://schemas.microsoft.com/office/drawing/2014/main" id="{D906BFFD-793E-94F9-8D4A-02E63A83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245" y="1470332"/>
              <a:ext cx="266800" cy="412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E2B49-DF9F-AA1C-D220-E012DD3F240A}"/>
                </a:ext>
              </a:extLst>
            </p:cNvPr>
            <p:cNvSpPr/>
            <p:nvPr/>
          </p:nvSpPr>
          <p:spPr bwMode="auto">
            <a:xfrm>
              <a:off x="6184037" y="145554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B675C56-A1D1-680B-2578-94AE3AF6B384}"/>
                </a:ext>
              </a:extLst>
            </p:cNvPr>
            <p:cNvSpPr/>
            <p:nvPr/>
          </p:nvSpPr>
          <p:spPr bwMode="auto">
            <a:xfrm>
              <a:off x="7554644" y="1451541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5B371AD-84FC-E5F5-4541-B9A6E00FE158}"/>
                </a:ext>
              </a:extLst>
            </p:cNvPr>
            <p:cNvSpPr/>
            <p:nvPr/>
          </p:nvSpPr>
          <p:spPr bwMode="auto">
            <a:xfrm>
              <a:off x="8284130" y="145554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081BD01C-0B2C-7FD4-AC51-6DDAB3669320}"/>
                </a:ext>
              </a:extLst>
            </p:cNvPr>
            <p:cNvSpPr/>
            <p:nvPr/>
          </p:nvSpPr>
          <p:spPr bwMode="auto">
            <a:xfrm>
              <a:off x="1352035" y="1086796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" name="Oval 21">
              <a:extLst>
                <a:ext uri="{FF2B5EF4-FFF2-40B4-BE49-F238E27FC236}">
                  <a16:creationId xmlns:a16="http://schemas.microsoft.com/office/drawing/2014/main" id="{E7B4A2CF-8F21-B24E-6ED8-27B857F1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297" y="1182261"/>
              <a:ext cx="266800" cy="2943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DD8F3CA-A97D-7B71-D088-85CFEA489CEA}"/>
                </a:ext>
              </a:extLst>
            </p:cNvPr>
            <p:cNvSpPr txBox="1"/>
            <p:nvPr/>
          </p:nvSpPr>
          <p:spPr>
            <a:xfrm>
              <a:off x="637969" y="23435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D3E0A3D-1A56-F9A9-9B4F-25595565BB4D}"/>
                </a:ext>
              </a:extLst>
            </p:cNvPr>
            <p:cNvSpPr txBox="1"/>
            <p:nvPr/>
          </p:nvSpPr>
          <p:spPr>
            <a:xfrm>
              <a:off x="3363219" y="2305622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4C7613E-248F-4706-8EA6-EBB55B09E003}"/>
                </a:ext>
              </a:extLst>
            </p:cNvPr>
            <p:cNvSpPr txBox="1"/>
            <p:nvPr/>
          </p:nvSpPr>
          <p:spPr>
            <a:xfrm>
              <a:off x="2677351" y="235192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806D93C-9080-0798-7368-A774B50E7CDD}"/>
                </a:ext>
              </a:extLst>
            </p:cNvPr>
            <p:cNvSpPr txBox="1"/>
            <p:nvPr/>
          </p:nvSpPr>
          <p:spPr>
            <a:xfrm>
              <a:off x="4090040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8855E8-3FC4-67E0-90E4-D3125FF1C68D}"/>
                </a:ext>
              </a:extLst>
            </p:cNvPr>
            <p:cNvSpPr txBox="1"/>
            <p:nvPr/>
          </p:nvSpPr>
          <p:spPr>
            <a:xfrm>
              <a:off x="4766499" y="235192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DF98B28-2647-4E7D-5A9C-5C7729B87FD8}"/>
                </a:ext>
              </a:extLst>
            </p:cNvPr>
            <p:cNvSpPr txBox="1"/>
            <p:nvPr/>
          </p:nvSpPr>
          <p:spPr>
            <a:xfrm>
              <a:off x="5466753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00906B-6D8D-03F5-05A5-DD9F60E60063}"/>
                </a:ext>
              </a:extLst>
            </p:cNvPr>
            <p:cNvSpPr txBox="1"/>
            <p:nvPr/>
          </p:nvSpPr>
          <p:spPr>
            <a:xfrm>
              <a:off x="6156981" y="230562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22B92F6-3B41-97B7-56EB-AA2274BE413B}"/>
                </a:ext>
              </a:extLst>
            </p:cNvPr>
            <p:cNvSpPr txBox="1"/>
            <p:nvPr/>
          </p:nvSpPr>
          <p:spPr>
            <a:xfrm>
              <a:off x="6887594" y="2365183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7AC00B-81EE-B01B-F641-05F7DC23B19D}"/>
                </a:ext>
              </a:extLst>
            </p:cNvPr>
            <p:cNvSpPr txBox="1"/>
            <p:nvPr/>
          </p:nvSpPr>
          <p:spPr>
            <a:xfrm>
              <a:off x="7593728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A726A8C-5016-54F2-935A-1F75CA30A9BD}"/>
                </a:ext>
              </a:extLst>
            </p:cNvPr>
            <p:cNvSpPr txBox="1"/>
            <p:nvPr/>
          </p:nvSpPr>
          <p:spPr>
            <a:xfrm>
              <a:off x="8260515" y="2351923"/>
              <a:ext cx="29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25C2D18-30AA-A246-6375-8F65B88933B9}"/>
                </a:ext>
              </a:extLst>
            </p:cNvPr>
            <p:cNvSpPr txBox="1"/>
            <p:nvPr/>
          </p:nvSpPr>
          <p:spPr>
            <a:xfrm>
              <a:off x="2040893" y="234636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77111B9-4988-9EBC-4392-903758FAC9B8}"/>
                </a:ext>
              </a:extLst>
            </p:cNvPr>
            <p:cNvSpPr txBox="1"/>
            <p:nvPr/>
          </p:nvSpPr>
          <p:spPr>
            <a:xfrm>
              <a:off x="1352849" y="23519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1373F46-6718-0495-C2F5-DABE29104F14}"/>
              </a:ext>
            </a:extLst>
          </p:cNvPr>
          <p:cNvSpPr txBox="1"/>
          <p:nvPr/>
        </p:nvSpPr>
        <p:spPr>
          <a:xfrm>
            <a:off x="538694" y="63567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5B718-1A25-BB75-6052-7789D1A5105C}"/>
              </a:ext>
            </a:extLst>
          </p:cNvPr>
          <p:cNvSpPr txBox="1"/>
          <p:nvPr/>
        </p:nvSpPr>
        <p:spPr>
          <a:xfrm>
            <a:off x="1205481" y="6380254"/>
            <a:ext cx="29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98ACD2D-9EB3-6B00-CE23-42EAEC7A67CE}"/>
              </a:ext>
            </a:extLst>
          </p:cNvPr>
          <p:cNvGrpSpPr/>
          <p:nvPr/>
        </p:nvGrpSpPr>
        <p:grpSpPr>
          <a:xfrm>
            <a:off x="308187" y="3492281"/>
            <a:ext cx="2325770" cy="3212921"/>
            <a:chOff x="308187" y="3492281"/>
            <a:chExt cx="2325770" cy="3212921"/>
          </a:xfrm>
        </p:grpSpPr>
        <p:grpSp>
          <p:nvGrpSpPr>
            <p:cNvPr id="102" name="Group 20">
              <a:extLst>
                <a:ext uri="{FF2B5EF4-FFF2-40B4-BE49-F238E27FC236}">
                  <a16:creationId xmlns:a16="http://schemas.microsoft.com/office/drawing/2014/main" id="{2DA8EAA1-F765-2088-C85F-3252F520D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34" y="3541607"/>
              <a:ext cx="693680" cy="1118404"/>
              <a:chOff x="816" y="1728"/>
              <a:chExt cx="624" cy="912"/>
            </a:xfrm>
          </p:grpSpPr>
          <p:sp>
            <p:nvSpPr>
              <p:cNvPr id="103" name="Oval 21">
                <a:extLst>
                  <a:ext uri="{FF2B5EF4-FFF2-40B4-BE49-F238E27FC236}">
                    <a16:creationId xmlns:a16="http://schemas.microsoft.com/office/drawing/2014/main" id="{9EE6518A-1ED1-A6CC-2D9E-6C9CCC07D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02818622-CE1B-FCAE-CD30-9ACC0E7C5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8B76B431-7B26-7001-BC77-3437F9533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01793D91-8090-8F9C-DCDD-DB4E1294F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8B892F9-CE63-0329-33F7-2DD9B269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" name="Group 20">
              <a:extLst>
                <a:ext uri="{FF2B5EF4-FFF2-40B4-BE49-F238E27FC236}">
                  <a16:creationId xmlns:a16="http://schemas.microsoft.com/office/drawing/2014/main" id="{E4D4D78A-8667-AD43-0E37-E230E50CD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7719" y="3894788"/>
              <a:ext cx="693680" cy="765224"/>
              <a:chOff x="816" y="2016"/>
              <a:chExt cx="624" cy="624"/>
            </a:xfrm>
          </p:grpSpPr>
          <p:sp>
            <p:nvSpPr>
              <p:cNvPr id="109" name="Line 23">
                <a:extLst>
                  <a:ext uri="{FF2B5EF4-FFF2-40B4-BE49-F238E27FC236}">
                    <a16:creationId xmlns:a16="http://schemas.microsoft.com/office/drawing/2014/main" id="{F4AE92DC-8654-5EF0-C495-1AA8C793D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4">
                <a:extLst>
                  <a:ext uri="{FF2B5EF4-FFF2-40B4-BE49-F238E27FC236}">
                    <a16:creationId xmlns:a16="http://schemas.microsoft.com/office/drawing/2014/main" id="{61738021-9BCB-FB94-DA9A-CEB51FAB1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25">
                <a:extLst>
                  <a:ext uri="{FF2B5EF4-FFF2-40B4-BE49-F238E27FC236}">
                    <a16:creationId xmlns:a16="http://schemas.microsoft.com/office/drawing/2014/main" id="{8F92D2EA-8BAC-3A90-94BA-B76A8C858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6">
                <a:extLst>
                  <a:ext uri="{FF2B5EF4-FFF2-40B4-BE49-F238E27FC236}">
                    <a16:creationId xmlns:a16="http://schemas.microsoft.com/office/drawing/2014/main" id="{5B6C767F-BC6B-FDB9-3F09-2814CC891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831DB1E-1E44-4785-81D2-CD4203B5D8E2}"/>
                </a:ext>
              </a:extLst>
            </p:cNvPr>
            <p:cNvSpPr/>
            <p:nvPr/>
          </p:nvSpPr>
          <p:spPr bwMode="auto">
            <a:xfrm>
              <a:off x="533358" y="384360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1B0E9F-607C-9A98-2D50-C6B1D7F41B75}"/>
                </a:ext>
              </a:extLst>
            </p:cNvPr>
            <p:cNvSpPr/>
            <p:nvPr/>
          </p:nvSpPr>
          <p:spPr bwMode="auto">
            <a:xfrm>
              <a:off x="1226183" y="3752255"/>
              <a:ext cx="319872" cy="5332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57C06710-7F07-1F7F-9ABE-731A39A9E005}"/>
                </a:ext>
              </a:extLst>
            </p:cNvPr>
            <p:cNvSpPr/>
            <p:nvPr/>
          </p:nvSpPr>
          <p:spPr bwMode="auto">
            <a:xfrm>
              <a:off x="1225369" y="3492281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AE1F6B4-CC3D-2E8D-3E6B-3EE08BC5644D}"/>
                </a:ext>
              </a:extLst>
            </p:cNvPr>
            <p:cNvSpPr txBox="1"/>
            <p:nvPr/>
          </p:nvSpPr>
          <p:spPr>
            <a:xfrm>
              <a:off x="511303" y="474898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1EC580-7716-2888-8384-0BAD2DA7E631}"/>
                </a:ext>
              </a:extLst>
            </p:cNvPr>
            <p:cNvSpPr txBox="1"/>
            <p:nvPr/>
          </p:nvSpPr>
          <p:spPr>
            <a:xfrm>
              <a:off x="1226183" y="475740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grpSp>
          <p:nvGrpSpPr>
            <p:cNvPr id="123" name="Group 20">
              <a:extLst>
                <a:ext uri="{FF2B5EF4-FFF2-40B4-BE49-F238E27FC236}">
                  <a16:creationId xmlns:a16="http://schemas.microsoft.com/office/drawing/2014/main" id="{D2C8FD46-AC83-7E14-00E9-ACC22E5F4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0277" y="3902938"/>
              <a:ext cx="693680" cy="765224"/>
              <a:chOff x="816" y="2016"/>
              <a:chExt cx="624" cy="624"/>
            </a:xfrm>
          </p:grpSpPr>
          <p:sp>
            <p:nvSpPr>
              <p:cNvPr id="124" name="Line 23">
                <a:extLst>
                  <a:ext uri="{FF2B5EF4-FFF2-40B4-BE49-F238E27FC236}">
                    <a16:creationId xmlns:a16="http://schemas.microsoft.com/office/drawing/2014/main" id="{4E83E6EA-33B6-5320-FCB1-E0CD912B9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4">
                <a:extLst>
                  <a:ext uri="{FF2B5EF4-FFF2-40B4-BE49-F238E27FC236}">
                    <a16:creationId xmlns:a16="http://schemas.microsoft.com/office/drawing/2014/main" id="{C1B8B9F0-9771-4027-F0A1-F4ACE2E67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5">
                <a:extLst>
                  <a:ext uri="{FF2B5EF4-FFF2-40B4-BE49-F238E27FC236}">
                    <a16:creationId xmlns:a16="http://schemas.microsoft.com/office/drawing/2014/main" id="{3EDA349A-6A88-3C4D-14E6-26C984DDA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6">
                <a:extLst>
                  <a:ext uri="{FF2B5EF4-FFF2-40B4-BE49-F238E27FC236}">
                    <a16:creationId xmlns:a16="http://schemas.microsoft.com/office/drawing/2014/main" id="{81FC192C-C4CD-AA3A-4579-0349741FB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CFF429-AF03-155A-63C0-E6EBA86D87A2}"/>
                </a:ext>
              </a:extLst>
            </p:cNvPr>
            <p:cNvSpPr/>
            <p:nvPr/>
          </p:nvSpPr>
          <p:spPr bwMode="auto">
            <a:xfrm>
              <a:off x="2137395" y="384407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9" name="Oval 21">
              <a:extLst>
                <a:ext uri="{FF2B5EF4-FFF2-40B4-BE49-F238E27FC236}">
                  <a16:creationId xmlns:a16="http://schemas.microsoft.com/office/drawing/2014/main" id="{6EDB0ACD-3567-7700-99C1-7B73D53DA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655" y="3511929"/>
              <a:ext cx="266800" cy="35317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591C89B-4002-ED1D-24E1-3DE093D099EE}"/>
                </a:ext>
              </a:extLst>
            </p:cNvPr>
            <p:cNvSpPr txBox="1"/>
            <p:nvPr/>
          </p:nvSpPr>
          <p:spPr>
            <a:xfrm>
              <a:off x="2110339" y="469415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grpSp>
          <p:nvGrpSpPr>
            <p:cNvPr id="147" name="Group 20">
              <a:extLst>
                <a:ext uri="{FF2B5EF4-FFF2-40B4-BE49-F238E27FC236}">
                  <a16:creationId xmlns:a16="http://schemas.microsoft.com/office/drawing/2014/main" id="{06E6E991-BEDA-C04C-A506-9DD020859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187" y="5533277"/>
              <a:ext cx="693680" cy="765224"/>
              <a:chOff x="816" y="2016"/>
              <a:chExt cx="624" cy="624"/>
            </a:xfrm>
          </p:grpSpPr>
          <p:sp>
            <p:nvSpPr>
              <p:cNvPr id="148" name="Line 23">
                <a:extLst>
                  <a:ext uri="{FF2B5EF4-FFF2-40B4-BE49-F238E27FC236}">
                    <a16:creationId xmlns:a16="http://schemas.microsoft.com/office/drawing/2014/main" id="{8CF2E636-1156-42F9-ED3D-26BC2153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24">
                <a:extLst>
                  <a:ext uri="{FF2B5EF4-FFF2-40B4-BE49-F238E27FC236}">
                    <a16:creationId xmlns:a16="http://schemas.microsoft.com/office/drawing/2014/main" id="{A4272AA7-2B6B-81DF-2D53-D12CDA920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25">
                <a:extLst>
                  <a:ext uri="{FF2B5EF4-FFF2-40B4-BE49-F238E27FC236}">
                    <a16:creationId xmlns:a16="http://schemas.microsoft.com/office/drawing/2014/main" id="{AEFB787D-D66B-C829-90D0-FFFB12B10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26">
                <a:extLst>
                  <a:ext uri="{FF2B5EF4-FFF2-40B4-BE49-F238E27FC236}">
                    <a16:creationId xmlns:a16="http://schemas.microsoft.com/office/drawing/2014/main" id="{125A5DBC-23B5-A4FA-3CB5-BF11FA328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" name="Group 20">
              <a:extLst>
                <a:ext uri="{FF2B5EF4-FFF2-40B4-BE49-F238E27FC236}">
                  <a16:creationId xmlns:a16="http://schemas.microsoft.com/office/drawing/2014/main" id="{A79BD879-34D4-37FA-E080-FB4852F89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303" y="5171546"/>
              <a:ext cx="1205047" cy="1115951"/>
              <a:chOff x="356" y="1730"/>
              <a:chExt cx="1084" cy="910"/>
            </a:xfrm>
          </p:grpSpPr>
          <p:sp>
            <p:nvSpPr>
              <p:cNvPr id="153" name="Oval 21">
                <a:extLst>
                  <a:ext uri="{FF2B5EF4-FFF2-40B4-BE49-F238E27FC236}">
                    <a16:creationId xmlns:a16="http://schemas.microsoft.com/office/drawing/2014/main" id="{CEEBCC97-230E-C8FD-0450-C551CF8BF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173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23">
                <a:extLst>
                  <a:ext uri="{FF2B5EF4-FFF2-40B4-BE49-F238E27FC236}">
                    <a16:creationId xmlns:a16="http://schemas.microsoft.com/office/drawing/2014/main" id="{D087C6CF-D61B-D87A-6892-B1EEE156E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24">
                <a:extLst>
                  <a:ext uri="{FF2B5EF4-FFF2-40B4-BE49-F238E27FC236}">
                    <a16:creationId xmlns:a16="http://schemas.microsoft.com/office/drawing/2014/main" id="{A9ED908A-143C-AAC1-A26D-C51A1EE6D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25">
                <a:extLst>
                  <a:ext uri="{FF2B5EF4-FFF2-40B4-BE49-F238E27FC236}">
                    <a16:creationId xmlns:a16="http://schemas.microsoft.com/office/drawing/2014/main" id="{6BC82920-3E62-DD44-D457-285AA42B5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26">
                <a:extLst>
                  <a:ext uri="{FF2B5EF4-FFF2-40B4-BE49-F238E27FC236}">
                    <a16:creationId xmlns:a16="http://schemas.microsoft.com/office/drawing/2014/main" id="{85CBE8CC-6CE5-211B-FA5A-2324049AB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915321D3-B3FF-5A52-A12C-2C5D098B4502}"/>
                </a:ext>
              </a:extLst>
            </p:cNvPr>
            <p:cNvSpPr/>
            <p:nvPr/>
          </p:nvSpPr>
          <p:spPr bwMode="auto">
            <a:xfrm>
              <a:off x="1217690" y="5246415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F8E90C1-1ED6-795B-6528-4F0EB26E8CCF}"/>
                </a:ext>
              </a:extLst>
            </p:cNvPr>
            <p:cNvSpPr/>
            <p:nvPr/>
          </p:nvSpPr>
          <p:spPr bwMode="auto">
            <a:xfrm>
              <a:off x="499610" y="5479872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FB826E1-8921-F49C-AE48-512321B31C5C}"/>
                </a:ext>
              </a:extLst>
            </p:cNvPr>
            <p:cNvSpPr/>
            <p:nvPr/>
          </p:nvSpPr>
          <p:spPr bwMode="auto">
            <a:xfrm>
              <a:off x="1229096" y="5483875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63" name="Group 20">
              <a:extLst>
                <a:ext uri="{FF2B5EF4-FFF2-40B4-BE49-F238E27FC236}">
                  <a16:creationId xmlns:a16="http://schemas.microsoft.com/office/drawing/2014/main" id="{505AF63D-E35D-0390-D73C-8A25AB4B9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1342" y="5513878"/>
              <a:ext cx="693680" cy="765224"/>
              <a:chOff x="816" y="2016"/>
              <a:chExt cx="624" cy="624"/>
            </a:xfrm>
          </p:grpSpPr>
          <p:sp>
            <p:nvSpPr>
              <p:cNvPr id="164" name="Line 23">
                <a:extLst>
                  <a:ext uri="{FF2B5EF4-FFF2-40B4-BE49-F238E27FC236}">
                    <a16:creationId xmlns:a16="http://schemas.microsoft.com/office/drawing/2014/main" id="{161E54DA-598C-F402-FFE0-FD6B195F8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24">
                <a:extLst>
                  <a:ext uri="{FF2B5EF4-FFF2-40B4-BE49-F238E27FC236}">
                    <a16:creationId xmlns:a16="http://schemas.microsoft.com/office/drawing/2014/main" id="{67A387E0-7091-190A-C76B-385384ECA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25">
                <a:extLst>
                  <a:ext uri="{FF2B5EF4-FFF2-40B4-BE49-F238E27FC236}">
                    <a16:creationId xmlns:a16="http://schemas.microsoft.com/office/drawing/2014/main" id="{3936E58F-8E57-6A5D-C398-6947FC0AD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26">
                <a:extLst>
                  <a:ext uri="{FF2B5EF4-FFF2-40B4-BE49-F238E27FC236}">
                    <a16:creationId xmlns:a16="http://schemas.microsoft.com/office/drawing/2014/main" id="{08E4D19C-E2C5-52BB-9963-0DE92DA05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B62EC22C-F852-15D7-27FB-9F458FCE94C7}"/>
                </a:ext>
              </a:extLst>
            </p:cNvPr>
            <p:cNvSpPr/>
            <p:nvPr/>
          </p:nvSpPr>
          <p:spPr bwMode="auto">
            <a:xfrm>
              <a:off x="2058460" y="545501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9" name="Oval 21">
              <a:extLst>
                <a:ext uri="{FF2B5EF4-FFF2-40B4-BE49-F238E27FC236}">
                  <a16:creationId xmlns:a16="http://schemas.microsoft.com/office/drawing/2014/main" id="{8C9F6B60-F5C6-22B2-BF3A-EBB746313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720" y="5094263"/>
              <a:ext cx="266800" cy="38178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E3710C2-E47F-90D7-A1F2-8A12AC9C82D3}"/>
                </a:ext>
              </a:extLst>
            </p:cNvPr>
            <p:cNvSpPr txBox="1"/>
            <p:nvPr/>
          </p:nvSpPr>
          <p:spPr>
            <a:xfrm>
              <a:off x="2031404" y="630509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C972753-E055-CADA-51B8-36178F32A39F}"/>
              </a:ext>
            </a:extLst>
          </p:cNvPr>
          <p:cNvGrpSpPr/>
          <p:nvPr/>
        </p:nvGrpSpPr>
        <p:grpSpPr>
          <a:xfrm>
            <a:off x="4918575" y="3479226"/>
            <a:ext cx="2749700" cy="3291678"/>
            <a:chOff x="4918575" y="3479226"/>
            <a:chExt cx="2749700" cy="3291678"/>
          </a:xfrm>
        </p:grpSpPr>
        <p:grpSp>
          <p:nvGrpSpPr>
            <p:cNvPr id="171" name="Group 20">
              <a:extLst>
                <a:ext uri="{FF2B5EF4-FFF2-40B4-BE49-F238E27FC236}">
                  <a16:creationId xmlns:a16="http://schemas.microsoft.com/office/drawing/2014/main" id="{BA47F6E5-856C-BE9D-5AFF-84AD36849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8575" y="3546951"/>
              <a:ext cx="693680" cy="1118404"/>
              <a:chOff x="816" y="1728"/>
              <a:chExt cx="624" cy="912"/>
            </a:xfrm>
          </p:grpSpPr>
          <p:sp>
            <p:nvSpPr>
              <p:cNvPr id="172" name="Oval 21">
                <a:extLst>
                  <a:ext uri="{FF2B5EF4-FFF2-40B4-BE49-F238E27FC236}">
                    <a16:creationId xmlns:a16="http://schemas.microsoft.com/office/drawing/2014/main" id="{0D6FC897-04D5-D9DF-702C-DBC4EC92B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2">
                <a:extLst>
                  <a:ext uri="{FF2B5EF4-FFF2-40B4-BE49-F238E27FC236}">
                    <a16:creationId xmlns:a16="http://schemas.microsoft.com/office/drawing/2014/main" id="{639A19E1-084C-1E6E-1807-6C17AC33B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" name="Line 23">
                <a:extLst>
                  <a:ext uri="{FF2B5EF4-FFF2-40B4-BE49-F238E27FC236}">
                    <a16:creationId xmlns:a16="http://schemas.microsoft.com/office/drawing/2014/main" id="{BFDA3A5A-0F01-8B65-8C31-7E7320ABF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24">
                <a:extLst>
                  <a:ext uri="{FF2B5EF4-FFF2-40B4-BE49-F238E27FC236}">
                    <a16:creationId xmlns:a16="http://schemas.microsoft.com/office/drawing/2014/main" id="{6813355A-6285-FBD9-4D93-99883E7C6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25">
                <a:extLst>
                  <a:ext uri="{FF2B5EF4-FFF2-40B4-BE49-F238E27FC236}">
                    <a16:creationId xmlns:a16="http://schemas.microsoft.com/office/drawing/2014/main" id="{DD95502E-E7C9-5828-17DF-E27690D3E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26">
                <a:extLst>
                  <a:ext uri="{FF2B5EF4-FFF2-40B4-BE49-F238E27FC236}">
                    <a16:creationId xmlns:a16="http://schemas.microsoft.com/office/drawing/2014/main" id="{98B9C8AC-4B8D-35D0-0BBF-549BAA54A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8" name="Group 20">
              <a:extLst>
                <a:ext uri="{FF2B5EF4-FFF2-40B4-BE49-F238E27FC236}">
                  <a16:creationId xmlns:a16="http://schemas.microsoft.com/office/drawing/2014/main" id="{6D365908-07BB-EE13-BC5A-44DF73847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821" y="3554405"/>
              <a:ext cx="693680" cy="1118404"/>
              <a:chOff x="816" y="1728"/>
              <a:chExt cx="624" cy="912"/>
            </a:xfrm>
            <a:solidFill>
              <a:schemeClr val="bg1">
                <a:lumMod val="65000"/>
              </a:schemeClr>
            </a:solidFill>
          </p:grpSpPr>
          <p:sp>
            <p:nvSpPr>
              <p:cNvPr id="179" name="Oval 21">
                <a:extLst>
                  <a:ext uri="{FF2B5EF4-FFF2-40B4-BE49-F238E27FC236}">
                    <a16:creationId xmlns:a16="http://schemas.microsoft.com/office/drawing/2014/main" id="{E485DB32-C430-5B7E-D43E-6601C246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22">
                <a:extLst>
                  <a:ext uri="{FF2B5EF4-FFF2-40B4-BE49-F238E27FC236}">
                    <a16:creationId xmlns:a16="http://schemas.microsoft.com/office/drawing/2014/main" id="{BB8C14A5-C58D-1C2D-C634-DA115CE98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1" name="Line 23">
                <a:extLst>
                  <a:ext uri="{FF2B5EF4-FFF2-40B4-BE49-F238E27FC236}">
                    <a16:creationId xmlns:a16="http://schemas.microsoft.com/office/drawing/2014/main" id="{9C317BF0-DBC1-F1FA-CC74-07D9192A0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24">
                <a:extLst>
                  <a:ext uri="{FF2B5EF4-FFF2-40B4-BE49-F238E27FC236}">
                    <a16:creationId xmlns:a16="http://schemas.microsoft.com/office/drawing/2014/main" id="{2D20C301-9F38-9CE9-7FFB-C69D74952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25">
                <a:extLst>
                  <a:ext uri="{FF2B5EF4-FFF2-40B4-BE49-F238E27FC236}">
                    <a16:creationId xmlns:a16="http://schemas.microsoft.com/office/drawing/2014/main" id="{9E5670E4-7444-C362-798E-B3DE4AA23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26">
                <a:extLst>
                  <a:ext uri="{FF2B5EF4-FFF2-40B4-BE49-F238E27FC236}">
                    <a16:creationId xmlns:a16="http://schemas.microsoft.com/office/drawing/2014/main" id="{466E5002-C718-D298-55F9-E0B64A6C1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" name="Group 20">
              <a:extLst>
                <a:ext uri="{FF2B5EF4-FFF2-40B4-BE49-F238E27FC236}">
                  <a16:creationId xmlns:a16="http://schemas.microsoft.com/office/drawing/2014/main" id="{9A830F5E-75DA-5EF8-CAF0-BF1FFD086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495" y="3479226"/>
              <a:ext cx="693680" cy="1184626"/>
              <a:chOff x="816" y="1674"/>
              <a:chExt cx="624" cy="966"/>
            </a:xfrm>
          </p:grpSpPr>
          <p:sp>
            <p:nvSpPr>
              <p:cNvPr id="186" name="Oval 21">
                <a:extLst>
                  <a:ext uri="{FF2B5EF4-FFF2-40B4-BE49-F238E27FC236}">
                    <a16:creationId xmlns:a16="http://schemas.microsoft.com/office/drawing/2014/main" id="{E28C7248-FF2E-D12E-3F51-A93E9A84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" y="1674"/>
                <a:ext cx="240" cy="345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Rectangle 22">
                <a:extLst>
                  <a:ext uri="{FF2B5EF4-FFF2-40B4-BE49-F238E27FC236}">
                    <a16:creationId xmlns:a16="http://schemas.microsoft.com/office/drawing/2014/main" id="{D0345F79-C084-7CD0-035C-870F6823E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35"/>
                <a:ext cx="231" cy="26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" name="Line 23">
                <a:extLst>
                  <a:ext uri="{FF2B5EF4-FFF2-40B4-BE49-F238E27FC236}">
                    <a16:creationId xmlns:a16="http://schemas.microsoft.com/office/drawing/2014/main" id="{5A693D98-8A29-8888-5167-7EE37045B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4">
                <a:extLst>
                  <a:ext uri="{FF2B5EF4-FFF2-40B4-BE49-F238E27FC236}">
                    <a16:creationId xmlns:a16="http://schemas.microsoft.com/office/drawing/2014/main" id="{06771887-9DE6-CA86-E88F-C116CCEBC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25">
                <a:extLst>
                  <a:ext uri="{FF2B5EF4-FFF2-40B4-BE49-F238E27FC236}">
                    <a16:creationId xmlns:a16="http://schemas.microsoft.com/office/drawing/2014/main" id="{0BF58BBE-D905-5D7B-1D7D-F8C6C1099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6">
                <a:extLst>
                  <a:ext uri="{FF2B5EF4-FFF2-40B4-BE49-F238E27FC236}">
                    <a16:creationId xmlns:a16="http://schemas.microsoft.com/office/drawing/2014/main" id="{902F431F-CB3A-AC83-F682-BEA753294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2" name="Group 20">
              <a:extLst>
                <a:ext uri="{FF2B5EF4-FFF2-40B4-BE49-F238E27FC236}">
                  <a16:creationId xmlns:a16="http://schemas.microsoft.com/office/drawing/2014/main" id="{89F8096A-8C35-4546-0C06-2FEEEB2B7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4595" y="3846077"/>
              <a:ext cx="693680" cy="824087"/>
              <a:chOff x="816" y="1968"/>
              <a:chExt cx="624" cy="672"/>
            </a:xfrm>
          </p:grpSpPr>
          <p:sp>
            <p:nvSpPr>
              <p:cNvPr id="193" name="Rectangle 22">
                <a:extLst>
                  <a:ext uri="{FF2B5EF4-FFF2-40B4-BE49-F238E27FC236}">
                    <a16:creationId xmlns:a16="http://schemas.microsoft.com/office/drawing/2014/main" id="{09673490-12E9-0089-9E1C-9917626A2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B3E2F056-79F7-C570-E010-CDE6C5813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4">
                <a:extLst>
                  <a:ext uri="{FF2B5EF4-FFF2-40B4-BE49-F238E27FC236}">
                    <a16:creationId xmlns:a16="http://schemas.microsoft.com/office/drawing/2014/main" id="{AB291C5D-AB82-33B2-87BB-A2E39B8A7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25">
                <a:extLst>
                  <a:ext uri="{FF2B5EF4-FFF2-40B4-BE49-F238E27FC236}">
                    <a16:creationId xmlns:a16="http://schemas.microsoft.com/office/drawing/2014/main" id="{E732674A-3ACC-8190-EC6C-772871340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26">
                <a:extLst>
                  <a:ext uri="{FF2B5EF4-FFF2-40B4-BE49-F238E27FC236}">
                    <a16:creationId xmlns:a16="http://schemas.microsoft.com/office/drawing/2014/main" id="{5F2972CC-E015-FAEE-5168-EE93E4A25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8" name="Group 20">
              <a:extLst>
                <a:ext uri="{FF2B5EF4-FFF2-40B4-BE49-F238E27FC236}">
                  <a16:creationId xmlns:a16="http://schemas.microsoft.com/office/drawing/2014/main" id="{730A53D3-60C8-107C-7540-1CF274499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086" y="5180097"/>
              <a:ext cx="693680" cy="1118404"/>
              <a:chOff x="816" y="1728"/>
              <a:chExt cx="624" cy="912"/>
            </a:xfrm>
          </p:grpSpPr>
          <p:sp>
            <p:nvSpPr>
              <p:cNvPr id="199" name="Oval 21">
                <a:extLst>
                  <a:ext uri="{FF2B5EF4-FFF2-40B4-BE49-F238E27FC236}">
                    <a16:creationId xmlns:a16="http://schemas.microsoft.com/office/drawing/2014/main" id="{523402F0-4E07-0A8C-C403-F12A28F7A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23">
                <a:extLst>
                  <a:ext uri="{FF2B5EF4-FFF2-40B4-BE49-F238E27FC236}">
                    <a16:creationId xmlns:a16="http://schemas.microsoft.com/office/drawing/2014/main" id="{CA140FBE-3D2C-C78F-7B95-431D935EB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24">
                <a:extLst>
                  <a:ext uri="{FF2B5EF4-FFF2-40B4-BE49-F238E27FC236}">
                    <a16:creationId xmlns:a16="http://schemas.microsoft.com/office/drawing/2014/main" id="{D31A432F-F02D-CFD6-5C35-82103B2FB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25">
                <a:extLst>
                  <a:ext uri="{FF2B5EF4-FFF2-40B4-BE49-F238E27FC236}">
                    <a16:creationId xmlns:a16="http://schemas.microsoft.com/office/drawing/2014/main" id="{011BF56B-0C02-D0D4-8B65-5B50DF590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>
                <a:extLst>
                  <a:ext uri="{FF2B5EF4-FFF2-40B4-BE49-F238E27FC236}">
                    <a16:creationId xmlns:a16="http://schemas.microsoft.com/office/drawing/2014/main" id="{673A8240-AF5E-253D-AFB0-EFF556A5B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" name="Triangle 203">
              <a:extLst>
                <a:ext uri="{FF2B5EF4-FFF2-40B4-BE49-F238E27FC236}">
                  <a16:creationId xmlns:a16="http://schemas.microsoft.com/office/drawing/2014/main" id="{BBAA3565-71DA-1700-0212-DFB1468640A9}"/>
                </a:ext>
              </a:extLst>
            </p:cNvPr>
            <p:cNvSpPr/>
            <p:nvPr/>
          </p:nvSpPr>
          <p:spPr bwMode="auto">
            <a:xfrm>
              <a:off x="7162119" y="3586881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" name="Rectangle 22">
              <a:extLst>
                <a:ext uri="{FF2B5EF4-FFF2-40B4-BE49-F238E27FC236}">
                  <a16:creationId xmlns:a16="http://schemas.microsoft.com/office/drawing/2014/main" id="{4010C916-7AE0-2E63-C77B-D53D800FA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246" y="5489202"/>
              <a:ext cx="266800" cy="412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BA5BA35-A30B-FBE9-6450-E593FE6F62AE}"/>
                </a:ext>
              </a:extLst>
            </p:cNvPr>
            <p:cNvSpPr txBox="1"/>
            <p:nvPr/>
          </p:nvSpPr>
          <p:spPr>
            <a:xfrm>
              <a:off x="6438152" y="4714312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0ED61F9-2D91-25FD-6B5F-4880BECE125D}"/>
                </a:ext>
              </a:extLst>
            </p:cNvPr>
            <p:cNvSpPr txBox="1"/>
            <p:nvPr/>
          </p:nvSpPr>
          <p:spPr>
            <a:xfrm>
              <a:off x="5752284" y="476061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C9EA8A2-AA65-B056-18A9-8DFF53CA70A9}"/>
                </a:ext>
              </a:extLst>
            </p:cNvPr>
            <p:cNvSpPr txBox="1"/>
            <p:nvPr/>
          </p:nvSpPr>
          <p:spPr>
            <a:xfrm>
              <a:off x="7164973" y="47371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F923645-D4D3-65B1-76CC-76F60D586083}"/>
                </a:ext>
              </a:extLst>
            </p:cNvPr>
            <p:cNvSpPr txBox="1"/>
            <p:nvPr/>
          </p:nvSpPr>
          <p:spPr>
            <a:xfrm>
              <a:off x="6602500" y="637079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F01B700-CE47-9936-5D6A-5B02630C1878}"/>
                </a:ext>
              </a:extLst>
            </p:cNvPr>
            <p:cNvSpPr txBox="1"/>
            <p:nvPr/>
          </p:nvSpPr>
          <p:spPr>
            <a:xfrm>
              <a:off x="5115826" y="475505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grpSp>
          <p:nvGrpSpPr>
            <p:cNvPr id="211" name="Group 20">
              <a:extLst>
                <a:ext uri="{FF2B5EF4-FFF2-40B4-BE49-F238E27FC236}">
                  <a16:creationId xmlns:a16="http://schemas.microsoft.com/office/drawing/2014/main" id="{0B69BE80-BD2B-E8DF-B398-DA3035131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4561" y="5154736"/>
              <a:ext cx="693680" cy="1118404"/>
              <a:chOff x="816" y="1728"/>
              <a:chExt cx="624" cy="912"/>
            </a:xfrm>
          </p:grpSpPr>
          <p:sp>
            <p:nvSpPr>
              <p:cNvPr id="212" name="Oval 21">
                <a:extLst>
                  <a:ext uri="{FF2B5EF4-FFF2-40B4-BE49-F238E27FC236}">
                    <a16:creationId xmlns:a16="http://schemas.microsoft.com/office/drawing/2014/main" id="{0357AF9B-11EC-C1E9-3128-2C0A21CC7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Rectangle 22">
                <a:extLst>
                  <a:ext uri="{FF2B5EF4-FFF2-40B4-BE49-F238E27FC236}">
                    <a16:creationId xmlns:a16="http://schemas.microsoft.com/office/drawing/2014/main" id="{87BEDECF-B4B5-2BA7-657E-BF01259EC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" name="Line 23">
                <a:extLst>
                  <a:ext uri="{FF2B5EF4-FFF2-40B4-BE49-F238E27FC236}">
                    <a16:creationId xmlns:a16="http://schemas.microsoft.com/office/drawing/2014/main" id="{FBD3BE60-DDFE-1F5F-2B52-8E28F2013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4">
                <a:extLst>
                  <a:ext uri="{FF2B5EF4-FFF2-40B4-BE49-F238E27FC236}">
                    <a16:creationId xmlns:a16="http://schemas.microsoft.com/office/drawing/2014/main" id="{D4260F9A-6908-0070-D413-172E0E24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25">
                <a:extLst>
                  <a:ext uri="{FF2B5EF4-FFF2-40B4-BE49-F238E27FC236}">
                    <a16:creationId xmlns:a16="http://schemas.microsoft.com/office/drawing/2014/main" id="{1EA86BA1-231A-43C2-C114-B78E5C3A2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6">
                <a:extLst>
                  <a:ext uri="{FF2B5EF4-FFF2-40B4-BE49-F238E27FC236}">
                    <a16:creationId xmlns:a16="http://schemas.microsoft.com/office/drawing/2014/main" id="{E81D9A8C-F26D-F203-4C3C-08925F64A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51B049A-F397-E06A-641F-CEFE875C835B}"/>
                </a:ext>
              </a:extLst>
            </p:cNvPr>
            <p:cNvSpPr txBox="1"/>
            <p:nvPr/>
          </p:nvSpPr>
          <p:spPr>
            <a:xfrm>
              <a:off x="5505242" y="6354650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7C79-1B59-13F8-98D0-91172A17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84938"/>
            <a:ext cx="4136142" cy="630644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BodyShading</a:t>
            </a:r>
            <a:r>
              <a:rPr lang="en-US" dirty="0"/>
              <a:t>?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D582A43-78E0-292D-E3E3-62EEE53BED4A}"/>
              </a:ext>
            </a:extLst>
          </p:cNvPr>
          <p:cNvGrpSpPr/>
          <p:nvPr/>
        </p:nvGrpSpPr>
        <p:grpSpPr>
          <a:xfrm>
            <a:off x="457200" y="1053333"/>
            <a:ext cx="8314184" cy="1993019"/>
            <a:chOff x="457200" y="1053333"/>
            <a:chExt cx="8314184" cy="1993019"/>
          </a:xfrm>
        </p:grpSpPr>
        <p:grpSp>
          <p:nvGrpSpPr>
            <p:cNvPr id="5" name="Group 20">
              <a:extLst>
                <a:ext uri="{FF2B5EF4-FFF2-40B4-BE49-F238E27FC236}">
                  <a16:creationId xmlns:a16="http://schemas.microsoft.com/office/drawing/2014/main" id="{4035DEBE-071A-37F5-DB97-F5CB4ED3A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136122"/>
              <a:ext cx="693680" cy="1118404"/>
              <a:chOff x="816" y="1728"/>
              <a:chExt cx="624" cy="912"/>
            </a:xfrm>
          </p:grpSpPr>
          <p:sp>
            <p:nvSpPr>
              <p:cNvPr id="6" name="Oval 21">
                <a:extLst>
                  <a:ext uri="{FF2B5EF4-FFF2-40B4-BE49-F238E27FC236}">
                    <a16:creationId xmlns:a16="http://schemas.microsoft.com/office/drawing/2014/main" id="{4BBF5738-D4FA-8755-B081-95C717D2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23">
                <a:extLst>
                  <a:ext uri="{FF2B5EF4-FFF2-40B4-BE49-F238E27FC236}">
                    <a16:creationId xmlns:a16="http://schemas.microsoft.com/office/drawing/2014/main" id="{03A5B383-672A-EFDC-E393-64B1AE16B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24">
                <a:extLst>
                  <a:ext uri="{FF2B5EF4-FFF2-40B4-BE49-F238E27FC236}">
                    <a16:creationId xmlns:a16="http://schemas.microsoft.com/office/drawing/2014/main" id="{B140FC41-B126-2207-8EC8-7A3D68D33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25">
                <a:extLst>
                  <a:ext uri="{FF2B5EF4-FFF2-40B4-BE49-F238E27FC236}">
                    <a16:creationId xmlns:a16="http://schemas.microsoft.com/office/drawing/2014/main" id="{8E330148-87FE-03A8-4BD2-B3C574E36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26">
                <a:extLst>
                  <a:ext uri="{FF2B5EF4-FFF2-40B4-BE49-F238E27FC236}">
                    <a16:creationId xmlns:a16="http://schemas.microsoft.com/office/drawing/2014/main" id="{871042F8-E6CE-E0A4-9040-D5973E8B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7CB57886-F55B-82FD-1180-49F097200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385" y="1489303"/>
              <a:ext cx="693680" cy="765224"/>
              <a:chOff x="816" y="2016"/>
              <a:chExt cx="624" cy="624"/>
            </a:xfrm>
          </p:grpSpPr>
          <p:sp>
            <p:nvSpPr>
              <p:cNvPr id="12" name="Line 23">
                <a:extLst>
                  <a:ext uri="{FF2B5EF4-FFF2-40B4-BE49-F238E27FC236}">
                    <a16:creationId xmlns:a16="http://schemas.microsoft.com/office/drawing/2014/main" id="{29018B34-75D1-D2BE-A636-5075EFFF2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4">
                <a:extLst>
                  <a:ext uri="{FF2B5EF4-FFF2-40B4-BE49-F238E27FC236}">
                    <a16:creationId xmlns:a16="http://schemas.microsoft.com/office/drawing/2014/main" id="{7B0FB3CB-8606-FACB-6BF7-51B741081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5">
                <a:extLst>
                  <a:ext uri="{FF2B5EF4-FFF2-40B4-BE49-F238E27FC236}">
                    <a16:creationId xmlns:a16="http://schemas.microsoft.com/office/drawing/2014/main" id="{8D7D32D2-4D02-AD00-7D76-B09C26796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6">
                <a:extLst>
                  <a:ext uri="{FF2B5EF4-FFF2-40B4-BE49-F238E27FC236}">
                    <a16:creationId xmlns:a16="http://schemas.microsoft.com/office/drawing/2014/main" id="{8776B13C-B5B0-7CA2-3FF5-511C8EA4C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75BCE530-358A-50EC-D4C4-96E8EC751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642" y="1138261"/>
              <a:ext cx="693680" cy="1118404"/>
              <a:chOff x="816" y="1728"/>
              <a:chExt cx="624" cy="912"/>
            </a:xfrm>
          </p:grpSpPr>
          <p:sp>
            <p:nvSpPr>
              <p:cNvPr id="17" name="Oval 21">
                <a:extLst>
                  <a:ext uri="{FF2B5EF4-FFF2-40B4-BE49-F238E27FC236}">
                    <a16:creationId xmlns:a16="http://schemas.microsoft.com/office/drawing/2014/main" id="{60927473-71DF-6CE0-CAD2-FF2E34DAA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7A03248F-BBF0-F13E-ED90-D0EC2379D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9E11F0FF-7C99-A6A4-4E3D-A55D500C7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E36E34F6-3403-227E-B35F-BC298E79B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AFFAE94D-9A95-7826-2BD6-DB6D882D7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2A1D856E-853F-6538-5019-889BD2385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ED6929D2-45EA-8E13-D61E-B2CAD51B2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888" y="1145715"/>
              <a:ext cx="693680" cy="1118404"/>
              <a:chOff x="816" y="1728"/>
              <a:chExt cx="624" cy="912"/>
            </a:xfrm>
            <a:solidFill>
              <a:schemeClr val="bg1">
                <a:lumMod val="65000"/>
              </a:schemeClr>
            </a:solidFill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17037A21-BBD9-9444-9204-7CD23F526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EC975282-6EE2-B329-749C-636F986B2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A58C3A2C-CE70-48E9-C9FC-FD6B7CF1C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D9CC58A0-296C-CACE-703D-0183ABDC9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91E58D42-43E4-E250-E457-DE85EAD09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04380D9D-AC98-0796-A1EB-9AC6FCE7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4BDC35C3-9511-BA57-39F1-6A07AEA40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562" y="1199299"/>
              <a:ext cx="693680" cy="1055862"/>
              <a:chOff x="816" y="1779"/>
              <a:chExt cx="624" cy="861"/>
            </a:xfrm>
          </p:grpSpPr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id="{8309FC1A-8D26-C1A5-DE0E-546E64B81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" y="1779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0E8C807E-BA7E-650F-5C28-046A046B9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35"/>
                <a:ext cx="231" cy="26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Line 23">
                <a:extLst>
                  <a:ext uri="{FF2B5EF4-FFF2-40B4-BE49-F238E27FC236}">
                    <a16:creationId xmlns:a16="http://schemas.microsoft.com/office/drawing/2014/main" id="{4587B63C-D9CD-19D8-75A0-12C7C66AD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470CBDF1-79B3-9D62-6863-01C6448A8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id="{25983D1C-9AB0-8BD7-8F3B-64B8D039F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6">
                <a:extLst>
                  <a:ext uri="{FF2B5EF4-FFF2-40B4-BE49-F238E27FC236}">
                    <a16:creationId xmlns:a16="http://schemas.microsoft.com/office/drawing/2014/main" id="{2A1371BD-EE56-244C-7B9C-64E8D95F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068B59BC-AC91-27C2-FCE6-0CB76105A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9662" y="1437387"/>
              <a:ext cx="693680" cy="824087"/>
              <a:chOff x="816" y="1968"/>
              <a:chExt cx="624" cy="672"/>
            </a:xfrm>
          </p:grpSpPr>
          <p:sp>
            <p:nvSpPr>
              <p:cNvPr id="38" name="Rectangle 22">
                <a:extLst>
                  <a:ext uri="{FF2B5EF4-FFF2-40B4-BE49-F238E27FC236}">
                    <a16:creationId xmlns:a16="http://schemas.microsoft.com/office/drawing/2014/main" id="{BE0C2891-B4A1-0680-12D7-A156BFE19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Line 23">
                <a:extLst>
                  <a:ext uri="{FF2B5EF4-FFF2-40B4-BE49-F238E27FC236}">
                    <a16:creationId xmlns:a16="http://schemas.microsoft.com/office/drawing/2014/main" id="{2B70309A-31BA-510B-B779-D18A6A964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4">
                <a:extLst>
                  <a:ext uri="{FF2B5EF4-FFF2-40B4-BE49-F238E27FC236}">
                    <a16:creationId xmlns:a16="http://schemas.microsoft.com/office/drawing/2014/main" id="{DE7F7161-E23F-AFA5-66BA-2155BAD86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2D55D92A-18BA-C040-20CB-4C88F865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6">
                <a:extLst>
                  <a:ext uri="{FF2B5EF4-FFF2-40B4-BE49-F238E27FC236}">
                    <a16:creationId xmlns:a16="http://schemas.microsoft.com/office/drawing/2014/main" id="{AC465F39-C174-08F2-B633-04C519D06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20">
              <a:extLst>
                <a:ext uri="{FF2B5EF4-FFF2-40B4-BE49-F238E27FC236}">
                  <a16:creationId xmlns:a16="http://schemas.microsoft.com/office/drawing/2014/main" id="{5CB46C5D-4B27-B499-2B2E-015C1C2CB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8085" y="1161227"/>
              <a:ext cx="693680" cy="1118404"/>
              <a:chOff x="816" y="1728"/>
              <a:chExt cx="624" cy="912"/>
            </a:xfrm>
          </p:grpSpPr>
          <p:sp>
            <p:nvSpPr>
              <p:cNvPr id="44" name="Oval 21">
                <a:extLst>
                  <a:ext uri="{FF2B5EF4-FFF2-40B4-BE49-F238E27FC236}">
                    <a16:creationId xmlns:a16="http://schemas.microsoft.com/office/drawing/2014/main" id="{32F10B38-6C6B-350A-4E58-149A48302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3">
                <a:extLst>
                  <a:ext uri="{FF2B5EF4-FFF2-40B4-BE49-F238E27FC236}">
                    <a16:creationId xmlns:a16="http://schemas.microsoft.com/office/drawing/2014/main" id="{7ADEF107-D6C6-5B2C-78AB-39A6088E2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4">
                <a:extLst>
                  <a:ext uri="{FF2B5EF4-FFF2-40B4-BE49-F238E27FC236}">
                    <a16:creationId xmlns:a16="http://schemas.microsoft.com/office/drawing/2014/main" id="{9DED1AA9-CF99-E4B0-2D33-C130B47BE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5">
                <a:extLst>
                  <a:ext uri="{FF2B5EF4-FFF2-40B4-BE49-F238E27FC236}">
                    <a16:creationId xmlns:a16="http://schemas.microsoft.com/office/drawing/2014/main" id="{EEBAE3D1-6424-0C2F-82D6-A8E920095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FF233BCD-88C2-99F7-8682-C410B36F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20">
              <a:extLst>
                <a:ext uri="{FF2B5EF4-FFF2-40B4-BE49-F238E27FC236}">
                  <a16:creationId xmlns:a16="http://schemas.microsoft.com/office/drawing/2014/main" id="{A14EA5EC-7B3E-B1FC-C758-240D69367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5984" y="1053333"/>
              <a:ext cx="693680" cy="1212830"/>
              <a:chOff x="816" y="1651"/>
              <a:chExt cx="624" cy="989"/>
            </a:xfrm>
          </p:grpSpPr>
          <p:sp>
            <p:nvSpPr>
              <p:cNvPr id="50" name="Oval 21">
                <a:extLst>
                  <a:ext uri="{FF2B5EF4-FFF2-40B4-BE49-F238E27FC236}">
                    <a16:creationId xmlns:a16="http://schemas.microsoft.com/office/drawing/2014/main" id="{3B545EEC-E3D1-C7CE-9C6B-1A0965AF4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651"/>
                <a:ext cx="240" cy="27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3">
                <a:extLst>
                  <a:ext uri="{FF2B5EF4-FFF2-40B4-BE49-F238E27FC236}">
                    <a16:creationId xmlns:a16="http://schemas.microsoft.com/office/drawing/2014/main" id="{FC077F6F-4698-4462-4EB0-4ECC8901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4">
                <a:extLst>
                  <a:ext uri="{FF2B5EF4-FFF2-40B4-BE49-F238E27FC236}">
                    <a16:creationId xmlns:a16="http://schemas.microsoft.com/office/drawing/2014/main" id="{CC30D4E7-443B-CAA7-4063-9159C530C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Line 25">
                <a:extLst>
                  <a:ext uri="{FF2B5EF4-FFF2-40B4-BE49-F238E27FC236}">
                    <a16:creationId xmlns:a16="http://schemas.microsoft.com/office/drawing/2014/main" id="{420659B7-3D1F-C0B9-FF60-63176AFA5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6">
                <a:extLst>
                  <a:ext uri="{FF2B5EF4-FFF2-40B4-BE49-F238E27FC236}">
                    <a16:creationId xmlns:a16="http://schemas.microsoft.com/office/drawing/2014/main" id="{BA7C55B5-08AA-71B0-E412-9988E7721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20">
              <a:extLst>
                <a:ext uri="{FF2B5EF4-FFF2-40B4-BE49-F238E27FC236}">
                  <a16:creationId xmlns:a16="http://schemas.microsoft.com/office/drawing/2014/main" id="{163A6D7F-2029-100E-039F-488D88317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6919" y="1514408"/>
              <a:ext cx="693680" cy="765224"/>
              <a:chOff x="816" y="2016"/>
              <a:chExt cx="624" cy="624"/>
            </a:xfrm>
          </p:grpSpPr>
          <p:sp>
            <p:nvSpPr>
              <p:cNvPr id="56" name="Line 23">
                <a:extLst>
                  <a:ext uri="{FF2B5EF4-FFF2-40B4-BE49-F238E27FC236}">
                    <a16:creationId xmlns:a16="http://schemas.microsoft.com/office/drawing/2014/main" id="{12C9CB5F-E82E-18AC-AFC1-51B3F1936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4">
                <a:extLst>
                  <a:ext uri="{FF2B5EF4-FFF2-40B4-BE49-F238E27FC236}">
                    <a16:creationId xmlns:a16="http://schemas.microsoft.com/office/drawing/2014/main" id="{0A414865-87E4-893E-C6B4-B04E857CA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5">
                <a:extLst>
                  <a:ext uri="{FF2B5EF4-FFF2-40B4-BE49-F238E27FC236}">
                    <a16:creationId xmlns:a16="http://schemas.microsoft.com/office/drawing/2014/main" id="{FADDDB40-A448-EA20-9D86-7A37AB3D4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6">
                <a:extLst>
                  <a:ext uri="{FF2B5EF4-FFF2-40B4-BE49-F238E27FC236}">
                    <a16:creationId xmlns:a16="http://schemas.microsoft.com/office/drawing/2014/main" id="{A0321CAD-8D0F-89C8-CDB9-5D98C3DA6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" name="Group 20">
              <a:extLst>
                <a:ext uri="{FF2B5EF4-FFF2-40B4-BE49-F238E27FC236}">
                  <a16:creationId xmlns:a16="http://schemas.microsoft.com/office/drawing/2014/main" id="{E76D76D4-DDCA-D044-8F67-6D348D2B7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6913" y="1165269"/>
              <a:ext cx="693680" cy="1118404"/>
              <a:chOff x="816" y="1728"/>
              <a:chExt cx="624" cy="912"/>
            </a:xfrm>
          </p:grpSpPr>
          <p:sp>
            <p:nvSpPr>
              <p:cNvPr id="61" name="Oval 21">
                <a:extLst>
                  <a:ext uri="{FF2B5EF4-FFF2-40B4-BE49-F238E27FC236}">
                    <a16:creationId xmlns:a16="http://schemas.microsoft.com/office/drawing/2014/main" id="{D17F6A03-D5AC-7C8F-176E-F98CAFF5C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id="{15C2507D-2DD6-1945-6EB2-23A6DDDBB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Line 23">
                <a:extLst>
                  <a:ext uri="{FF2B5EF4-FFF2-40B4-BE49-F238E27FC236}">
                    <a16:creationId xmlns:a16="http://schemas.microsoft.com/office/drawing/2014/main" id="{736FA359-D4D9-BBE0-F747-169672F79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">
                <a:extLst>
                  <a:ext uri="{FF2B5EF4-FFF2-40B4-BE49-F238E27FC236}">
                    <a16:creationId xmlns:a16="http://schemas.microsoft.com/office/drawing/2014/main" id="{2E805CDE-0F62-C200-724D-8E7FB730F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C9B584DA-4668-C513-DFCE-5BFF0413F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6">
                <a:extLst>
                  <a:ext uri="{FF2B5EF4-FFF2-40B4-BE49-F238E27FC236}">
                    <a16:creationId xmlns:a16="http://schemas.microsoft.com/office/drawing/2014/main" id="{96050491-3921-6B7F-7F5C-506FC7770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20">
              <a:extLst>
                <a:ext uri="{FF2B5EF4-FFF2-40B4-BE49-F238E27FC236}">
                  <a16:creationId xmlns:a16="http://schemas.microsoft.com/office/drawing/2014/main" id="{283EECF0-7C97-F862-2AAF-3B40C360D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3221" y="1504946"/>
              <a:ext cx="693680" cy="765224"/>
              <a:chOff x="816" y="2016"/>
              <a:chExt cx="624" cy="624"/>
            </a:xfrm>
          </p:grpSpPr>
          <p:sp>
            <p:nvSpPr>
              <p:cNvPr id="68" name="Line 23">
                <a:extLst>
                  <a:ext uri="{FF2B5EF4-FFF2-40B4-BE49-F238E27FC236}">
                    <a16:creationId xmlns:a16="http://schemas.microsoft.com/office/drawing/2014/main" id="{4C468E20-95E9-CC37-8396-84D828081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4">
                <a:extLst>
                  <a:ext uri="{FF2B5EF4-FFF2-40B4-BE49-F238E27FC236}">
                    <a16:creationId xmlns:a16="http://schemas.microsoft.com/office/drawing/2014/main" id="{4DEC2D2B-9EE1-F018-EBE5-040228A89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">
                <a:extLst>
                  <a:ext uri="{FF2B5EF4-FFF2-40B4-BE49-F238E27FC236}">
                    <a16:creationId xmlns:a16="http://schemas.microsoft.com/office/drawing/2014/main" id="{85354DE1-0D62-B59A-E815-901FF6EAE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6">
                <a:extLst>
                  <a:ext uri="{FF2B5EF4-FFF2-40B4-BE49-F238E27FC236}">
                    <a16:creationId xmlns:a16="http://schemas.microsoft.com/office/drawing/2014/main" id="{BE24B146-76E4-B91A-534A-D6240238B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20">
              <a:extLst>
                <a:ext uri="{FF2B5EF4-FFF2-40B4-BE49-F238E27FC236}">
                  <a16:creationId xmlns:a16="http://schemas.microsoft.com/office/drawing/2014/main" id="{CF7DDF2B-18D0-E45D-FD2A-3DC5498F8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6337" y="1143215"/>
              <a:ext cx="1205047" cy="1115951"/>
              <a:chOff x="356" y="1730"/>
              <a:chExt cx="1084" cy="910"/>
            </a:xfrm>
          </p:grpSpPr>
          <p:sp>
            <p:nvSpPr>
              <p:cNvPr id="73" name="Oval 21">
                <a:extLst>
                  <a:ext uri="{FF2B5EF4-FFF2-40B4-BE49-F238E27FC236}">
                    <a16:creationId xmlns:a16="http://schemas.microsoft.com/office/drawing/2014/main" id="{C24141E5-59B2-35ED-42EC-1418BE4C9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173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3">
                <a:extLst>
                  <a:ext uri="{FF2B5EF4-FFF2-40B4-BE49-F238E27FC236}">
                    <a16:creationId xmlns:a16="http://schemas.microsoft.com/office/drawing/2014/main" id="{A55E5580-9000-4E6F-158A-22F779C22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4">
                <a:extLst>
                  <a:ext uri="{FF2B5EF4-FFF2-40B4-BE49-F238E27FC236}">
                    <a16:creationId xmlns:a16="http://schemas.microsoft.com/office/drawing/2014/main" id="{9EA754BB-70B3-BD47-371C-710D8192A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5">
                <a:extLst>
                  <a:ext uri="{FF2B5EF4-FFF2-40B4-BE49-F238E27FC236}">
                    <a16:creationId xmlns:a16="http://schemas.microsoft.com/office/drawing/2014/main" id="{080C9ECE-3E62-FB3D-438F-8D0A597ED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26">
                <a:extLst>
                  <a:ext uri="{FF2B5EF4-FFF2-40B4-BE49-F238E27FC236}">
                    <a16:creationId xmlns:a16="http://schemas.microsoft.com/office/drawing/2014/main" id="{4CF142DD-D11C-F67C-D2C2-D0390D54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7CE273B8-F77B-B67A-B8BD-BD3B951E13E8}"/>
                </a:ext>
              </a:extLst>
            </p:cNvPr>
            <p:cNvSpPr/>
            <p:nvPr/>
          </p:nvSpPr>
          <p:spPr bwMode="auto">
            <a:xfrm>
              <a:off x="4087186" y="1178191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2BE8C664-A3A4-E238-15AD-16309CB85D72}"/>
                </a:ext>
              </a:extLst>
            </p:cNvPr>
            <p:cNvSpPr/>
            <p:nvPr/>
          </p:nvSpPr>
          <p:spPr bwMode="auto">
            <a:xfrm>
              <a:off x="8272724" y="1218084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184D513-D94D-138F-1007-3997F14560B2}"/>
                </a:ext>
              </a:extLst>
            </p:cNvPr>
            <p:cNvSpPr/>
            <p:nvPr/>
          </p:nvSpPr>
          <p:spPr bwMode="auto">
            <a:xfrm>
              <a:off x="660024" y="1438119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A13A86F-630F-0A6E-A0CF-4C48CAE8500F}"/>
                </a:ext>
              </a:extLst>
            </p:cNvPr>
            <p:cNvSpPr/>
            <p:nvPr/>
          </p:nvSpPr>
          <p:spPr bwMode="auto">
            <a:xfrm>
              <a:off x="1352849" y="1346770"/>
              <a:ext cx="319872" cy="5332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A20EF84-499A-73FD-5BFE-8CD1F8A03609}"/>
                </a:ext>
              </a:extLst>
            </p:cNvPr>
            <p:cNvSpPr/>
            <p:nvPr/>
          </p:nvSpPr>
          <p:spPr bwMode="auto">
            <a:xfrm>
              <a:off x="5463947" y="1390571"/>
              <a:ext cx="319872" cy="51960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3" name="Rectangle 22">
              <a:extLst>
                <a:ext uri="{FF2B5EF4-FFF2-40B4-BE49-F238E27FC236}">
                  <a16:creationId xmlns:a16="http://schemas.microsoft.com/office/drawing/2014/main" id="{D906BFFD-793E-94F9-8D4A-02E63A83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245" y="1470332"/>
              <a:ext cx="266800" cy="412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E2B49-DF9F-AA1C-D220-E012DD3F240A}"/>
                </a:ext>
              </a:extLst>
            </p:cNvPr>
            <p:cNvSpPr/>
            <p:nvPr/>
          </p:nvSpPr>
          <p:spPr bwMode="auto">
            <a:xfrm>
              <a:off x="6184037" y="145554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B675C56-A1D1-680B-2578-94AE3AF6B384}"/>
                </a:ext>
              </a:extLst>
            </p:cNvPr>
            <p:cNvSpPr/>
            <p:nvPr/>
          </p:nvSpPr>
          <p:spPr bwMode="auto">
            <a:xfrm>
              <a:off x="7554644" y="1451541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5B371AD-84FC-E5F5-4541-B9A6E00FE158}"/>
                </a:ext>
              </a:extLst>
            </p:cNvPr>
            <p:cNvSpPr/>
            <p:nvPr/>
          </p:nvSpPr>
          <p:spPr bwMode="auto">
            <a:xfrm>
              <a:off x="8284130" y="145554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081BD01C-0B2C-7FD4-AC51-6DDAB3669320}"/>
                </a:ext>
              </a:extLst>
            </p:cNvPr>
            <p:cNvSpPr/>
            <p:nvPr/>
          </p:nvSpPr>
          <p:spPr bwMode="auto">
            <a:xfrm>
              <a:off x="1352035" y="1086796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" name="Oval 21">
              <a:extLst>
                <a:ext uri="{FF2B5EF4-FFF2-40B4-BE49-F238E27FC236}">
                  <a16:creationId xmlns:a16="http://schemas.microsoft.com/office/drawing/2014/main" id="{E7B4A2CF-8F21-B24E-6ED8-27B857F1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297" y="1182261"/>
              <a:ext cx="266800" cy="2943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E48BC84-83B5-A5C2-9389-173B4964A194}"/>
                </a:ext>
              </a:extLst>
            </p:cNvPr>
            <p:cNvSpPr txBox="1"/>
            <p:nvPr/>
          </p:nvSpPr>
          <p:spPr>
            <a:xfrm>
              <a:off x="3628786" y="2646242"/>
              <a:ext cx="23740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 Bank Customers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DD8F3CA-A97D-7B71-D088-85CFEA489CEA}"/>
                </a:ext>
              </a:extLst>
            </p:cNvPr>
            <p:cNvSpPr txBox="1"/>
            <p:nvPr/>
          </p:nvSpPr>
          <p:spPr>
            <a:xfrm>
              <a:off x="637969" y="23435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D3E0A3D-1A56-F9A9-9B4F-25595565BB4D}"/>
                </a:ext>
              </a:extLst>
            </p:cNvPr>
            <p:cNvSpPr txBox="1"/>
            <p:nvPr/>
          </p:nvSpPr>
          <p:spPr>
            <a:xfrm>
              <a:off x="3363219" y="2305622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4C7613E-248F-4706-8EA6-EBB55B09E003}"/>
                </a:ext>
              </a:extLst>
            </p:cNvPr>
            <p:cNvSpPr txBox="1"/>
            <p:nvPr/>
          </p:nvSpPr>
          <p:spPr>
            <a:xfrm>
              <a:off x="2677351" y="235192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806D93C-9080-0798-7368-A774B50E7CDD}"/>
                </a:ext>
              </a:extLst>
            </p:cNvPr>
            <p:cNvSpPr txBox="1"/>
            <p:nvPr/>
          </p:nvSpPr>
          <p:spPr>
            <a:xfrm>
              <a:off x="4090040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8855E8-3FC4-67E0-90E4-D3125FF1C68D}"/>
                </a:ext>
              </a:extLst>
            </p:cNvPr>
            <p:cNvSpPr txBox="1"/>
            <p:nvPr/>
          </p:nvSpPr>
          <p:spPr>
            <a:xfrm>
              <a:off x="4766499" y="235192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DF98B28-2647-4E7D-5A9C-5C7729B87FD8}"/>
                </a:ext>
              </a:extLst>
            </p:cNvPr>
            <p:cNvSpPr txBox="1"/>
            <p:nvPr/>
          </p:nvSpPr>
          <p:spPr>
            <a:xfrm>
              <a:off x="5466753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00906B-6D8D-03F5-05A5-DD9F60E60063}"/>
                </a:ext>
              </a:extLst>
            </p:cNvPr>
            <p:cNvSpPr txBox="1"/>
            <p:nvPr/>
          </p:nvSpPr>
          <p:spPr>
            <a:xfrm>
              <a:off x="6156981" y="230562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22B92F6-3B41-97B7-56EB-AA2274BE413B}"/>
                </a:ext>
              </a:extLst>
            </p:cNvPr>
            <p:cNvSpPr txBox="1"/>
            <p:nvPr/>
          </p:nvSpPr>
          <p:spPr>
            <a:xfrm>
              <a:off x="6887594" y="2365183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7AC00B-81EE-B01B-F641-05F7DC23B19D}"/>
                </a:ext>
              </a:extLst>
            </p:cNvPr>
            <p:cNvSpPr txBox="1"/>
            <p:nvPr/>
          </p:nvSpPr>
          <p:spPr>
            <a:xfrm>
              <a:off x="7593728" y="232846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A726A8C-5016-54F2-935A-1F75CA30A9BD}"/>
                </a:ext>
              </a:extLst>
            </p:cNvPr>
            <p:cNvSpPr txBox="1"/>
            <p:nvPr/>
          </p:nvSpPr>
          <p:spPr>
            <a:xfrm>
              <a:off x="8260515" y="2351923"/>
              <a:ext cx="29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25C2D18-30AA-A246-6375-8F65B88933B9}"/>
                </a:ext>
              </a:extLst>
            </p:cNvPr>
            <p:cNvSpPr txBox="1"/>
            <p:nvPr/>
          </p:nvSpPr>
          <p:spPr>
            <a:xfrm>
              <a:off x="2040893" y="234636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77111B9-4988-9EBC-4392-903758FAC9B8}"/>
                </a:ext>
              </a:extLst>
            </p:cNvPr>
            <p:cNvSpPr txBox="1"/>
            <p:nvPr/>
          </p:nvSpPr>
          <p:spPr>
            <a:xfrm>
              <a:off x="1352849" y="23519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B97DBD-0762-5691-AEF4-9FE11635627C}"/>
              </a:ext>
            </a:extLst>
          </p:cNvPr>
          <p:cNvGrpSpPr/>
          <p:nvPr/>
        </p:nvGrpSpPr>
        <p:grpSpPr>
          <a:xfrm>
            <a:off x="4524814" y="3190274"/>
            <a:ext cx="4173299" cy="3367912"/>
            <a:chOff x="4524814" y="3190274"/>
            <a:chExt cx="4173299" cy="3367912"/>
          </a:xfrm>
        </p:grpSpPr>
        <p:grpSp>
          <p:nvGrpSpPr>
            <p:cNvPr id="134" name="Group 20">
              <a:extLst>
                <a:ext uri="{FF2B5EF4-FFF2-40B4-BE49-F238E27FC236}">
                  <a16:creationId xmlns:a16="http://schemas.microsoft.com/office/drawing/2014/main" id="{C0FA95F5-E495-24AF-5910-B69F018DD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3770" y="4869797"/>
              <a:ext cx="693680" cy="1118404"/>
              <a:chOff x="816" y="1728"/>
              <a:chExt cx="624" cy="912"/>
            </a:xfrm>
          </p:grpSpPr>
          <p:sp>
            <p:nvSpPr>
              <p:cNvPr id="135" name="Oval 21">
                <a:extLst>
                  <a:ext uri="{FF2B5EF4-FFF2-40B4-BE49-F238E27FC236}">
                    <a16:creationId xmlns:a16="http://schemas.microsoft.com/office/drawing/2014/main" id="{A1BCF531-F960-112A-03FC-593525609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23">
                <a:extLst>
                  <a:ext uri="{FF2B5EF4-FFF2-40B4-BE49-F238E27FC236}">
                    <a16:creationId xmlns:a16="http://schemas.microsoft.com/office/drawing/2014/main" id="{AFFE2B15-FB16-54B7-9DD8-03874F6C2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4">
                <a:extLst>
                  <a:ext uri="{FF2B5EF4-FFF2-40B4-BE49-F238E27FC236}">
                    <a16:creationId xmlns:a16="http://schemas.microsoft.com/office/drawing/2014/main" id="{9FDADD62-EF81-B82C-2350-4E291813D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25">
                <a:extLst>
                  <a:ext uri="{FF2B5EF4-FFF2-40B4-BE49-F238E27FC236}">
                    <a16:creationId xmlns:a16="http://schemas.microsoft.com/office/drawing/2014/main" id="{EFF20524-F988-7CC1-7F34-D67FCBFCE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26">
                <a:extLst>
                  <a:ext uri="{FF2B5EF4-FFF2-40B4-BE49-F238E27FC236}">
                    <a16:creationId xmlns:a16="http://schemas.microsoft.com/office/drawing/2014/main" id="{74C96308-0F44-9902-7EF6-163EB36F9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20">
              <a:extLst>
                <a:ext uri="{FF2B5EF4-FFF2-40B4-BE49-F238E27FC236}">
                  <a16:creationId xmlns:a16="http://schemas.microsoft.com/office/drawing/2014/main" id="{E921283C-6F45-0A33-2749-7028C9FC2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1295" y="4944413"/>
              <a:ext cx="693680" cy="1118404"/>
              <a:chOff x="816" y="1728"/>
              <a:chExt cx="624" cy="912"/>
            </a:xfrm>
          </p:grpSpPr>
          <p:sp>
            <p:nvSpPr>
              <p:cNvPr id="146" name="Oval 21">
                <a:extLst>
                  <a:ext uri="{FF2B5EF4-FFF2-40B4-BE49-F238E27FC236}">
                    <a16:creationId xmlns:a16="http://schemas.microsoft.com/office/drawing/2014/main" id="{480913CE-319C-7614-FE0A-4E05D02AF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Rectangle 22">
                <a:extLst>
                  <a:ext uri="{FF2B5EF4-FFF2-40B4-BE49-F238E27FC236}">
                    <a16:creationId xmlns:a16="http://schemas.microsoft.com/office/drawing/2014/main" id="{8B4D991C-3A1B-2AF5-44B6-12B0A541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0" name="Line 23">
                <a:extLst>
                  <a:ext uri="{FF2B5EF4-FFF2-40B4-BE49-F238E27FC236}">
                    <a16:creationId xmlns:a16="http://schemas.microsoft.com/office/drawing/2014/main" id="{758AA0DB-D91E-59E4-7E1A-093384D57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24">
                <a:extLst>
                  <a:ext uri="{FF2B5EF4-FFF2-40B4-BE49-F238E27FC236}">
                    <a16:creationId xmlns:a16="http://schemas.microsoft.com/office/drawing/2014/main" id="{0B0959C5-494D-C98B-2D71-1737E5237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25">
                <a:extLst>
                  <a:ext uri="{FF2B5EF4-FFF2-40B4-BE49-F238E27FC236}">
                    <a16:creationId xmlns:a16="http://schemas.microsoft.com/office/drawing/2014/main" id="{AB1E58C3-BD7D-8F95-79F4-80D7618F2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26">
                <a:extLst>
                  <a:ext uri="{FF2B5EF4-FFF2-40B4-BE49-F238E27FC236}">
                    <a16:creationId xmlns:a16="http://schemas.microsoft.com/office/drawing/2014/main" id="{359887A2-D089-9139-FBEE-3E4B25AD4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" name="Group 20">
              <a:extLst>
                <a:ext uri="{FF2B5EF4-FFF2-40B4-BE49-F238E27FC236}">
                  <a16:creationId xmlns:a16="http://schemas.microsoft.com/office/drawing/2014/main" id="{5ACC3F06-7E52-7A04-6925-89A650C50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9541" y="4951867"/>
              <a:ext cx="693680" cy="1118404"/>
              <a:chOff x="816" y="1728"/>
              <a:chExt cx="624" cy="912"/>
            </a:xfrm>
            <a:solidFill>
              <a:schemeClr val="bg1">
                <a:lumMod val="65000"/>
              </a:schemeClr>
            </a:solidFill>
          </p:grpSpPr>
          <p:sp>
            <p:nvSpPr>
              <p:cNvPr id="225" name="Oval 21">
                <a:extLst>
                  <a:ext uri="{FF2B5EF4-FFF2-40B4-BE49-F238E27FC236}">
                    <a16:creationId xmlns:a16="http://schemas.microsoft.com/office/drawing/2014/main" id="{0070F36E-5697-A3AE-A7CE-CAD786DDB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Rectangle 22">
                <a:extLst>
                  <a:ext uri="{FF2B5EF4-FFF2-40B4-BE49-F238E27FC236}">
                    <a16:creationId xmlns:a16="http://schemas.microsoft.com/office/drawing/2014/main" id="{A887CE03-A48F-7373-3946-53378D6C8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7" name="Line 23">
                <a:extLst>
                  <a:ext uri="{FF2B5EF4-FFF2-40B4-BE49-F238E27FC236}">
                    <a16:creationId xmlns:a16="http://schemas.microsoft.com/office/drawing/2014/main" id="{33D22C01-07EA-844F-C72C-E05FEA0E5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24">
                <a:extLst>
                  <a:ext uri="{FF2B5EF4-FFF2-40B4-BE49-F238E27FC236}">
                    <a16:creationId xmlns:a16="http://schemas.microsoft.com/office/drawing/2014/main" id="{465195DB-541A-1E1C-406F-98166C2BC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25">
                <a:extLst>
                  <a:ext uri="{FF2B5EF4-FFF2-40B4-BE49-F238E27FC236}">
                    <a16:creationId xmlns:a16="http://schemas.microsoft.com/office/drawing/2014/main" id="{0CF75EC9-A490-EAAC-2FC7-B10951366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26">
                <a:extLst>
                  <a:ext uri="{FF2B5EF4-FFF2-40B4-BE49-F238E27FC236}">
                    <a16:creationId xmlns:a16="http://schemas.microsoft.com/office/drawing/2014/main" id="{1DFF1391-4D52-F6D9-8BEC-670807E8C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1" name="Group 20">
              <a:extLst>
                <a:ext uri="{FF2B5EF4-FFF2-40B4-BE49-F238E27FC236}">
                  <a16:creationId xmlns:a16="http://schemas.microsoft.com/office/drawing/2014/main" id="{9D3BE47F-7BBF-E07B-14E6-B69E95B9E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6215" y="5005451"/>
              <a:ext cx="693680" cy="1055862"/>
              <a:chOff x="816" y="1779"/>
              <a:chExt cx="624" cy="861"/>
            </a:xfrm>
          </p:grpSpPr>
          <p:sp>
            <p:nvSpPr>
              <p:cNvPr id="232" name="Oval 21">
                <a:extLst>
                  <a:ext uri="{FF2B5EF4-FFF2-40B4-BE49-F238E27FC236}">
                    <a16:creationId xmlns:a16="http://schemas.microsoft.com/office/drawing/2014/main" id="{F1AFF26E-E28D-B231-18E4-441520421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" y="1779"/>
                <a:ext cx="240" cy="240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Rectangle 22">
                <a:extLst>
                  <a:ext uri="{FF2B5EF4-FFF2-40B4-BE49-F238E27FC236}">
                    <a16:creationId xmlns:a16="http://schemas.microsoft.com/office/drawing/2014/main" id="{3EC16401-325C-BA19-7B6A-0DBBDBB7D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35"/>
                <a:ext cx="231" cy="26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4" name="Line 23">
                <a:extLst>
                  <a:ext uri="{FF2B5EF4-FFF2-40B4-BE49-F238E27FC236}">
                    <a16:creationId xmlns:a16="http://schemas.microsoft.com/office/drawing/2014/main" id="{5B80F72B-6B02-CFB0-9A88-BE71BB438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24">
                <a:extLst>
                  <a:ext uri="{FF2B5EF4-FFF2-40B4-BE49-F238E27FC236}">
                    <a16:creationId xmlns:a16="http://schemas.microsoft.com/office/drawing/2014/main" id="{36A23688-FA07-9C6B-3679-50EA3D613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25">
                <a:extLst>
                  <a:ext uri="{FF2B5EF4-FFF2-40B4-BE49-F238E27FC236}">
                    <a16:creationId xmlns:a16="http://schemas.microsoft.com/office/drawing/2014/main" id="{4E264D30-2970-780E-D975-64C5D3AC9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26">
                <a:extLst>
                  <a:ext uri="{FF2B5EF4-FFF2-40B4-BE49-F238E27FC236}">
                    <a16:creationId xmlns:a16="http://schemas.microsoft.com/office/drawing/2014/main" id="{C0D211D2-6EF7-B1F1-D969-78C825A98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4" name="Group 20">
              <a:extLst>
                <a:ext uri="{FF2B5EF4-FFF2-40B4-BE49-F238E27FC236}">
                  <a16:creationId xmlns:a16="http://schemas.microsoft.com/office/drawing/2014/main" id="{FF796397-2EF1-E454-779A-2E3CB8354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4814" y="3298168"/>
              <a:ext cx="693680" cy="1118404"/>
              <a:chOff x="816" y="1728"/>
              <a:chExt cx="624" cy="912"/>
            </a:xfrm>
          </p:grpSpPr>
          <p:sp>
            <p:nvSpPr>
              <p:cNvPr id="245" name="Oval 21">
                <a:extLst>
                  <a:ext uri="{FF2B5EF4-FFF2-40B4-BE49-F238E27FC236}">
                    <a16:creationId xmlns:a16="http://schemas.microsoft.com/office/drawing/2014/main" id="{4EC039BC-06A4-0085-FC3B-B51D92E2F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23">
                <a:extLst>
                  <a:ext uri="{FF2B5EF4-FFF2-40B4-BE49-F238E27FC236}">
                    <a16:creationId xmlns:a16="http://schemas.microsoft.com/office/drawing/2014/main" id="{E3353929-5BC2-B1A2-628D-B59034F99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24">
                <a:extLst>
                  <a:ext uri="{FF2B5EF4-FFF2-40B4-BE49-F238E27FC236}">
                    <a16:creationId xmlns:a16="http://schemas.microsoft.com/office/drawing/2014/main" id="{01ABE46D-F984-FD0A-7D01-99DCC492A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">
                <a:extLst>
                  <a:ext uri="{FF2B5EF4-FFF2-40B4-BE49-F238E27FC236}">
                    <a16:creationId xmlns:a16="http://schemas.microsoft.com/office/drawing/2014/main" id="{57FB299B-0C91-CAFA-4BE9-9F0A1765D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26">
                <a:extLst>
                  <a:ext uri="{FF2B5EF4-FFF2-40B4-BE49-F238E27FC236}">
                    <a16:creationId xmlns:a16="http://schemas.microsoft.com/office/drawing/2014/main" id="{18B158EE-F685-4DE2-62D7-852BFDEFF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0" name="Group 20">
              <a:extLst>
                <a:ext uri="{FF2B5EF4-FFF2-40B4-BE49-F238E27FC236}">
                  <a16:creationId xmlns:a16="http://schemas.microsoft.com/office/drawing/2014/main" id="{978A584A-AC17-0360-074F-2A1823DF2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2713" y="3190274"/>
              <a:ext cx="693680" cy="1212830"/>
              <a:chOff x="816" y="1651"/>
              <a:chExt cx="624" cy="989"/>
            </a:xfrm>
          </p:grpSpPr>
          <p:sp>
            <p:nvSpPr>
              <p:cNvPr id="251" name="Oval 21">
                <a:extLst>
                  <a:ext uri="{FF2B5EF4-FFF2-40B4-BE49-F238E27FC236}">
                    <a16:creationId xmlns:a16="http://schemas.microsoft.com/office/drawing/2014/main" id="{19B5CF80-5864-A8D6-B065-954612DB1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651"/>
                <a:ext cx="240" cy="27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23">
                <a:extLst>
                  <a:ext uri="{FF2B5EF4-FFF2-40B4-BE49-F238E27FC236}">
                    <a16:creationId xmlns:a16="http://schemas.microsoft.com/office/drawing/2014/main" id="{B8FC6622-BB71-C73F-3508-40E012FC9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4">
                <a:extLst>
                  <a:ext uri="{FF2B5EF4-FFF2-40B4-BE49-F238E27FC236}">
                    <a16:creationId xmlns:a16="http://schemas.microsoft.com/office/drawing/2014/main" id="{944EA273-09E6-1D74-281F-1220A413D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Line 25">
                <a:extLst>
                  <a:ext uri="{FF2B5EF4-FFF2-40B4-BE49-F238E27FC236}">
                    <a16:creationId xmlns:a16="http://schemas.microsoft.com/office/drawing/2014/main" id="{AFCE0954-96F9-A751-1674-47F635919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6">
                <a:extLst>
                  <a:ext uri="{FF2B5EF4-FFF2-40B4-BE49-F238E27FC236}">
                    <a16:creationId xmlns:a16="http://schemas.microsoft.com/office/drawing/2014/main" id="{F10EE3F3-5115-1A54-1605-87BF72993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" name="Group 20">
              <a:extLst>
                <a:ext uri="{FF2B5EF4-FFF2-40B4-BE49-F238E27FC236}">
                  <a16:creationId xmlns:a16="http://schemas.microsoft.com/office/drawing/2014/main" id="{C6EE32C0-56A4-48D8-D60C-15FF7F5EE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3648" y="3651349"/>
              <a:ext cx="693680" cy="765224"/>
              <a:chOff x="816" y="2016"/>
              <a:chExt cx="624" cy="624"/>
            </a:xfrm>
          </p:grpSpPr>
          <p:sp>
            <p:nvSpPr>
              <p:cNvPr id="257" name="Line 23">
                <a:extLst>
                  <a:ext uri="{FF2B5EF4-FFF2-40B4-BE49-F238E27FC236}">
                    <a16:creationId xmlns:a16="http://schemas.microsoft.com/office/drawing/2014/main" id="{05388635-F42D-D79D-56BB-5D8BBBB1E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4">
                <a:extLst>
                  <a:ext uri="{FF2B5EF4-FFF2-40B4-BE49-F238E27FC236}">
                    <a16:creationId xmlns:a16="http://schemas.microsoft.com/office/drawing/2014/main" id="{D8FAA6CF-3C7A-7D94-A53A-B7F63D30F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5">
                <a:extLst>
                  <a:ext uri="{FF2B5EF4-FFF2-40B4-BE49-F238E27FC236}">
                    <a16:creationId xmlns:a16="http://schemas.microsoft.com/office/drawing/2014/main" id="{F7AF217C-588D-5FDF-41A0-69DF4775D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">
                <a:extLst>
                  <a:ext uri="{FF2B5EF4-FFF2-40B4-BE49-F238E27FC236}">
                    <a16:creationId xmlns:a16="http://schemas.microsoft.com/office/drawing/2014/main" id="{E4299560-3E91-526F-0D65-F4FECC53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1" name="Group 20">
              <a:extLst>
                <a:ext uri="{FF2B5EF4-FFF2-40B4-BE49-F238E27FC236}">
                  <a16:creationId xmlns:a16="http://schemas.microsoft.com/office/drawing/2014/main" id="{0A69F347-EDCE-A354-675A-3482B3362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3642" y="3302210"/>
              <a:ext cx="693680" cy="1118404"/>
              <a:chOff x="816" y="1728"/>
              <a:chExt cx="624" cy="912"/>
            </a:xfrm>
          </p:grpSpPr>
          <p:sp>
            <p:nvSpPr>
              <p:cNvPr id="262" name="Oval 21">
                <a:extLst>
                  <a:ext uri="{FF2B5EF4-FFF2-40B4-BE49-F238E27FC236}">
                    <a16:creationId xmlns:a16="http://schemas.microsoft.com/office/drawing/2014/main" id="{510655B1-53CC-9DE5-63BD-4024B301A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Rectangle 22">
                <a:extLst>
                  <a:ext uri="{FF2B5EF4-FFF2-40B4-BE49-F238E27FC236}">
                    <a16:creationId xmlns:a16="http://schemas.microsoft.com/office/drawing/2014/main" id="{FC3F61A3-3B91-544B-B5E0-75AA0621C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4" name="Line 23">
                <a:extLst>
                  <a:ext uri="{FF2B5EF4-FFF2-40B4-BE49-F238E27FC236}">
                    <a16:creationId xmlns:a16="http://schemas.microsoft.com/office/drawing/2014/main" id="{CB218E34-E3B3-6CE3-4D91-B199E1344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4">
                <a:extLst>
                  <a:ext uri="{FF2B5EF4-FFF2-40B4-BE49-F238E27FC236}">
                    <a16:creationId xmlns:a16="http://schemas.microsoft.com/office/drawing/2014/main" id="{8FFCC668-F19C-3A5E-C0D3-A2404D0B7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25">
                <a:extLst>
                  <a:ext uri="{FF2B5EF4-FFF2-40B4-BE49-F238E27FC236}">
                    <a16:creationId xmlns:a16="http://schemas.microsoft.com/office/drawing/2014/main" id="{51E5334D-B2B6-7136-684A-C72115307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26">
                <a:extLst>
                  <a:ext uri="{FF2B5EF4-FFF2-40B4-BE49-F238E27FC236}">
                    <a16:creationId xmlns:a16="http://schemas.microsoft.com/office/drawing/2014/main" id="{0BB1B5DB-1B54-3340-9249-E9D8800BA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8" name="Group 20">
              <a:extLst>
                <a:ext uri="{FF2B5EF4-FFF2-40B4-BE49-F238E27FC236}">
                  <a16:creationId xmlns:a16="http://schemas.microsoft.com/office/drawing/2014/main" id="{31D97BC0-3ECB-ED12-EEE7-C34D969D3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9950" y="3641887"/>
              <a:ext cx="693680" cy="765224"/>
              <a:chOff x="816" y="2016"/>
              <a:chExt cx="624" cy="624"/>
            </a:xfrm>
          </p:grpSpPr>
          <p:sp>
            <p:nvSpPr>
              <p:cNvPr id="269" name="Line 23">
                <a:extLst>
                  <a:ext uri="{FF2B5EF4-FFF2-40B4-BE49-F238E27FC236}">
                    <a16:creationId xmlns:a16="http://schemas.microsoft.com/office/drawing/2014/main" id="{586B2497-B589-3042-0158-7DB9AD1C0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24">
                <a:extLst>
                  <a:ext uri="{FF2B5EF4-FFF2-40B4-BE49-F238E27FC236}">
                    <a16:creationId xmlns:a16="http://schemas.microsoft.com/office/drawing/2014/main" id="{8CE2DBCC-1742-8E9A-F208-F9602B2D6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25">
                <a:extLst>
                  <a:ext uri="{FF2B5EF4-FFF2-40B4-BE49-F238E27FC236}">
                    <a16:creationId xmlns:a16="http://schemas.microsoft.com/office/drawing/2014/main" id="{CD8C4711-B547-21FA-F44F-FC346DA69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26">
                <a:extLst>
                  <a:ext uri="{FF2B5EF4-FFF2-40B4-BE49-F238E27FC236}">
                    <a16:creationId xmlns:a16="http://schemas.microsoft.com/office/drawing/2014/main" id="{495BED1D-4455-B334-9AB1-E69A854BE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3" name="Group 20">
              <a:extLst>
                <a:ext uri="{FF2B5EF4-FFF2-40B4-BE49-F238E27FC236}">
                  <a16:creationId xmlns:a16="http://schemas.microsoft.com/office/drawing/2014/main" id="{3E3AD25C-D882-B4BE-8EFA-839A418A8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3066" y="3280156"/>
              <a:ext cx="1205047" cy="1115951"/>
              <a:chOff x="356" y="1730"/>
              <a:chExt cx="1084" cy="910"/>
            </a:xfrm>
          </p:grpSpPr>
          <p:sp>
            <p:nvSpPr>
              <p:cNvPr id="274" name="Oval 21">
                <a:extLst>
                  <a:ext uri="{FF2B5EF4-FFF2-40B4-BE49-F238E27FC236}">
                    <a16:creationId xmlns:a16="http://schemas.microsoft.com/office/drawing/2014/main" id="{EDCC1D68-6BC4-7C44-C645-9EC95E5A0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173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Line 23">
                <a:extLst>
                  <a:ext uri="{FF2B5EF4-FFF2-40B4-BE49-F238E27FC236}">
                    <a16:creationId xmlns:a16="http://schemas.microsoft.com/office/drawing/2014/main" id="{2B99A932-3D67-3E14-B01A-4901AD297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4">
                <a:extLst>
                  <a:ext uri="{FF2B5EF4-FFF2-40B4-BE49-F238E27FC236}">
                    <a16:creationId xmlns:a16="http://schemas.microsoft.com/office/drawing/2014/main" id="{2EEAACBA-1089-D68F-536A-47CD2B36F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5">
                <a:extLst>
                  <a:ext uri="{FF2B5EF4-FFF2-40B4-BE49-F238E27FC236}">
                    <a16:creationId xmlns:a16="http://schemas.microsoft.com/office/drawing/2014/main" id="{D5868ACA-7514-56BA-834B-363D5F8DD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6">
                <a:extLst>
                  <a:ext uri="{FF2B5EF4-FFF2-40B4-BE49-F238E27FC236}">
                    <a16:creationId xmlns:a16="http://schemas.microsoft.com/office/drawing/2014/main" id="{1B87F186-F49F-5434-38DA-702728282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0" name="Triangle 279">
              <a:extLst>
                <a:ext uri="{FF2B5EF4-FFF2-40B4-BE49-F238E27FC236}">
                  <a16:creationId xmlns:a16="http://schemas.microsoft.com/office/drawing/2014/main" id="{51CBAED0-FEFA-9364-F3CB-CD9E32D365E6}"/>
                </a:ext>
              </a:extLst>
            </p:cNvPr>
            <p:cNvSpPr/>
            <p:nvPr/>
          </p:nvSpPr>
          <p:spPr bwMode="auto">
            <a:xfrm>
              <a:off x="8199453" y="3355025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DFF3B01-19E4-F1E6-81D6-47FB2D4EBC2A}"/>
                </a:ext>
              </a:extLst>
            </p:cNvPr>
            <p:cNvSpPr/>
            <p:nvPr/>
          </p:nvSpPr>
          <p:spPr bwMode="auto">
            <a:xfrm>
              <a:off x="5426594" y="5171794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A409F9F-A3EC-54C0-6043-A6A766045471}"/>
                </a:ext>
              </a:extLst>
            </p:cNvPr>
            <p:cNvSpPr/>
            <p:nvPr/>
          </p:nvSpPr>
          <p:spPr bwMode="auto">
            <a:xfrm>
              <a:off x="5390676" y="3527512"/>
              <a:ext cx="319872" cy="51960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84" name="Rectangle 22">
              <a:extLst>
                <a:ext uri="{FF2B5EF4-FFF2-40B4-BE49-F238E27FC236}">
                  <a16:creationId xmlns:a16="http://schemas.microsoft.com/office/drawing/2014/main" id="{C3780E98-5E80-2731-3684-886F6877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974" y="3607273"/>
              <a:ext cx="266800" cy="412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C007ACF-F940-7FB9-331D-F7BAB48D174A}"/>
                </a:ext>
              </a:extLst>
            </p:cNvPr>
            <p:cNvSpPr/>
            <p:nvPr/>
          </p:nvSpPr>
          <p:spPr bwMode="auto">
            <a:xfrm>
              <a:off x="6110766" y="3592485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3EB3D9F-B1DD-1247-D624-C09F82D9F1C4}"/>
                </a:ext>
              </a:extLst>
            </p:cNvPr>
            <p:cNvSpPr/>
            <p:nvPr/>
          </p:nvSpPr>
          <p:spPr bwMode="auto">
            <a:xfrm>
              <a:off x="7481373" y="3588482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3F7FC3E-B977-959D-0B70-9803AB47AD7F}"/>
                </a:ext>
              </a:extLst>
            </p:cNvPr>
            <p:cNvSpPr/>
            <p:nvPr/>
          </p:nvSpPr>
          <p:spPr bwMode="auto">
            <a:xfrm>
              <a:off x="8210859" y="3592485"/>
              <a:ext cx="319872" cy="4496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89" name="Oval 21">
              <a:extLst>
                <a:ext uri="{FF2B5EF4-FFF2-40B4-BE49-F238E27FC236}">
                  <a16:creationId xmlns:a16="http://schemas.microsoft.com/office/drawing/2014/main" id="{56EF34EC-0F7D-0783-A9D7-EBD2F477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026" y="3319202"/>
              <a:ext cx="266800" cy="29431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ED3CC92-023F-2211-8615-579275423210}"/>
                </a:ext>
              </a:extLst>
            </p:cNvPr>
            <p:cNvSpPr txBox="1"/>
            <p:nvPr/>
          </p:nvSpPr>
          <p:spPr>
            <a:xfrm>
              <a:off x="5404539" y="607717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6D6BE58-85CA-7B5B-B536-852408E0BF1F}"/>
                </a:ext>
              </a:extLst>
            </p:cNvPr>
            <p:cNvSpPr txBox="1"/>
            <p:nvPr/>
          </p:nvSpPr>
          <p:spPr>
            <a:xfrm>
              <a:off x="7520872" y="611177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64DCC80-7839-494B-96E3-A027D4A8CC64}"/>
                </a:ext>
              </a:extLst>
            </p:cNvPr>
            <p:cNvSpPr txBox="1"/>
            <p:nvPr/>
          </p:nvSpPr>
          <p:spPr>
            <a:xfrm>
              <a:off x="6835004" y="6158076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8B89BD0A-9C03-348F-3B61-17F56B880F99}"/>
                </a:ext>
              </a:extLst>
            </p:cNvPr>
            <p:cNvSpPr txBox="1"/>
            <p:nvPr/>
          </p:nvSpPr>
          <p:spPr>
            <a:xfrm>
              <a:off x="4693228" y="4488865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B427597-AAD6-5341-38C3-5506700D3F79}"/>
                </a:ext>
              </a:extLst>
            </p:cNvPr>
            <p:cNvSpPr txBox="1"/>
            <p:nvPr/>
          </p:nvSpPr>
          <p:spPr>
            <a:xfrm>
              <a:off x="6083710" y="4442563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40A43E2-058E-5D39-F165-15F9B1B1FFEC}"/>
                </a:ext>
              </a:extLst>
            </p:cNvPr>
            <p:cNvSpPr txBox="1"/>
            <p:nvPr/>
          </p:nvSpPr>
          <p:spPr>
            <a:xfrm>
              <a:off x="6814323" y="4502124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16CE6BC-9B80-7A62-2012-94EA221A9388}"/>
                </a:ext>
              </a:extLst>
            </p:cNvPr>
            <p:cNvSpPr txBox="1"/>
            <p:nvPr/>
          </p:nvSpPr>
          <p:spPr>
            <a:xfrm>
              <a:off x="7520457" y="446540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BF4BC35-1486-31D3-2174-37B3CA1B3797}"/>
                </a:ext>
              </a:extLst>
            </p:cNvPr>
            <p:cNvSpPr txBox="1"/>
            <p:nvPr/>
          </p:nvSpPr>
          <p:spPr>
            <a:xfrm>
              <a:off x="8187244" y="4488864"/>
              <a:ext cx="29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857D51-1BF8-AF93-2C9F-12B97E65147F}"/>
                </a:ext>
              </a:extLst>
            </p:cNvPr>
            <p:cNvSpPr txBox="1"/>
            <p:nvPr/>
          </p:nvSpPr>
          <p:spPr>
            <a:xfrm>
              <a:off x="6198546" y="6152516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AC8A0D7-BE65-0932-8DA0-8399FA5CFAE4}"/>
                </a:ext>
              </a:extLst>
            </p:cNvPr>
            <p:cNvSpPr txBox="1"/>
            <p:nvPr/>
          </p:nvSpPr>
          <p:spPr>
            <a:xfrm>
              <a:off x="5397174" y="445783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8C6704-D083-966D-D36C-6E10A4B9C651}"/>
              </a:ext>
            </a:extLst>
          </p:cNvPr>
          <p:cNvGrpSpPr/>
          <p:nvPr/>
        </p:nvGrpSpPr>
        <p:grpSpPr>
          <a:xfrm>
            <a:off x="206579" y="4365321"/>
            <a:ext cx="1557610" cy="1677117"/>
            <a:chOff x="206579" y="4365321"/>
            <a:chExt cx="1557610" cy="1677117"/>
          </a:xfrm>
        </p:grpSpPr>
        <p:grpSp>
          <p:nvGrpSpPr>
            <p:cNvPr id="108" name="Group 20">
              <a:extLst>
                <a:ext uri="{FF2B5EF4-FFF2-40B4-BE49-F238E27FC236}">
                  <a16:creationId xmlns:a16="http://schemas.microsoft.com/office/drawing/2014/main" id="{E4D4D78A-8667-AD43-0E37-E230E50CD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509" y="4767828"/>
              <a:ext cx="693680" cy="765224"/>
              <a:chOff x="816" y="2016"/>
              <a:chExt cx="624" cy="624"/>
            </a:xfrm>
          </p:grpSpPr>
          <p:sp>
            <p:nvSpPr>
              <p:cNvPr id="109" name="Line 23">
                <a:extLst>
                  <a:ext uri="{FF2B5EF4-FFF2-40B4-BE49-F238E27FC236}">
                    <a16:creationId xmlns:a16="http://schemas.microsoft.com/office/drawing/2014/main" id="{F4AE92DC-8654-5EF0-C495-1AA8C793D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4">
                <a:extLst>
                  <a:ext uri="{FF2B5EF4-FFF2-40B4-BE49-F238E27FC236}">
                    <a16:creationId xmlns:a16="http://schemas.microsoft.com/office/drawing/2014/main" id="{61738021-9BCB-FB94-DA9A-CEB51FAB1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25">
                <a:extLst>
                  <a:ext uri="{FF2B5EF4-FFF2-40B4-BE49-F238E27FC236}">
                    <a16:creationId xmlns:a16="http://schemas.microsoft.com/office/drawing/2014/main" id="{8F92D2EA-8BAC-3A90-94BA-B76A8C858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6">
                <a:extLst>
                  <a:ext uri="{FF2B5EF4-FFF2-40B4-BE49-F238E27FC236}">
                    <a16:creationId xmlns:a16="http://schemas.microsoft.com/office/drawing/2014/main" id="{5B6C767F-BC6B-FDB9-3F09-2814CC891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1B0E9F-607C-9A98-2D50-C6B1D7F41B75}"/>
                </a:ext>
              </a:extLst>
            </p:cNvPr>
            <p:cNvSpPr/>
            <p:nvPr/>
          </p:nvSpPr>
          <p:spPr bwMode="auto">
            <a:xfrm>
              <a:off x="1278973" y="4625295"/>
              <a:ext cx="319872" cy="5332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57C06710-7F07-1F7F-9ABE-731A39A9E005}"/>
                </a:ext>
              </a:extLst>
            </p:cNvPr>
            <p:cNvSpPr/>
            <p:nvPr/>
          </p:nvSpPr>
          <p:spPr bwMode="auto">
            <a:xfrm>
              <a:off x="1278159" y="4365321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18" name="Group 20">
              <a:extLst>
                <a:ext uri="{FF2B5EF4-FFF2-40B4-BE49-F238E27FC236}">
                  <a16:creationId xmlns:a16="http://schemas.microsoft.com/office/drawing/2014/main" id="{6B1398D0-EAC5-3693-B25A-D6E2253D6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579" y="4683829"/>
              <a:ext cx="693680" cy="824087"/>
              <a:chOff x="816" y="1968"/>
              <a:chExt cx="624" cy="672"/>
            </a:xfrm>
          </p:grpSpPr>
          <p:sp>
            <p:nvSpPr>
              <p:cNvPr id="119" name="Rectangle 22">
                <a:extLst>
                  <a:ext uri="{FF2B5EF4-FFF2-40B4-BE49-F238E27FC236}">
                    <a16:creationId xmlns:a16="http://schemas.microsoft.com/office/drawing/2014/main" id="{DF203481-F8B6-0DAA-7F2A-4100539AD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33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" name="Line 23">
                <a:extLst>
                  <a:ext uri="{FF2B5EF4-FFF2-40B4-BE49-F238E27FC236}">
                    <a16:creationId xmlns:a16="http://schemas.microsoft.com/office/drawing/2014/main" id="{F31358EF-CC66-5F9A-3157-3D44470A1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">
                <a:extLst>
                  <a:ext uri="{FF2B5EF4-FFF2-40B4-BE49-F238E27FC236}">
                    <a16:creationId xmlns:a16="http://schemas.microsoft.com/office/drawing/2014/main" id="{23B157EF-2F43-282A-D0A9-AC0F7D3C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01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5">
                <a:extLst>
                  <a:ext uri="{FF2B5EF4-FFF2-40B4-BE49-F238E27FC236}">
                    <a16:creationId xmlns:a16="http://schemas.microsoft.com/office/drawing/2014/main" id="{2228722D-0FA1-41DF-87B0-511D4FB58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6">
                <a:extLst>
                  <a:ext uri="{FF2B5EF4-FFF2-40B4-BE49-F238E27FC236}">
                    <a16:creationId xmlns:a16="http://schemas.microsoft.com/office/drawing/2014/main" id="{083B3BD7-48A0-AB44-3C63-33529A4D7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48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" name="Triangle 131">
              <a:extLst>
                <a:ext uri="{FF2B5EF4-FFF2-40B4-BE49-F238E27FC236}">
                  <a16:creationId xmlns:a16="http://schemas.microsoft.com/office/drawing/2014/main" id="{C075F6CF-289A-FEA0-03FD-D5C903117FA9}"/>
                </a:ext>
              </a:extLst>
            </p:cNvPr>
            <p:cNvSpPr/>
            <p:nvPr/>
          </p:nvSpPr>
          <p:spPr bwMode="auto">
            <a:xfrm>
              <a:off x="394103" y="4424633"/>
              <a:ext cx="318631" cy="252248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ADC16E8-2C2E-1F53-E3C2-A3E2456A231F}"/>
                </a:ext>
              </a:extLst>
            </p:cNvPr>
            <p:cNvSpPr txBox="1"/>
            <p:nvPr/>
          </p:nvSpPr>
          <p:spPr>
            <a:xfrm>
              <a:off x="396957" y="55749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391B70B6-F8AF-808B-C018-10A8EB7CC946}"/>
                </a:ext>
              </a:extLst>
            </p:cNvPr>
            <p:cNvSpPr txBox="1"/>
            <p:nvPr/>
          </p:nvSpPr>
          <p:spPr>
            <a:xfrm>
              <a:off x="1233915" y="564232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EE666F9-7732-4906-E2DB-993B4BD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Separating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0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968F40C9-4B47-3F4E-B06E-CE07ED36561F}" vid="{FF31808D-4799-174C-9757-E3691499C1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21441</TotalTime>
  <Words>2439</Words>
  <Application>Microsoft Macintosh PowerPoint</Application>
  <PresentationFormat>On-screen Show (4:3)</PresentationFormat>
  <Paragraphs>781</Paragraphs>
  <Slides>39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Consolas</vt:lpstr>
      <vt:lpstr>Tahoma</vt:lpstr>
      <vt:lpstr>Times New Roman</vt:lpstr>
      <vt:lpstr>Wingdings</vt:lpstr>
      <vt:lpstr>1_SBE10</vt:lpstr>
      <vt:lpstr>Equation</vt:lpstr>
      <vt:lpstr>Topic 4 – Decision Trees</vt:lpstr>
      <vt:lpstr>Overview</vt:lpstr>
      <vt:lpstr>Supervised Classification</vt:lpstr>
      <vt:lpstr>Supervised Classification</vt:lpstr>
      <vt:lpstr>Supervised Classification : Basic Example</vt:lpstr>
      <vt:lpstr>Closer look at the data</vt:lpstr>
      <vt:lpstr>Separating Classes</vt:lpstr>
      <vt:lpstr>Separating Classes</vt:lpstr>
      <vt:lpstr>Separating Classes</vt:lpstr>
      <vt:lpstr>Separating Classes</vt:lpstr>
      <vt:lpstr>Put it all together</vt:lpstr>
      <vt:lpstr>Decision / Classification Tree</vt:lpstr>
      <vt:lpstr>Representing a tree</vt:lpstr>
      <vt:lpstr>Another example</vt:lpstr>
      <vt:lpstr>Another example</vt:lpstr>
      <vt:lpstr>How do we use the tree in practice</vt:lpstr>
      <vt:lpstr>Assigning probabilities</vt:lpstr>
      <vt:lpstr>Decision Trees</vt:lpstr>
      <vt:lpstr>Why trees?</vt:lpstr>
      <vt:lpstr>How to GROW decision trees</vt:lpstr>
      <vt:lpstr>Growing a Tree</vt:lpstr>
      <vt:lpstr>Growing a tree</vt:lpstr>
      <vt:lpstr>1) Measuring Impurity</vt:lpstr>
      <vt:lpstr>Entropy</vt:lpstr>
      <vt:lpstr>Entropy</vt:lpstr>
      <vt:lpstr>How do we use Entropy?</vt:lpstr>
      <vt:lpstr>Entropy</vt:lpstr>
      <vt:lpstr>PowerPoint Presentation</vt:lpstr>
      <vt:lpstr>2) Measuring coverage</vt:lpstr>
      <vt:lpstr>2) Measuring Coverage</vt:lpstr>
      <vt:lpstr>Finding the best split</vt:lpstr>
      <vt:lpstr>Finding the best split</vt:lpstr>
      <vt:lpstr>When do we stop growing?</vt:lpstr>
      <vt:lpstr>Trees: Geometric Interpreation</vt:lpstr>
      <vt:lpstr>More complex Example of Geometric interpretation</vt:lpstr>
      <vt:lpstr>Information gain for insight</vt:lpstr>
      <vt:lpstr>Tree Summary and Performance</vt:lpstr>
      <vt:lpstr>Summary: Tree induction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volinsky</dc:creator>
  <cp:lastModifiedBy>chris volinsky</cp:lastModifiedBy>
  <cp:revision>28</cp:revision>
  <dcterms:created xsi:type="dcterms:W3CDTF">2023-07-07T20:20:38Z</dcterms:created>
  <dcterms:modified xsi:type="dcterms:W3CDTF">2024-02-25T14:56:45Z</dcterms:modified>
</cp:coreProperties>
</file>