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</p:sldMasterIdLst>
  <p:notesMasterIdLst>
    <p:notesMasterId r:id="rId27"/>
  </p:notesMasterIdLst>
  <p:sldIdLst>
    <p:sldId id="256" r:id="rId2"/>
    <p:sldId id="257" r:id="rId3"/>
    <p:sldId id="265" r:id="rId4"/>
    <p:sldId id="258" r:id="rId5"/>
    <p:sldId id="259" r:id="rId6"/>
    <p:sldId id="261" r:id="rId7"/>
    <p:sldId id="260" r:id="rId8"/>
    <p:sldId id="262" r:id="rId9"/>
    <p:sldId id="263" r:id="rId10"/>
    <p:sldId id="708" r:id="rId11"/>
    <p:sldId id="264" r:id="rId12"/>
    <p:sldId id="266" r:id="rId13"/>
    <p:sldId id="267" r:id="rId14"/>
    <p:sldId id="268" r:id="rId15"/>
    <p:sldId id="705" r:id="rId16"/>
    <p:sldId id="706" r:id="rId17"/>
    <p:sldId id="521" r:id="rId18"/>
    <p:sldId id="941" r:id="rId19"/>
    <p:sldId id="520" r:id="rId20"/>
    <p:sldId id="536" r:id="rId21"/>
    <p:sldId id="537" r:id="rId22"/>
    <p:sldId id="538" r:id="rId23"/>
    <p:sldId id="703" r:id="rId24"/>
    <p:sldId id="704" r:id="rId25"/>
    <p:sldId id="707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600592"/>
    <a:srgbClr val="4A0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92"/>
    <p:restoredTop sz="83184"/>
  </p:normalViewPr>
  <p:slideViewPr>
    <p:cSldViewPr snapToGrid="0">
      <p:cViewPr varScale="1">
        <p:scale>
          <a:sx n="112" d="100"/>
          <a:sy n="112" d="100"/>
        </p:scale>
        <p:origin x="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ED7A-E0CC-A14D-8702-3DBB30C4345D}" type="datetimeFigureOut">
              <a:rPr lang="en-US" smtClean="0"/>
              <a:t>4/2/24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2B09-6666-2149-A7EC-89A035875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Get class to do this? Ask them to create features.  Purchases are over the last year of purchases</a:t>
            </a:r>
          </a:p>
          <a:p>
            <a:endParaRPr lang="en-US" dirty="0"/>
          </a:p>
          <a:p>
            <a:r>
              <a:rPr lang="en-US" dirty="0"/>
              <a:t>Training set is ABC from a pilot study…going to apply it to other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4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74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456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very few (cruise) maybe zero! (cold start) </a:t>
            </a:r>
          </a:p>
          <a:p>
            <a:endParaRPr lang="en-US" dirty="0"/>
          </a:p>
          <a:p>
            <a:r>
              <a:rPr lang="en-US" dirty="0"/>
              <a:t>problem is lack of positive examples.  Base rate is really low!  maybe very few people who </a:t>
            </a:r>
            <a:r>
              <a:rPr lang="en-US" dirty="0" err="1"/>
              <a:t>purchse</a:t>
            </a:r>
            <a:r>
              <a:rPr lang="en-US" dirty="0"/>
              <a:t>, and even less who purchased because the </a:t>
            </a:r>
            <a:r>
              <a:rPr lang="en-US" dirty="0" err="1"/>
              <a:t>boght</a:t>
            </a:r>
            <a:r>
              <a:rPr lang="en-US" dirty="0"/>
              <a:t> an ad!! </a:t>
            </a:r>
          </a:p>
          <a:p>
            <a:endParaRPr lang="en-US" dirty="0"/>
          </a:p>
          <a:p>
            <a:r>
              <a:rPr lang="en-US" dirty="0"/>
              <a:t>Or maybe we </a:t>
            </a:r>
            <a:r>
              <a:rPr lang="en-US" dirty="0" err="1"/>
              <a:t>havent</a:t>
            </a:r>
            <a:r>
              <a:rPr lang="en-US" dirty="0"/>
              <a:t> shown the ad yet!!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Proxy : don’t worry about click, or even purchase, just look at those who shopped there. 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we get two orders of </a:t>
            </a:r>
            <a:r>
              <a:rPr lang="en-US" dirty="0" err="1"/>
              <a:t>magnitued</a:t>
            </a:r>
            <a:r>
              <a:rPr lang="en-US" dirty="0"/>
              <a:t> more of data, can get more signal. </a:t>
            </a:r>
          </a:p>
          <a:p>
            <a:endParaRPr lang="en-US" dirty="0"/>
          </a:p>
          <a:p>
            <a:r>
              <a:rPr lang="en-US" dirty="0"/>
              <a:t>lets just try and define </a:t>
            </a:r>
            <a:r>
              <a:rPr lang="en-US" dirty="0" err="1"/>
              <a:t>peopel</a:t>
            </a:r>
            <a:r>
              <a:rPr lang="en-US" dirty="0"/>
              <a:t> who are interested in Pottery Barn...without purchase.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579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64459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that is only for raw counts, also intensity, recency, proportion.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7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two ways to do this!  Append demos to all purchases?  Or summarize all purchases in feature engineering…</a:t>
            </a:r>
            <a:r>
              <a:rPr lang="en-US" dirty="0" err="1"/>
              <a:t>follwoign</a:t>
            </a:r>
            <a:r>
              <a:rPr lang="en-US" dirty="0"/>
              <a:t> slides show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 attributes can we create? Number of sales, total sales, avg. sales, type of purchase, recency, max sale..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1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you are modelling PURCHASES instead of users, someone with many transactions is much more represented in the data.  </a:t>
            </a:r>
          </a:p>
          <a:p>
            <a:endParaRPr lang="en-US" dirty="0"/>
          </a:p>
          <a:p>
            <a:r>
              <a:rPr lang="en-US" dirty="0"/>
              <a:t>Changes baseline.  Also much more data</a:t>
            </a:r>
          </a:p>
          <a:p>
            <a:endParaRPr lang="en-US" dirty="0"/>
          </a:p>
          <a:p>
            <a:r>
              <a:rPr lang="en-US" dirty="0"/>
              <a:t>And you don’t get the advantage of adding more features…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02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Netflix looked like in the early 2000s….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23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features?  What is the target?</a:t>
            </a:r>
          </a:p>
          <a:p>
            <a:endParaRPr lang="en-US" dirty="0"/>
          </a:p>
          <a:p>
            <a:r>
              <a:rPr lang="en-US" dirty="0"/>
              <a:t>Build a model for each movie. </a:t>
            </a:r>
          </a:p>
          <a:p>
            <a:endParaRPr lang="en-US" dirty="0"/>
          </a:p>
          <a:p>
            <a:r>
              <a:rPr lang="en-US" dirty="0"/>
              <a:t>Want to predict if someone will like Jurassic Park</a:t>
            </a:r>
          </a:p>
          <a:p>
            <a:r>
              <a:rPr lang="en-US" dirty="0"/>
              <a:t>Need a matrix – training data of all the people who watched Jurassic Park</a:t>
            </a:r>
          </a:p>
          <a:p>
            <a:r>
              <a:rPr lang="en-US" dirty="0"/>
              <a:t>Target is rating of JP</a:t>
            </a:r>
          </a:p>
          <a:p>
            <a:r>
              <a:rPr lang="en-US" dirty="0"/>
              <a:t>What are the features? </a:t>
            </a:r>
          </a:p>
          <a:p>
            <a:endParaRPr lang="en-US" dirty="0"/>
          </a:p>
          <a:p>
            <a:r>
              <a:rPr lang="en-US" dirty="0"/>
              <a:t>What is the average number of movies rated per user? </a:t>
            </a:r>
          </a:p>
          <a:p>
            <a:r>
              <a:rPr lang="en-US" dirty="0"/>
              <a:t>What is the average number of users that rate a movie? </a:t>
            </a:r>
          </a:p>
          <a:p>
            <a:r>
              <a:rPr lang="en-US" dirty="0"/>
              <a:t>Want to create features for the users, how can we do that?  Create 10 for users and 10 for movies…</a:t>
            </a:r>
          </a:p>
          <a:p>
            <a:r>
              <a:rPr lang="en-US" dirty="0"/>
              <a:t>Max rating user”. 17659 (is that real?) average is just over 200…</a:t>
            </a:r>
          </a:p>
          <a:p>
            <a:r>
              <a:rPr lang="en-US" dirty="0"/>
              <a:t>Max number of ratings movie? 240k – Miss Congeniality. </a:t>
            </a:r>
          </a:p>
          <a:p>
            <a:endParaRPr lang="en-US" dirty="0"/>
          </a:p>
          <a:p>
            <a:r>
              <a:rPr lang="en-US" dirty="0"/>
              <a:t>Number of movies rated</a:t>
            </a:r>
          </a:p>
          <a:p>
            <a:r>
              <a:rPr lang="en-US" dirty="0"/>
              <a:t>Average of movies rated</a:t>
            </a:r>
          </a:p>
          <a:p>
            <a:r>
              <a:rPr lang="en-US" dirty="0"/>
              <a:t>Max score</a:t>
            </a:r>
          </a:p>
          <a:p>
            <a:r>
              <a:rPr lang="en-US" dirty="0"/>
              <a:t>Min score</a:t>
            </a:r>
          </a:p>
          <a:p>
            <a:r>
              <a:rPr lang="en-US" dirty="0"/>
              <a:t>Average score</a:t>
            </a:r>
          </a:p>
          <a:p>
            <a:r>
              <a:rPr lang="en-US" dirty="0"/>
              <a:t>SD score</a:t>
            </a:r>
          </a:p>
          <a:p>
            <a:r>
              <a:rPr lang="en-US" dirty="0"/>
              <a:t>How did they rate similar movies to Jurassic park</a:t>
            </a:r>
            <a:br>
              <a:rPr lang="en-US" dirty="0"/>
            </a:br>
            <a:r>
              <a:rPr lang="en-US" dirty="0"/>
              <a:t>how did they rate movies with same director (if any) </a:t>
            </a:r>
          </a:p>
          <a:p>
            <a:r>
              <a:rPr lang="en-US" dirty="0"/>
              <a:t>% of ratings that are 5</a:t>
            </a:r>
          </a:p>
          <a:p>
            <a:r>
              <a:rPr lang="en-US" dirty="0"/>
              <a:t>Day span of ratings</a:t>
            </a:r>
          </a:p>
          <a:p>
            <a:r>
              <a:rPr lang="en-US" dirty="0"/>
              <a:t>Max ratings on a single day</a:t>
            </a:r>
          </a:p>
          <a:p>
            <a:r>
              <a:rPr lang="en-US" dirty="0"/>
              <a:t>Most recent rating (how many days ago)</a:t>
            </a:r>
          </a:p>
          <a:p>
            <a:r>
              <a:rPr lang="en-US" dirty="0"/>
              <a:t>DATE ISNT USEFUL!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Movies</a:t>
            </a:r>
          </a:p>
          <a:p>
            <a:r>
              <a:rPr lang="en-US" dirty="0"/>
              <a:t>How many people rated it? </a:t>
            </a:r>
          </a:p>
          <a:p>
            <a:r>
              <a:rPr lang="en-US" dirty="0"/>
              <a:t>What is the span of time? </a:t>
            </a:r>
          </a:p>
          <a:p>
            <a:r>
              <a:rPr lang="en-US" dirty="0"/>
              <a:t>Genre</a:t>
            </a:r>
          </a:p>
          <a:p>
            <a:r>
              <a:rPr lang="en-US" dirty="0"/>
              <a:t>Sub-genre</a:t>
            </a:r>
          </a:p>
          <a:p>
            <a:r>
              <a:rPr lang="en-US" dirty="0"/>
              <a:t>director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71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91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1899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chat.openai.com</a:t>
            </a:r>
            <a:r>
              <a:rPr lang="en-US" dirty="0"/>
              <a:t>/c/1e721818-b012-4c35-985c-4cd07b939992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738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8640"/>
            <a:ext cx="77724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13953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43C82-9B9B-AC4F-98CD-0ADC587116F3}" type="datetime1">
              <a:rPr lang="en-US" smtClean="0"/>
              <a:t>4/2/24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1648D0-BF49-C78D-B1F7-B7612292FB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7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78AE4-2A10-5F42-AC8C-4BD01A79A0D1}" type="datetime1">
              <a:rPr lang="en-US" smtClean="0"/>
              <a:t>4/2/24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93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5C519-8308-2748-8B0B-F7B055AE4297}" type="datetime1">
              <a:rPr lang="en-US" smtClean="0"/>
              <a:t>4/2/24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70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0997E-0CDD-7541-9D88-20A562751868}" type="datetime1">
              <a:rPr lang="en-US" smtClean="0"/>
              <a:t>4/2/24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55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53AD8-5CA7-3F49-B495-B884AFEE8A16}" type="datetime1">
              <a:rPr lang="en-US" smtClean="0"/>
              <a:t>4/2/24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8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51CFE-5FBC-BA47-8777-CE847435DFFA}" type="datetime1">
              <a:rPr lang="en-US" smtClean="0"/>
              <a:t>4/2/24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84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5583E-7D50-3C4A-8A37-9B3FE7B04D6C}" type="datetime1">
              <a:rPr lang="en-US" smtClean="0"/>
              <a:t>4/2/24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7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276475" y="1892303"/>
            <a:ext cx="4362450" cy="3136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4"/>
          <p:cNvSpPr txBox="1">
            <a:spLocks/>
          </p:cNvSpPr>
          <p:nvPr userDrawn="1"/>
        </p:nvSpPr>
        <p:spPr>
          <a:xfrm>
            <a:off x="259192" y="6354622"/>
            <a:ext cx="311028" cy="37010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 baseline="0">
                <a:solidFill>
                  <a:srgbClr val="EB55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1434D-D7DC-194B-91BA-8553EA1F6904}" type="slidenum">
              <a:rPr lang="en-US" sz="800" smtClean="0">
                <a:solidFill>
                  <a:srgbClr val="FFFFFF"/>
                </a:solidFill>
              </a:rPr>
              <a:pPr/>
              <a:t>‹#›</a:t>
            </a:fld>
            <a:endParaRPr lang="en-US" sz="800" dirty="0">
              <a:solidFill>
                <a:srgbClr val="FFFFFF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4594" y="6273800"/>
            <a:ext cx="950552" cy="371480"/>
          </a:xfrm>
          <a:prstGeom prst="rect">
            <a:avLst/>
          </a:prstGeom>
        </p:spPr>
      </p:pic>
      <p:sp>
        <p:nvSpPr>
          <p:cNvPr id="16" name="Title 35"/>
          <p:cNvSpPr>
            <a:spLocks noGrp="1"/>
          </p:cNvSpPr>
          <p:nvPr>
            <p:ph type="title" hasCustomPrompt="1"/>
          </p:nvPr>
        </p:nvSpPr>
        <p:spPr>
          <a:xfrm>
            <a:off x="457200" y="309033"/>
            <a:ext cx="8229600" cy="593395"/>
          </a:xfrm>
          <a:prstGeom prst="rect">
            <a:avLst/>
          </a:prstGeom>
        </p:spPr>
        <p:txBody>
          <a:bodyPr vert="horz" anchor="ctr"/>
          <a:lstStyle>
            <a:lvl1pPr algn="l">
              <a:defRPr sz="2400" b="1">
                <a:solidFill>
                  <a:srgbClr val="E2212D"/>
                </a:solidFill>
              </a:defRPr>
            </a:lvl1pPr>
          </a:lstStyle>
          <a:p>
            <a:r>
              <a:rPr lang="en-US" dirty="0"/>
              <a:t>Add Top Section Master Title Here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570220" y="1293284"/>
            <a:ext cx="8229600" cy="4334933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kern="1200" spc="0" baseline="0">
                <a:solidFill>
                  <a:schemeClr val="bg2">
                    <a:lumMod val="10000"/>
                  </a:schemeClr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527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stillery_white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6604" y="6348609"/>
            <a:ext cx="1137696" cy="443048"/>
          </a:xfrm>
          <a:prstGeom prst="rect">
            <a:avLst/>
          </a:prstGeom>
        </p:spPr>
      </p:pic>
      <p:sp>
        <p:nvSpPr>
          <p:cNvPr id="13" name="Content Placeholder 24"/>
          <p:cNvSpPr txBox="1">
            <a:spLocks/>
          </p:cNvSpPr>
          <p:nvPr userDrawn="1"/>
        </p:nvSpPr>
        <p:spPr>
          <a:xfrm>
            <a:off x="259192" y="6388491"/>
            <a:ext cx="311028" cy="370103"/>
          </a:xfrm>
          <a:prstGeom prst="rect">
            <a:avLst/>
          </a:prstGeom>
        </p:spPr>
        <p:txBody>
          <a:bodyPr vert="horz"/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 baseline="0">
                <a:solidFill>
                  <a:srgbClr val="EB553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771434D-D7DC-194B-91BA-8553EA1F6904}" type="slidenum">
              <a:rPr lang="en-US" sz="800" smtClean="0">
                <a:solidFill>
                  <a:srgbClr val="FFFFFF"/>
                </a:solidFill>
                <a:latin typeface="Calibri"/>
              </a:rPr>
              <a:pPr/>
              <a:t>‹#›</a:t>
            </a:fld>
            <a:endParaRPr lang="en-US" sz="800" dirty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0" name="Title 35"/>
          <p:cNvSpPr>
            <a:spLocks noGrp="1"/>
          </p:cNvSpPr>
          <p:nvPr>
            <p:ph type="title" hasCustomPrompt="1"/>
          </p:nvPr>
        </p:nvSpPr>
        <p:spPr>
          <a:xfrm>
            <a:off x="457200" y="309033"/>
            <a:ext cx="8229600" cy="593395"/>
          </a:xfrm>
          <a:prstGeom prst="rect">
            <a:avLst/>
          </a:prstGeom>
        </p:spPr>
        <p:txBody>
          <a:bodyPr vert="horz" anchor="ctr"/>
          <a:lstStyle>
            <a:lvl1pPr algn="l">
              <a:defRPr sz="1900">
                <a:solidFill>
                  <a:srgbClr val="E2212D"/>
                </a:solidFill>
              </a:defRPr>
            </a:lvl1pPr>
          </a:lstStyle>
          <a:p>
            <a:r>
              <a:rPr lang="en-US" dirty="0"/>
              <a:t>Add Top Section Master Title Here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36301"/>
            <a:ext cx="8229600" cy="4414639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00" kern="1200" spc="0">
                <a:solidFill>
                  <a:srgbClr val="E2212D"/>
                </a:solidFill>
                <a:latin typeface="Century Gothic"/>
                <a:cs typeface="Century Gothic"/>
              </a:defRPr>
            </a:lvl1pPr>
          </a:lstStyle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r>
              <a:rPr lang="en-US" dirty="0"/>
              <a:t>Section Subtitle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Lorem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ipsum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sit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amet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consectetur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adipiscing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sed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eiusmod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tempor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incididunt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et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dolore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magna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aliqua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enim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ad minim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veniam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quis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nostrud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exercitation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ullamco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laboris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nisi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ut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aliquip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ex ea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commodo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consequat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.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Duis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aute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irure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dolor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reprehenderit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in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voluptate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velit</a:t>
            </a:r>
            <a:r>
              <a:rPr lang="en-US" sz="1400" dirty="0">
                <a:solidFill>
                  <a:srgbClr val="7F7F7F"/>
                </a:solidFill>
                <a:latin typeface="Century Gothic"/>
                <a:cs typeface="Century Gothic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entury Gothic"/>
                <a:cs typeface="Century Gothic"/>
              </a:rPr>
              <a:t>esse</a:t>
            </a:r>
            <a:endParaRPr lang="en-US" sz="1400" dirty="0">
              <a:solidFill>
                <a:srgbClr val="7F7F7F"/>
              </a:solidFill>
              <a:latin typeface="Century Gothic"/>
              <a:cs typeface="Century Gothic"/>
            </a:endParaRP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6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  <p:pic>
        <p:nvPicPr>
          <p:cNvPr id="5" name="Picture 4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26405E5B-87BA-9A11-02CA-49825F4F1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99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BC7800-B276-A64A-8AB0-19972C98F17B}" type="datetime1">
              <a:rPr lang="en-US" smtClean="0"/>
              <a:t>4/2/24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/>
        </p:nvSpPr>
        <p:spPr bwMode="auto">
          <a:xfrm>
            <a:off x="0" y="1454154"/>
            <a:ext cx="9144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95" y="4554495"/>
            <a:ext cx="272000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56C3-2019-B406-B923-FB0A68BB94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357" y="1769441"/>
            <a:ext cx="3478626" cy="914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64503117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B1BC2-7DC9-274F-9AA5-41AD410B73E8}" type="datetime1">
              <a:rPr lang="en-US" smtClean="0"/>
              <a:t>4/2/24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1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9541A-B732-0842-A74F-0C72DB237063}" type="datetime1">
              <a:rPr lang="en-US" smtClean="0"/>
              <a:t>4/2/24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91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BA72-28C9-9A46-8637-8A409BF0CACF}" type="datetime1">
              <a:rPr lang="en-US" smtClean="0"/>
              <a:t>4/2/24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1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A4BC-FC40-B844-8CA3-66DD08AD127A}" type="datetime1">
              <a:rPr lang="en-US" smtClean="0"/>
              <a:t>4/2/24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81634-E977-7043-B341-F77FCA8D6817}" type="datetime1">
              <a:rPr lang="en-US" smtClean="0"/>
              <a:t>4/2/24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49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2C96D-D083-B04B-BE8C-D38697A2B148}" type="datetime1">
              <a:rPr lang="en-US" smtClean="0"/>
              <a:t>4/2/24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1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3BC7800-B276-A64A-8AB0-19972C98F17B}" type="datetime1">
              <a:rPr lang="en-US" smtClean="0"/>
              <a:t>4/2/24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76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  <p:sldLayoutId id="2147483690" r:id="rId14"/>
    <p:sldLayoutId id="2147483691" r:id="rId15"/>
    <p:sldLayoutId id="2147483692" r:id="rId16"/>
    <p:sldLayoutId id="2147483693" r:id="rId17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FC07-3828-6FDB-8B93-EA871DD29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32553"/>
            <a:ext cx="7772400" cy="1470025"/>
          </a:xfrm>
        </p:spPr>
        <p:txBody>
          <a:bodyPr/>
          <a:lstStyle/>
          <a:p>
            <a:r>
              <a:rPr lang="en-US" dirty="0"/>
              <a:t>Topic 7 – Feature Engineering and Variable Selection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75E86-3AC1-27FE-A80E-914C9B6378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Statistics and Data Analysis</a:t>
            </a:r>
          </a:p>
          <a:p>
            <a:r>
              <a:rPr lang="en-US" sz="1800" dirty="0"/>
              <a:t>COR1-GB.1305</a:t>
            </a:r>
          </a:p>
          <a:p>
            <a:r>
              <a:rPr lang="en-US" dirty="0"/>
              <a:t>Prof: Chris </a:t>
            </a:r>
            <a:r>
              <a:rPr lang="en-US" dirty="0" err="1"/>
              <a:t>Volinsky</a:t>
            </a:r>
            <a:endParaRPr lang="en-US" dirty="0"/>
          </a:p>
          <a:p>
            <a:r>
              <a:rPr lang="en-US" dirty="0"/>
              <a:t>NYU Stern:  Spring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F9755-800C-BAA7-9886-5018A613A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28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E818-1F76-FDB4-6673-EC566226D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0DC22-246D-A492-B5D4-CFBDBBB2B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things you may want to do to features before modelling: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Convert Categorical Variable to dummies</a:t>
            </a:r>
          </a:p>
          <a:p>
            <a:r>
              <a:rPr lang="en-US" dirty="0"/>
              <a:t>Covert Numeric Variable to categorical</a:t>
            </a:r>
          </a:p>
          <a:p>
            <a:pPr lvl="1"/>
            <a:r>
              <a:rPr lang="en-US" dirty="0"/>
              <a:t>define highest 10% or H/M/L categories</a:t>
            </a:r>
          </a:p>
          <a:p>
            <a:pPr lvl="1"/>
            <a:r>
              <a:rPr lang="en-US" dirty="0"/>
              <a:t>Binning of target or attribute to account for long tail</a:t>
            </a:r>
          </a:p>
          <a:p>
            <a:r>
              <a:rPr lang="en-US" dirty="0"/>
              <a:t>Convert strings to date variables</a:t>
            </a:r>
          </a:p>
          <a:p>
            <a:r>
              <a:rPr lang="en-US" dirty="0"/>
              <a:t>Extract year/month/hour from date</a:t>
            </a:r>
          </a:p>
          <a:p>
            <a:r>
              <a:rPr lang="en-US" dirty="0"/>
              <a:t>Combine columns</a:t>
            </a:r>
          </a:p>
          <a:p>
            <a:pPr lvl="1"/>
            <a:r>
              <a:rPr lang="en-US" dirty="0"/>
              <a:t>Mean, max, min, or total might be more relevant than individuals</a:t>
            </a:r>
          </a:p>
          <a:p>
            <a:r>
              <a:rPr lang="en-US" dirty="0"/>
              <a:t>Standardize features</a:t>
            </a:r>
          </a:p>
          <a:p>
            <a:pPr lvl="1"/>
            <a:r>
              <a:rPr lang="en-US" dirty="0" err="1"/>
              <a:t>StandardScaler</a:t>
            </a:r>
            <a:r>
              <a:rPr lang="en-US" dirty="0"/>
              <a:t> – converts to Z-score</a:t>
            </a:r>
          </a:p>
          <a:p>
            <a:pPr lvl="1"/>
            <a:r>
              <a:rPr lang="en-US" dirty="0" err="1"/>
              <a:t>MinMaxScaler</a:t>
            </a:r>
            <a:r>
              <a:rPr lang="en-US" dirty="0"/>
              <a:t> – converts to [0,1]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11053-F4BD-5841-01F7-91E7DC25E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E4365-9841-5451-35C2-32655F7B3F29}"/>
              </a:ext>
            </a:extLst>
          </p:cNvPr>
          <p:cNvSpPr txBox="1"/>
          <p:nvPr/>
        </p:nvSpPr>
        <p:spPr>
          <a:xfrm>
            <a:off x="5966460" y="5792206"/>
            <a:ext cx="1794510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 Creative!!</a:t>
            </a:r>
          </a:p>
        </p:txBody>
      </p:sp>
    </p:spTree>
    <p:extLst>
      <p:ext uri="{BB962C8B-B14F-4D97-AF65-F5344CB8AC3E}">
        <p14:creationId xmlns:p14="http://schemas.microsoft.com/office/powerpoint/2010/main" val="213422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F27F-C5EA-48B2-0FCE-6909A113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engineering: one more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187AB-4F33-B821-0BAA-43624AC28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2407101"/>
          </a:xfrm>
        </p:spPr>
        <p:txBody>
          <a:bodyPr/>
          <a:lstStyle/>
          <a:p>
            <a:r>
              <a:rPr lang="en-US" dirty="0"/>
              <a:t>Another example: network data – viral marketing</a:t>
            </a:r>
          </a:p>
          <a:p>
            <a:r>
              <a:rPr lang="en-US" dirty="0"/>
              <a:t>All we have is who communicated with who, and how much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5631E-0A1E-8EE7-B604-C4AB07D3C0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F100192-9A3B-0BE2-0FFD-C8077E741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24574"/>
              </p:ext>
            </p:extLst>
          </p:nvPr>
        </p:nvGraphicFramePr>
        <p:xfrm>
          <a:off x="1062990" y="1981200"/>
          <a:ext cx="6557010" cy="3614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8505">
                  <a:extLst>
                    <a:ext uri="{9D8B030D-6E8A-4147-A177-3AD203B41FA5}">
                      <a16:colId xmlns:a16="http://schemas.microsoft.com/office/drawing/2014/main" val="2393555603"/>
                    </a:ext>
                  </a:extLst>
                </a:gridCol>
                <a:gridCol w="3278505">
                  <a:extLst>
                    <a:ext uri="{9D8B030D-6E8A-4147-A177-3AD203B41FA5}">
                      <a16:colId xmlns:a16="http://schemas.microsoft.com/office/drawing/2014/main" val="4053631571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/>
                        <a:t>Network 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986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directly communicate with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777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Hop-2 Degree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people 2 hops away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3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Connectedness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dense is communication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68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Hop-1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Existing </a:t>
                      </a:r>
                      <a:r>
                        <a:rPr lang="en-US" dirty="0" err="1"/>
                        <a:t>iphone</a:t>
                      </a:r>
                      <a:r>
                        <a:rPr lang="en-US" dirty="0"/>
                        <a:t> users in hop-1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666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Hop-2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Existing </a:t>
                      </a:r>
                      <a:r>
                        <a:rPr lang="en-US" dirty="0" err="1"/>
                        <a:t>iphone</a:t>
                      </a:r>
                      <a:r>
                        <a:rPr lang="en-US" dirty="0"/>
                        <a:t> users in hop-2 network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8165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Hop-1 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Communication minutes (or texts) to Hop-1 targets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564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Hop-2 Comm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0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Network overlap with Hop-2 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 of network overlap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187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6A6769E-F31C-8585-F392-9506530544D3}"/>
              </a:ext>
            </a:extLst>
          </p:cNvPr>
          <p:cNvSpPr txBox="1"/>
          <p:nvPr/>
        </p:nvSpPr>
        <p:spPr>
          <a:xfrm>
            <a:off x="754380" y="5845115"/>
            <a:ext cx="7449732" cy="400110"/>
          </a:xfrm>
          <a:prstGeom prst="rect">
            <a:avLst/>
          </a:prstGeom>
          <a:solidFill>
            <a:schemeClr val="accent5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 – top-2 buddies were more predictive than anything else</a:t>
            </a:r>
          </a:p>
        </p:txBody>
      </p:sp>
    </p:spTree>
    <p:extLst>
      <p:ext uri="{BB962C8B-B14F-4D97-AF65-F5344CB8AC3E}">
        <p14:creationId xmlns:p14="http://schemas.microsoft.com/office/powerpoint/2010/main" val="268489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FACCE-D921-2C0F-D50F-463661D47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4C7A42-4D9B-22D7-F657-B9DBA357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F5462-AFE2-F0C2-BF87-4205B0BB8B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6356" y="1769441"/>
            <a:ext cx="5266123" cy="914400"/>
          </a:xfrm>
        </p:spPr>
        <p:txBody>
          <a:bodyPr/>
          <a:lstStyle/>
          <a:p>
            <a:r>
              <a:rPr lang="en-US" dirty="0"/>
              <a:t>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24384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7F8B-1E88-37AB-317D-8CDB16FC3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Unimportant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91C75-6192-E715-3423-45BAEE919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4159701"/>
          </a:xfrm>
        </p:spPr>
        <p:txBody>
          <a:bodyPr/>
          <a:lstStyle/>
          <a:p>
            <a:r>
              <a:rPr lang="en-US" dirty="0"/>
              <a:t>It is helpful to remove unimportant attributes from your modelling. </a:t>
            </a:r>
          </a:p>
          <a:p>
            <a:endParaRPr lang="en-US" dirty="0"/>
          </a:p>
          <a:p>
            <a:r>
              <a:rPr lang="en-US" dirty="0"/>
              <a:t>Sometimes it is obvious (like a serial number), sometimes it is an iterative step after an initial modelling exercise</a:t>
            </a:r>
          </a:p>
          <a:p>
            <a:endParaRPr lang="en-US" dirty="0"/>
          </a:p>
          <a:p>
            <a:r>
              <a:rPr lang="en-US" dirty="0"/>
              <a:t>Why? </a:t>
            </a:r>
          </a:p>
          <a:p>
            <a:pPr lvl="1"/>
            <a:r>
              <a:rPr lang="en-US" dirty="0"/>
              <a:t>Model Accuracy</a:t>
            </a:r>
          </a:p>
          <a:p>
            <a:pPr lvl="1"/>
            <a:r>
              <a:rPr lang="en-US" dirty="0"/>
              <a:t>Overfitting</a:t>
            </a:r>
          </a:p>
          <a:p>
            <a:pPr lvl="1"/>
            <a:r>
              <a:rPr lang="en-US" dirty="0"/>
              <a:t>Efficiency – for fitting and use modes</a:t>
            </a:r>
          </a:p>
          <a:p>
            <a:pPr lvl="1"/>
            <a:r>
              <a:rPr lang="en-US" dirty="0"/>
              <a:t>Interpretability</a:t>
            </a:r>
          </a:p>
          <a:p>
            <a:pPr lvl="1"/>
            <a:r>
              <a:rPr lang="en-US" dirty="0"/>
              <a:t>Unintended data leakage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6CFDD-A083-E1D0-88A6-EBCE5660CA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15975-1934-7EE4-593B-E7ABECE4465A}"/>
              </a:ext>
            </a:extLst>
          </p:cNvPr>
          <p:cNvSpPr txBox="1"/>
          <p:nvPr/>
        </p:nvSpPr>
        <p:spPr>
          <a:xfrm>
            <a:off x="1391920" y="5127833"/>
            <a:ext cx="7010399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 some examples you might be handed (or can engineer) thousands, or even millions of attributes!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32251D-60A0-2671-85F4-9FDF84534508}"/>
              </a:ext>
            </a:extLst>
          </p:cNvPr>
          <p:cNvSpPr txBox="1"/>
          <p:nvPr/>
        </p:nvSpPr>
        <p:spPr>
          <a:xfrm>
            <a:off x="1391919" y="6045170"/>
            <a:ext cx="7010399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 selection can be done by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addition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or </a:t>
            </a:r>
            <a:r>
              <a:rPr 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subtraction</a:t>
            </a:r>
          </a:p>
        </p:txBody>
      </p:sp>
      <p:pic>
        <p:nvPicPr>
          <p:cNvPr id="7" name="Picture 2" descr="How Bayesian methods embody Occam's razor | by Felix Laumann | NeuralSpace  | Medium">
            <a:extLst>
              <a:ext uri="{FF2B5EF4-FFF2-40B4-BE49-F238E27FC236}">
                <a16:creationId xmlns:a16="http://schemas.microsoft.com/office/drawing/2014/main" id="{52B6A646-FC2B-2307-4F41-9CBB02B82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1797" y="3267857"/>
            <a:ext cx="2466363" cy="1355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A2D7E-9465-169D-A417-548CDCE8A352}"/>
              </a:ext>
            </a:extLst>
          </p:cNvPr>
          <p:cNvSpPr txBox="1"/>
          <p:nvPr/>
        </p:nvSpPr>
        <p:spPr>
          <a:xfrm>
            <a:off x="6521622" y="2970944"/>
            <a:ext cx="1098378" cy="2616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Occam’s Razor</a:t>
            </a:r>
          </a:p>
        </p:txBody>
      </p:sp>
    </p:spTree>
    <p:extLst>
      <p:ext uri="{BB962C8B-B14F-4D97-AF65-F5344CB8AC3E}">
        <p14:creationId xmlns:p14="http://schemas.microsoft.com/office/powerpoint/2010/main" val="48351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304C7-E8A8-24DE-2F4D-EAA4AF8A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 by Addition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06D95-1DA4-F729-44E4-23F60989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40" y="1247959"/>
            <a:ext cx="8351520" cy="48142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Individual Feature Selection: identify each feature’s impact on the target: 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ROC curve</a:t>
            </a:r>
          </a:p>
          <a:p>
            <a:r>
              <a:rPr lang="en-US" dirty="0"/>
              <a:t>Information gain</a:t>
            </a:r>
          </a:p>
          <a:p>
            <a:r>
              <a:rPr lang="en-US" dirty="0"/>
              <a:t>Regression table – find all of the significant features and remove non-sigs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(method used depends on classification v. regression; type of attribute)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also do this iteratively, if there is collinearity.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40F80-81C6-6B4A-3D42-C097AAC9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8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14158-2EC3-31AC-17DD-5A8D276D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943850" cy="729214"/>
          </a:xfrm>
        </p:spPr>
        <p:txBody>
          <a:bodyPr/>
          <a:lstStyle/>
          <a:p>
            <a:r>
              <a:rPr lang="en-US" dirty="0"/>
              <a:t>Iterative Feature Selection by Subtraction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1363C-C614-08A9-E4D8-3260AE702A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B93E3C-A660-38D3-ABE6-B754AC66AC4E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203200" y="3480900"/>
                <a:ext cx="8229600" cy="2006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1800" i="1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Backward elimination (Regression) </a:t>
                </a:r>
                <a:r>
                  <a:rPr lang="en-US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: Start with a model built on all data:</a:t>
                </a:r>
                <a:endParaRPr lang="en-US" sz="18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/>
                <a:r>
                  <a:rPr lang="en-US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Strategy: eliminate one variable at each step that leads to the largest improvement in adjusted R</a:t>
                </a:r>
                <a:r>
                  <a:rPr lang="en-US" sz="1800" baseline="300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2</a:t>
                </a:r>
                <a:endParaRPr lang="en-US" sz="1600" baseline="30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342900" indent="-342900"/>
                <a:r>
                  <a:rPr lang="en-US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Typically remove all levels of a categorical at the same time</a:t>
                </a:r>
              </a:p>
              <a:p>
                <a:pPr marL="342900" indent="-342900"/>
                <a:r>
                  <a:rPr lang="en-US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Rinse/repeat:</a:t>
                </a:r>
              </a:p>
              <a:p>
                <a:pPr marL="800100" lvl="1" indent="-342900"/>
                <a:r>
                  <a:rPr lang="en-US" sz="18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Until none of the remaining variables when removed 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18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  <m:r>
                          <m:rPr>
                            <m:nor/>
                          </m:rPr>
                          <a:rPr lang="en-US" sz="1800" baseline="30000" dirty="0">
                            <a:latin typeface="Tahoma" panose="020B0604030504040204" pitchFamily="34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dirty="0" smtClean="0"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adj</m:t>
                        </m:r>
                      </m:sub>
                    </m:sSub>
                  </m:oMath>
                </a14:m>
                <a:endParaRPr lang="en-US" sz="1800" i="1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1B93E3C-A660-38D3-ABE6-B754AC66AC4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3480900"/>
                <a:ext cx="8229600" cy="2006768"/>
              </a:xfrm>
              <a:prstGeom prst="rect">
                <a:avLst/>
              </a:prstGeom>
              <a:blipFill>
                <a:blip r:embed="rId3"/>
                <a:stretch>
                  <a:fillRect l="-462" t="-1258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58852CC7-7ECE-4DAD-60B1-CC366F95C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778664" y="729214"/>
            <a:ext cx="4999576" cy="239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7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12EB-A0D4-744E-A5EB-8AF4BA6F6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Lasso (L1)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DF2ED-41CC-216D-57DD-1D59CF6D3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Lasso (L1 Regularized) Regression is another way to reduce the number of features</a:t>
            </a:r>
          </a:p>
          <a:p>
            <a:r>
              <a:rPr lang="en-US" dirty="0"/>
              <a:t>Use CV to find the best value of lambda</a:t>
            </a:r>
          </a:p>
          <a:p>
            <a:r>
              <a:rPr lang="en-US" dirty="0"/>
              <a:t>Fit data with optimal lambda</a:t>
            </a:r>
          </a:p>
          <a:p>
            <a:r>
              <a:rPr lang="en-US" dirty="0"/>
              <a:t>Remove features with coefficient =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0C8F8-681E-1904-917B-0DA7FE31AC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1ED223E-A4CE-C14F-EC2C-CCA0AD3CA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410" y="2626380"/>
            <a:ext cx="2769870" cy="385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76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/>
          <p:cNvSpPr txBox="1"/>
          <p:nvPr/>
        </p:nvSpPr>
        <p:spPr>
          <a:xfrm rot="19975231">
            <a:off x="4619964" y="4275507"/>
            <a:ext cx="1568032" cy="4156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100 </a:t>
            </a:r>
            <a:r>
              <a:rPr lang="en-US" dirty="0" err="1"/>
              <a:t>ms</a:t>
            </a:r>
            <a:r>
              <a:rPr lang="en-US" dirty="0"/>
              <a:t> to bid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4751058" y="2084917"/>
            <a:ext cx="2322575" cy="98599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>
            <a:off x="1803403" y="1934697"/>
            <a:ext cx="1663701" cy="8737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425995" y="4602660"/>
            <a:ext cx="1314896" cy="6349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Work </a:t>
            </a:r>
          </a:p>
          <a:p>
            <a:r>
              <a:rPr lang="en-US" dirty="0"/>
              <a:t>with Brand</a:t>
            </a:r>
          </a:p>
        </p:txBody>
      </p:sp>
      <p:sp>
        <p:nvSpPr>
          <p:cNvPr id="18" name="TextBox 17"/>
          <p:cNvSpPr txBox="1"/>
          <p:nvPr/>
        </p:nvSpPr>
        <p:spPr>
          <a:xfrm rot="19998822">
            <a:off x="1714438" y="1656303"/>
            <a:ext cx="1739846" cy="6460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Interacting with </a:t>
            </a:r>
          </a:p>
          <a:p>
            <a:r>
              <a:rPr lang="en-US" dirty="0"/>
              <a:t>brand sites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4041263" y="5372100"/>
            <a:ext cx="289293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760291" y="3603562"/>
            <a:ext cx="0" cy="7989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 flipV="1">
            <a:off x="4041268" y="3478110"/>
            <a:ext cx="2611607" cy="13608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TextBox 33"/>
          <p:cNvSpPr txBox="1"/>
          <p:nvPr/>
        </p:nvSpPr>
        <p:spPr>
          <a:xfrm rot="20013921">
            <a:off x="3881472" y="3545199"/>
            <a:ext cx="2176974" cy="739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If we win an auction </a:t>
            </a:r>
          </a:p>
          <a:p>
            <a:r>
              <a:rPr lang="en-US" dirty="0"/>
              <a:t>we serve ad of brand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938982" y="874962"/>
            <a:ext cx="48461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300 Million (US) consumer </a:t>
            </a:r>
          </a:p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4605960" y="5638733"/>
            <a:ext cx="2467673" cy="6196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100 Billion</a:t>
            </a:r>
          </a:p>
          <a:p>
            <a:r>
              <a:rPr lang="en-US" dirty="0"/>
              <a:t>bid requests per day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59003" y="2436207"/>
            <a:ext cx="1320516" cy="11673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Rectangle 44"/>
          <p:cNvSpPr/>
          <p:nvPr/>
        </p:nvSpPr>
        <p:spPr>
          <a:xfrm>
            <a:off x="7899414" y="2808479"/>
            <a:ext cx="567865" cy="16333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2063" y="1258813"/>
            <a:ext cx="1078559" cy="1047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14614" y="4833205"/>
            <a:ext cx="1306629" cy="1053253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72411" y="2785240"/>
            <a:ext cx="737784" cy="194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Cloud 20"/>
          <p:cNvSpPr/>
          <p:nvPr/>
        </p:nvSpPr>
        <p:spPr bwMode="auto">
          <a:xfrm flipH="1">
            <a:off x="6727569" y="4540348"/>
            <a:ext cx="2065465" cy="1102310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Exchange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79400" y="2617374"/>
            <a:ext cx="1524000" cy="1376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/>
          <p:nvPr/>
        </p:nvCxnSpPr>
        <p:spPr bwMode="auto">
          <a:xfrm flipH="1" flipV="1">
            <a:off x="1130301" y="4108551"/>
            <a:ext cx="1016590" cy="6349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E2212D"/>
            </a:solidFill>
            <a:prstDash val="dash"/>
            <a:round/>
            <a:headEnd type="arrow" w="sm" len="med"/>
            <a:tailEnd type="arrow"/>
          </a:ln>
          <a:effectLst/>
        </p:spPr>
      </p:cxnSp>
      <p:sp>
        <p:nvSpPr>
          <p:cNvPr id="27" name="TextBox 26"/>
          <p:cNvSpPr txBox="1"/>
          <p:nvPr/>
        </p:nvSpPr>
        <p:spPr>
          <a:xfrm rot="1365531">
            <a:off x="4868081" y="2044515"/>
            <a:ext cx="2086989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sz="1600" dirty="0"/>
              <a:t>Using Digital Devices</a:t>
            </a:r>
          </a:p>
        </p:txBody>
      </p:sp>
      <p:cxnSp>
        <p:nvCxnSpPr>
          <p:cNvPr id="32" name="Straight Arrow Connector 31"/>
          <p:cNvCxnSpPr/>
          <p:nvPr/>
        </p:nvCxnSpPr>
        <p:spPr bwMode="auto">
          <a:xfrm flipH="1">
            <a:off x="2004817" y="3223309"/>
            <a:ext cx="473861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TextBox 36"/>
          <p:cNvSpPr txBox="1"/>
          <p:nvPr/>
        </p:nvSpPr>
        <p:spPr>
          <a:xfrm>
            <a:off x="2801446" y="2768454"/>
            <a:ext cx="17126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Measurement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723190" y="3280742"/>
            <a:ext cx="15458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eaLnBrk="1" hangingPunct="1">
              <a:buNone/>
              <a:defRPr sz="2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lvl="1" indent="-214313" eaLnBrk="1" hangingPunct="1">
              <a:buChar char="–"/>
              <a:defRPr sz="1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eaLnBrk="1" hangingPunct="1">
              <a:defRPr sz="1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eaLnBrk="1" hangingPunct="1">
              <a:buChar char="–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eaLnBrk="1" hangingPunct="1">
              <a:buChar char="»"/>
              <a:defRPr sz="15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6pPr>
            <a:lvl7pPr marL="22288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7pPr>
            <a:lvl8pPr marL="25717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8pPr>
            <a:lvl9pPr marL="2914650" indent="-17145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latin typeface="+mn-lt"/>
                <a:cs typeface="+mn-cs"/>
              </a:defRPr>
            </a:lvl9pPr>
          </a:lstStyle>
          <a:p>
            <a:r>
              <a:rPr lang="en-US" dirty="0"/>
              <a:t>Conversion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580D233-BB8A-3100-2BA7-03C29A4BB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00" y="137620"/>
            <a:ext cx="6400800" cy="729214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algn="ctr"/>
            <a:r>
              <a:rPr lang="en-US" sz="3300" b="0" dirty="0">
                <a:solidFill>
                  <a:srgbClr val="600592"/>
                </a:solidFill>
              </a:rPr>
              <a:t>Example: Online advertising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1ED4-BFF6-7C79-F86D-7E2527639436}"/>
              </a:ext>
            </a:extLst>
          </p:cNvPr>
          <p:cNvSpPr txBox="1"/>
          <p:nvPr/>
        </p:nvSpPr>
        <p:spPr>
          <a:xfrm>
            <a:off x="6444321" y="65064"/>
            <a:ext cx="2631939" cy="49859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Dstillery</a:t>
            </a: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indent="0" algn="ctr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 targeting company based in NYC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1401AE-0395-C4E0-8478-D8F944B03572}"/>
              </a:ext>
            </a:extLst>
          </p:cNvPr>
          <p:cNvSpPr txBox="1"/>
          <p:nvPr/>
        </p:nvSpPr>
        <p:spPr>
          <a:xfrm>
            <a:off x="6559405" y="574428"/>
            <a:ext cx="2451404" cy="2769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en-US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 courtesy Claudia </a:t>
            </a:r>
            <a:r>
              <a:rPr lang="en-US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Perlich</a:t>
            </a:r>
            <a:endParaRPr lang="en-US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Dstillery - USVP/">
            <a:extLst>
              <a:ext uri="{FF2B5EF4-FFF2-40B4-BE49-F238E27FC236}">
                <a16:creationId xmlns:a16="http://schemas.microsoft.com/office/drawing/2014/main" id="{6F45360C-82CA-9236-45D0-D8E55AE1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07" y="5124954"/>
            <a:ext cx="666117" cy="66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3145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17" grpId="0" animBg="1"/>
      <p:bldP spid="18" grpId="0" animBg="1"/>
      <p:bldP spid="34" grpId="0" animBg="1"/>
      <p:bldP spid="38" grpId="0"/>
      <p:bldP spid="40" grpId="0" animBg="1"/>
      <p:bldP spid="45" grpId="0" animBg="1"/>
      <p:bldP spid="21" grpId="0" animBg="1"/>
      <p:bldP spid="27" grpId="0" animBg="1"/>
      <p:bldP spid="37" grpId="0"/>
      <p:bldP spid="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718"/>
            <a:ext cx="8534400" cy="761682"/>
          </a:xfrm>
        </p:spPr>
        <p:txBody>
          <a:bodyPr>
            <a:normAutofit/>
          </a:bodyPr>
          <a:lstStyle/>
          <a:p>
            <a:r>
              <a:rPr lang="en-US" dirty="0"/>
              <a:t>A real example….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121920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Left-Right Arrow 2"/>
          <p:cNvSpPr/>
          <p:nvPr/>
        </p:nvSpPr>
        <p:spPr>
          <a:xfrm>
            <a:off x="228600" y="1714500"/>
            <a:ext cx="7543800" cy="742950"/>
          </a:xfrm>
          <a:prstGeom prst="left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prstClr val="white"/>
                </a:solidFill>
              </a:rPr>
              <a:t>10 Million Columns</a:t>
            </a:r>
          </a:p>
        </p:txBody>
      </p:sp>
      <p:sp>
        <p:nvSpPr>
          <p:cNvPr id="4" name="TextBox 3"/>
          <p:cNvSpPr txBox="1"/>
          <p:nvPr/>
        </p:nvSpPr>
        <p:spPr>
          <a:xfrm rot="16200000">
            <a:off x="7674258" y="3162954"/>
            <a:ext cx="2242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1-50K Positives</a:t>
            </a:r>
          </a:p>
        </p:txBody>
      </p:sp>
    </p:spTree>
    <p:extLst>
      <p:ext uri="{BB962C8B-B14F-4D97-AF65-F5344CB8AC3E}">
        <p14:creationId xmlns:p14="http://schemas.microsoft.com/office/powerpoint/2010/main" val="243328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body" idx="4294967295"/>
          </p:nvPr>
        </p:nvSpPr>
        <p:spPr>
          <a:xfrm>
            <a:off x="89100" y="2449325"/>
            <a:ext cx="988500" cy="398400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535453"/>
              </a:buClr>
              <a:buSzPct val="25000"/>
            </a:pPr>
            <a:r>
              <a:rPr lang="en" sz="1000">
                <a:solidFill>
                  <a:srgbClr val="535453"/>
                </a:solidFill>
              </a:rPr>
              <a:t>buzzfeed.com</a:t>
            </a:r>
          </a:p>
          <a:p>
            <a:pPr>
              <a:spcBef>
                <a:spcPts val="200"/>
              </a:spcBef>
              <a:spcAft>
                <a:spcPts val="0"/>
              </a:spcAft>
              <a:buClr>
                <a:srgbClr val="535453"/>
              </a:buClr>
              <a:buSzPct val="25000"/>
            </a:pPr>
            <a:r>
              <a:rPr lang="en" sz="1000">
                <a:solidFill>
                  <a:srgbClr val="535453"/>
                </a:solidFill>
              </a:rPr>
              <a:t>3/20/16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50175" y="1886350"/>
            <a:ext cx="10236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amazon.com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4/11/16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101611" y="3028509"/>
            <a:ext cx="902477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nytimes.com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2/15/16</a:t>
            </a:r>
          </a:p>
        </p:txBody>
      </p:sp>
      <p:sp>
        <p:nvSpPr>
          <p:cNvPr id="101" name="Shape 101"/>
          <p:cNvSpPr txBox="1"/>
          <p:nvPr/>
        </p:nvSpPr>
        <p:spPr>
          <a:xfrm>
            <a:off x="3327725" y="2158438"/>
            <a:ext cx="10413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50.240.135.41</a:t>
            </a:r>
          </a:p>
        </p:txBody>
      </p:sp>
      <p:sp>
        <p:nvSpPr>
          <p:cNvPr id="102" name="Shape 102"/>
          <p:cNvSpPr txBox="1"/>
          <p:nvPr/>
        </p:nvSpPr>
        <p:spPr>
          <a:xfrm>
            <a:off x="3322260" y="2616983"/>
            <a:ext cx="1143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166. 216.165.92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3844567" y="3391183"/>
            <a:ext cx="1506900" cy="243900"/>
          </a:xfrm>
          <a:prstGeom prst="rect">
            <a:avLst/>
          </a:prstGeom>
          <a:noFill/>
          <a:ln w="9525" cap="flat" cmpd="sng">
            <a:solidFill>
              <a:srgbClr val="E42E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207.246.152.60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3198911" y="4232667"/>
            <a:ext cx="1143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108.49.133.218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3844567" y="4814110"/>
            <a:ext cx="1506900" cy="228300"/>
          </a:xfrm>
          <a:prstGeom prst="rect">
            <a:avLst/>
          </a:prstGeom>
          <a:noFill/>
          <a:ln w="9525" cap="flat" cmpd="sng">
            <a:solidFill>
              <a:srgbClr val="E42E24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38.104.253.134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5074576" y="4224453"/>
            <a:ext cx="1143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208.76.113.13</a:t>
            </a:r>
          </a:p>
        </p:txBody>
      </p:sp>
      <p:sp>
        <p:nvSpPr>
          <p:cNvPr id="107" name="Shape 107"/>
          <p:cNvSpPr txBox="1"/>
          <p:nvPr/>
        </p:nvSpPr>
        <p:spPr>
          <a:xfrm>
            <a:off x="205468" y="3782382"/>
            <a:ext cx="872100" cy="3983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Mlb.com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3/15/16</a:t>
            </a:r>
          </a:p>
        </p:txBody>
      </p:sp>
      <p:sp>
        <p:nvSpPr>
          <p:cNvPr id="108" name="Shape 108"/>
          <p:cNvSpPr txBox="1"/>
          <p:nvPr/>
        </p:nvSpPr>
        <p:spPr>
          <a:xfrm>
            <a:off x="184877" y="4309901"/>
            <a:ext cx="9885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Etrade.com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4/25/16</a:t>
            </a:r>
          </a:p>
        </p:txBody>
      </p:sp>
      <p:sp>
        <p:nvSpPr>
          <p:cNvPr id="109" name="Shape 109"/>
          <p:cNvSpPr txBox="1"/>
          <p:nvPr/>
        </p:nvSpPr>
        <p:spPr>
          <a:xfrm>
            <a:off x="180067" y="4893078"/>
            <a:ext cx="1555599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-US" sz="1000" kern="0" dirty="0" err="1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azure.microsoft</a:t>
            </a: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.com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 dirty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4/10/16</a:t>
            </a:r>
          </a:p>
        </p:txBody>
      </p:sp>
      <p:sp>
        <p:nvSpPr>
          <p:cNvPr id="110" name="Shape 110"/>
          <p:cNvSpPr txBox="1"/>
          <p:nvPr/>
        </p:nvSpPr>
        <p:spPr>
          <a:xfrm>
            <a:off x="5252775" y="1960112"/>
            <a:ext cx="1724999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348887"/>
              </a:buClr>
              <a:buSzPct val="25000"/>
              <a:buFont typeface="Arial"/>
              <a:buNone/>
            </a:pPr>
            <a:r>
              <a:rPr lang="en" sz="1000" b="1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Zip 4 </a:t>
            </a:r>
          </a:p>
          <a:p>
            <a:pPr algn="ctr">
              <a:spcBef>
                <a:spcPts val="200"/>
              </a:spcBef>
              <a:buClr>
                <a:srgbClr val="348887"/>
              </a:buClr>
              <a:buSzPct val="25000"/>
            </a:pPr>
            <a:r>
              <a:rPr lang="en" sz="10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10023-4592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04/15/16</a:t>
            </a:r>
          </a:p>
        </p:txBody>
      </p:sp>
      <p:sp>
        <p:nvSpPr>
          <p:cNvPr id="111" name="Shape 111"/>
          <p:cNvSpPr txBox="1"/>
          <p:nvPr/>
        </p:nvSpPr>
        <p:spPr>
          <a:xfrm>
            <a:off x="6115323" y="1960112"/>
            <a:ext cx="1724999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348887"/>
              </a:buClr>
              <a:buSzPct val="25000"/>
              <a:buFont typeface="Arial"/>
              <a:buNone/>
            </a:pPr>
            <a:r>
              <a:rPr lang="en" sz="1000" b="1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Zip 4 </a:t>
            </a:r>
          </a:p>
          <a:p>
            <a:pPr algn="ctr">
              <a:spcBef>
                <a:spcPts val="200"/>
              </a:spcBef>
              <a:buClr>
                <a:srgbClr val="348887"/>
              </a:buClr>
              <a:buSzPct val="25000"/>
            </a:pPr>
            <a:r>
              <a:rPr lang="en" sz="10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10023-6924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04/20/16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7038699" y="1960112"/>
            <a:ext cx="1725000" cy="2205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Clr>
                <a:srgbClr val="348887"/>
              </a:buClr>
              <a:buSzPct val="25000"/>
              <a:buFont typeface="Arial"/>
              <a:buNone/>
            </a:pPr>
            <a:r>
              <a:rPr lang="en" sz="1000" b="1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Zip 4 </a:t>
            </a:r>
          </a:p>
          <a:p>
            <a:pPr algn="ctr">
              <a:spcBef>
                <a:spcPts val="200"/>
              </a:spcBef>
              <a:buClr>
                <a:srgbClr val="348887"/>
              </a:buClr>
              <a:buSzPct val="25000"/>
            </a:pPr>
            <a:r>
              <a:rPr lang="en" sz="10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10016-2324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03/10/16</a:t>
            </a:r>
          </a:p>
          <a:p>
            <a:pPr algn="ctr"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03/14/16</a:t>
            </a:r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80045" y="3594011"/>
            <a:ext cx="849900" cy="15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Shape 114"/>
          <p:cNvPicPr preferRelativeResize="0"/>
          <p:nvPr/>
        </p:nvPicPr>
        <p:blipFill rotWithShape="1">
          <a:blip r:embed="rId4">
            <a:alphaModFix/>
          </a:blip>
          <a:srcRect r="-6281" b="-2280"/>
          <a:stretch/>
        </p:blipFill>
        <p:spPr>
          <a:xfrm>
            <a:off x="1595062" y="3664761"/>
            <a:ext cx="1104900" cy="15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Shape 1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77536" y="1916943"/>
            <a:ext cx="1898700" cy="14000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Shape 116"/>
          <p:cNvGrpSpPr/>
          <p:nvPr/>
        </p:nvGrpSpPr>
        <p:grpSpPr>
          <a:xfrm>
            <a:off x="882658" y="2085552"/>
            <a:ext cx="526516" cy="1044501"/>
            <a:chOff x="928013" y="965240"/>
            <a:chExt cx="526516" cy="1044501"/>
          </a:xfrm>
        </p:grpSpPr>
        <p:cxnSp>
          <p:nvCxnSpPr>
            <p:cNvPr id="117" name="Shape 117"/>
            <p:cNvCxnSpPr>
              <a:stCxn id="99" idx="3"/>
            </p:cNvCxnSpPr>
            <p:nvPr/>
          </p:nvCxnSpPr>
          <p:spPr>
            <a:xfrm>
              <a:off x="1119130" y="965240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Shape 118"/>
            <p:cNvCxnSpPr/>
            <p:nvPr/>
          </p:nvCxnSpPr>
          <p:spPr>
            <a:xfrm rot="10800000" flipH="1">
              <a:off x="947782" y="1908341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Shape 119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" name="Shape 120"/>
          <p:cNvGrpSpPr/>
          <p:nvPr/>
        </p:nvGrpSpPr>
        <p:grpSpPr>
          <a:xfrm>
            <a:off x="1147391" y="4023570"/>
            <a:ext cx="387300" cy="892083"/>
            <a:chOff x="928013" y="1117658"/>
            <a:chExt cx="387300" cy="892083"/>
          </a:xfrm>
        </p:grpSpPr>
        <p:cxnSp>
          <p:nvCxnSpPr>
            <p:cNvPr id="121" name="Shape 121"/>
            <p:cNvCxnSpPr/>
            <p:nvPr/>
          </p:nvCxnSpPr>
          <p:spPr>
            <a:xfrm>
              <a:off x="947782" y="1117658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Shape 122"/>
            <p:cNvCxnSpPr/>
            <p:nvPr/>
          </p:nvCxnSpPr>
          <p:spPr>
            <a:xfrm rot="10800000" flipH="1">
              <a:off x="947782" y="1908341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Shape 123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4" name="Shape 124"/>
          <p:cNvGrpSpPr/>
          <p:nvPr/>
        </p:nvGrpSpPr>
        <p:grpSpPr>
          <a:xfrm flipH="1">
            <a:off x="2960198" y="2311606"/>
            <a:ext cx="804451" cy="1012004"/>
            <a:chOff x="510862" y="1117658"/>
            <a:chExt cx="804451" cy="1012004"/>
          </a:xfrm>
        </p:grpSpPr>
        <p:cxnSp>
          <p:nvCxnSpPr>
            <p:cNvPr id="125" name="Shape 125"/>
            <p:cNvCxnSpPr/>
            <p:nvPr/>
          </p:nvCxnSpPr>
          <p:spPr>
            <a:xfrm>
              <a:off x="947782" y="1117658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Shape 126"/>
            <p:cNvCxnSpPr/>
            <p:nvPr/>
          </p:nvCxnSpPr>
          <p:spPr>
            <a:xfrm rot="10800000" flipH="1">
              <a:off x="510862" y="1908263"/>
              <a:ext cx="772500" cy="2214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Shape 127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8" name="Shape 128"/>
          <p:cNvGrpSpPr/>
          <p:nvPr/>
        </p:nvGrpSpPr>
        <p:grpSpPr>
          <a:xfrm rot="10800000">
            <a:off x="2709054" y="3689616"/>
            <a:ext cx="1055590" cy="1226041"/>
            <a:chOff x="259722" y="1019642"/>
            <a:chExt cx="1055590" cy="1226041"/>
          </a:xfrm>
        </p:grpSpPr>
        <p:cxnSp>
          <p:nvCxnSpPr>
            <p:cNvPr id="129" name="Shape 129"/>
            <p:cNvCxnSpPr/>
            <p:nvPr/>
          </p:nvCxnSpPr>
          <p:spPr>
            <a:xfrm>
              <a:off x="259722" y="1019642"/>
              <a:ext cx="1023600" cy="1995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Shape 130"/>
            <p:cNvCxnSpPr/>
            <p:nvPr/>
          </p:nvCxnSpPr>
          <p:spPr>
            <a:xfrm rot="10800000" flipH="1">
              <a:off x="259722" y="1908183"/>
              <a:ext cx="1023600" cy="3375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Shape 131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Shape 132"/>
          <p:cNvSpPr txBox="1"/>
          <p:nvPr/>
        </p:nvSpPr>
        <p:spPr>
          <a:xfrm>
            <a:off x="1502664" y="1609160"/>
            <a:ext cx="1238399" cy="307800"/>
          </a:xfrm>
          <a:prstGeom prst="rect">
            <a:avLst/>
          </a:prstGeom>
          <a:noFill/>
          <a:ln w="9525" cap="flat" cmpd="sng">
            <a:solidFill>
              <a:srgbClr val="3488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14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Web</a:t>
            </a:r>
          </a:p>
        </p:txBody>
      </p:sp>
      <p:sp>
        <p:nvSpPr>
          <p:cNvPr id="133" name="Shape 133"/>
          <p:cNvSpPr txBox="1"/>
          <p:nvPr/>
        </p:nvSpPr>
        <p:spPr>
          <a:xfrm>
            <a:off x="6350178" y="1607672"/>
            <a:ext cx="1238400" cy="307800"/>
          </a:xfrm>
          <a:prstGeom prst="rect">
            <a:avLst/>
          </a:prstGeom>
          <a:noFill/>
          <a:ln w="9525" cap="flat" cmpd="sng">
            <a:solidFill>
              <a:srgbClr val="34888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14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App</a:t>
            </a:r>
          </a:p>
        </p:txBody>
      </p:sp>
      <p:sp>
        <p:nvSpPr>
          <p:cNvPr id="134" name="Shape 134"/>
          <p:cNvSpPr txBox="1"/>
          <p:nvPr/>
        </p:nvSpPr>
        <p:spPr>
          <a:xfrm>
            <a:off x="1534723" y="5192951"/>
            <a:ext cx="1196099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Phone/Tablet</a:t>
            </a:r>
          </a:p>
        </p:txBody>
      </p:sp>
      <p:sp>
        <p:nvSpPr>
          <p:cNvPr id="135" name="Shape 135"/>
          <p:cNvSpPr txBox="1"/>
          <p:nvPr/>
        </p:nvSpPr>
        <p:spPr>
          <a:xfrm>
            <a:off x="1503874" y="3310674"/>
            <a:ext cx="11961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Desktop</a:t>
            </a:r>
          </a:p>
        </p:txBody>
      </p:sp>
      <p:sp>
        <p:nvSpPr>
          <p:cNvPr id="136" name="Shape 136"/>
          <p:cNvSpPr txBox="1"/>
          <p:nvPr/>
        </p:nvSpPr>
        <p:spPr>
          <a:xfrm>
            <a:off x="6350571" y="5192951"/>
            <a:ext cx="1196100" cy="21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Phone/Tablet</a:t>
            </a:r>
          </a:p>
        </p:txBody>
      </p:sp>
      <p:cxnSp>
        <p:nvCxnSpPr>
          <p:cNvPr id="137" name="Shape 137"/>
          <p:cNvCxnSpPr/>
          <p:nvPr/>
        </p:nvCxnSpPr>
        <p:spPr>
          <a:xfrm flipH="1">
            <a:off x="5431316" y="4721939"/>
            <a:ext cx="1023600" cy="199500"/>
          </a:xfrm>
          <a:prstGeom prst="straightConnector1">
            <a:avLst/>
          </a:prstGeom>
          <a:noFill/>
          <a:ln w="28575" cap="rnd" cmpd="sng">
            <a:solidFill>
              <a:srgbClr val="E42E24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38" name="Shape 138"/>
          <p:cNvGrpSpPr/>
          <p:nvPr/>
        </p:nvGrpSpPr>
        <p:grpSpPr>
          <a:xfrm rot="-5400000" flipH="1">
            <a:off x="6609929" y="2269837"/>
            <a:ext cx="734979" cy="1724311"/>
            <a:chOff x="928013" y="1117657"/>
            <a:chExt cx="387300" cy="892085"/>
          </a:xfrm>
        </p:grpSpPr>
        <p:cxnSp>
          <p:nvCxnSpPr>
            <p:cNvPr id="139" name="Shape 139"/>
            <p:cNvCxnSpPr/>
            <p:nvPr/>
          </p:nvCxnSpPr>
          <p:spPr>
            <a:xfrm rot="-5400000" flipH="1">
              <a:off x="1011382" y="1054057"/>
              <a:ext cx="240300" cy="3675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0" name="Shape 140"/>
            <p:cNvCxnSpPr/>
            <p:nvPr/>
          </p:nvCxnSpPr>
          <p:spPr>
            <a:xfrm rot="-5400000">
              <a:off x="1008982" y="1703442"/>
              <a:ext cx="245100" cy="3675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Shape 141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" name="Shape 142"/>
          <p:cNvGrpSpPr/>
          <p:nvPr/>
        </p:nvGrpSpPr>
        <p:grpSpPr>
          <a:xfrm flipH="1">
            <a:off x="7509185" y="3924849"/>
            <a:ext cx="387300" cy="892083"/>
            <a:chOff x="928013" y="1117658"/>
            <a:chExt cx="387300" cy="892083"/>
          </a:xfrm>
        </p:grpSpPr>
        <p:cxnSp>
          <p:nvCxnSpPr>
            <p:cNvPr id="143" name="Shape 143"/>
            <p:cNvCxnSpPr/>
            <p:nvPr/>
          </p:nvCxnSpPr>
          <p:spPr>
            <a:xfrm>
              <a:off x="947782" y="1117658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Shape 144"/>
            <p:cNvCxnSpPr/>
            <p:nvPr/>
          </p:nvCxnSpPr>
          <p:spPr>
            <a:xfrm rot="10800000" flipH="1">
              <a:off x="947782" y="1908341"/>
              <a:ext cx="335400" cy="10140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Shape 145"/>
            <p:cNvCxnSpPr/>
            <p:nvPr/>
          </p:nvCxnSpPr>
          <p:spPr>
            <a:xfrm>
              <a:off x="928013" y="1571625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146" name="Shape 146"/>
          <p:cNvSpPr txBox="1"/>
          <p:nvPr/>
        </p:nvSpPr>
        <p:spPr>
          <a:xfrm>
            <a:off x="7889864" y="3678291"/>
            <a:ext cx="11817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com.mlb.atbat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04/20/16</a:t>
            </a:r>
          </a:p>
        </p:txBody>
      </p:sp>
      <p:sp>
        <p:nvSpPr>
          <p:cNvPr id="147" name="Shape 147"/>
          <p:cNvSpPr txBox="1"/>
          <p:nvPr/>
        </p:nvSpPr>
        <p:spPr>
          <a:xfrm>
            <a:off x="7869271" y="4205814"/>
            <a:ext cx="13473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com.rovio.angry</a:t>
            </a:r>
          </a:p>
          <a:p>
            <a:pPr>
              <a:spcBef>
                <a:spcPts val="200"/>
              </a:spcBef>
              <a:buClr>
                <a:srgbClr val="535453"/>
              </a:buClr>
              <a:buSzPct val="25000"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02/26/16</a:t>
            </a:r>
          </a:p>
        </p:txBody>
      </p:sp>
      <p:sp>
        <p:nvSpPr>
          <p:cNvPr id="148" name="Shape 148"/>
          <p:cNvSpPr txBox="1"/>
          <p:nvPr/>
        </p:nvSpPr>
        <p:spPr>
          <a:xfrm>
            <a:off x="7369488" y="4797728"/>
            <a:ext cx="1937700" cy="398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Clr>
                <a:srgbClr val="535453"/>
              </a:buClr>
              <a:buSzPct val="25000"/>
              <a:buFont typeface="Arial"/>
              <a:buNone/>
            </a:pP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com.myfitnesspal.android</a:t>
            </a:r>
            <a:b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3/25/16</a:t>
            </a:r>
            <a:b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</a:br>
            <a:r>
              <a:rPr lang="en" sz="1000" kern="0">
                <a:solidFill>
                  <a:srgbClr val="535453"/>
                </a:solidFill>
                <a:latin typeface="Questrial"/>
                <a:ea typeface="Questrial"/>
                <a:cs typeface="Questrial"/>
                <a:sym typeface="Questrial"/>
              </a:rPr>
              <a:t>4/18/16</a:t>
            </a:r>
          </a:p>
        </p:txBody>
      </p:sp>
      <p:sp>
        <p:nvSpPr>
          <p:cNvPr id="149" name="Shape 149"/>
          <p:cNvSpPr txBox="1"/>
          <p:nvPr/>
        </p:nvSpPr>
        <p:spPr>
          <a:xfrm>
            <a:off x="6580043" y="4138828"/>
            <a:ext cx="786000" cy="4617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IDFA</a:t>
            </a:r>
          </a:p>
          <a:p>
            <a:pPr algn="ctr">
              <a:buSzPct val="25000"/>
            </a:pPr>
            <a:r>
              <a:rPr lang="en" sz="800" kern="0">
                <a:solidFill>
                  <a:srgbClr val="348887"/>
                </a:solidFill>
                <a:latin typeface="Questrial"/>
                <a:ea typeface="Questrial"/>
                <a:cs typeface="Questrial"/>
                <a:sym typeface="Questrial"/>
              </a:rPr>
              <a:t>31AB-26FC-94AE-756B</a:t>
            </a:r>
          </a:p>
        </p:txBody>
      </p:sp>
      <p:grpSp>
        <p:nvGrpSpPr>
          <p:cNvPr id="150" name="Shape 150"/>
          <p:cNvGrpSpPr/>
          <p:nvPr/>
        </p:nvGrpSpPr>
        <p:grpSpPr>
          <a:xfrm rot="10800000" flipH="1">
            <a:off x="5508778" y="3615762"/>
            <a:ext cx="1023600" cy="747904"/>
            <a:chOff x="259722" y="1497779"/>
            <a:chExt cx="1023600" cy="747904"/>
          </a:xfrm>
        </p:grpSpPr>
        <p:cxnSp>
          <p:nvCxnSpPr>
            <p:cNvPr id="151" name="Shape 151"/>
            <p:cNvCxnSpPr/>
            <p:nvPr/>
          </p:nvCxnSpPr>
          <p:spPr>
            <a:xfrm rot="10800000" flipH="1">
              <a:off x="259722" y="1908183"/>
              <a:ext cx="1023600" cy="337500"/>
            </a:xfrm>
            <a:prstGeom prst="straightConnector1">
              <a:avLst/>
            </a:prstGeom>
            <a:noFill/>
            <a:ln w="28575" cap="rnd" cmpd="sng">
              <a:solidFill>
                <a:srgbClr val="E42E24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Shape 152"/>
            <p:cNvCxnSpPr/>
            <p:nvPr/>
          </p:nvCxnSpPr>
          <p:spPr>
            <a:xfrm>
              <a:off x="895953" y="1497779"/>
              <a:ext cx="387300" cy="0"/>
            </a:xfrm>
            <a:prstGeom prst="straightConnector1">
              <a:avLst/>
            </a:prstGeom>
            <a:noFill/>
            <a:ln w="28575" cap="rnd" cmpd="sng">
              <a:solidFill>
                <a:srgbClr val="7F7F7F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76" y="534611"/>
            <a:ext cx="8229600" cy="44490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Dstillery Data: </a:t>
            </a:r>
            <a:br>
              <a:rPr lang="en-US" sz="2400" b="1" dirty="0"/>
            </a:br>
            <a:r>
              <a:rPr lang="en-US" sz="2400" b="1" dirty="0"/>
              <a:t>100 Billion events per day across devices</a:t>
            </a:r>
          </a:p>
        </p:txBody>
      </p:sp>
    </p:spTree>
    <p:extLst>
      <p:ext uri="{BB962C8B-B14F-4D97-AF65-F5344CB8AC3E}">
        <p14:creationId xmlns:p14="http://schemas.microsoft.com/office/powerpoint/2010/main" val="3489513204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8CB2-5161-A2D9-BFD2-D12AC35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C622-3FD2-56DE-9038-629E8898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78" y="1015445"/>
            <a:ext cx="5223642" cy="5522705"/>
          </a:xfrm>
        </p:spPr>
        <p:txBody>
          <a:bodyPr/>
          <a:lstStyle/>
          <a:p>
            <a:r>
              <a:rPr lang="en-US" dirty="0"/>
              <a:t>The data you originally get access to is almost never the data you want to use in your modelling.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Depending on the situation you may need to add, or remove attributes before modelling</a:t>
            </a:r>
          </a:p>
          <a:p>
            <a:endParaRPr lang="en-US" dirty="0"/>
          </a:p>
          <a:p>
            <a:r>
              <a:rPr lang="en-US" dirty="0"/>
              <a:t>Adding attributes</a:t>
            </a:r>
          </a:p>
          <a:p>
            <a:pPr lvl="1"/>
            <a:r>
              <a:rPr lang="en-US" dirty="0"/>
              <a:t>Feature construction</a:t>
            </a:r>
          </a:p>
          <a:p>
            <a:pPr lvl="1"/>
            <a:r>
              <a:rPr lang="en-US" dirty="0"/>
              <a:t>Feature engineering</a:t>
            </a:r>
          </a:p>
          <a:p>
            <a:r>
              <a:rPr lang="en-US" dirty="0"/>
              <a:t>Removing Attributes</a:t>
            </a:r>
          </a:p>
          <a:p>
            <a:pPr lvl="1"/>
            <a:r>
              <a:rPr lang="en-US" dirty="0"/>
              <a:t>Dimension Reduction</a:t>
            </a:r>
          </a:p>
          <a:p>
            <a:pPr lvl="1"/>
            <a:r>
              <a:rPr lang="en-US" dirty="0"/>
              <a:t>Variable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1DB78-EDD3-FED8-B85C-E4964652A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899FA-C6DB-008D-6772-9035AB52EC4A}"/>
              </a:ext>
            </a:extLst>
          </p:cNvPr>
          <p:cNvSpPr txBox="1"/>
          <p:nvPr/>
        </p:nvSpPr>
        <p:spPr>
          <a:xfrm>
            <a:off x="3005959" y="613804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9A2713-07DD-4AEF-CAC8-244BA60A3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058" y="2165131"/>
            <a:ext cx="3355480" cy="29397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568518-83E8-CF04-7A2E-8A5C2E838F04}"/>
              </a:ext>
            </a:extLst>
          </p:cNvPr>
          <p:cNvSpPr/>
          <p:nvPr/>
        </p:nvSpPr>
        <p:spPr>
          <a:xfrm>
            <a:off x="7304690" y="2690649"/>
            <a:ext cx="1051034" cy="78827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6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46B3-98CB-8907-EBFC-3323364C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5B67-AB41-F5F8-831D-2BE562F8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Cold Start – how to model cases where we don’t have data yet to train on? </a:t>
            </a:r>
          </a:p>
          <a:p>
            <a:endParaRPr lang="en-US" dirty="0"/>
          </a:p>
          <a:p>
            <a:r>
              <a:rPr lang="en-US" dirty="0"/>
              <a:t>Rare events – what do we do if there are very few positive examples? </a:t>
            </a:r>
          </a:p>
          <a:p>
            <a:endParaRPr lang="en-US" dirty="0"/>
          </a:p>
          <a:p>
            <a:r>
              <a:rPr lang="en-US" dirty="0"/>
              <a:t>How do we think about reducing attribute space?</a:t>
            </a:r>
          </a:p>
          <a:p>
            <a:endParaRPr lang="en-US" dirty="0"/>
          </a:p>
          <a:p>
            <a:r>
              <a:rPr lang="en-US" dirty="0"/>
              <a:t>Do we need to engineer features?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AEE53-8670-A398-5EE0-7E03419992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0649200-79FC-6028-9BF8-4144EF37CC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997591" y="3965483"/>
            <a:ext cx="3689209" cy="2075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0015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A08F-9F63-946F-B15D-D11F7BA2F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Reduction -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43D9-7000-A45B-349C-BEA3BDA46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8229600" cy="1243781"/>
          </a:xfrm>
        </p:spPr>
        <p:txBody>
          <a:bodyPr/>
          <a:lstStyle/>
          <a:p>
            <a:r>
              <a:rPr lang="en-US" dirty="0" err="1"/>
              <a:t>Dstillery</a:t>
            </a:r>
            <a:r>
              <a:rPr lang="en-US" dirty="0"/>
              <a:t> purchased data that allowed them to categorize all URLs into topics:</a:t>
            </a:r>
          </a:p>
          <a:p>
            <a:pPr lvl="1"/>
            <a:r>
              <a:rPr lang="en-US" dirty="0" err="1"/>
              <a:t>www.baseball-reference.com</a:t>
            </a:r>
            <a:r>
              <a:rPr lang="en-US" dirty="0"/>
              <a:t> =&gt; Sports/Baseball/</a:t>
            </a:r>
            <a:r>
              <a:rPr lang="en-US" dirty="0" err="1"/>
              <a:t>Major_League</a:t>
            </a:r>
            <a:r>
              <a:rPr lang="en-US" dirty="0"/>
              <a:t>/Statistics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ECFA2-49D3-56AB-0128-B12541A0E1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21</a:t>
            </a:fld>
            <a:endParaRPr lang="en-US"/>
          </a:p>
        </p:txBody>
      </p:sp>
      <p:pic>
        <p:nvPicPr>
          <p:cNvPr id="6" name="Google Shape;258;p54">
            <a:extLst>
              <a:ext uri="{FF2B5EF4-FFF2-40B4-BE49-F238E27FC236}">
                <a16:creationId xmlns:a16="http://schemas.microsoft.com/office/drawing/2014/main" id="{5CE0EF6B-6A56-22E5-CC99-2EECE7F098E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79" y="2550159"/>
            <a:ext cx="5353082" cy="35652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46B516-B9C4-638B-8D87-8FAC66F54512}"/>
              </a:ext>
            </a:extLst>
          </p:cNvPr>
          <p:cNvSpPr txBox="1"/>
          <p:nvPr/>
        </p:nvSpPr>
        <p:spPr>
          <a:xfrm>
            <a:off x="5882640" y="2921168"/>
            <a:ext cx="2804160" cy="10156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Often of poor quality or outdated, but good enough .. Maybe?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6BF51-4A8C-BFED-8CFE-EF74F8CB08C9}"/>
              </a:ext>
            </a:extLst>
          </p:cNvPr>
          <p:cNvSpPr txBox="1"/>
          <p:nvPr/>
        </p:nvSpPr>
        <p:spPr>
          <a:xfrm>
            <a:off x="5993161" y="4268470"/>
            <a:ext cx="24879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Could reduce 10M columns to 1k columns</a:t>
            </a:r>
          </a:p>
        </p:txBody>
      </p:sp>
    </p:spTree>
    <p:extLst>
      <p:ext uri="{BB962C8B-B14F-4D97-AF65-F5344CB8AC3E}">
        <p14:creationId xmlns:p14="http://schemas.microsoft.com/office/powerpoint/2010/main" val="3865532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DA50-54B3-76BB-38DF-43F41F3A2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 Reduction – 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FD47-6FAA-E954-B350-C24D8DBAE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9"/>
            <a:ext cx="7609840" cy="1294581"/>
          </a:xfrm>
        </p:spPr>
        <p:txBody>
          <a:bodyPr/>
          <a:lstStyle/>
          <a:p>
            <a:r>
              <a:rPr lang="en-US" dirty="0"/>
              <a:t>Principal Components Analysis (PCA)</a:t>
            </a:r>
          </a:p>
          <a:p>
            <a:pPr lvl="1"/>
            <a:r>
              <a:rPr lang="en-US" dirty="0"/>
              <a:t>One other possibility for dimension reduction when you have a lot of variables </a:t>
            </a:r>
          </a:p>
          <a:p>
            <a:r>
              <a:rPr lang="en-US" dirty="0"/>
              <a:t>Mathematically: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BB666-5F4E-8813-1867-29082E30BC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22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4AEB8A4-4AFF-7234-2C25-A591EA354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0160" y="4524751"/>
            <a:ext cx="1188720" cy="1188720"/>
          </a:xfrm>
          <a:prstGeom prst="rect">
            <a:avLst/>
          </a:prstGeom>
        </p:spPr>
      </p:pic>
      <p:sp>
        <p:nvSpPr>
          <p:cNvPr id="7" name="Cloud Callout 6">
            <a:extLst>
              <a:ext uri="{FF2B5EF4-FFF2-40B4-BE49-F238E27FC236}">
                <a16:creationId xmlns:a16="http://schemas.microsoft.com/office/drawing/2014/main" id="{3D60A8A5-D27B-72BD-F0D0-B3E73E080B07}"/>
              </a:ext>
            </a:extLst>
          </p:cNvPr>
          <p:cNvSpPr/>
          <p:nvPr/>
        </p:nvSpPr>
        <p:spPr bwMode="auto">
          <a:xfrm>
            <a:off x="2651760" y="2858394"/>
            <a:ext cx="4968240" cy="1581743"/>
          </a:xfrm>
          <a:prstGeom prst="cloudCallout">
            <a:avLst>
              <a:gd name="adj1" fmla="val -29422"/>
              <a:gd name="adj2" fmla="val 67639"/>
            </a:avLst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projection of numerical values from a high dimensional space into a smaller dimensional space while retaining the maximal amount of information in the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A4EA1C-360C-D60E-743D-84427E4BA43C}"/>
              </a:ext>
            </a:extLst>
          </p:cNvPr>
          <p:cNvSpPr txBox="1"/>
          <p:nvPr/>
        </p:nvSpPr>
        <p:spPr>
          <a:xfrm>
            <a:off x="7620000" y="5836101"/>
            <a:ext cx="1226618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ISL: Ch 6.3.1</a:t>
            </a:r>
          </a:p>
        </p:txBody>
      </p:sp>
    </p:spTree>
    <p:extLst>
      <p:ext uri="{BB962C8B-B14F-4D97-AF65-F5344CB8AC3E}">
        <p14:creationId xmlns:p14="http://schemas.microsoft.com/office/powerpoint/2010/main" val="2112219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A4E3-1528-DC48-A85B-D8F2E208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103" y="159786"/>
            <a:ext cx="8229600" cy="729214"/>
          </a:xfrm>
        </p:spPr>
        <p:txBody>
          <a:bodyPr>
            <a:normAutofit/>
          </a:bodyPr>
          <a:lstStyle/>
          <a:p>
            <a:r>
              <a:rPr lang="en-US" dirty="0"/>
              <a:t>Principal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1C10-EAF0-B340-A4D6-5BA5FF4A7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466" y="4081556"/>
            <a:ext cx="7331074" cy="3094638"/>
          </a:xfrm>
        </p:spPr>
        <p:txBody>
          <a:bodyPr>
            <a:normAutofit/>
          </a:bodyPr>
          <a:lstStyle/>
          <a:p>
            <a:r>
              <a:rPr lang="en-US" sz="1800" b="0" dirty="0"/>
              <a:t>For two variables that are very correlated, a linear combination of them provides most of the information</a:t>
            </a:r>
          </a:p>
          <a:p>
            <a:r>
              <a:rPr lang="en-US" sz="1800" dirty="0"/>
              <a:t>Expand this to many dimensions </a:t>
            </a:r>
          </a:p>
          <a:p>
            <a:pPr lvl="1"/>
            <a:r>
              <a:rPr lang="en-US" sz="1600" dirty="0"/>
              <a:t>You can take a high-dim data set and reduce it to something much smaller and not lose much information</a:t>
            </a:r>
          </a:p>
          <a:p>
            <a:r>
              <a:rPr lang="en-US" sz="1800" dirty="0"/>
              <a:t>Principal Components Regression</a:t>
            </a:r>
          </a:p>
          <a:p>
            <a:pPr lvl="1"/>
            <a:r>
              <a:rPr lang="en-US" sz="1600" dirty="0"/>
              <a:t>Take original data and reduce to the top principal components</a:t>
            </a:r>
          </a:p>
          <a:p>
            <a:pPr lvl="1"/>
            <a:r>
              <a:rPr lang="en-US" sz="1600" dirty="0"/>
              <a:t>Fit regression on PC in stead of original data</a:t>
            </a:r>
          </a:p>
          <a:p>
            <a:r>
              <a:rPr lang="en-US" sz="1800" b="0" dirty="0"/>
              <a:t>Beware : variables should be normalize</a:t>
            </a:r>
            <a:r>
              <a:rPr lang="en-US" sz="1800" dirty="0"/>
              <a:t>d for PCA</a:t>
            </a:r>
            <a:endParaRPr lang="en-US" sz="18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DE1F0-DB7D-3F43-B785-5FBAF1B6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20760" y="6492241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2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buNone/>
              <a:defRPr/>
            </a:pPr>
            <a:fld id="{22F27C8E-632E-435E-8D7A-E81F227BC0D3}" type="slidenum">
              <a:rPr lang="en-US" sz="1400" b="0" smtClean="0"/>
              <a:pPr>
                <a:buNone/>
                <a:defRPr/>
              </a:pPr>
              <a:t>23</a:t>
            </a:fld>
            <a:endParaRPr lang="en-US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4D059-3CD5-DA4C-9AA8-83A3FA76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36" y="730270"/>
            <a:ext cx="3458527" cy="3351286"/>
          </a:xfrm>
          <a:prstGeom prst="rect">
            <a:avLst/>
          </a:prstGeom>
        </p:spPr>
      </p:pic>
      <p:cxnSp>
        <p:nvCxnSpPr>
          <p:cNvPr id="6" name="Google Shape;283;p56">
            <a:extLst>
              <a:ext uri="{FF2B5EF4-FFF2-40B4-BE49-F238E27FC236}">
                <a16:creationId xmlns:a16="http://schemas.microsoft.com/office/drawing/2014/main" id="{F5E57000-A340-DB43-B4B7-AB198DEF79CA}"/>
              </a:ext>
            </a:extLst>
          </p:cNvPr>
          <p:cNvCxnSpPr>
            <a:cxnSpLocks/>
          </p:cNvCxnSpPr>
          <p:nvPr/>
        </p:nvCxnSpPr>
        <p:spPr>
          <a:xfrm flipV="1">
            <a:off x="3863023" y="2056018"/>
            <a:ext cx="1295400" cy="762000"/>
          </a:xfrm>
          <a:prstGeom prst="straightConnector1">
            <a:avLst/>
          </a:prstGeom>
          <a:noFill/>
          <a:ln w="508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10AC9A0F-AF96-5BBC-CDE7-B21D3F6BC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8080" y="365759"/>
            <a:ext cx="1188720" cy="1188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0B9D46-630E-4B1F-BC65-B28AFB1F2D93}"/>
              </a:ext>
            </a:extLst>
          </p:cNvPr>
          <p:cNvSpPr txBox="1"/>
          <p:nvPr/>
        </p:nvSpPr>
        <p:spPr>
          <a:xfrm>
            <a:off x="7394142" y="1554479"/>
            <a:ext cx="1226618" cy="30777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ISL: Ch 6.3.1</a:t>
            </a:r>
          </a:p>
        </p:txBody>
      </p:sp>
    </p:spTree>
    <p:extLst>
      <p:ext uri="{BB962C8B-B14F-4D97-AF65-F5344CB8AC3E}">
        <p14:creationId xmlns:p14="http://schemas.microsoft.com/office/powerpoint/2010/main" val="237156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A2F9D-D49C-9CC0-00EE-51E423E79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 Clicks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1324E-3850-9831-A8B0-DF7569D4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</a:t>
            </a:r>
            <a:r>
              <a:rPr lang="en-US" dirty="0" err="1"/>
              <a:t>Dstillery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They employed many of these techniques at the same time</a:t>
            </a:r>
          </a:p>
          <a:p>
            <a:pPr lvl="1"/>
            <a:r>
              <a:rPr lang="en-US" dirty="0"/>
              <a:t>Clustering</a:t>
            </a:r>
          </a:p>
          <a:p>
            <a:pPr lvl="1"/>
            <a:r>
              <a:rPr lang="en-US" dirty="0"/>
              <a:t>Principal components</a:t>
            </a:r>
          </a:p>
          <a:p>
            <a:pPr lvl="1"/>
            <a:r>
              <a:rPr lang="en-US" dirty="0"/>
              <a:t>Removal of useless variables</a:t>
            </a:r>
          </a:p>
          <a:p>
            <a:endParaRPr lang="en-US" dirty="0"/>
          </a:p>
          <a:p>
            <a:r>
              <a:rPr lang="en-US" dirty="0"/>
              <a:t>A model with about 4k attributes could perform as well or better than one with 10M</a:t>
            </a:r>
          </a:p>
          <a:p>
            <a:pPr lvl="1"/>
            <a:r>
              <a:rPr lang="en-US" dirty="0"/>
              <a:t>Ran much faster!</a:t>
            </a:r>
          </a:p>
          <a:p>
            <a:pPr lvl="1"/>
            <a:r>
              <a:rPr lang="en-US" dirty="0"/>
              <a:t>Easier to interpret</a:t>
            </a:r>
          </a:p>
          <a:p>
            <a:pPr lvl="1"/>
            <a:r>
              <a:rPr lang="en-US" dirty="0"/>
              <a:t>Learned a lot along the way!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2A2E-FDE9-6DB1-200B-51A7F9360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927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0A6-20FF-EF5B-A5F0-0FDB9DA64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BB1F0-44F5-914B-906D-D76F2C30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90" y="1214938"/>
            <a:ext cx="8401050" cy="4408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data you get shouldn’t be the data you use!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Successful analyses include hard thought about creation or reduction in the data attributes</a:t>
            </a:r>
          </a:p>
          <a:p>
            <a:endParaRPr lang="en-US" dirty="0"/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Attribute creation through aggregation</a:t>
            </a:r>
          </a:p>
          <a:p>
            <a:pPr lvl="1"/>
            <a:r>
              <a:rPr lang="en-US" dirty="0"/>
              <a:t>Feature engineering through combination</a:t>
            </a:r>
          </a:p>
          <a:p>
            <a:r>
              <a:rPr lang="en-US" dirty="0"/>
              <a:t>Reduction</a:t>
            </a:r>
          </a:p>
          <a:p>
            <a:pPr lvl="1"/>
            <a:r>
              <a:rPr lang="en-US" dirty="0"/>
              <a:t>Removal via forward selection or univariate analysis</a:t>
            </a:r>
          </a:p>
          <a:p>
            <a:pPr lvl="1"/>
            <a:r>
              <a:rPr lang="en-US" dirty="0"/>
              <a:t>Mathematical methods like PCA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51375-25EE-D53C-79CC-F82B1E0A7A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421EB8-B230-7A20-B236-1E05A070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A8BB-4932-D37A-9F36-E8923AA771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Adding Attributes</a:t>
            </a:r>
          </a:p>
        </p:txBody>
      </p:sp>
    </p:spTree>
    <p:extLst>
      <p:ext uri="{BB962C8B-B14F-4D97-AF65-F5344CB8AC3E}">
        <p14:creationId xmlns:p14="http://schemas.microsoft.com/office/powerpoint/2010/main" val="80788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9B31-8050-C46C-321E-46CE3BD2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DC8-61CD-629C-A89A-10A0EF9C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483" y="1059860"/>
            <a:ext cx="3447393" cy="1090680"/>
          </a:xfrm>
          <a:solidFill>
            <a:schemeClr val="accent5"/>
          </a:solidFill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Sometimes features need to get created from multiple relational tables.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82B8B-78A4-18B2-8783-57B8C47D68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542E7DE4-924A-56A7-B08A-823C26488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83" y="2850098"/>
            <a:ext cx="4550979" cy="3525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57175" indent="-257175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5572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8572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ClrTx/>
            </a:pPr>
            <a:r>
              <a:rPr lang="en-US" sz="2400" kern="0" dirty="0"/>
              <a:t>Task: </a:t>
            </a:r>
          </a:p>
          <a:p>
            <a:pPr lvl="1">
              <a:buClrTx/>
            </a:pPr>
            <a:r>
              <a:rPr lang="en-US" kern="0" dirty="0"/>
              <a:t>Predict whether a customer will </a:t>
            </a:r>
          </a:p>
          <a:p>
            <a:pPr lvl="1">
              <a:buClrTx/>
              <a:buFontTx/>
              <a:buNone/>
            </a:pPr>
            <a:r>
              <a:rPr lang="en-US" kern="0" dirty="0"/>
              <a:t>   respond to a special offer, based on previous purchases</a:t>
            </a:r>
          </a:p>
          <a:p>
            <a:pPr lvl="1">
              <a:buClrTx/>
              <a:buFontTx/>
              <a:buNone/>
            </a:pPr>
            <a:endParaRPr lang="en-US" kern="0" dirty="0"/>
          </a:p>
          <a:p>
            <a:pPr>
              <a:buClrTx/>
            </a:pPr>
            <a:r>
              <a:rPr lang="en-US" sz="2400" kern="0" dirty="0"/>
              <a:t>Given: </a:t>
            </a:r>
          </a:p>
          <a:p>
            <a:pPr lvl="1">
              <a:buClrTx/>
            </a:pPr>
            <a:r>
              <a:rPr lang="en-US" kern="0" dirty="0"/>
              <a:t>Customer attributes/demographics</a:t>
            </a:r>
          </a:p>
          <a:p>
            <a:pPr lvl="1">
              <a:buClrTx/>
            </a:pPr>
            <a:r>
              <a:rPr lang="en-US" kern="0" dirty="0"/>
              <a:t>Additional table with previous orders</a:t>
            </a:r>
          </a:p>
          <a:p>
            <a:pPr lvl="1">
              <a:buClrTx/>
            </a:pPr>
            <a:endParaRPr lang="en-US" kern="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766D67-BADE-4140-06E4-2062AC3E0F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073871"/>
              </p:ext>
            </p:extLst>
          </p:nvPr>
        </p:nvGraphicFramePr>
        <p:xfrm>
          <a:off x="3836275" y="989724"/>
          <a:ext cx="5071242" cy="173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814552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756745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966952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1313793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Response</a:t>
                      </a:r>
                    </a:p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(Target)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646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547B47-22FD-DFFE-80EE-242BD993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544"/>
              </p:ext>
            </p:extLst>
          </p:nvPr>
        </p:nvGraphicFramePr>
        <p:xfrm>
          <a:off x="4787462" y="2976543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898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16DE-897C-64D4-A1B5-66EEC6C1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2982"/>
            <a:ext cx="8229600" cy="729214"/>
          </a:xfrm>
        </p:spPr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F3BB4-2804-6F2C-7D99-1C83FA69D2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3C55F5-AC5F-2C0C-7CAA-18E5B24761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213749"/>
              </p:ext>
            </p:extLst>
          </p:nvPr>
        </p:nvGraphicFramePr>
        <p:xfrm>
          <a:off x="178675" y="822286"/>
          <a:ext cx="4393325" cy="1733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6219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705664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655584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837691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1138167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Resp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73038"/>
                  </a:ext>
                </a:extLst>
              </a:tr>
            </a:tbl>
          </a:graphicData>
        </a:graphic>
      </p:graphicFrame>
      <p:sp>
        <p:nvSpPr>
          <p:cNvPr id="7" name="AutoShape 52">
            <a:extLst>
              <a:ext uri="{FF2B5EF4-FFF2-40B4-BE49-F238E27FC236}">
                <a16:creationId xmlns:a16="http://schemas.microsoft.com/office/drawing/2014/main" id="{1C0AFDC4-826E-4C20-3F2C-CE04DC9E84B2}"/>
              </a:ext>
            </a:extLst>
          </p:cNvPr>
          <p:cNvSpPr>
            <a:spLocks noChangeArrowheads="1"/>
          </p:cNvSpPr>
          <p:nvPr/>
        </p:nvSpPr>
        <p:spPr bwMode="auto">
          <a:xfrm rot="2661948">
            <a:off x="1803837" y="3136047"/>
            <a:ext cx="1143000" cy="838200"/>
          </a:xfrm>
          <a:prstGeom prst="rightArrow">
            <a:avLst>
              <a:gd name="adj1" fmla="val 30685"/>
              <a:gd name="adj2" fmla="val 37885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AutoShape 355">
            <a:extLst>
              <a:ext uri="{FF2B5EF4-FFF2-40B4-BE49-F238E27FC236}">
                <a16:creationId xmlns:a16="http://schemas.microsoft.com/office/drawing/2014/main" id="{3BF59D78-BD19-3A9B-9B49-B99D6882A265}"/>
              </a:ext>
            </a:extLst>
          </p:cNvPr>
          <p:cNvSpPr>
            <a:spLocks noChangeArrowheads="1"/>
          </p:cNvSpPr>
          <p:nvPr/>
        </p:nvSpPr>
        <p:spPr bwMode="auto">
          <a:xfrm rot="8067065">
            <a:off x="3548511" y="3102171"/>
            <a:ext cx="1143000" cy="838200"/>
          </a:xfrm>
          <a:prstGeom prst="rightArrow">
            <a:avLst>
              <a:gd name="adj1" fmla="val 30685"/>
              <a:gd name="adj2" fmla="val 37885"/>
            </a:avLst>
          </a:prstGeom>
          <a:solidFill>
            <a:srgbClr val="99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BE4BA2-EF34-1870-ACF2-3A3A4A302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695152"/>
              </p:ext>
            </p:extLst>
          </p:nvPr>
        </p:nvGraphicFramePr>
        <p:xfrm>
          <a:off x="372615" y="4999990"/>
          <a:ext cx="6095999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67695709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6811605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09530437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5264175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1226575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362071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966673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8550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Alicent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635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71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9241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209EBA5-99DA-0497-ADF6-1F4BBEED6815}"/>
              </a:ext>
            </a:extLst>
          </p:cNvPr>
          <p:cNvSpPr txBox="1"/>
          <p:nvPr/>
        </p:nvSpPr>
        <p:spPr>
          <a:xfrm>
            <a:off x="630621" y="4611489"/>
            <a:ext cx="4737194" cy="307777"/>
          </a:xfrm>
          <a:prstGeom prst="rect">
            <a:avLst/>
          </a:prstGeom>
          <a:solidFill>
            <a:schemeClr val="accent5"/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do we turn this into a supervised learning scenario? 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2DA8A9E-8C1E-EA47-3991-47FF68D6A8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299975"/>
              </p:ext>
            </p:extLst>
          </p:nvPr>
        </p:nvGraphicFramePr>
        <p:xfrm>
          <a:off x="4819407" y="786956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9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D60B6-FA41-1414-C43C-9158191A3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C82E-2C8B-A7A7-CF02-9F9BB0E7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3C210-6A8F-C707-CF92-D0887BA66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44" y="975755"/>
            <a:ext cx="6291756" cy="2115648"/>
          </a:xfrm>
        </p:spPr>
        <p:txBody>
          <a:bodyPr/>
          <a:lstStyle/>
          <a:p>
            <a:r>
              <a:rPr lang="en-US" dirty="0"/>
              <a:t>Feature Engineering: what attributes can we create from the original data that get at the behavior we want and allow us to model with it?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99ED5-4D7B-9CDB-B13A-0355B6A38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B075A5-666F-2CC4-A429-34AA9A3B3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98060"/>
              </p:ext>
            </p:extLst>
          </p:nvPr>
        </p:nvGraphicFramePr>
        <p:xfrm>
          <a:off x="4414346" y="4721628"/>
          <a:ext cx="4435365" cy="1688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565">
                  <a:extLst>
                    <a:ext uri="{9D8B030D-6E8A-4147-A177-3AD203B41FA5}">
                      <a16:colId xmlns:a16="http://schemas.microsoft.com/office/drawing/2014/main" val="2652867926"/>
                    </a:ext>
                  </a:extLst>
                </a:gridCol>
                <a:gridCol w="598331">
                  <a:extLst>
                    <a:ext uri="{9D8B030D-6E8A-4147-A177-3AD203B41FA5}">
                      <a16:colId xmlns:a16="http://schemas.microsoft.com/office/drawing/2014/main" val="869516948"/>
                    </a:ext>
                  </a:extLst>
                </a:gridCol>
                <a:gridCol w="555868">
                  <a:extLst>
                    <a:ext uri="{9D8B030D-6E8A-4147-A177-3AD203B41FA5}">
                      <a16:colId xmlns:a16="http://schemas.microsoft.com/office/drawing/2014/main" val="2371618448"/>
                    </a:ext>
                  </a:extLst>
                </a:gridCol>
                <a:gridCol w="710276">
                  <a:extLst>
                    <a:ext uri="{9D8B030D-6E8A-4147-A177-3AD203B41FA5}">
                      <a16:colId xmlns:a16="http://schemas.microsoft.com/office/drawing/2014/main" val="1811212556"/>
                    </a:ext>
                  </a:extLst>
                </a:gridCol>
                <a:gridCol w="710276">
                  <a:extLst>
                    <a:ext uri="{9D8B030D-6E8A-4147-A177-3AD203B41FA5}">
                      <a16:colId xmlns:a16="http://schemas.microsoft.com/office/drawing/2014/main" val="84359219"/>
                    </a:ext>
                  </a:extLst>
                </a:gridCol>
                <a:gridCol w="965049">
                  <a:extLst>
                    <a:ext uri="{9D8B030D-6E8A-4147-A177-3AD203B41FA5}">
                      <a16:colId xmlns:a16="http://schemas.microsoft.com/office/drawing/2014/main" val="2303718318"/>
                    </a:ext>
                  </a:extLst>
                </a:gridCol>
              </a:tblGrid>
              <a:tr h="307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Gend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Inc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Sum</a:t>
                      </a:r>
                      <a:br>
                        <a:rPr lang="en-US" sz="1200" b="1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Resp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3092757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$54.97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4568715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$79.97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562623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2"/>
                          </a:solidFill>
                        </a:rPr>
                        <a:t>$9.98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695149"/>
                  </a:ext>
                </a:extLst>
              </a:tr>
              <a:tr h="307738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27303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31669B-C3CA-4433-B6E7-DD7989FC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139886"/>
              </p:ext>
            </p:extLst>
          </p:nvPr>
        </p:nvGraphicFramePr>
        <p:xfrm>
          <a:off x="73573" y="2774950"/>
          <a:ext cx="421990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490">
                  <a:extLst>
                    <a:ext uri="{9D8B030D-6E8A-4147-A177-3AD203B41FA5}">
                      <a16:colId xmlns:a16="http://schemas.microsoft.com/office/drawing/2014/main" val="2109171193"/>
                    </a:ext>
                  </a:extLst>
                </a:gridCol>
                <a:gridCol w="1061545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723509">
                  <a:extLst>
                    <a:ext uri="{9D8B030D-6E8A-4147-A177-3AD203B41FA5}">
                      <a16:colId xmlns:a16="http://schemas.microsoft.com/office/drawing/2014/main" val="1947564887"/>
                    </a:ext>
                  </a:extLst>
                </a:gridCol>
                <a:gridCol w="979165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2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Alicent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$24.99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$19.99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/>
                        <a:t>Bala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$34.99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$4.99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425494"/>
                  </a:ext>
                </a:extLst>
              </a:tr>
            </a:tbl>
          </a:graphicData>
        </a:graphic>
      </p:graphicFrame>
      <p:sp>
        <p:nvSpPr>
          <p:cNvPr id="10" name="Bent Arrow 9">
            <a:extLst>
              <a:ext uri="{FF2B5EF4-FFF2-40B4-BE49-F238E27FC236}">
                <a16:creationId xmlns:a16="http://schemas.microsoft.com/office/drawing/2014/main" id="{6E5A0CB3-4A3B-DC46-722B-E83DF295FA4A}"/>
              </a:ext>
            </a:extLst>
          </p:cNvPr>
          <p:cNvSpPr/>
          <p:nvPr/>
        </p:nvSpPr>
        <p:spPr bwMode="auto">
          <a:xfrm rot="5400000">
            <a:off x="5630029" y="2463986"/>
            <a:ext cx="1089596" cy="320565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4772"/>
            </a:avLst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EFBB-CB4A-AD4E-282C-F2EBCDB9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B010D-3917-69DB-F353-FD5248839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972" y="905249"/>
            <a:ext cx="7814441" cy="922515"/>
          </a:xfrm>
        </p:spPr>
        <p:txBody>
          <a:bodyPr/>
          <a:lstStyle/>
          <a:p>
            <a:r>
              <a:rPr lang="en-US" dirty="0"/>
              <a:t>Naïve approach, just do a join: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0BD3D-1E32-73E2-D30F-284E11885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265332-A40E-9FE5-E42B-0A293FAA8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559083"/>
              </p:ext>
            </p:extLst>
          </p:nvPr>
        </p:nvGraphicFramePr>
        <p:xfrm>
          <a:off x="714704" y="1501228"/>
          <a:ext cx="79720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2521">
                  <a:extLst>
                    <a:ext uri="{9D8B030D-6E8A-4147-A177-3AD203B41FA5}">
                      <a16:colId xmlns:a16="http://schemas.microsoft.com/office/drawing/2014/main" val="2607077548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2167597596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2378220814"/>
                    </a:ext>
                  </a:extLst>
                </a:gridCol>
                <a:gridCol w="872521">
                  <a:extLst>
                    <a:ext uri="{9D8B030D-6E8A-4147-A177-3AD203B41FA5}">
                      <a16:colId xmlns:a16="http://schemas.microsoft.com/office/drawing/2014/main" val="3669253504"/>
                    </a:ext>
                  </a:extLst>
                </a:gridCol>
                <a:gridCol w="1262201">
                  <a:extLst>
                    <a:ext uri="{9D8B030D-6E8A-4147-A177-3AD203B41FA5}">
                      <a16:colId xmlns:a16="http://schemas.microsoft.com/office/drawing/2014/main" val="4132082798"/>
                    </a:ext>
                  </a:extLst>
                </a:gridCol>
                <a:gridCol w="734933">
                  <a:extLst>
                    <a:ext uri="{9D8B030D-6E8A-4147-A177-3AD203B41FA5}">
                      <a16:colId xmlns:a16="http://schemas.microsoft.com/office/drawing/2014/main" val="3390704022"/>
                    </a:ext>
                  </a:extLst>
                </a:gridCol>
                <a:gridCol w="1242439">
                  <a:extLst>
                    <a:ext uri="{9D8B030D-6E8A-4147-A177-3AD203B41FA5}">
                      <a16:colId xmlns:a16="http://schemas.microsoft.com/office/drawing/2014/main" val="384553212"/>
                    </a:ext>
                  </a:extLst>
                </a:gridCol>
                <a:gridCol w="1242439">
                  <a:extLst>
                    <a:ext uri="{9D8B030D-6E8A-4147-A177-3AD203B41FA5}">
                      <a16:colId xmlns:a16="http://schemas.microsoft.com/office/drawing/2014/main" val="145244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chemeClr val="accent2"/>
                          </a:solidFill>
                        </a:rPr>
                        <a:t>PurchaseDt</a:t>
                      </a:r>
                      <a:endParaRPr lang="en-US" sz="1400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Coupon?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accent2"/>
                          </a:solidFill>
                        </a:rPr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7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2023-10-02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679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2023-09-11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04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Alicent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2023-08-11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9971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0673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2022-12-12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01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/>
                        <a:t>Bala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2024-01-02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228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281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Chantal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2023-11-01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57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879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686048-FCBC-68B0-1467-4463679D8CDE}"/>
              </a:ext>
            </a:extLst>
          </p:cNvPr>
          <p:cNvSpPr txBox="1"/>
          <p:nvPr/>
        </p:nvSpPr>
        <p:spPr>
          <a:xfrm>
            <a:off x="1954924" y="5612524"/>
            <a:ext cx="5742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could work, what might be the issues here? </a:t>
            </a:r>
          </a:p>
        </p:txBody>
      </p:sp>
    </p:spTree>
    <p:extLst>
      <p:ext uri="{BB962C8B-B14F-4D97-AF65-F5344CB8AC3E}">
        <p14:creationId xmlns:p14="http://schemas.microsoft.com/office/powerpoint/2010/main" val="141926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36359-D6C7-3B42-BC0B-E3699CCC4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Netflix Prize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2494C-8655-4B97-9622-63BCDE246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E5DB3D-8EFF-11E9-7EAD-3123AD142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935" y="1097359"/>
            <a:ext cx="5612130" cy="514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093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5570-2E76-E1A9-DB75-4CD86D24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Netflix Prize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4AB40-195B-B8C9-2072-E5A93FED1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880538" y="6045528"/>
            <a:ext cx="2133600" cy="476250"/>
          </a:xfrm>
        </p:spPr>
        <p:txBody>
          <a:bodyPr/>
          <a:lstStyle/>
          <a:p>
            <a:fld id="{ABBEE3BA-F264-1746-880E-39AD601DF2B1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Group 273">
            <a:extLst>
              <a:ext uri="{FF2B5EF4-FFF2-40B4-BE49-F238E27FC236}">
                <a16:creationId xmlns:a16="http://schemas.microsoft.com/office/drawing/2014/main" id="{76BEC846-823E-BC3A-5A81-F0D86EC6D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690769"/>
              </p:ext>
            </p:extLst>
          </p:nvPr>
        </p:nvGraphicFramePr>
        <p:xfrm>
          <a:off x="2051044" y="1646282"/>
          <a:ext cx="3791457" cy="3831314"/>
        </p:xfrm>
        <a:graphic>
          <a:graphicData uri="http://schemas.openxmlformats.org/drawingml/2006/table">
            <a:tbl>
              <a:tblPr rtl="1"/>
              <a:tblGrid>
                <a:gridCol w="1244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06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date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score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movie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user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B2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2002-01-03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2002-04-04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213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2002-05-05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345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2002-05-05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123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2003-05-03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768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2003-10-10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1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568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2004-10-11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342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2004-12-12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234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2005-01-02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76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2005-01-31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4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56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6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50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cap="flat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20000"/>
                        </a:spcAft>
                        <a:buClr>
                          <a:schemeClr val="tx2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</a:rPr>
                        <a:t>….</a:t>
                      </a:r>
                    </a:p>
                  </a:txBody>
                  <a:tcPr marT="45725" marB="45725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369191"/>
                  </a:ext>
                </a:extLst>
              </a:tr>
            </a:tbl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1BA60FAF-AFF8-58FC-61D0-9CC394BFF9FC}"/>
              </a:ext>
            </a:extLst>
          </p:cNvPr>
          <p:cNvGrpSpPr/>
          <p:nvPr/>
        </p:nvGrpSpPr>
        <p:grpSpPr>
          <a:xfrm>
            <a:off x="1459275" y="948047"/>
            <a:ext cx="2252540" cy="631338"/>
            <a:chOff x="2539274" y="1457369"/>
            <a:chExt cx="2252540" cy="63133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5C4E8D-7B7D-D0B9-060C-0E409225C394}"/>
                </a:ext>
              </a:extLst>
            </p:cNvPr>
            <p:cNvSpPr txBox="1"/>
            <p:nvPr/>
          </p:nvSpPr>
          <p:spPr>
            <a:xfrm>
              <a:off x="2539274" y="1457369"/>
              <a:ext cx="2252540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480k unique users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AACBDB13-378B-4CF3-C77B-BCF91A5098FF}"/>
                </a:ext>
              </a:extLst>
            </p:cNvPr>
            <p:cNvSpPr/>
            <p:nvPr/>
          </p:nvSpPr>
          <p:spPr bwMode="auto">
            <a:xfrm rot="5400000">
              <a:off x="3440581" y="1787607"/>
              <a:ext cx="231227" cy="370974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F79DAA9-8170-2170-4427-2CCBD14224FC}"/>
              </a:ext>
            </a:extLst>
          </p:cNvPr>
          <p:cNvGrpSpPr/>
          <p:nvPr/>
        </p:nvGrpSpPr>
        <p:grpSpPr>
          <a:xfrm>
            <a:off x="2476195" y="5510559"/>
            <a:ext cx="2646109" cy="751562"/>
            <a:chOff x="3258207" y="5044966"/>
            <a:chExt cx="2646109" cy="7515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A4DA64-4E57-401C-BB0D-02664DA6A9B0}"/>
                </a:ext>
              </a:extLst>
            </p:cNvPr>
            <p:cNvSpPr txBox="1"/>
            <p:nvPr/>
          </p:nvSpPr>
          <p:spPr>
            <a:xfrm>
              <a:off x="3258207" y="5396418"/>
              <a:ext cx="2646109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17,700 unique movies</a:t>
              </a:r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23FA39BD-67EC-48F1-D0DC-5916A1579A1E}"/>
                </a:ext>
              </a:extLst>
            </p:cNvPr>
            <p:cNvSpPr/>
            <p:nvPr/>
          </p:nvSpPr>
          <p:spPr bwMode="auto">
            <a:xfrm rot="16200000">
              <a:off x="4004276" y="5099826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423ED3-040F-FC72-6A3E-216D7E8C1206}"/>
              </a:ext>
            </a:extLst>
          </p:cNvPr>
          <p:cNvGrpSpPr/>
          <p:nvPr/>
        </p:nvGrpSpPr>
        <p:grpSpPr>
          <a:xfrm>
            <a:off x="5985642" y="2041215"/>
            <a:ext cx="2381532" cy="400110"/>
            <a:chOff x="6272317" y="3470493"/>
            <a:chExt cx="2381532" cy="40011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82586D-555D-5188-71E8-0A150A8ABEB9}"/>
                </a:ext>
              </a:extLst>
            </p:cNvPr>
            <p:cNvSpPr txBox="1"/>
            <p:nvPr/>
          </p:nvSpPr>
          <p:spPr>
            <a:xfrm>
              <a:off x="6768781" y="3470493"/>
              <a:ext cx="1885068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6 years of data</a:t>
              </a:r>
            </a:p>
          </p:txBody>
        </p:sp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188D83AD-2FD3-9016-B147-078A803E2CFB}"/>
                </a:ext>
              </a:extLst>
            </p:cNvPr>
            <p:cNvSpPr/>
            <p:nvPr/>
          </p:nvSpPr>
          <p:spPr bwMode="auto">
            <a:xfrm rot="10800000">
              <a:off x="6272317" y="3483860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28FF36-53BD-237A-88BA-D38BA72AA1B8}"/>
              </a:ext>
            </a:extLst>
          </p:cNvPr>
          <p:cNvGrpSpPr/>
          <p:nvPr/>
        </p:nvGrpSpPr>
        <p:grpSpPr>
          <a:xfrm>
            <a:off x="100452" y="3149631"/>
            <a:ext cx="1912557" cy="412308"/>
            <a:chOff x="773114" y="3349328"/>
            <a:chExt cx="1912557" cy="41230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4A98C2-508E-1D40-7621-357749A9B208}"/>
                </a:ext>
              </a:extLst>
            </p:cNvPr>
            <p:cNvSpPr txBox="1"/>
            <p:nvPr/>
          </p:nvSpPr>
          <p:spPr>
            <a:xfrm>
              <a:off x="773114" y="3349328"/>
              <a:ext cx="1416093" cy="400110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pPr marL="0" indent="0" algn="l">
                <a:buNone/>
              </a:pPr>
              <a:r>
                <a:rPr lang="en-US" sz="20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102M rows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D97D335D-372C-FC77-F447-19D04707C8B4}"/>
                </a:ext>
              </a:extLst>
            </p:cNvPr>
            <p:cNvSpPr/>
            <p:nvPr/>
          </p:nvSpPr>
          <p:spPr bwMode="auto">
            <a:xfrm>
              <a:off x="2189207" y="3374893"/>
              <a:ext cx="496464" cy="386743"/>
            </a:xfrm>
            <a:prstGeom prst="rightArrow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8E0D30"/>
                </a:buClr>
                <a:buSzTx/>
                <a:buFontTx/>
                <a:buChar char="•"/>
                <a:tabLst/>
              </a:pPr>
              <a:endPara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6FD527D7-6D42-BB8B-85E8-0096C1FEFBA3}"/>
              </a:ext>
            </a:extLst>
          </p:cNvPr>
          <p:cNvSpPr txBox="1"/>
          <p:nvPr/>
        </p:nvSpPr>
        <p:spPr>
          <a:xfrm>
            <a:off x="7424640" y="4153475"/>
            <a:ext cx="742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Also: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B15B820-7C5E-515A-2218-6CA418FC48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871780"/>
              </p:ext>
            </p:extLst>
          </p:nvPr>
        </p:nvGraphicFramePr>
        <p:xfrm>
          <a:off x="6433569" y="4597082"/>
          <a:ext cx="2464678" cy="136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414">
                  <a:extLst>
                    <a:ext uri="{9D8B030D-6E8A-4147-A177-3AD203B41FA5}">
                      <a16:colId xmlns:a16="http://schemas.microsoft.com/office/drawing/2014/main" val="1884039790"/>
                    </a:ext>
                  </a:extLst>
                </a:gridCol>
                <a:gridCol w="1674264">
                  <a:extLst>
                    <a:ext uri="{9D8B030D-6E8A-4147-A177-3AD203B41FA5}">
                      <a16:colId xmlns:a16="http://schemas.microsoft.com/office/drawing/2014/main" val="1289832975"/>
                    </a:ext>
                  </a:extLst>
                </a:gridCol>
              </a:tblGrid>
              <a:tr h="30033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Movie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761821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Dinosaur Planet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5218754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Midnight Run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23549"/>
                  </a:ext>
                </a:extLst>
              </a:tr>
              <a:tr h="35370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70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4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TV-style" id="{76D76506-A0BC-8D4F-A42C-BBF50ED27964}" vid="{B20F4F62-1BD5-CD4F-87A9-C146A9A14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CTV-style</Template>
  <TotalTime>14672</TotalTime>
  <Words>2053</Words>
  <Application>Microsoft Macintosh PowerPoint</Application>
  <PresentationFormat>On-screen Show (4:3)</PresentationFormat>
  <Paragraphs>702</Paragraphs>
  <Slides>25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Cambria Math</vt:lpstr>
      <vt:lpstr>Century Gothic</vt:lpstr>
      <vt:lpstr>Questrial</vt:lpstr>
      <vt:lpstr>Tahoma</vt:lpstr>
      <vt:lpstr>Times New Roman</vt:lpstr>
      <vt:lpstr>Verdana</vt:lpstr>
      <vt:lpstr>1_SBE10</vt:lpstr>
      <vt:lpstr>Topic 7 – Feature Engineering and Variable Selection </vt:lpstr>
      <vt:lpstr>Feature Preparation</vt:lpstr>
      <vt:lpstr>PowerPoint Presentation</vt:lpstr>
      <vt:lpstr>Feature Engineering</vt:lpstr>
      <vt:lpstr>Feature Engineering</vt:lpstr>
      <vt:lpstr>Feature Engineering</vt:lpstr>
      <vt:lpstr>Feature Engineering</vt:lpstr>
      <vt:lpstr>Netflix Prize Example</vt:lpstr>
      <vt:lpstr>Netflix Prize Data</vt:lpstr>
      <vt:lpstr>Feature Engineering</vt:lpstr>
      <vt:lpstr>Feature engineering: one more example</vt:lpstr>
      <vt:lpstr>PowerPoint Presentation</vt:lpstr>
      <vt:lpstr>Removing Unimportant Attributes</vt:lpstr>
      <vt:lpstr>Feature Selection by Addition</vt:lpstr>
      <vt:lpstr>Iterative Feature Selection by Subtraction</vt:lpstr>
      <vt:lpstr>Recall: Lasso (L1) Regression</vt:lpstr>
      <vt:lpstr>Example: Online advertising</vt:lpstr>
      <vt:lpstr>A real example….</vt:lpstr>
      <vt:lpstr>Dstillery Data:  100 Billion events per day across devices</vt:lpstr>
      <vt:lpstr>Real world issues</vt:lpstr>
      <vt:lpstr>Feature Reduction - Clustering</vt:lpstr>
      <vt:lpstr>Dimension Reduction – Principal Components</vt:lpstr>
      <vt:lpstr>Principal Components</vt:lpstr>
      <vt:lpstr>Ad Clicks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volinsky</dc:creator>
  <cp:lastModifiedBy>chris volinsky</cp:lastModifiedBy>
  <cp:revision>31</cp:revision>
  <dcterms:created xsi:type="dcterms:W3CDTF">2023-07-07T20:20:38Z</dcterms:created>
  <dcterms:modified xsi:type="dcterms:W3CDTF">2024-04-07T18:35:41Z</dcterms:modified>
</cp:coreProperties>
</file>