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637" r:id="rId7"/>
    <p:sldId id="638" r:id="rId8"/>
    <p:sldId id="261" r:id="rId9"/>
    <p:sldId id="263" r:id="rId10"/>
    <p:sldId id="264" r:id="rId11"/>
    <p:sldId id="262" r:id="rId12"/>
    <p:sldId id="265" r:id="rId13"/>
    <p:sldId id="641" r:id="rId14"/>
    <p:sldId id="266" r:id="rId15"/>
    <p:sldId id="642" r:id="rId16"/>
    <p:sldId id="643" r:id="rId17"/>
    <p:sldId id="532" r:id="rId18"/>
    <p:sldId id="591" r:id="rId19"/>
    <p:sldId id="533" r:id="rId20"/>
    <p:sldId id="541" r:id="rId21"/>
    <p:sldId id="616" r:id="rId22"/>
    <p:sldId id="543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7" r:id="rId31"/>
    <p:sldId id="628" r:id="rId32"/>
    <p:sldId id="629" r:id="rId33"/>
    <p:sldId id="282" r:id="rId34"/>
    <p:sldId id="630" r:id="rId35"/>
    <p:sldId id="631" r:id="rId36"/>
    <p:sldId id="644" r:id="rId37"/>
    <p:sldId id="646" r:id="rId38"/>
    <p:sldId id="645" r:id="rId39"/>
    <p:sldId id="647" r:id="rId40"/>
    <p:sldId id="648" r:id="rId41"/>
    <p:sldId id="649" r:id="rId42"/>
    <p:sldId id="650" r:id="rId43"/>
    <p:sldId id="640" r:id="rId44"/>
    <p:sldId id="632" r:id="rId45"/>
    <p:sldId id="639" r:id="rId46"/>
    <p:sldId id="633" r:id="rId47"/>
    <p:sldId id="634" r:id="rId48"/>
    <p:sldId id="651" r:id="rId49"/>
    <p:sldId id="635" r:id="rId50"/>
    <p:sldId id="636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27"/>
    <p:restoredTop sz="81905"/>
  </p:normalViewPr>
  <p:slideViewPr>
    <p:cSldViewPr snapToGrid="0">
      <p:cViewPr varScale="1">
        <p:scale>
          <a:sx n="104" d="100"/>
          <a:sy n="104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how they think we can detect this as spam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10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1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7775204D-4597-4EBD-A874-8C6C8D6213F5}" type="slidenum">
              <a:rPr lang="en-US" smtClean="0"/>
              <a:pPr defTabSz="912813"/>
              <a:t>17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note complications with new case – values not present in training data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5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355250D6-E641-4A00-944F-3920AC1EADDD}" type="slidenum">
              <a:rPr lang="en-US" smtClean="0"/>
              <a:pPr defTabSz="912813"/>
              <a:t>20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Two important things here: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- The “conditional flip” plus the “conditional independence” are the two things that make this work. 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10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78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get this in a form ready for DS?</a:t>
            </a:r>
          </a:p>
          <a:p>
            <a:endParaRPr lang="en-US" dirty="0"/>
          </a:p>
          <a:p>
            <a:r>
              <a:rPr lang="en-US" dirty="0"/>
              <a:t>Feature engineering!!</a:t>
            </a:r>
          </a:p>
          <a:p>
            <a:endParaRPr lang="en-US" dirty="0"/>
          </a:p>
          <a:p>
            <a:r>
              <a:rPr lang="en-US" dirty="0"/>
              <a:t>Also remind them of the spam example…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41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how they would catch it?  </a:t>
            </a:r>
          </a:p>
          <a:p>
            <a:endParaRPr lang="en-US" dirty="0"/>
          </a:p>
          <a:p>
            <a:r>
              <a:rPr lang="en-US" dirty="0"/>
              <a:t>How sure do you need to be?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75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5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30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18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06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89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8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you could think about how with more sophisticated methods you could refine this and maybe try and tease out some signal that could actually create an investment advantage…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2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5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9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709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03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stuff you just learned just </a:t>
            </a:r>
            <a:r>
              <a:rPr lang="en-US" dirty="0" err="1"/>
              <a:t>scrathes</a:t>
            </a:r>
            <a:r>
              <a:rPr lang="en-US" dirty="0"/>
              <a:t> the surface of NLP, now I will go rapid fire through some other topics…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614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304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requires a lot of specialized training data and a lot of computational power.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04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Afinn</a:t>
            </a:r>
            <a:r>
              <a:rPr lang="en-US" dirty="0"/>
              <a:t> is +5 to -5</a:t>
            </a:r>
          </a:p>
          <a:p>
            <a:endParaRPr lang="en-US" dirty="0"/>
          </a:p>
          <a:p>
            <a:r>
              <a:rPr lang="en-US" dirty="0"/>
              <a:t>-5 is REALLY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8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   Magic of embeddings is that they are not trained by knowing the definition of words, they simply are trained on gobs of text.  </a:t>
            </a:r>
          </a:p>
          <a:p>
            <a:endParaRPr lang="en-US" dirty="0"/>
          </a:p>
          <a:p>
            <a:r>
              <a:rPr lang="en-US" dirty="0"/>
              <a:t>BERT can look at the entire sentence and not just adjacent words – it is one of the foundations of modern generative AI tools.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81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0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6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Bayesians have priors…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6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9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3D25E-7843-3706-570B-420360673D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7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84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0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0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  <p:pic>
        <p:nvPicPr>
          <p:cNvPr id="5" name="Picture 4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A870F782-DCE1-68BE-A1EC-D312D6DE47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6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7800-B276-A64A-8AB0-19972C98F17B}" type="datetime1">
              <a:rPr lang="en-US" smtClean="0"/>
              <a:t>4/29/24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5543420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45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4/29/24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4/29/24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5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4/29/24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4/29/24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4/29/24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C07-3828-6FDB-8B93-EA871DD2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2553"/>
            <a:ext cx="7772400" cy="1470025"/>
          </a:xfrm>
        </p:spPr>
        <p:txBody>
          <a:bodyPr/>
          <a:lstStyle/>
          <a:p>
            <a:r>
              <a:rPr lang="en-US" dirty="0"/>
              <a:t>Topic  9 – Text Modelling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5E86-3AC1-27FE-A80E-914C9B63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 and Data Analysis</a:t>
            </a:r>
          </a:p>
          <a:p>
            <a:r>
              <a:rPr lang="en-US" sz="1800" dirty="0"/>
              <a:t>COR1-GB.1305</a:t>
            </a:r>
          </a:p>
          <a:p>
            <a:r>
              <a:rPr lang="en-US" dirty="0"/>
              <a:t>Prof: Chris </a:t>
            </a:r>
            <a:r>
              <a:rPr lang="en-US" dirty="0" err="1"/>
              <a:t>Volinsky</a:t>
            </a:r>
            <a:endParaRPr lang="en-US" dirty="0"/>
          </a:p>
          <a:p>
            <a:r>
              <a:rPr lang="en-US" dirty="0"/>
              <a:t>NYU Stern:  Fall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9755-800C-BAA7-9886-5018A61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B3B9-F828-BF84-EE41-C3394D5C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: Conditional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F05E-89BC-C9EC-3293-8E77D4A89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C49E76-D272-2EC9-946F-0D3AC491CC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98406" y="1107966"/>
            <a:ext cx="5147187" cy="15204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two events A and B:</a:t>
            </a:r>
          </a:p>
          <a:p>
            <a:pPr algn="ctr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P(A|B)  = P(A AND B)  / P (B)</a:t>
            </a:r>
          </a:p>
          <a:p>
            <a:pPr algn="ctr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 AND B) = P(A|B) x P(B)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4B2C2-A6B7-7523-8177-8B9995982F97}"/>
              </a:ext>
            </a:extLst>
          </p:cNvPr>
          <p:cNvSpPr txBox="1">
            <a:spLocks/>
          </p:cNvSpPr>
          <p:nvPr/>
        </p:nvSpPr>
        <p:spPr bwMode="auto">
          <a:xfrm>
            <a:off x="526595" y="3102920"/>
            <a:ext cx="8090807" cy="333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/>
              <a:t>70% of customers at a movie theatre buy drinks.  Of those that buy drinks, 30% also buy popcorn.  What % of the audience buys drinks and popcorn? </a:t>
            </a:r>
          </a:p>
          <a:p>
            <a:pPr lvl="1">
              <a:buClrTx/>
            </a:pPr>
            <a:r>
              <a:rPr lang="en-US" kern="0"/>
              <a:t>A=drinks</a:t>
            </a:r>
          </a:p>
          <a:p>
            <a:pPr lvl="1">
              <a:buClrTx/>
            </a:pPr>
            <a:r>
              <a:rPr lang="en-US" kern="0"/>
              <a:t>B=popcorn</a:t>
            </a:r>
          </a:p>
          <a:p>
            <a:pPr lvl="1">
              <a:buClrTx/>
            </a:pPr>
            <a:r>
              <a:rPr lang="en-US" kern="0"/>
              <a:t>P(A) = .70</a:t>
            </a:r>
          </a:p>
          <a:p>
            <a:pPr lvl="1">
              <a:buClrTx/>
            </a:pPr>
            <a:r>
              <a:rPr lang="en-US" kern="0"/>
              <a:t>P(B|A) = .30</a:t>
            </a:r>
          </a:p>
          <a:p>
            <a:pPr lvl="1">
              <a:buClrTx/>
            </a:pPr>
            <a:r>
              <a:rPr lang="en-US" kern="0"/>
              <a:t>P(B and A) = P(B|A) x P(A) .7 x .3 = .21 (21%)</a:t>
            </a:r>
          </a:p>
          <a:p>
            <a:pPr>
              <a:buClrTx/>
            </a:pPr>
            <a:endParaRPr lang="en-US" kern="0"/>
          </a:p>
          <a:p>
            <a:pPr>
              <a:buClrTx/>
            </a:pPr>
            <a:endParaRPr lang="en-US" kern="0"/>
          </a:p>
          <a:p>
            <a:pPr>
              <a:buClrTx/>
            </a:pPr>
            <a:endParaRPr lang="en-US" kern="0"/>
          </a:p>
          <a:p>
            <a:pPr>
              <a:buClrTx/>
            </a:pPr>
            <a:endParaRPr lang="en-US" kern="0"/>
          </a:p>
          <a:p>
            <a:pPr>
              <a:buClr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5251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B3B9-F828-BF84-EE41-C3394D5C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: Conditional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F05E-89BC-C9EC-3293-8E77D4A89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C49E76-D272-2EC9-946F-0D3AC491CC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98406" y="1107966"/>
            <a:ext cx="5147187" cy="152041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two events A and B:</a:t>
            </a:r>
          </a:p>
          <a:p>
            <a:pPr algn="ctr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P(A|B)  = P(A AND B)  / P (B)</a:t>
            </a:r>
          </a:p>
          <a:p>
            <a:pPr algn="ctr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 AND B) = P(A|B) x P(B)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4C8C70-CECA-5C6D-456C-EBC426BCC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64547"/>
              </p:ext>
            </p:extLst>
          </p:nvPr>
        </p:nvGraphicFramePr>
        <p:xfrm>
          <a:off x="1524000" y="3555482"/>
          <a:ext cx="6096000" cy="1854200"/>
        </p:xfrm>
        <a:graphic>
          <a:graphicData uri="http://schemas.openxmlformats.org/drawingml/2006/table">
            <a:tbl>
              <a:tblPr firstRow="1" lastRow="1" la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356305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75041748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292227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86279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Totals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6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71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8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7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Totals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5771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5C87BE-DA2D-2F1F-5E1A-79937532944B}"/>
              </a:ext>
            </a:extLst>
          </p:cNvPr>
          <p:cNvSpPr txBox="1"/>
          <p:nvPr/>
        </p:nvSpPr>
        <p:spPr>
          <a:xfrm>
            <a:off x="457200" y="4220972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Marketing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D323C-6DDD-2C36-4932-957A16E4A28E}"/>
              </a:ext>
            </a:extLst>
          </p:cNvPr>
          <p:cNvSpPr txBox="1"/>
          <p:nvPr/>
        </p:nvSpPr>
        <p:spPr>
          <a:xfrm>
            <a:off x="3935360" y="3148629"/>
            <a:ext cx="162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Accept Offer?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0878E-4AF6-859D-D970-9597E733B3D9}"/>
              </a:ext>
            </a:extLst>
          </p:cNvPr>
          <p:cNvSpPr txBox="1"/>
          <p:nvPr/>
        </p:nvSpPr>
        <p:spPr>
          <a:xfrm>
            <a:off x="990600" y="5783560"/>
            <a:ext cx="682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the probability of acceptance given email channel?</a:t>
            </a:r>
          </a:p>
        </p:txBody>
      </p:sp>
    </p:spTree>
    <p:extLst>
      <p:ext uri="{BB962C8B-B14F-4D97-AF65-F5344CB8AC3E}">
        <p14:creationId xmlns:p14="http://schemas.microsoft.com/office/powerpoint/2010/main" val="299461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182B-1053-E342-F980-23032181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27BD-3BBD-DCCA-46E9-75D2F1DC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7713406" cy="1396836"/>
          </a:xfrm>
        </p:spPr>
        <p:txBody>
          <a:bodyPr/>
          <a:lstStyle/>
          <a:p>
            <a:r>
              <a:rPr lang="en-US" dirty="0"/>
              <a:t>Thomas Bayes came up with Bayes’ Rule in the 1800s by just turning around the rules of probability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 AND B) = P(A|B) x P(B)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 AND B) = P(B|A) x P(A)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P(A|B) = P(B|A) x P(A) / P(B)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4D5E-9EB0-9CA0-07EB-D970CEA37D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EFABB-1D9E-B4FC-CCE9-4EC0BAB14C6B}"/>
              </a:ext>
            </a:extLst>
          </p:cNvPr>
          <p:cNvSpPr txBox="1"/>
          <p:nvPr/>
        </p:nvSpPr>
        <p:spPr>
          <a:xfrm>
            <a:off x="3707807" y="3993426"/>
            <a:ext cx="1212191" cy="33855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Bayes’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D47C4-C49D-4CB8-7D93-23BD3E81105B}"/>
              </a:ext>
            </a:extLst>
          </p:cNvPr>
          <p:cNvSpPr txBox="1"/>
          <p:nvPr/>
        </p:nvSpPr>
        <p:spPr>
          <a:xfrm>
            <a:off x="973394" y="4774053"/>
            <a:ext cx="7713406" cy="1471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Bayes’ Rule is the foundation of a whole branch of analytics called </a:t>
            </a:r>
            <a:r>
              <a:rPr lang="en-US" sz="16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Statistics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well beyond the scope of this class</a:t>
            </a:r>
          </a:p>
          <a:p>
            <a:pPr marL="800100" lvl="1" indent="-34290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Bayesian Networks</a:t>
            </a:r>
          </a:p>
          <a:p>
            <a:pPr marL="800100" lvl="1" indent="-34290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Hidden Markov Models</a:t>
            </a:r>
          </a:p>
          <a:p>
            <a:pPr marL="800100" lvl="1" indent="-342900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Markov Random Fields</a:t>
            </a:r>
          </a:p>
        </p:txBody>
      </p:sp>
    </p:spTree>
    <p:extLst>
      <p:ext uri="{BB962C8B-B14F-4D97-AF65-F5344CB8AC3E}">
        <p14:creationId xmlns:p14="http://schemas.microsoft.com/office/powerpoint/2010/main" val="1428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833D-E218-C91F-F63D-1ED53E6F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Bayesian?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F565-6F55-24AB-8D2E-CAC47D7A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93" y="845358"/>
            <a:ext cx="8305014" cy="5992261"/>
          </a:xfrm>
        </p:spPr>
        <p:txBody>
          <a:bodyPr/>
          <a:lstStyle/>
          <a:p>
            <a:r>
              <a:rPr lang="en-US" sz="1800" dirty="0"/>
              <a:t>Why is this one equation so important?</a:t>
            </a:r>
          </a:p>
          <a:p>
            <a:endParaRPr lang="en-US" sz="1800" dirty="0"/>
          </a:p>
          <a:p>
            <a:r>
              <a:rPr lang="en-US" sz="1800" dirty="0"/>
              <a:t>It allows us to calculate things differently when looking at the evidence (E) for a hypothesis or outcome (H)</a:t>
            </a:r>
          </a:p>
          <a:p>
            <a:endParaRPr lang="en-US" dirty="0"/>
          </a:p>
          <a:p>
            <a:pPr lvl="1"/>
            <a:r>
              <a:rPr lang="en-US" dirty="0"/>
              <a:t>Typically in DS (or stats) we are trying to find the probability of some outcome (H) given some data, or evidence (E) </a:t>
            </a:r>
          </a:p>
          <a:p>
            <a:pPr lvl="1"/>
            <a:r>
              <a:rPr lang="en-US" dirty="0"/>
              <a:t>Let’s use the measles example in DSB (p256):</a:t>
            </a:r>
          </a:p>
          <a:p>
            <a:pPr lvl="2"/>
            <a:r>
              <a:rPr lang="en-US" dirty="0"/>
              <a:t>H = measles</a:t>
            </a:r>
          </a:p>
          <a:p>
            <a:pPr lvl="2"/>
            <a:r>
              <a:rPr lang="en-US" dirty="0"/>
              <a:t>E = </a:t>
            </a:r>
            <a:r>
              <a:rPr lang="en-US" dirty="0" err="1"/>
              <a:t>sympoms</a:t>
            </a:r>
            <a:r>
              <a:rPr lang="en-US" dirty="0"/>
              <a:t> (red spots)</a:t>
            </a:r>
          </a:p>
          <a:p>
            <a:pPr lvl="2"/>
            <a:r>
              <a:rPr lang="en-US" dirty="0"/>
              <a:t>We want to calculate P(H|E) </a:t>
            </a:r>
          </a:p>
          <a:p>
            <a:pPr lvl="3"/>
            <a:r>
              <a:rPr lang="en-US" dirty="0"/>
              <a:t>To do this might be hard…we would need to understand all of the reasons someone might have red spots and which of those are measles. </a:t>
            </a:r>
          </a:p>
          <a:p>
            <a:pPr lvl="2"/>
            <a:r>
              <a:rPr lang="en-US" dirty="0"/>
              <a:t>But we can calculate:</a:t>
            </a:r>
          </a:p>
          <a:p>
            <a:pPr lvl="3"/>
            <a:r>
              <a:rPr lang="en-US" dirty="0"/>
              <a:t>P(E|H) – the probability that someone has red spots, given they have measles</a:t>
            </a:r>
          </a:p>
          <a:p>
            <a:pPr lvl="3"/>
            <a:r>
              <a:rPr lang="en-US" dirty="0"/>
              <a:t>P(H) – the overall probability of measles in the population</a:t>
            </a:r>
          </a:p>
          <a:p>
            <a:pPr lvl="3"/>
            <a:r>
              <a:rPr lang="en-US" dirty="0"/>
              <a:t>P(E) -  the overall probability (or prevalence) of red spots in the population</a:t>
            </a:r>
          </a:p>
          <a:p>
            <a:pPr lvl="3"/>
            <a:endParaRPr lang="en-US" dirty="0"/>
          </a:p>
          <a:p>
            <a:pPr lvl="3"/>
            <a:r>
              <a:rPr lang="en-US" dirty="0"/>
              <a:t>So we can now calculate: </a:t>
            </a:r>
            <a:r>
              <a:rPr lang="en-US" sz="1600" dirty="0"/>
              <a:t>P(H|E) = P(E|H) x P(H) / P(E)</a:t>
            </a:r>
          </a:p>
          <a:p>
            <a:pPr lvl="3"/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BAA8F-6F55-C035-C474-BE8964355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4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4889-F1C0-61B7-1027-07609BAE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970B-235B-F757-61E8-081530CA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1899"/>
            <a:ext cx="8406581" cy="1219856"/>
          </a:xfrm>
        </p:spPr>
        <p:txBody>
          <a:bodyPr/>
          <a:lstStyle/>
          <a:p>
            <a:r>
              <a:rPr lang="en-US" dirty="0"/>
              <a:t>Q:  So how is this all relevant to data science???</a:t>
            </a:r>
          </a:p>
          <a:p>
            <a:r>
              <a:rPr lang="en-US" dirty="0"/>
              <a:t>A:  The probabilities that are output from our models are conditional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CFE3D-13A4-BFA4-A9AD-4E75B31B15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Group 10">
            <a:extLst>
              <a:ext uri="{FF2B5EF4-FFF2-40B4-BE49-F238E27FC236}">
                <a16:creationId xmlns:a16="http://schemas.microsoft.com/office/drawing/2014/main" id="{922EEA2E-C240-AF2E-271D-49AE91250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25458"/>
              </p:ext>
            </p:extLst>
          </p:nvPr>
        </p:nvGraphicFramePr>
        <p:xfrm>
          <a:off x="1794933" y="2360726"/>
          <a:ext cx="5554133" cy="2255520"/>
        </p:xfrm>
        <a:graphic>
          <a:graphicData uri="http://schemas.openxmlformats.org/drawingml/2006/table">
            <a:tbl>
              <a:tblPr/>
              <a:tblGrid>
                <a:gridCol w="147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1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No. credit cards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Response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John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Charlene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Rayshawn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6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Nellie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8E0BB3-3C37-7A7A-B512-7DB5CF018A8E}"/>
              </a:ext>
            </a:extLst>
          </p:cNvPr>
          <p:cNvSpPr txBox="1"/>
          <p:nvPr/>
        </p:nvSpPr>
        <p:spPr>
          <a:xfrm>
            <a:off x="457199" y="5046015"/>
            <a:ext cx="6901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P(Nellie responds Yes) = </a:t>
            </a: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P(Yes | Age=25, Income=40k, credit cards = 4,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1E5DD-DFE7-0A80-E6B5-2D14653A3288}"/>
              </a:ext>
            </a:extLst>
          </p:cNvPr>
          <p:cNvSpPr txBox="1"/>
          <p:nvPr/>
        </p:nvSpPr>
        <p:spPr>
          <a:xfrm>
            <a:off x="7396021" y="5249147"/>
            <a:ext cx="1747979" cy="56630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: Response = Yes</a:t>
            </a:r>
          </a:p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:   features</a:t>
            </a:r>
          </a:p>
        </p:txBody>
      </p:sp>
    </p:spTree>
    <p:extLst>
      <p:ext uri="{BB962C8B-B14F-4D97-AF65-F5344CB8AC3E}">
        <p14:creationId xmlns:p14="http://schemas.microsoft.com/office/powerpoint/2010/main" val="28310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D6CF-1FB7-280A-C0CB-EDE9D6F7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Bayes’ Rule in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1C48-37EA-0675-FD9B-144503AE3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5BE46-58B4-30E3-C761-30644E0541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021899"/>
            <a:ext cx="72010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P(Nellie responds Yes) </a:t>
            </a: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= P(Yes | Age=25, Income=40k, credit cards = 4, …)</a:t>
            </a:r>
          </a:p>
          <a:p>
            <a:pPr marL="0" indent="0" algn="l">
              <a:buNone/>
            </a:pPr>
            <a:r>
              <a:rPr lang="en-US" dirty="0"/>
              <a:t>	= P(Yes | </a:t>
            </a:r>
            <a:r>
              <a:rPr lang="en-US" i="1" dirty="0"/>
              <a:t>features)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= P(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Yes) x P(Yes) / P(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264AC-6DD3-0DCC-7BBF-664514D8FD3C}"/>
              </a:ext>
            </a:extLst>
          </p:cNvPr>
          <p:cNvSpPr txBox="1"/>
          <p:nvPr/>
        </p:nvSpPr>
        <p:spPr>
          <a:xfrm>
            <a:off x="7367333" y="898125"/>
            <a:ext cx="1747979" cy="566309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 : Response = Yes</a:t>
            </a:r>
          </a:p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:  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08120-DC0F-EFEB-6E08-C260983095E9}"/>
              </a:ext>
            </a:extLst>
          </p:cNvPr>
          <p:cNvSpPr txBox="1"/>
          <p:nvPr/>
        </p:nvSpPr>
        <p:spPr>
          <a:xfrm>
            <a:off x="4652152" y="2692913"/>
            <a:ext cx="790601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5E5384-BED9-22DF-6252-E7C62C075B36}"/>
              </a:ext>
            </a:extLst>
          </p:cNvPr>
          <p:cNvSpPr txBox="1"/>
          <p:nvPr/>
        </p:nvSpPr>
        <p:spPr>
          <a:xfrm>
            <a:off x="2843778" y="2690480"/>
            <a:ext cx="1325876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likelihood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9D1FA-609E-9D2D-EDBD-50B8B0646F9B}"/>
              </a:ext>
            </a:extLst>
          </p:cNvPr>
          <p:cNvSpPr txBox="1"/>
          <p:nvPr/>
        </p:nvSpPr>
        <p:spPr>
          <a:xfrm>
            <a:off x="384954" y="2568476"/>
            <a:ext cx="1265090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posterior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22AAB-BCD6-8331-555C-8C1552645638}"/>
              </a:ext>
            </a:extLst>
          </p:cNvPr>
          <p:cNvSpPr txBox="1"/>
          <p:nvPr/>
        </p:nvSpPr>
        <p:spPr>
          <a:xfrm>
            <a:off x="5954975" y="2690480"/>
            <a:ext cx="2423227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marginal probability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F652D-CC33-954A-5144-773D2EACF7E1}"/>
              </a:ext>
            </a:extLst>
          </p:cNvPr>
          <p:cNvSpPr txBox="1"/>
          <p:nvPr/>
        </p:nvSpPr>
        <p:spPr>
          <a:xfrm>
            <a:off x="384955" y="3177858"/>
            <a:ext cx="13258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want to know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9C873-B477-585A-9840-BF0C32D6704D}"/>
              </a:ext>
            </a:extLst>
          </p:cNvPr>
          <p:cNvSpPr txBox="1"/>
          <p:nvPr/>
        </p:nvSpPr>
        <p:spPr>
          <a:xfrm>
            <a:off x="2867211" y="3412962"/>
            <a:ext cx="1325876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 we can calculate ??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4F1DB-F7AB-0F39-574A-8F2E82D11CC5}"/>
              </a:ext>
            </a:extLst>
          </p:cNvPr>
          <p:cNvSpPr txBox="1"/>
          <p:nvPr/>
        </p:nvSpPr>
        <p:spPr>
          <a:xfrm>
            <a:off x="4581094" y="3406131"/>
            <a:ext cx="980378" cy="83099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 we can calculate or estimate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E31FD4-50BA-6150-3A2E-8A7897178EB9}"/>
              </a:ext>
            </a:extLst>
          </p:cNvPr>
          <p:cNvSpPr txBox="1"/>
          <p:nvPr/>
        </p:nvSpPr>
        <p:spPr>
          <a:xfrm>
            <a:off x="6449505" y="3406131"/>
            <a:ext cx="1448263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1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Might be hard to calculate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8918B6-177D-58D7-4376-4248D7DBECA4}"/>
              </a:ext>
            </a:extLst>
          </p:cNvPr>
          <p:cNvSpPr txBox="1"/>
          <p:nvPr/>
        </p:nvSpPr>
        <p:spPr>
          <a:xfrm>
            <a:off x="4230794" y="2685527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B6DE3-86E0-1591-E854-56DA8E004AA2}"/>
              </a:ext>
            </a:extLst>
          </p:cNvPr>
          <p:cNvSpPr txBox="1"/>
          <p:nvPr/>
        </p:nvSpPr>
        <p:spPr>
          <a:xfrm flipH="1">
            <a:off x="5561472" y="2685527"/>
            <a:ext cx="88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DB824-6E83-892F-5A8E-12638C39215F}"/>
              </a:ext>
            </a:extLst>
          </p:cNvPr>
          <p:cNvSpPr txBox="1"/>
          <p:nvPr/>
        </p:nvSpPr>
        <p:spPr>
          <a:xfrm>
            <a:off x="6005488" y="4328284"/>
            <a:ext cx="2723690" cy="43088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be hard – you may never see the same set of features twice!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0BF55-EC23-EB25-36A5-DA0914CC207E}"/>
              </a:ext>
            </a:extLst>
          </p:cNvPr>
          <p:cNvSpPr txBox="1"/>
          <p:nvPr/>
        </p:nvSpPr>
        <p:spPr>
          <a:xfrm>
            <a:off x="1005515" y="5196413"/>
            <a:ext cx="7681285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weird trick: If we want to estimate Nellie’s most likely response, it is the same as comparing the P(Nellie responds Yes) vs P(Nellie responds No).  Since both have the same </a:t>
            </a: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marginal probability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 denominator, we don’t have to calculate it!!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5786B6-FC86-7710-9BD0-4A8437C665C1}"/>
              </a:ext>
            </a:extLst>
          </p:cNvPr>
          <p:cNvCxnSpPr/>
          <p:nvPr/>
        </p:nvCxnSpPr>
        <p:spPr bwMode="auto">
          <a:xfrm>
            <a:off x="7060676" y="3915479"/>
            <a:ext cx="0" cy="32164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B20DC349-6362-B1F8-C188-2470E900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1322" y="88183"/>
            <a:ext cx="631864" cy="63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0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D6CF-1FB7-280A-C0CB-EDE9D6F7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Bayes’ Rule in Data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1C48-37EA-0675-FD9B-144503AE3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5BE46-58B4-30E3-C761-30644E0541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268" y="1031326"/>
            <a:ext cx="89460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we have reduced the problem to calculating:</a:t>
            </a:r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dirty="0"/>
              <a:t>P(Yes | </a:t>
            </a:r>
            <a:r>
              <a:rPr lang="en-US" i="1" dirty="0"/>
              <a:t>features) =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Yes) x P(Yes) / P(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we are going to make an assumption – a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naïve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 – that the features are </a:t>
            </a:r>
            <a:r>
              <a:rPr lang="en-US" i="1" dirty="0"/>
              <a:t>conditionally i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ndependent: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P(features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 Yes) = P(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000" i="1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|Yes) x P(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i="1" baseline="-25000" dirty="0"/>
              <a:t>2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|Yes) x … x P(</a:t>
            </a:r>
            <a:r>
              <a:rPr lang="en-US" sz="20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i="1" baseline="-25000" dirty="0" err="1"/>
              <a:t>k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|Yes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7E00736E-779D-DEA0-E677-F53860104EF5}"/>
              </a:ext>
            </a:extLst>
          </p:cNvPr>
          <p:cNvSpPr/>
          <p:nvPr/>
        </p:nvSpPr>
        <p:spPr bwMode="auto">
          <a:xfrm>
            <a:off x="7060676" y="1031326"/>
            <a:ext cx="1772240" cy="1320749"/>
          </a:xfrm>
          <a:prstGeom prst="mathMultiply">
            <a:avLst/>
          </a:prstGeom>
          <a:solidFill>
            <a:schemeClr val="accent1">
              <a:alpha val="6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FD70C-DCE0-37FF-144A-33216A0F91D0}"/>
              </a:ext>
            </a:extLst>
          </p:cNvPr>
          <p:cNvSpPr txBox="1"/>
          <p:nvPr/>
        </p:nvSpPr>
        <p:spPr>
          <a:xfrm>
            <a:off x="1036949" y="4004704"/>
            <a:ext cx="7220932" cy="175432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can usually be calculated directly from training data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is, we might not have anyone else who has exactly the same features as Nellie, but we probably have people who have the individual traits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99E0A8-FAA7-0BF3-ABF5-E3FA41F1BE8C}"/>
              </a:ext>
            </a:extLst>
          </p:cNvPr>
          <p:cNvSpPr txBox="1"/>
          <p:nvPr/>
        </p:nvSpPr>
        <p:spPr>
          <a:xfrm>
            <a:off x="2014675" y="5977164"/>
            <a:ext cx="5265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the basis of the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Naïve Bayes Classifier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11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1713" y="104939"/>
            <a:ext cx="81534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So, lets get back to text!! </a:t>
            </a:r>
          </a:p>
        </p:txBody>
      </p:sp>
      <p:sp>
        <p:nvSpPr>
          <p:cNvPr id="3096" name="Text Box 23"/>
          <p:cNvSpPr txBox="1">
            <a:spLocks noChangeArrowheads="1"/>
          </p:cNvSpPr>
          <p:nvPr/>
        </p:nvSpPr>
        <p:spPr bwMode="auto">
          <a:xfrm>
            <a:off x="3428591" y="3985648"/>
            <a:ext cx="966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“a b d”</a:t>
            </a:r>
          </a:p>
        </p:txBody>
      </p:sp>
      <p:sp>
        <p:nvSpPr>
          <p:cNvPr id="3097" name="Text Box 24"/>
          <p:cNvSpPr txBox="1">
            <a:spLocks noChangeArrowheads="1"/>
          </p:cNvSpPr>
          <p:nvPr/>
        </p:nvSpPr>
        <p:spPr bwMode="auto">
          <a:xfrm>
            <a:off x="685800" y="3985648"/>
            <a:ext cx="2583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New Case to classify:</a:t>
            </a:r>
          </a:p>
        </p:txBody>
      </p:sp>
      <p:sp>
        <p:nvSpPr>
          <p:cNvPr id="3104" name="Text Box 23"/>
          <p:cNvSpPr txBox="1">
            <a:spLocks noChangeArrowheads="1"/>
          </p:cNvSpPr>
          <p:nvPr/>
        </p:nvSpPr>
        <p:spPr bwMode="auto">
          <a:xfrm>
            <a:off x="762000" y="4686180"/>
            <a:ext cx="26420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P(Spam=1| “a b d”) 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81104"/>
              </p:ext>
            </p:extLst>
          </p:nvPr>
        </p:nvGraphicFramePr>
        <p:xfrm>
          <a:off x="762000" y="1001730"/>
          <a:ext cx="2235724" cy="2857500"/>
        </p:xfrm>
        <a:graphic>
          <a:graphicData uri="http://schemas.openxmlformats.org/drawingml/2006/table">
            <a:tbl>
              <a:tblPr/>
              <a:tblGrid>
                <a:gridCol w="12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l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e 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f 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b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44326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d 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00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F3B108-6B53-2C32-49D1-4C7EE39F0729}"/>
                  </a:ext>
                </a:extLst>
              </p:cNvPr>
              <p:cNvSpPr txBox="1"/>
              <p:nvPr/>
            </p:nvSpPr>
            <p:spPr>
              <a:xfrm>
                <a:off x="4395522" y="4986780"/>
                <a:ext cx="3629320" cy="7442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𝐻</m:t>
                          </m:r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𝑃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𝑃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𝐸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F3B108-6B53-2C32-49D1-4C7EE39F0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522" y="4986780"/>
                <a:ext cx="3629320" cy="744243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2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6" grpId="0"/>
      <p:bldP spid="3097" grpId="0"/>
      <p:bldP spid="3104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22701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GB" sz="2400" i="0">
              <a:latin typeface="Times New Roman" pitchFamily="18" charset="0"/>
            </a:endParaRPr>
          </a:p>
        </p:txBody>
      </p:sp>
      <p:sp>
        <p:nvSpPr>
          <p:cNvPr id="18436" name="Text Box 47"/>
          <p:cNvSpPr txBox="1">
            <a:spLocks noChangeArrowheads="1"/>
          </p:cNvSpPr>
          <p:nvPr/>
        </p:nvSpPr>
        <p:spPr bwMode="auto">
          <a:xfrm>
            <a:off x="1660525" y="6324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GB" sz="2400" i="0">
              <a:latin typeface="Times New Roman" pitchFamily="18" charset="0"/>
            </a:endParaRPr>
          </a:p>
        </p:txBody>
      </p:sp>
      <p:sp>
        <p:nvSpPr>
          <p:cNvPr id="18548" name="Text Box 178"/>
          <p:cNvSpPr txBox="1">
            <a:spLocks noChangeArrowheads="1"/>
          </p:cNvSpPr>
          <p:nvPr/>
        </p:nvSpPr>
        <p:spPr bwMode="auto">
          <a:xfrm>
            <a:off x="2417763" y="15382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GB" sz="2800" i="0">
              <a:latin typeface="Times New Roman" pitchFamily="18" charset="0"/>
            </a:endParaRPr>
          </a:p>
        </p:txBody>
      </p:sp>
      <p:sp>
        <p:nvSpPr>
          <p:cNvPr id="18549" name="Text Box 179"/>
          <p:cNvSpPr txBox="1">
            <a:spLocks noChangeArrowheads="1"/>
          </p:cNvSpPr>
          <p:nvPr/>
        </p:nvSpPr>
        <p:spPr bwMode="auto">
          <a:xfrm>
            <a:off x="2874963" y="2147888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GB" sz="2800" i="0">
              <a:latin typeface="Times New Roman" pitchFamily="18" charset="0"/>
            </a:endParaRPr>
          </a:p>
        </p:txBody>
      </p:sp>
      <p:sp>
        <p:nvSpPr>
          <p:cNvPr id="18550" name="Line 180"/>
          <p:cNvSpPr>
            <a:spLocks noChangeShapeType="1"/>
          </p:cNvSpPr>
          <p:nvPr/>
        </p:nvSpPr>
        <p:spPr bwMode="auto">
          <a:xfrm>
            <a:off x="3687484" y="1992691"/>
            <a:ext cx="3186113" cy="0"/>
          </a:xfrm>
          <a:prstGeom prst="line">
            <a:avLst/>
          </a:prstGeom>
          <a:noFill/>
          <a:ln w="11176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51" name="Text Box 181"/>
          <p:cNvSpPr txBox="1">
            <a:spLocks noChangeArrowheads="1"/>
          </p:cNvSpPr>
          <p:nvPr/>
        </p:nvSpPr>
        <p:spPr bwMode="auto">
          <a:xfrm>
            <a:off x="353352" y="1752600"/>
            <a:ext cx="26613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P(Spam = 1 | </a:t>
            </a:r>
            <a:r>
              <a:rPr lang="en-US" i="1" dirty="0" err="1"/>
              <a:t>abd</a:t>
            </a:r>
            <a:r>
              <a:rPr lang="en-US" i="1" dirty="0"/>
              <a:t> </a:t>
            </a:r>
            <a:r>
              <a:rPr lang="en-US" dirty="0"/>
              <a:t>) =</a:t>
            </a:r>
          </a:p>
        </p:txBody>
      </p:sp>
      <p:sp>
        <p:nvSpPr>
          <p:cNvPr id="18552" name="Text Box 182"/>
          <p:cNvSpPr txBox="1">
            <a:spLocks noChangeArrowheads="1"/>
          </p:cNvSpPr>
          <p:nvPr/>
        </p:nvSpPr>
        <p:spPr bwMode="auto">
          <a:xfrm>
            <a:off x="3220166" y="1546573"/>
            <a:ext cx="37898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P(</a:t>
            </a:r>
            <a:r>
              <a:rPr lang="en-US" i="1" dirty="0"/>
              <a:t> </a:t>
            </a:r>
            <a:r>
              <a:rPr lang="en-US" i="1" dirty="0" err="1"/>
              <a:t>abd</a:t>
            </a:r>
            <a:r>
              <a:rPr lang="en-US" dirty="0"/>
              <a:t> | Spam=1) x P(Spam=1)</a:t>
            </a:r>
          </a:p>
        </p:txBody>
      </p:sp>
      <p:sp>
        <p:nvSpPr>
          <p:cNvPr id="18553" name="Text Box 183"/>
          <p:cNvSpPr txBox="1">
            <a:spLocks noChangeArrowheads="1"/>
          </p:cNvSpPr>
          <p:nvPr/>
        </p:nvSpPr>
        <p:spPr bwMode="auto">
          <a:xfrm>
            <a:off x="4421187" y="2022803"/>
            <a:ext cx="10182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P(</a:t>
            </a:r>
            <a:r>
              <a:rPr lang="en-US" i="1" dirty="0" err="1"/>
              <a:t>abd</a:t>
            </a:r>
            <a:r>
              <a:rPr lang="en-US" i="1" dirty="0"/>
              <a:t> 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0C7C2-5FCE-0645-B76B-3A79D168D233}"/>
              </a:ext>
            </a:extLst>
          </p:cNvPr>
          <p:cNvSpPr txBox="1"/>
          <p:nvPr/>
        </p:nvSpPr>
        <p:spPr>
          <a:xfrm>
            <a:off x="630484" y="2856954"/>
            <a:ext cx="465005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Problem: we have never seen ‘a-b-d’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But: we have seen ’a’, ‘b’, ‘d’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7556D-C1E3-7708-D1B9-1165B30CA629}"/>
                  </a:ext>
                </a:extLst>
              </p:cNvPr>
              <p:cNvSpPr txBox="1"/>
              <p:nvPr/>
            </p:nvSpPr>
            <p:spPr>
              <a:xfrm>
                <a:off x="4759298" y="378775"/>
                <a:ext cx="3629320" cy="74424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𝐻</m:t>
                          </m:r>
                        </m: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ahoma" panose="020B0604030504040204" pitchFamily="34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𝑃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𝐻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ahoma" panose="020B060403050404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𝑃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𝐸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27556D-C1E3-7708-D1B9-1165B30CA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298" y="378775"/>
                <a:ext cx="3629320" cy="744243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1F4391F4-5D44-1382-F727-9B4C9C63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193"/>
            <a:ext cx="4190214" cy="729214"/>
          </a:xfrm>
        </p:spPr>
        <p:txBody>
          <a:bodyPr/>
          <a:lstStyle/>
          <a:p>
            <a:r>
              <a:rPr lang="en-US" dirty="0"/>
              <a:t>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C6A03-638F-62ED-6AE0-BAE8F83BCADE}"/>
                  </a:ext>
                </a:extLst>
              </p:cNvPr>
              <p:cNvSpPr txBox="1"/>
              <p:nvPr/>
            </p:nvSpPr>
            <p:spPr>
              <a:xfrm>
                <a:off x="759895" y="5422057"/>
                <a:ext cx="7775038" cy="74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</m:d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abd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8C6A03-638F-62ED-6AE0-BAE8F83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5" y="5422057"/>
                <a:ext cx="7775038" cy="746423"/>
              </a:xfrm>
              <a:prstGeom prst="rect">
                <a:avLst/>
              </a:prstGeom>
              <a:blipFill>
                <a:blip r:embed="rId3"/>
                <a:stretch>
                  <a:fillRect l="-3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>
            <a:extLst>
              <a:ext uri="{FF2B5EF4-FFF2-40B4-BE49-F238E27FC236}">
                <a16:creationId xmlns:a16="http://schemas.microsoft.com/office/drawing/2014/main" id="{2152D81B-C1DE-35F1-A711-611A16226BF0}"/>
              </a:ext>
            </a:extLst>
          </p:cNvPr>
          <p:cNvSpPr/>
          <p:nvPr/>
        </p:nvSpPr>
        <p:spPr bwMode="auto">
          <a:xfrm>
            <a:off x="2765292" y="3727578"/>
            <a:ext cx="710328" cy="1526157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9A512-9818-D040-CAAE-3B0E027A8CF4}"/>
              </a:ext>
            </a:extLst>
          </p:cNvPr>
          <p:cNvSpPr txBox="1"/>
          <p:nvPr/>
        </p:nvSpPr>
        <p:spPr>
          <a:xfrm>
            <a:off x="1916280" y="4154885"/>
            <a:ext cx="219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conditional independence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26323E-F323-DE17-B64D-E792E682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898883"/>
              </p:ext>
            </p:extLst>
          </p:nvPr>
        </p:nvGraphicFramePr>
        <p:xfrm>
          <a:off x="6129552" y="2247070"/>
          <a:ext cx="2235724" cy="2857500"/>
        </p:xfrm>
        <a:graphic>
          <a:graphicData uri="http://schemas.openxmlformats.org/drawingml/2006/table">
            <a:tbl>
              <a:tblPr/>
              <a:tblGrid>
                <a:gridCol w="12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l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e 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f 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b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44326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d 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0" grpId="0" animBg="1"/>
      <p:bldP spid="18551" grpId="0"/>
      <p:bldP spid="18552" grpId="0"/>
      <p:bldP spid="18553" grpId="0"/>
      <p:bldP spid="2" grpId="0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Box 182"/>
          <p:cNvSpPr txBox="1">
            <a:spLocks noChangeArrowheads="1"/>
          </p:cNvSpPr>
          <p:nvPr/>
        </p:nvSpPr>
        <p:spPr bwMode="auto">
          <a:xfrm>
            <a:off x="541748" y="2538433"/>
            <a:ext cx="512845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P(a|1)? P(b|1)?</a:t>
            </a:r>
          </a:p>
          <a:p>
            <a:r>
              <a:rPr lang="en-US" dirty="0"/>
              <a:t>Can all be calculated directly from the data!</a:t>
            </a:r>
          </a:p>
          <a:p>
            <a:endParaRPr lang="en-US" dirty="0"/>
          </a:p>
          <a:p>
            <a:r>
              <a:rPr lang="en-US" dirty="0"/>
              <a:t>P(a|1) = 3/5</a:t>
            </a:r>
          </a:p>
          <a:p>
            <a:r>
              <a:rPr lang="en-US" dirty="0"/>
              <a:t>P(b|1) = 1/5 </a:t>
            </a:r>
          </a:p>
          <a:p>
            <a:r>
              <a:rPr lang="en-US" dirty="0"/>
              <a:t>P(d|1) = 1/5</a:t>
            </a:r>
          </a:p>
          <a:p>
            <a:endParaRPr lang="en-US" dirty="0"/>
          </a:p>
          <a:p>
            <a:r>
              <a:rPr lang="en-US" dirty="0"/>
              <a:t>P(1) = 5/8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63C49-33BC-EA3B-009D-17D1ED21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5" y="118172"/>
            <a:ext cx="8229600" cy="729214"/>
          </a:xfrm>
        </p:spPr>
        <p:txBody>
          <a:bodyPr/>
          <a:lstStyle/>
          <a:p>
            <a:r>
              <a:rPr lang="en-US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B11C36-97C0-3B98-DEF0-A52BDAE89B87}"/>
                  </a:ext>
                </a:extLst>
              </p:cNvPr>
              <p:cNvSpPr txBox="1"/>
              <p:nvPr/>
            </p:nvSpPr>
            <p:spPr>
              <a:xfrm>
                <a:off x="684481" y="1454339"/>
                <a:ext cx="7775038" cy="746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</m:d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(1)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abd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B11C36-97C0-3B98-DEF0-A52BDAE89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1" y="1454339"/>
                <a:ext cx="7775038" cy="746423"/>
              </a:xfrm>
              <a:prstGeom prst="rect">
                <a:avLst/>
              </a:prstGeom>
              <a:blipFill>
                <a:blip r:embed="rId3"/>
                <a:stretch>
                  <a:fillRect l="-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29E60BB-166E-B608-0B8B-469A8597E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18857"/>
              </p:ext>
            </p:extLst>
          </p:nvPr>
        </p:nvGraphicFramePr>
        <p:xfrm>
          <a:off x="6366528" y="2425177"/>
          <a:ext cx="2235724" cy="2857500"/>
        </p:xfrm>
        <a:graphic>
          <a:graphicData uri="http://schemas.openxmlformats.org/drawingml/2006/table">
            <a:tbl>
              <a:tblPr/>
              <a:tblGrid>
                <a:gridCol w="1279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l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e 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f 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b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44326"/>
                  </a:ext>
                </a:extLst>
              </a:tr>
              <a:tr h="296976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d 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0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chapter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Text	</a:t>
            </a:r>
          </a:p>
          <a:p>
            <a:pPr lvl="1"/>
            <a:r>
              <a:rPr lang="en-US" dirty="0"/>
              <a:t>Also referred to as Natural Language Processing or NLP</a:t>
            </a:r>
          </a:p>
          <a:p>
            <a:pPr lvl="1"/>
            <a:r>
              <a:rPr lang="en-US" dirty="0"/>
              <a:t>Unstructured data!</a:t>
            </a:r>
          </a:p>
          <a:p>
            <a:r>
              <a:rPr lang="en-US" dirty="0"/>
              <a:t>Modelling Text with Naïve Bayes</a:t>
            </a:r>
          </a:p>
          <a:p>
            <a:r>
              <a:rPr lang="en-US" dirty="0"/>
              <a:t>Taste of text analytics…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DSB:   Chapter 10</a:t>
            </a:r>
          </a:p>
          <a:p>
            <a:r>
              <a:rPr lang="en-US" dirty="0" err="1"/>
              <a:t>Shmueli</a:t>
            </a:r>
            <a:r>
              <a:rPr lang="en-US" dirty="0"/>
              <a:t>: Chapter 20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99FA-C6DB-008D-6772-9035AB52EC4A}"/>
              </a:ext>
            </a:extLst>
          </p:cNvPr>
          <p:cNvSpPr txBox="1"/>
          <p:nvPr/>
        </p:nvSpPr>
        <p:spPr>
          <a:xfrm>
            <a:off x="3005959" y="613804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DA218-C7AB-623E-832D-BC5B5C180B9E}"/>
              </a:ext>
            </a:extLst>
          </p:cNvPr>
          <p:cNvSpPr txBox="1"/>
          <p:nvPr/>
        </p:nvSpPr>
        <p:spPr>
          <a:xfrm>
            <a:off x="2861187" y="5271222"/>
            <a:ext cx="3950569" cy="113877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Python: Natural Language Toolkit</a:t>
            </a: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nltk</a:t>
            </a:r>
            <a:endParaRPr lang="en-US" sz="20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import spacy</a:t>
            </a:r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So, what is probability of Spam=1?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581400"/>
            <a:ext cx="8915400" cy="5059363"/>
          </a:xfrm>
        </p:spPr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What is the final probability estimate? 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p(Spam=1|a b d)=0.015 / (0.015 + 0.083) = .153 = 15.3%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C1936-0F4F-E6A3-BB6C-B22674B1CA9A}"/>
                  </a:ext>
                </a:extLst>
              </p:cNvPr>
              <p:cNvSpPr txBox="1"/>
              <p:nvPr/>
            </p:nvSpPr>
            <p:spPr>
              <a:xfrm>
                <a:off x="1752507" y="1285038"/>
                <a:ext cx="7775038" cy="850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</m:d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5</m:t>
                            </m:r>
                          </m:den>
                        </m:f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8 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0.015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C1936-0F4F-E6A3-BB6C-B22674B1C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07" y="1285038"/>
                <a:ext cx="7775038" cy="850169"/>
              </a:xfrm>
              <a:prstGeom prst="rect">
                <a:avLst/>
              </a:prstGeom>
              <a:blipFill>
                <a:blip r:embed="rId3"/>
                <a:stretch>
                  <a:fillRect l="-163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C201BB-37F4-6FC8-5CE0-879988E88211}"/>
                  </a:ext>
                </a:extLst>
              </p:cNvPr>
              <p:cNvSpPr txBox="1"/>
              <p:nvPr/>
            </p:nvSpPr>
            <p:spPr>
              <a:xfrm>
                <a:off x="1752507" y="2610827"/>
                <a:ext cx="7775038" cy="81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ahoma" panose="020B0604030504040204" pitchFamily="34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𝑎𝑏𝑑</m:t>
                            </m:r>
                          </m:e>
                        </m:d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den>
                        </m:f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1 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x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8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P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0.083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𝑃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𝑎𝑏𝑑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C201BB-37F4-6FC8-5CE0-879988E88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507" y="2610827"/>
                <a:ext cx="7775038" cy="816634"/>
              </a:xfrm>
              <a:prstGeom prst="rect">
                <a:avLst/>
              </a:prstGeom>
              <a:blipFill>
                <a:blip r:embed="rId4"/>
                <a:stretch>
                  <a:fillRect l="-1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49E85-E643-5E6F-C00E-EAD4F71A1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49779"/>
              </p:ext>
            </p:extLst>
          </p:nvPr>
        </p:nvGraphicFramePr>
        <p:xfrm>
          <a:off x="88276" y="915178"/>
          <a:ext cx="1551988" cy="2857500"/>
        </p:xfrm>
        <a:graphic>
          <a:graphicData uri="http://schemas.openxmlformats.org/drawingml/2006/table">
            <a:tbl>
              <a:tblPr/>
              <a:tblGrid>
                <a:gridCol w="888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Text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Spam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l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it-IT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e k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 f 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c 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b 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444326"/>
                  </a:ext>
                </a:extLst>
              </a:tr>
              <a:tr h="262380"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fr-FR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 d f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E0D30"/>
                        </a:buClr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7100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086BEF-DC20-AAF0-4C34-01066F9B3BCE}"/>
              </a:ext>
            </a:extLst>
          </p:cNvPr>
          <p:cNvSpPr txBox="1"/>
          <p:nvPr/>
        </p:nvSpPr>
        <p:spPr>
          <a:xfrm>
            <a:off x="2580461" y="5791990"/>
            <a:ext cx="4673074" cy="92948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beware of zero probabilities…</a:t>
            </a:r>
          </a:p>
          <a:p>
            <a:pPr marL="0" indent="0" algn="l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do a ”Laplace correction” here if needed</a:t>
            </a:r>
          </a:p>
          <a:p>
            <a:pPr marL="0" indent="0" algn="l">
              <a:buNone/>
            </a:pPr>
            <a:r>
              <a:rPr lang="en-US" sz="16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sklearn.naive_bayes.BernoulliNB</a:t>
            </a:r>
            <a:r>
              <a:rPr lang="en-US" sz="16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(alpha=1)</a:t>
            </a:r>
          </a:p>
        </p:txBody>
      </p:sp>
    </p:spTree>
    <p:extLst>
      <p:ext uri="{BB962C8B-B14F-4D97-AF65-F5344CB8AC3E}">
        <p14:creationId xmlns:p14="http://schemas.microsoft.com/office/powerpoint/2010/main" val="241141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  <p:bldP spid="2" grpId="0"/>
      <p:bldP spid="3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090" y="359322"/>
            <a:ext cx="8229600" cy="685482"/>
          </a:xfrm>
        </p:spPr>
        <p:txBody>
          <a:bodyPr>
            <a:normAutofit/>
          </a:bodyPr>
          <a:lstStyle/>
          <a:p>
            <a:r>
              <a:rPr lang="en-US" dirty="0"/>
              <a:t>Why Naïve Bayes for text??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47170"/>
            <a:ext cx="8452308" cy="4955668"/>
          </a:xfrm>
        </p:spPr>
        <p:txBody>
          <a:bodyPr/>
          <a:lstStyle/>
          <a:p>
            <a:r>
              <a:rPr lang="en-US" dirty="0"/>
              <a:t>The conditional independence probability is very useful for text </a:t>
            </a:r>
          </a:p>
          <a:p>
            <a:pPr lvl="1"/>
            <a:r>
              <a:rPr lang="en-US" dirty="0"/>
              <a:t>We have probably never seen that specific collection of words before</a:t>
            </a:r>
          </a:p>
          <a:p>
            <a:pPr lvl="1"/>
            <a:r>
              <a:rPr lang="en-US" dirty="0"/>
              <a:t>BUT we have seen each word independently in both scenarios</a:t>
            </a:r>
          </a:p>
          <a:p>
            <a:pPr lvl="1"/>
            <a:endParaRPr lang="en-US" dirty="0"/>
          </a:p>
          <a:p>
            <a:r>
              <a:rPr lang="en-US" dirty="0"/>
              <a:t>The individual probabilities are very easy to calculate</a:t>
            </a:r>
          </a:p>
          <a:p>
            <a:pPr lvl="1"/>
            <a:r>
              <a:rPr lang="en-US" dirty="0"/>
              <a:t>Just counting when they occur</a:t>
            </a:r>
          </a:p>
          <a:p>
            <a:endParaRPr lang="en-US" dirty="0"/>
          </a:p>
          <a:p>
            <a:r>
              <a:rPr lang="en-US" dirty="0"/>
              <a:t>Naïve Bayes can be used for any predictive problem!</a:t>
            </a:r>
          </a:p>
          <a:p>
            <a:pPr lvl="1"/>
            <a:r>
              <a:rPr lang="en-US" dirty="0"/>
              <a:t>BUT the features have to all be nominal categorical (like words!) </a:t>
            </a:r>
          </a:p>
          <a:p>
            <a:pPr lvl="1"/>
            <a:r>
              <a:rPr lang="en-US" dirty="0"/>
              <a:t>If you have </a:t>
            </a:r>
            <a:r>
              <a:rPr lang="en-US" dirty="0" err="1"/>
              <a:t>numerics</a:t>
            </a:r>
            <a:r>
              <a:rPr lang="en-US" dirty="0"/>
              <a:t>, you can run NB by binning them </a:t>
            </a:r>
          </a:p>
          <a:p>
            <a:pPr lvl="2"/>
            <a:r>
              <a:rPr lang="en-US" dirty="0"/>
              <a:t>But you lose the ordering…have to treat them like nominal…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50516" y="6222641"/>
            <a:ext cx="131572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27C8E-632E-435E-8D7A-E81F227BC0D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63601-9F5F-B749-9B4A-87E678D83C5C}"/>
              </a:ext>
            </a:extLst>
          </p:cNvPr>
          <p:cNvSpPr txBox="1"/>
          <p:nvPr/>
        </p:nvSpPr>
        <p:spPr>
          <a:xfrm>
            <a:off x="4892511" y="6111605"/>
            <a:ext cx="2802370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Discussion:  DSB p261 </a:t>
            </a:r>
          </a:p>
        </p:txBody>
      </p:sp>
    </p:spTree>
    <p:extLst>
      <p:ext uri="{BB962C8B-B14F-4D97-AF65-F5344CB8AC3E}">
        <p14:creationId xmlns:p14="http://schemas.microsoft.com/office/powerpoint/2010/main" val="134053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3695"/>
            <a:ext cx="8229600" cy="64102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Naïve Bayes Example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8244"/>
            <a:ext cx="8648521" cy="2874633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DSB p 264</a:t>
            </a:r>
          </a:p>
          <a:p>
            <a:r>
              <a:rPr lang="en-US" dirty="0"/>
              <a:t>Evidence of lift from Facebook likes</a:t>
            </a:r>
          </a:p>
          <a:p>
            <a:r>
              <a:rPr lang="en-US" dirty="0"/>
              <a:t>Goal is to predict High IQ scores from various ”likes” on Facebook pages</a:t>
            </a:r>
          </a:p>
          <a:p>
            <a:r>
              <a:rPr lang="en-US" dirty="0"/>
              <a:t>“Likes” are like words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there are many of them</a:t>
            </a:r>
          </a:p>
          <a:p>
            <a:pPr lvl="1"/>
            <a:r>
              <a:rPr lang="en-US" dirty="0"/>
              <a:t>they are discrete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BD00B0D-DA48-E76A-6C16-39494743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326" y="2325392"/>
            <a:ext cx="3609852" cy="40543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64FAAB-67DE-51D9-221C-7331AAC379A1}"/>
              </a:ext>
            </a:extLst>
          </p:cNvPr>
          <p:cNvSpPr txBox="1"/>
          <p:nvPr/>
        </p:nvSpPr>
        <p:spPr>
          <a:xfrm>
            <a:off x="6957270" y="6415751"/>
            <a:ext cx="1937453" cy="33855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Kosinski, et al 2013</a:t>
            </a:r>
          </a:p>
        </p:txBody>
      </p:sp>
    </p:spTree>
    <p:extLst>
      <p:ext uri="{BB962C8B-B14F-4D97-AF65-F5344CB8AC3E}">
        <p14:creationId xmlns:p14="http://schemas.microsoft.com/office/powerpoint/2010/main" val="420692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3E0E0-BD78-1A29-1E00-41A4FDAF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7B1A1-2077-262B-86E1-4CF9CC7EB8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56" y="1769441"/>
            <a:ext cx="7077553" cy="914400"/>
          </a:xfrm>
        </p:spPr>
        <p:txBody>
          <a:bodyPr/>
          <a:lstStyle/>
          <a:p>
            <a:r>
              <a:rPr lang="en-US" dirty="0"/>
              <a:t>Representing Text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3887734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F728-1575-DD39-2FA3-CA8F11C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Text for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7D801-A906-3B7E-A605-5897992D66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822102-64A0-FF6B-C22D-61C8544BD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522142"/>
              </p:ext>
            </p:extLst>
          </p:nvPr>
        </p:nvGraphicFramePr>
        <p:xfrm>
          <a:off x="1755058" y="1040881"/>
          <a:ext cx="6253241" cy="5029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8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8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Loan Default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8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This loan request is to reduce credit card debt by receiving a more manageable finance charge and payment schedule than what I am currently paying on a monthly basis. I currently meet all my financial obligations without problems. This allows quicker debt reduction.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This loan will lower my interest rate on about $7000 of debt by 2 percentage points!  I have qualified for this great rate by having an outstanding credit score over the last 20 years.  Thank you for helping to fund me.&lt;</a:t>
                      </a:r>
                      <a:r>
                        <a:rPr lang="en-US" sz="1100" u="none" strike="noStrike" dirty="0" err="1">
                          <a:effectLst/>
                        </a:rPr>
                        <a:t>br</a:t>
                      </a:r>
                      <a:r>
                        <a:rPr lang="en-US" sz="1100" u="none" strike="noStrike" dirty="0">
                          <a:effectLst/>
                        </a:rPr>
                        <a:t>&gt;&lt;</a:t>
                      </a:r>
                      <a:r>
                        <a:rPr lang="en-US" sz="1100" u="none" strike="noStrike" dirty="0" err="1">
                          <a:effectLst/>
                        </a:rPr>
                        <a:t>br</a:t>
                      </a:r>
                      <a:r>
                        <a:rPr lang="en-US" sz="1100" u="none" strike="noStrike" dirty="0">
                          <a:effectLst/>
                        </a:rPr>
                        <a:t>&gt;  This short term loan will allow me to lower my interest rate by 2 percentage points.  I have qualified for a great rate due to my solid credit score, etc.  Thank you for helping me to achieve my goals.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To be financially stable within 3 years.  Pay off all bills and concentrating on paying off my house within 10 years of my plan.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To </a:t>
                      </a:r>
                      <a:r>
                        <a:rPr lang="en-US" sz="1100" u="none" strike="noStrike" dirty="0" err="1">
                          <a:effectLst/>
                        </a:rPr>
                        <a:t>consildate</a:t>
                      </a:r>
                      <a:r>
                        <a:rPr lang="en-US" sz="1100" u="none" strike="noStrike" dirty="0">
                          <a:effectLst/>
                        </a:rPr>
                        <a:t> credit card debt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  To consolidate bills for one monthly payment.&lt;</a:t>
                      </a:r>
                      <a:r>
                        <a:rPr lang="en-US" sz="1100" u="none" strike="noStrike" dirty="0" err="1">
                          <a:effectLst/>
                        </a:rPr>
                        <a:t>br</a:t>
                      </a:r>
                      <a:r>
                        <a:rPr lang="en-US" sz="1100" u="none" strike="noStrike" dirty="0">
                          <a:effectLst/>
                        </a:rPr>
                        <a:t>&gt;&lt;</a:t>
                      </a:r>
                      <a:r>
                        <a:rPr lang="en-US" sz="1100" u="none" strike="noStrike" dirty="0" err="1">
                          <a:effectLst/>
                        </a:rPr>
                        <a:t>br</a:t>
                      </a:r>
                      <a:r>
                        <a:rPr lang="en-US" sz="1100" u="none" strike="noStrike" dirty="0">
                          <a:effectLst/>
                        </a:rPr>
                        <a:t>&gt;  To pay off credit card debt and have one monthly payment.&lt;</a:t>
                      </a:r>
                      <a:r>
                        <a:rPr lang="en-US" sz="1100" u="none" strike="noStrike" dirty="0" err="1">
                          <a:effectLst/>
                        </a:rPr>
                        <a:t>br</a:t>
                      </a:r>
                      <a:r>
                        <a:rPr lang="en-US" sz="1100" u="none" strike="noStrike" dirty="0">
                          <a:effectLst/>
                        </a:rPr>
                        <a:t>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2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To consolidate credit card bills and be debt free in 5 years&lt;br&gt;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0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To consolidate credit card debt.&lt;br&gt;&lt;br&gt;  My loan is to consolidate credit card debt and simplify my payments,&lt;br&gt;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97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  To consolidate some credit cards and assist my son who is graduating from college relocate to the Washington DC area where he has accepted a full time job.&lt;br&gt;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726" marR="3726" marT="372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899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DFCC-B5A1-E678-B4A6-981B6840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method: Bag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9CD4-23F7-0532-FFD1-1A172E07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4" y="865739"/>
            <a:ext cx="8229600" cy="4814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document is simply a 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3999-7EAD-A0B1-1740-1A60E6B15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DA37D2-CB76-E073-6733-59EA214CFC05}"/>
              </a:ext>
            </a:extLst>
          </p:cNvPr>
          <p:cNvSpPr txBox="1">
            <a:spLocks/>
          </p:cNvSpPr>
          <p:nvPr/>
        </p:nvSpPr>
        <p:spPr bwMode="auto">
          <a:xfrm>
            <a:off x="324464" y="1490663"/>
            <a:ext cx="8568813" cy="3391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Text:  </a:t>
            </a:r>
            <a:r>
              <a:rPr lang="en-US" i="1" kern="0" dirty="0"/>
              <a:t>“This loan request is to reduce credit card debt by receiving a more manageable finance charge and payment schedule than what I am currently paying on a monthly basis. I currently meet all my financial obligations without problems. This allows quicker debt reduction.”</a:t>
            </a:r>
            <a:endParaRPr lang="en-US" i="1" kern="0" dirty="0">
              <a:solidFill>
                <a:srgbClr val="000000"/>
              </a:solidFill>
              <a:latin typeface="Calibri"/>
            </a:endParaRPr>
          </a:p>
          <a:p>
            <a:pPr>
              <a:buClrTx/>
            </a:pPr>
            <a:endParaRPr lang="en-US" kern="0" dirty="0"/>
          </a:p>
          <a:p>
            <a:pPr>
              <a:buClrTx/>
            </a:pPr>
            <a:r>
              <a:rPr lang="en-US" kern="0" dirty="0"/>
              <a:t>BAG:{without,what,to,this,this,than,schedule,request,reduction,reduce,receiving,quicker,problems,payment,paying,on,obligations,my,more,monthly,meet,manageable,loan,is,financial,finance,debt,debt,currently,currently,credit,charge,card,by,basis,and,am,allows,all,a,a,I,I}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007AE-2A1D-796D-62B2-9279915A4527}"/>
              </a:ext>
            </a:extLst>
          </p:cNvPr>
          <p:cNvSpPr txBox="1"/>
          <p:nvPr/>
        </p:nvSpPr>
        <p:spPr>
          <a:xfrm>
            <a:off x="3754912" y="4896466"/>
            <a:ext cx="4221990" cy="173586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BoW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simple, convenient, but ignores:</a:t>
            </a:r>
          </a:p>
          <a:p>
            <a:pPr marL="285750" indent="-28575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Grammar</a:t>
            </a:r>
          </a:p>
          <a:p>
            <a:pPr marL="285750" indent="-285750"/>
            <a:r>
              <a:rPr lang="en-US" sz="1800" i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 order</a:t>
            </a:r>
          </a:p>
          <a:p>
            <a:pPr marL="285750" indent="-285750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Sentence structure</a:t>
            </a:r>
            <a:endParaRPr lang="en-US" sz="180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2E82C-0FAD-2B52-ECB0-C890225C0AA1}"/>
              </a:ext>
            </a:extLst>
          </p:cNvPr>
          <p:cNvSpPr txBox="1"/>
          <p:nvPr/>
        </p:nvSpPr>
        <p:spPr>
          <a:xfrm>
            <a:off x="324464" y="4939635"/>
            <a:ext cx="2914254" cy="132343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known as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tokenization: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taking a document and reducing it to its terms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831-BDB4-C258-41B4-C3CD70DC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</a:t>
            </a:r>
            <a:r>
              <a:rPr lang="en-US" dirty="0" err="1"/>
              <a:t>BoW</a:t>
            </a:r>
            <a:r>
              <a:rPr lang="en-US" dirty="0"/>
              <a:t>: Term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47A4-1045-E2E0-A250-B08EFDEE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3642852" cy="467688"/>
          </a:xfrm>
        </p:spPr>
        <p:txBody>
          <a:bodyPr/>
          <a:lstStyle/>
          <a:p>
            <a:r>
              <a:rPr lang="en-US" dirty="0"/>
              <a:t>From DSB: Chap 10: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5CB5A-70E0-D0BF-C509-588ECB066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CDAA1-419D-F302-1215-802EFCBD4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914"/>
            <a:ext cx="3659960" cy="1188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F8772-6C1A-EF09-041D-E781FA837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711" y="1645747"/>
            <a:ext cx="4950977" cy="1629697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4296C14-80C5-1FC1-7FD4-8A07100A4383}"/>
              </a:ext>
            </a:extLst>
          </p:cNvPr>
          <p:cNvSpPr/>
          <p:nvPr/>
        </p:nvSpPr>
        <p:spPr bwMode="auto">
          <a:xfrm>
            <a:off x="3451123" y="2460595"/>
            <a:ext cx="626588" cy="312102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CE9F2-5AA3-F950-C09F-983A50CA1AB4}"/>
              </a:ext>
            </a:extLst>
          </p:cNvPr>
          <p:cNvSpPr txBox="1"/>
          <p:nvPr/>
        </p:nvSpPr>
        <p:spPr>
          <a:xfrm>
            <a:off x="703088" y="3885249"/>
            <a:ext cx="77811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a Term Frequency document – a count of the words in each document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TF(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d,t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 # of times term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appears in document </a:t>
            </a:r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48AE-9264-1572-1135-F05A50E0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F59B-9A3C-3A6D-F9D6-31AA4FE8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Language is notoriously messy!!! Looking at every word as its own entity might not make sense!</a:t>
            </a:r>
          </a:p>
          <a:p>
            <a:pPr lvl="1"/>
            <a:r>
              <a:rPr lang="en-US" sz="2400" dirty="0"/>
              <a:t>Not all words are important</a:t>
            </a:r>
          </a:p>
          <a:p>
            <a:pPr lvl="1"/>
            <a:r>
              <a:rPr lang="en-US" sz="2400" dirty="0"/>
              <a:t>Some words mean the same thing</a:t>
            </a:r>
          </a:p>
          <a:p>
            <a:pPr lvl="1"/>
            <a:r>
              <a:rPr lang="en-US" sz="2400" dirty="0"/>
              <a:t>Tenses</a:t>
            </a:r>
          </a:p>
          <a:p>
            <a:pPr lvl="1"/>
            <a:r>
              <a:rPr lang="en-US" sz="2400" dirty="0"/>
              <a:t>Long tail! </a:t>
            </a:r>
          </a:p>
          <a:p>
            <a:pPr lvl="1"/>
            <a:r>
              <a:rPr lang="en-US" sz="2400" dirty="0"/>
              <a:t>Spelling! </a:t>
            </a:r>
          </a:p>
          <a:p>
            <a:pPr lvl="1"/>
            <a:r>
              <a:rPr lang="en-US" sz="2400" dirty="0"/>
              <a:t>Phrases that might not make sense to break up : “data science”  “double play”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9BBA-C0B5-98AA-40CC-05E4D6284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860C-A435-2595-A16D-D969995F3E1C}"/>
              </a:ext>
            </a:extLst>
          </p:cNvPr>
          <p:cNvSpPr txBox="1"/>
          <p:nvPr/>
        </p:nvSpPr>
        <p:spPr>
          <a:xfrm>
            <a:off x="2383837" y="5636046"/>
            <a:ext cx="4376326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…but we have to start somewhere …</a:t>
            </a:r>
          </a:p>
        </p:txBody>
      </p:sp>
    </p:spTree>
    <p:extLst>
      <p:ext uri="{BB962C8B-B14F-4D97-AF65-F5344CB8AC3E}">
        <p14:creationId xmlns:p14="http://schemas.microsoft.com/office/powerpoint/2010/main" val="44098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48AE-9264-1572-1135-F05A50E0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Mining: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AF59B-9A3C-3A6D-F9D6-31AA4FE8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5374"/>
            <a:ext cx="7980217" cy="5836101"/>
          </a:xfrm>
        </p:spPr>
        <p:txBody>
          <a:bodyPr/>
          <a:lstStyle/>
          <a:p>
            <a:r>
              <a:rPr lang="en-US" dirty="0"/>
              <a:t>Pre-processing steps for text:</a:t>
            </a:r>
          </a:p>
          <a:p>
            <a:pPr lvl="1"/>
            <a:r>
              <a:rPr lang="en-US" sz="2000" dirty="0"/>
              <a:t>Remove symbols and punctuation</a:t>
            </a:r>
          </a:p>
          <a:p>
            <a:pPr lvl="1"/>
            <a:r>
              <a:rPr lang="en-US" sz="2000" i="0" dirty="0"/>
              <a:t>Stop-word removal </a:t>
            </a:r>
          </a:p>
          <a:p>
            <a:pPr lvl="2"/>
            <a:r>
              <a:rPr lang="en-US" i="0" dirty="0">
                <a:latin typeface="Consolas" panose="020B0609020204030204" pitchFamily="49" charset="0"/>
                <a:cs typeface="Consolas" panose="020B0609020204030204" pitchFamily="49" charset="0"/>
              </a:rPr>
              <a:t>(the, is, in, a, at, for, where, when)</a:t>
            </a:r>
          </a:p>
          <a:p>
            <a:pPr lvl="2"/>
            <a:r>
              <a:rPr lang="en-US" dirty="0"/>
              <a:t>But be careful - “not”, “very”, and ”the” can be important (e.g. “The Batman”)</a:t>
            </a:r>
            <a:endParaRPr lang="en-US" i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i="0" dirty="0"/>
              <a:t>Stemming – eliminate suffixes from words</a:t>
            </a:r>
          </a:p>
          <a:p>
            <a:pPr lvl="2"/>
            <a:r>
              <a:rPr lang="en-US" i="0" dirty="0"/>
              <a:t>“</a:t>
            </a:r>
            <a:r>
              <a:rPr lang="en-US" i="0" dirty="0" err="1"/>
              <a:t>walking”,”walk”,”walked”,”walks</a:t>
            </a:r>
            <a:r>
              <a:rPr lang="en-US" i="0" dirty="0"/>
              <a:t>” =&gt; “walk”</a:t>
            </a:r>
          </a:p>
          <a:p>
            <a:pPr lvl="1"/>
            <a:r>
              <a:rPr lang="en-US" sz="2000" i="0" dirty="0"/>
              <a:t>Synonym lookup and replacement</a:t>
            </a:r>
          </a:p>
          <a:p>
            <a:pPr lvl="2"/>
            <a:r>
              <a:rPr lang="en-US" i="0" dirty="0"/>
              <a:t>(“Travel”, “vacation”, “</a:t>
            </a:r>
            <a:r>
              <a:rPr lang="en-US" dirty="0"/>
              <a:t>t</a:t>
            </a:r>
            <a:r>
              <a:rPr lang="en-US" i="0" dirty="0"/>
              <a:t>rip”, ”journey”) =&gt; “travel”</a:t>
            </a:r>
          </a:p>
          <a:p>
            <a:pPr lvl="1"/>
            <a:r>
              <a:rPr lang="en-US" sz="2000" i="0" dirty="0"/>
              <a:t>Remove rare words</a:t>
            </a:r>
          </a:p>
          <a:p>
            <a:pPr lvl="2"/>
            <a:r>
              <a:rPr lang="en-US" dirty="0"/>
              <a:t>Words that occur only once might overfit</a:t>
            </a:r>
          </a:p>
          <a:p>
            <a:pPr lvl="1"/>
            <a:r>
              <a:rPr lang="en-US" sz="2000" dirty="0"/>
              <a:t>Spell correction</a:t>
            </a:r>
          </a:p>
          <a:p>
            <a:pPr lvl="1"/>
            <a:r>
              <a:rPr lang="en-US" sz="2000" i="0" dirty="0"/>
              <a:t>Case correction </a:t>
            </a:r>
            <a:endParaRPr lang="en-US" sz="2000" dirty="0"/>
          </a:p>
          <a:p>
            <a:pPr marL="757237" lvl="2" indent="0">
              <a:buNone/>
              <a:defRPr/>
            </a:pPr>
            <a:endParaRPr lang="en-US" sz="18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C9BBA-C0B5-98AA-40CC-05E4D6284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A94BA-3B8E-D1F8-838F-F5DA75705A39}"/>
              </a:ext>
            </a:extLst>
          </p:cNvPr>
          <p:cNvSpPr txBox="1"/>
          <p:nvPr/>
        </p:nvSpPr>
        <p:spPr>
          <a:xfrm>
            <a:off x="2558286" y="6045170"/>
            <a:ext cx="4188647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of these can be domain specific!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E3C7E-F22F-A426-30DA-97CCE76E94CB}"/>
              </a:ext>
            </a:extLst>
          </p:cNvPr>
          <p:cNvSpPr txBox="1"/>
          <p:nvPr/>
        </p:nvSpPr>
        <p:spPr>
          <a:xfrm>
            <a:off x="6435129" y="1743711"/>
            <a:ext cx="251222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nltk.corpus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import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stopwords</a:t>
            </a:r>
            <a:endParaRPr lang="en-US" sz="10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0F968-695F-1868-57B8-920BAA31531C}"/>
              </a:ext>
            </a:extLst>
          </p:cNvPr>
          <p:cNvSpPr txBox="1"/>
          <p:nvPr/>
        </p:nvSpPr>
        <p:spPr>
          <a:xfrm>
            <a:off x="6094308" y="3180051"/>
            <a:ext cx="270887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 rtl="0" fontAlgn="base">
              <a:buNone/>
            </a:pPr>
            <a:r>
              <a:rPr lang="en-US" sz="10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sz="10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nltk.stem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sz="10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PorterStemmer</a:t>
            </a:r>
            <a:endParaRPr lang="en-US" sz="10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EDD75-57BC-35D6-CC68-DA73F46E67F2}"/>
              </a:ext>
            </a:extLst>
          </p:cNvPr>
          <p:cNvSpPr txBox="1"/>
          <p:nvPr/>
        </p:nvSpPr>
        <p:spPr>
          <a:xfrm>
            <a:off x="3076861" y="5270112"/>
            <a:ext cx="140118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 rtl="0" fontAlgn="base">
              <a:buNone/>
            </a:pPr>
            <a:r>
              <a:rPr lang="en-US" sz="1000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String.lower</a:t>
            </a:r>
            <a:r>
              <a:rPr lang="en-US" sz="1000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FD40C-74A0-BA31-93C8-474B26EA9D1D}"/>
              </a:ext>
            </a:extLst>
          </p:cNvPr>
          <p:cNvSpPr txBox="1"/>
          <p:nvPr/>
        </p:nvSpPr>
        <p:spPr>
          <a:xfrm>
            <a:off x="6094308" y="3955109"/>
            <a:ext cx="270887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 rtl="0" fontAlgn="base">
              <a:buNone/>
            </a:pP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</a:rPr>
              <a:t>Embeddings: word2vec (advanced!)</a:t>
            </a:r>
            <a:endParaRPr lang="en-US" sz="10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681DB-D39A-0F1C-6716-C9EB3ECEA190}"/>
              </a:ext>
            </a:extLst>
          </p:cNvPr>
          <p:cNvSpPr txBox="1"/>
          <p:nvPr/>
        </p:nvSpPr>
        <p:spPr>
          <a:xfrm>
            <a:off x="4652609" y="4900112"/>
            <a:ext cx="2708870" cy="24622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 rtl="0" fontAlgn="base">
              <a:buNone/>
            </a:pPr>
            <a:r>
              <a:rPr lang="en-US" sz="1000" dirty="0" err="1">
                <a:solidFill>
                  <a:srgbClr val="273239"/>
                </a:solidFill>
                <a:latin typeface="Consolas" panose="020B0609020204030204" pitchFamily="49" charset="0"/>
              </a:rPr>
              <a:t>pySpellChecker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73239"/>
                </a:solidFill>
                <a:latin typeface="Consolas" panose="020B0609020204030204" pitchFamily="49" charset="0"/>
              </a:rPr>
              <a:t>JamSpell</a:t>
            </a:r>
            <a:r>
              <a:rPr lang="en-US" sz="1000" dirty="0">
                <a:solidFill>
                  <a:srgbClr val="273239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273239"/>
                </a:solidFill>
                <a:latin typeface="Consolas" panose="020B0609020204030204" pitchFamily="49" charset="0"/>
              </a:rPr>
              <a:t>textblob</a:t>
            </a:r>
            <a:endParaRPr lang="en-US" sz="1000" b="0" i="0" dirty="0">
              <a:solidFill>
                <a:srgbClr val="27323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7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8" grpId="0" animBg="1"/>
      <p:bldP spid="9" grpId="0" animBg="1"/>
      <p:bldP spid="10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E8D9-30CC-8805-7B45-773CF957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unstructured to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4140-8552-2BE0-123C-87AABA50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865739"/>
            <a:ext cx="8067368" cy="939636"/>
          </a:xfrm>
        </p:spPr>
        <p:txBody>
          <a:bodyPr/>
          <a:lstStyle/>
          <a:p>
            <a:r>
              <a:rPr lang="en-US" dirty="0"/>
              <a:t>After all of the counting and processing, we now have a structured Term Frequency (TF) data set for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B767-806D-E142-3922-D02CE0E5A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F3A0B-9948-CB46-52FC-10951BFCC85E}"/>
              </a:ext>
            </a:extLst>
          </p:cNvPr>
          <p:cNvSpPr txBox="1">
            <a:spLocks/>
          </p:cNvSpPr>
          <p:nvPr/>
        </p:nvSpPr>
        <p:spPr bwMode="auto">
          <a:xfrm>
            <a:off x="1076632" y="4851236"/>
            <a:ext cx="8067368" cy="93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Can be used for supervised or unsupervised</a:t>
            </a:r>
          </a:p>
          <a:p>
            <a:pPr>
              <a:buClrTx/>
            </a:pPr>
            <a:r>
              <a:rPr lang="en-US" kern="0" dirty="0"/>
              <a:t>Popular supervised methods for text include:</a:t>
            </a:r>
          </a:p>
          <a:p>
            <a:pPr lvl="1" eaLnBrk="1" hangingPunct="1">
              <a:defRPr/>
            </a:pPr>
            <a:r>
              <a:rPr lang="en-US" sz="2000" dirty="0"/>
              <a:t>Support-vector machines (see previous notes)</a:t>
            </a:r>
          </a:p>
          <a:p>
            <a:pPr lvl="1" eaLnBrk="1" hangingPunct="1">
              <a:defRPr/>
            </a:pPr>
            <a:r>
              <a:rPr lang="en-US" sz="2000" dirty="0"/>
              <a:t>Logistic regression (regularized for large feature space)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accent6"/>
                </a:solidFill>
              </a:rPr>
              <a:t>Naïve Bayes</a:t>
            </a:r>
          </a:p>
          <a:p>
            <a:pPr>
              <a:buClrTx/>
            </a:pPr>
            <a:endParaRPr lang="en-US" kern="0" dirty="0"/>
          </a:p>
        </p:txBody>
      </p:sp>
      <p:graphicFrame>
        <p:nvGraphicFramePr>
          <p:cNvPr id="6" name="Group 110">
            <a:extLst>
              <a:ext uri="{FF2B5EF4-FFF2-40B4-BE49-F238E27FC236}">
                <a16:creationId xmlns:a16="http://schemas.microsoft.com/office/drawing/2014/main" id="{7805DB09-0CD0-D7C2-C5BA-54EE9CC1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53495"/>
              </p:ext>
            </p:extLst>
          </p:nvPr>
        </p:nvGraphicFramePr>
        <p:xfrm>
          <a:off x="2499835" y="1594953"/>
          <a:ext cx="5120165" cy="3048000"/>
        </p:xfrm>
        <a:graphic>
          <a:graphicData uri="http://schemas.openxmlformats.org/drawingml/2006/table">
            <a:tbl>
              <a:tblPr/>
              <a:tblGrid>
                <a:gridCol w="74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5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Likelihood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8C09D2-6496-0ECD-7742-EC75B061CC47}"/>
              </a:ext>
            </a:extLst>
          </p:cNvPr>
          <p:cNvSpPr txBox="1"/>
          <p:nvPr/>
        </p:nvSpPr>
        <p:spPr>
          <a:xfrm>
            <a:off x="432282" y="2611052"/>
            <a:ext cx="1418978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0704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E053-275C-7F84-3B1A-B401C39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Spam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D6F5B-6322-0792-DB0C-A59F58169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BC4C69-24B7-4363-BAA9-E94A932F3FAE}"/>
              </a:ext>
            </a:extLst>
          </p:cNvPr>
          <p:cNvSpPr txBox="1">
            <a:spLocks/>
          </p:cNvSpPr>
          <p:nvPr/>
        </p:nvSpPr>
        <p:spPr bwMode="auto">
          <a:xfrm>
            <a:off x="5582777" y="2989178"/>
            <a:ext cx="2962132" cy="4224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kern="0" dirty="0"/>
              <a:t>Recently in my texts: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4E128A-27BB-4F61-9FAD-5BD407D196BF}"/>
              </a:ext>
            </a:extLst>
          </p:cNvPr>
          <p:cNvSpPr txBox="1">
            <a:spLocks/>
          </p:cNvSpPr>
          <p:nvPr/>
        </p:nvSpPr>
        <p:spPr bwMode="auto">
          <a:xfrm>
            <a:off x="805826" y="980765"/>
            <a:ext cx="2962132" cy="4224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kern="0" dirty="0"/>
              <a:t>Recently in my email:</a:t>
            </a:r>
          </a:p>
        </p:txBody>
      </p:sp>
      <p:pic>
        <p:nvPicPr>
          <p:cNvPr id="15" name="Picture 14" descr="A screenshot of a email&#10;&#10;Description automatically generated">
            <a:extLst>
              <a:ext uri="{FF2B5EF4-FFF2-40B4-BE49-F238E27FC236}">
                <a16:creationId xmlns:a16="http://schemas.microsoft.com/office/drawing/2014/main" id="{3C96C71A-EF8B-B853-AA1D-7FD27689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" y="1403208"/>
            <a:ext cx="4782207" cy="4470324"/>
          </a:xfrm>
          <a:prstGeom prst="rect">
            <a:avLst/>
          </a:prstGeom>
        </p:spPr>
      </p:pic>
      <p:pic>
        <p:nvPicPr>
          <p:cNvPr id="10" name="Picture 9" descr="A message on a computer&#10;&#10;Description automatically generated with medium confidence">
            <a:extLst>
              <a:ext uri="{FF2B5EF4-FFF2-40B4-BE49-F238E27FC236}">
                <a16:creationId xmlns:a16="http://schemas.microsoft.com/office/drawing/2014/main" id="{BACBCBF8-45C9-D7FA-6C74-DD790709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58" y="3657600"/>
            <a:ext cx="464574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E8D9-30CC-8805-7B45-773CF957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Term-Frequency Table (TF)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04140-8552-2BE0-123C-87AABA509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865739"/>
            <a:ext cx="8067368" cy="939636"/>
          </a:xfrm>
        </p:spPr>
        <p:txBody>
          <a:bodyPr/>
          <a:lstStyle/>
          <a:p>
            <a:r>
              <a:rPr lang="en-US" dirty="0"/>
              <a:t>Term-Frequency table</a:t>
            </a:r>
          </a:p>
          <a:p>
            <a:pPr lvl="1"/>
            <a:r>
              <a:rPr lang="en-US" dirty="0"/>
              <a:t>Often normalized to account for total words in each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B767-806D-E142-3922-D02CE0E5A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8F3A0B-9948-CB46-52FC-10951BFCC85E}"/>
              </a:ext>
            </a:extLst>
          </p:cNvPr>
          <p:cNvSpPr txBox="1">
            <a:spLocks/>
          </p:cNvSpPr>
          <p:nvPr/>
        </p:nvSpPr>
        <p:spPr bwMode="auto">
          <a:xfrm>
            <a:off x="538315" y="4647871"/>
            <a:ext cx="8325463" cy="179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But how do we account for some terms being more important than others? </a:t>
            </a:r>
          </a:p>
          <a:p>
            <a:pPr lvl="1">
              <a:buClrTx/>
            </a:pPr>
            <a:r>
              <a:rPr lang="en-US" kern="0" dirty="0"/>
              <a:t>“Olivia” less important than “Rodrigo”</a:t>
            </a:r>
          </a:p>
          <a:p>
            <a:pPr lvl="1">
              <a:buClrTx/>
            </a:pPr>
            <a:r>
              <a:rPr lang="en-US" kern="0" dirty="0"/>
              <a:t>A term that is too common is not distinguishing, and therefore not useful for classification or clustering (</a:t>
            </a:r>
            <a:r>
              <a:rPr lang="en-US" kern="0" dirty="0" err="1"/>
              <a:t>stopwords</a:t>
            </a:r>
            <a:r>
              <a:rPr lang="en-US" kern="0" dirty="0"/>
              <a:t>, but others too)</a:t>
            </a:r>
          </a:p>
          <a:p>
            <a:pPr>
              <a:buClrTx/>
            </a:pPr>
            <a:endParaRPr lang="en-US" kern="0" dirty="0"/>
          </a:p>
        </p:txBody>
      </p:sp>
      <p:graphicFrame>
        <p:nvGraphicFramePr>
          <p:cNvPr id="6" name="Group 110">
            <a:extLst>
              <a:ext uri="{FF2B5EF4-FFF2-40B4-BE49-F238E27FC236}">
                <a16:creationId xmlns:a16="http://schemas.microsoft.com/office/drawing/2014/main" id="{7805DB09-0CD0-D7C2-C5BA-54EE9CC1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92946"/>
              </p:ext>
            </p:extLst>
          </p:nvPr>
        </p:nvGraphicFramePr>
        <p:xfrm>
          <a:off x="3239141" y="1645270"/>
          <a:ext cx="4909398" cy="2692888"/>
        </p:xfrm>
        <a:graphic>
          <a:graphicData uri="http://schemas.openxmlformats.org/drawingml/2006/table">
            <a:tbl>
              <a:tblPr/>
              <a:tblGrid>
                <a:gridCol w="71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SQL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Likelihood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C8706C-FB0E-476A-65B9-01893851036E}"/>
              </a:ext>
            </a:extLst>
          </p:cNvPr>
          <p:cNvSpPr txBox="1"/>
          <p:nvPr/>
        </p:nvSpPr>
        <p:spPr>
          <a:xfrm>
            <a:off x="280221" y="2236167"/>
            <a:ext cx="2566219" cy="132343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normalize, divide each number by the words in its own document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175577-EC64-24C7-7401-779BC9A89FF1}"/>
              </a:ext>
            </a:extLst>
          </p:cNvPr>
          <p:cNvCxnSpPr>
            <a:cxnSpLocks/>
          </p:cNvCxnSpPr>
          <p:nvPr/>
        </p:nvCxnSpPr>
        <p:spPr bwMode="auto">
          <a:xfrm>
            <a:off x="2846440" y="2897886"/>
            <a:ext cx="26547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7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5513-9E6E-1D32-99F0-D6103C1D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Document Frequency (IDF)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2D19-F51D-CCFE-DAE3-C6803063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111613" cy="1736049"/>
          </a:xfrm>
        </p:spPr>
        <p:txBody>
          <a:bodyPr/>
          <a:lstStyle/>
          <a:p>
            <a:pPr>
              <a:buClrTx/>
            </a:pPr>
            <a:r>
              <a:rPr lang="en-US" kern="0" dirty="0"/>
              <a:t>Concept: </a:t>
            </a:r>
          </a:p>
          <a:p>
            <a:pPr lvl="1">
              <a:buClrTx/>
            </a:pPr>
            <a:r>
              <a:rPr lang="en-US" kern="0" dirty="0"/>
              <a:t>The fewer documents a word appears in, the more significant it is when it does appear! </a:t>
            </a:r>
          </a:p>
          <a:p>
            <a:pPr lvl="1">
              <a:buClrTx/>
            </a:pPr>
            <a:endParaRPr lang="en-US" dirty="0"/>
          </a:p>
          <a:p>
            <a:pPr lvl="1">
              <a:buClrTx/>
            </a:pPr>
            <a:endParaRPr lang="en-US" dirty="0"/>
          </a:p>
          <a:p>
            <a:pPr marL="342900" lvl="1" indent="0">
              <a:buClrTx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A90D8-FFB1-9CB8-3CE0-E26DC7EFC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5AEF7D-3051-147B-9F9A-F5D6DFD9A467}"/>
                  </a:ext>
                </a:extLst>
              </p:cNvPr>
              <p:cNvSpPr txBox="1"/>
              <p:nvPr/>
            </p:nvSpPr>
            <p:spPr>
              <a:xfrm>
                <a:off x="811162" y="2566219"/>
                <a:ext cx="5857694" cy="13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Inverse Document Frequency (IDF) :</a:t>
                </a:r>
              </a:p>
              <a:p>
                <a:pPr marL="0" indent="0" algn="l">
                  <a:buNone/>
                </a:pPr>
                <a:endPara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buNone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IDF(t) = log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Total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number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of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documents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Number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of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documents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containing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term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**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5AEF7D-3051-147B-9F9A-F5D6DFD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62" y="2566219"/>
                <a:ext cx="5857694" cy="1360052"/>
              </a:xfrm>
              <a:prstGeom prst="rect">
                <a:avLst/>
              </a:prstGeom>
              <a:blipFill>
                <a:blip r:embed="rId3"/>
                <a:stretch>
                  <a:fillRect l="-864"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3E871C-250F-4C55-8C99-65B65DD6AE92}"/>
              </a:ext>
            </a:extLst>
          </p:cNvPr>
          <p:cNvSpPr txBox="1"/>
          <p:nvPr/>
        </p:nvSpPr>
        <p:spPr>
          <a:xfrm>
            <a:off x="2225917" y="5054888"/>
            <a:ext cx="53333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IDF is the boost a term gets for being rare</a:t>
            </a:r>
          </a:p>
          <a:p>
            <a:pPr marL="342900" indent="-342900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Rare terms have high IDF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B75E6-9BB5-09C2-84E8-D36EB6B13C0F}"/>
              </a:ext>
            </a:extLst>
          </p:cNvPr>
          <p:cNvSpPr txBox="1"/>
          <p:nvPr/>
        </p:nvSpPr>
        <p:spPr>
          <a:xfrm>
            <a:off x="4213424" y="4037223"/>
            <a:ext cx="4679551" cy="307777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** Note: DSB book has a slightly different version of IDF</a:t>
            </a:r>
          </a:p>
        </p:txBody>
      </p:sp>
    </p:spTree>
    <p:extLst>
      <p:ext uri="{BB962C8B-B14F-4D97-AF65-F5344CB8AC3E}">
        <p14:creationId xmlns:p14="http://schemas.microsoft.com/office/powerpoint/2010/main" val="15711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F69F-866E-35CD-BF8D-902C05D8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Text: 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A3B9-D606-40A5-AD20-BD293B7F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1899"/>
            <a:ext cx="8332839" cy="2724191"/>
          </a:xfrm>
        </p:spPr>
        <p:txBody>
          <a:bodyPr/>
          <a:lstStyle/>
          <a:p>
            <a:r>
              <a:rPr lang="en-US" dirty="0"/>
              <a:t>A term is important for a given document if it has:</a:t>
            </a:r>
          </a:p>
          <a:p>
            <a:pPr lvl="1"/>
            <a:r>
              <a:rPr lang="en-US" dirty="0"/>
              <a:t> high term frequency (it appears a lot)</a:t>
            </a:r>
          </a:p>
          <a:p>
            <a:pPr lvl="1"/>
            <a:r>
              <a:rPr lang="en-US" dirty="0"/>
              <a:t> high IDF (it doesn’t appear in other documents as much)</a:t>
            </a:r>
          </a:p>
          <a:p>
            <a:r>
              <a:rPr lang="en-US" dirty="0"/>
              <a:t>A common way to represent text is to transform the original term document into a </a:t>
            </a:r>
            <a:r>
              <a:rPr lang="en-US" b="1" dirty="0"/>
              <a:t>TFIDF </a:t>
            </a:r>
            <a:r>
              <a:rPr lang="en-US" dirty="0"/>
              <a:t>version, where: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b="1" dirty="0"/>
              <a:t>TFIDF</a:t>
            </a:r>
            <a:r>
              <a:rPr lang="en-US" sz="2400" i="1" dirty="0"/>
              <a:t>(</a:t>
            </a:r>
            <a:r>
              <a:rPr lang="en-US" sz="2400" i="1" dirty="0" err="1"/>
              <a:t>d,t</a:t>
            </a:r>
            <a:r>
              <a:rPr lang="en-US" sz="2400" i="1" dirty="0"/>
              <a:t>)</a:t>
            </a:r>
            <a:r>
              <a:rPr lang="en-US" sz="2400" dirty="0"/>
              <a:t> = TF</a:t>
            </a:r>
            <a:r>
              <a:rPr lang="en-US" sz="2400" i="1" dirty="0"/>
              <a:t>(</a:t>
            </a:r>
            <a:r>
              <a:rPr lang="en-US" sz="2400" i="1" dirty="0" err="1"/>
              <a:t>d,t</a:t>
            </a:r>
            <a:r>
              <a:rPr lang="en-US" sz="2400" i="1" dirty="0"/>
              <a:t>)</a:t>
            </a:r>
            <a:r>
              <a:rPr lang="en-US" sz="2400" dirty="0"/>
              <a:t> x IDF</a:t>
            </a:r>
            <a:r>
              <a:rPr lang="en-US" sz="2400" i="1" dirty="0"/>
              <a:t>(t)</a:t>
            </a:r>
            <a:endParaRPr lang="en-US" sz="24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54F9B-95D1-8010-95DA-8BA2ABB77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4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69030A4C-8D85-6120-1234-38EE2E08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99300" y="6400800"/>
            <a:ext cx="2063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buNone/>
            </a:pPr>
            <a:fld id="{2369687F-8287-3C4D-B5AA-F0A247E9AB6D}" type="slidenum">
              <a:rPr lang="en-US" altLang="en-US" smtClean="0"/>
              <a:pPr>
                <a:buNone/>
              </a:pPr>
              <a:t>33</a:t>
            </a:fld>
            <a:endParaRPr lang="en-US" altLang="en-US" sz="1292" dirty="0"/>
          </a:p>
        </p:txBody>
      </p:sp>
      <p:graphicFrame>
        <p:nvGraphicFramePr>
          <p:cNvPr id="31951" name="Group 207">
            <a:extLst>
              <a:ext uri="{FF2B5EF4-FFF2-40B4-BE49-F238E27FC236}">
                <a16:creationId xmlns:a16="http://schemas.microsoft.com/office/drawing/2014/main" id="{A222E5BD-C647-0F0F-3032-EA14964D2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34634"/>
              </p:ext>
            </p:extLst>
          </p:nvPr>
        </p:nvGraphicFramePr>
        <p:xfrm>
          <a:off x="0" y="114453"/>
          <a:ext cx="6781802" cy="3212122"/>
        </p:xfrm>
        <a:graphic>
          <a:graphicData uri="http://schemas.openxmlformats.org/drawingml/2006/table">
            <a:tbl>
              <a:tblPr/>
              <a:tblGrid>
                <a:gridCol w="970085">
                  <a:extLst>
                    <a:ext uri="{9D8B030D-6E8A-4147-A177-3AD203B41FA5}">
                      <a16:colId xmlns:a16="http://schemas.microsoft.com/office/drawing/2014/main" val="3109395763"/>
                    </a:ext>
                  </a:extLst>
                </a:gridCol>
                <a:gridCol w="968620">
                  <a:extLst>
                    <a:ext uri="{9D8B030D-6E8A-4147-A177-3AD203B41FA5}">
                      <a16:colId xmlns:a16="http://schemas.microsoft.com/office/drawing/2014/main" val="2307577801"/>
                    </a:ext>
                  </a:extLst>
                </a:gridCol>
                <a:gridCol w="968619">
                  <a:extLst>
                    <a:ext uri="{9D8B030D-6E8A-4147-A177-3AD203B41FA5}">
                      <a16:colId xmlns:a16="http://schemas.microsoft.com/office/drawing/2014/main" val="2936119170"/>
                    </a:ext>
                  </a:extLst>
                </a:gridCol>
                <a:gridCol w="967154">
                  <a:extLst>
                    <a:ext uri="{9D8B030D-6E8A-4147-A177-3AD203B41FA5}">
                      <a16:colId xmlns:a16="http://schemas.microsoft.com/office/drawing/2014/main" val="3788349732"/>
                    </a:ext>
                  </a:extLst>
                </a:gridCol>
                <a:gridCol w="968620">
                  <a:extLst>
                    <a:ext uri="{9D8B030D-6E8A-4147-A177-3AD203B41FA5}">
                      <a16:colId xmlns:a16="http://schemas.microsoft.com/office/drawing/2014/main" val="2387736245"/>
                    </a:ext>
                  </a:extLst>
                </a:gridCol>
                <a:gridCol w="968619">
                  <a:extLst>
                    <a:ext uri="{9D8B030D-6E8A-4147-A177-3AD203B41FA5}">
                      <a16:colId xmlns:a16="http://schemas.microsoft.com/office/drawing/2014/main" val="355528975"/>
                    </a:ext>
                  </a:extLst>
                </a:gridCol>
                <a:gridCol w="970085">
                  <a:extLst>
                    <a:ext uri="{9D8B030D-6E8A-4147-A177-3AD203B41FA5}">
                      <a16:colId xmlns:a16="http://schemas.microsoft.com/office/drawing/2014/main" val="159955425"/>
                    </a:ext>
                  </a:extLst>
                </a:gridCol>
              </a:tblGrid>
              <a:tr h="386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Database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SQL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Index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Regression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Likelihood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linear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134788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D1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2155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D2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7756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D3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50485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D4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659963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D5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43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949380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D6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18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69515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D7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890763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D8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756672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D9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27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0060411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D10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721488"/>
                  </a:ext>
                </a:extLst>
              </a:tr>
            </a:tbl>
          </a:graphicData>
        </a:graphic>
      </p:graphicFrame>
      <p:graphicFrame>
        <p:nvGraphicFramePr>
          <p:cNvPr id="31952" name="Group 208">
            <a:extLst>
              <a:ext uri="{FF2B5EF4-FFF2-40B4-BE49-F238E27FC236}">
                <a16:creationId xmlns:a16="http://schemas.microsoft.com/office/drawing/2014/main" id="{D63BA088-F2B8-3CEC-601F-11928780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321065"/>
              </p:ext>
            </p:extLst>
          </p:nvPr>
        </p:nvGraphicFramePr>
        <p:xfrm>
          <a:off x="2377317" y="3429000"/>
          <a:ext cx="6394623" cy="3130060"/>
        </p:xfrm>
        <a:graphic>
          <a:graphicData uri="http://schemas.openxmlformats.org/drawingml/2006/table">
            <a:tbl>
              <a:tblPr/>
              <a:tblGrid>
                <a:gridCol w="970085">
                  <a:extLst>
                    <a:ext uri="{9D8B030D-6E8A-4147-A177-3AD203B41FA5}">
                      <a16:colId xmlns:a16="http://schemas.microsoft.com/office/drawing/2014/main" val="2211369319"/>
                    </a:ext>
                  </a:extLst>
                </a:gridCol>
                <a:gridCol w="968620">
                  <a:extLst>
                    <a:ext uri="{9D8B030D-6E8A-4147-A177-3AD203B41FA5}">
                      <a16:colId xmlns:a16="http://schemas.microsoft.com/office/drawing/2014/main" val="372197492"/>
                    </a:ext>
                  </a:extLst>
                </a:gridCol>
                <a:gridCol w="968619">
                  <a:extLst>
                    <a:ext uri="{9D8B030D-6E8A-4147-A177-3AD203B41FA5}">
                      <a16:colId xmlns:a16="http://schemas.microsoft.com/office/drawing/2014/main" val="2074667061"/>
                    </a:ext>
                  </a:extLst>
                </a:gridCol>
                <a:gridCol w="579975">
                  <a:extLst>
                    <a:ext uri="{9D8B030D-6E8A-4147-A177-3AD203B41FA5}">
                      <a16:colId xmlns:a16="http://schemas.microsoft.com/office/drawing/2014/main" val="1531916808"/>
                    </a:ext>
                  </a:extLst>
                </a:gridCol>
                <a:gridCol w="968620">
                  <a:extLst>
                    <a:ext uri="{9D8B030D-6E8A-4147-A177-3AD203B41FA5}">
                      <a16:colId xmlns:a16="http://schemas.microsoft.com/office/drawing/2014/main" val="2672252924"/>
                    </a:ext>
                  </a:extLst>
                </a:gridCol>
                <a:gridCol w="968619">
                  <a:extLst>
                    <a:ext uri="{9D8B030D-6E8A-4147-A177-3AD203B41FA5}">
                      <a16:colId xmlns:a16="http://schemas.microsoft.com/office/drawing/2014/main" val="928410433"/>
                    </a:ext>
                  </a:extLst>
                </a:gridCol>
                <a:gridCol w="970085">
                  <a:extLst>
                    <a:ext uri="{9D8B030D-6E8A-4147-A177-3AD203B41FA5}">
                      <a16:colId xmlns:a16="http://schemas.microsoft.com/office/drawing/2014/main" val="3044588613"/>
                    </a:ext>
                  </a:extLst>
                </a:gridCol>
              </a:tblGrid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Database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SQL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Index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Regression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Likelihood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linear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00112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D1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0.53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975805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D2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3.3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6.7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2.6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857779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D3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11.1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2.6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56432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D4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0.7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4.9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609780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D5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4.5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21.5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10.2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724473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D6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12.5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2.5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11.1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461816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D7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0.5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22.2</a:t>
                      </a:r>
                      <a:endParaRPr kumimoji="0" lang="en-US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4.3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355005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D8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15.2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446789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D9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0.1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23.56</a:t>
                      </a:r>
                      <a:endParaRPr kumimoji="0" lang="en-US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ＭＳ Ｐゴシック" panose="020B0600070205080204" pitchFamily="34" charset="-128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9.6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17.3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736255"/>
                  </a:ext>
                </a:extLst>
              </a:tr>
              <a:tr h="2813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D10</a:t>
                      </a:r>
                    </a:p>
                  </a:txBody>
                  <a:tcPr marL="84406" marR="84406" marT="42203" marB="422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0.6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11.8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1.4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ＭＳ Ｐゴシック" panose="020B0600070205080204" pitchFamily="34" charset="-128"/>
                        </a:rPr>
                        <a:t>16.0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4388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4C7AA1-2E04-A57E-F24D-80FA6343BB41}"/>
              </a:ext>
            </a:extLst>
          </p:cNvPr>
          <p:cNvSpPr txBox="1"/>
          <p:nvPr/>
        </p:nvSpPr>
        <p:spPr>
          <a:xfrm>
            <a:off x="383458" y="4837471"/>
            <a:ext cx="176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TFIDF version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57A3-CB30-E1E7-7ACC-95612DF3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using TFIDF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1AEF3-A034-310A-C197-1E07DDF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4552991"/>
          </a:xfrm>
        </p:spPr>
        <p:txBody>
          <a:bodyPr/>
          <a:lstStyle/>
          <a:p>
            <a:r>
              <a:rPr lang="en-US" dirty="0"/>
              <a:t>Once you have a TFIDF matrix, you can now think about doing </a:t>
            </a:r>
          </a:p>
          <a:p>
            <a:pPr lvl="1"/>
            <a:r>
              <a:rPr lang="en-US" dirty="0"/>
              <a:t>Classification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 err="1"/>
              <a:t>Similarties</a:t>
            </a:r>
            <a:r>
              <a:rPr lang="en-US" dirty="0"/>
              <a:t> between documents </a:t>
            </a:r>
          </a:p>
          <a:p>
            <a:pPr lvl="2"/>
            <a:r>
              <a:rPr lang="en-US" dirty="0"/>
              <a:t>Typically done using cosine distance</a:t>
            </a:r>
          </a:p>
          <a:p>
            <a:pPr lvl="1"/>
            <a:r>
              <a:rPr lang="en-US" dirty="0"/>
              <a:t>Search!</a:t>
            </a:r>
          </a:p>
          <a:p>
            <a:pPr lvl="2"/>
            <a:r>
              <a:rPr lang="en-US" dirty="0"/>
              <a:t>Query becomes a vector of words, simply find the most similar documents!</a:t>
            </a:r>
          </a:p>
          <a:p>
            <a:pPr lvl="2"/>
            <a:r>
              <a:rPr lang="en-US" dirty="0"/>
              <a:t>Calculate the cosine distance between query text and the TFIDF matrix and you have yourself a search engine!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4A5B-F090-D086-3DA7-CE96A7932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0ABC13-5965-E5C0-49CB-90D28274B2A4}"/>
              </a:ext>
            </a:extLst>
          </p:cNvPr>
          <p:cNvSpPr txBox="1"/>
          <p:nvPr/>
        </p:nvSpPr>
        <p:spPr>
          <a:xfrm>
            <a:off x="457200" y="5330940"/>
            <a:ext cx="8507457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from </a:t>
            </a:r>
            <a:r>
              <a:rPr lang="en-US" sz="20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sklearn.feature_extraction.text</a:t>
            </a:r>
            <a:r>
              <a:rPr lang="en-US" sz="20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import </a:t>
            </a:r>
            <a:r>
              <a:rPr lang="en-US" sz="20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TfidfVectorizer</a:t>
            </a:r>
            <a:endParaRPr lang="en-US" sz="20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5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A8890-6152-BF9A-CBE7-E8F098F4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0CC1-E40B-2462-3EF1-04E09F55E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269" y="1651454"/>
            <a:ext cx="7903462" cy="914400"/>
          </a:xfrm>
        </p:spPr>
        <p:txBody>
          <a:bodyPr/>
          <a:lstStyle/>
          <a:p>
            <a:r>
              <a:rPr lang="en-US" sz="2800" dirty="0"/>
              <a:t>Case Study – Mining News Stories</a:t>
            </a:r>
          </a:p>
          <a:p>
            <a:r>
              <a:rPr lang="en-US" sz="2800" dirty="0"/>
              <a:t>DSB – Chapter 10</a:t>
            </a:r>
          </a:p>
        </p:txBody>
      </p:sp>
    </p:spTree>
    <p:extLst>
      <p:ext uri="{BB962C8B-B14F-4D97-AF65-F5344CB8AC3E}">
        <p14:creationId xmlns:p14="http://schemas.microsoft.com/office/powerpoint/2010/main" val="2121134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6388-CDAE-2520-DDED-CEDEF46A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Stock Market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0E83-BED6-9B8A-CEA8-F67B91742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can we use the text of news stories to predict stock market movement?  </a:t>
            </a:r>
          </a:p>
          <a:p>
            <a:endParaRPr lang="en-US" dirty="0"/>
          </a:p>
          <a:p>
            <a:r>
              <a:rPr lang="en-US" dirty="0"/>
              <a:t> If I could do that….</a:t>
            </a:r>
          </a:p>
          <a:p>
            <a:endParaRPr lang="en-US" dirty="0"/>
          </a:p>
          <a:p>
            <a:r>
              <a:rPr lang="en-US" dirty="0"/>
              <a:t>We will simplify things significantly:</a:t>
            </a:r>
          </a:p>
          <a:p>
            <a:pPr lvl="1"/>
            <a:r>
              <a:rPr lang="en-US" dirty="0"/>
              <a:t>It is unrealistic to tie long term stock behavior to a single article</a:t>
            </a:r>
          </a:p>
          <a:p>
            <a:pPr lvl="2"/>
            <a:r>
              <a:rPr lang="en-US" dirty="0"/>
              <a:t>We will look at one day</a:t>
            </a:r>
          </a:p>
          <a:p>
            <a:pPr lvl="1"/>
            <a:r>
              <a:rPr lang="en-US" dirty="0"/>
              <a:t>Too hard to predict the actual stock price</a:t>
            </a:r>
          </a:p>
          <a:p>
            <a:pPr lvl="2"/>
            <a:r>
              <a:rPr lang="en-US" dirty="0"/>
              <a:t>We will predict changes </a:t>
            </a:r>
          </a:p>
          <a:p>
            <a:pPr lvl="1"/>
            <a:r>
              <a:rPr lang="en-US" dirty="0"/>
              <a:t>Challenging to predict small changes (may be due to noise)</a:t>
            </a:r>
          </a:p>
          <a:p>
            <a:pPr lvl="2"/>
            <a:r>
              <a:rPr lang="en-US" dirty="0"/>
              <a:t>Look at large changes</a:t>
            </a:r>
          </a:p>
          <a:p>
            <a:pPr lvl="1"/>
            <a:r>
              <a:rPr lang="en-US" dirty="0"/>
              <a:t>Many factors impact stock prices at a macro level</a:t>
            </a:r>
          </a:p>
          <a:p>
            <a:pPr lvl="2"/>
            <a:r>
              <a:rPr lang="en-US" dirty="0"/>
              <a:t>Assume that only articles that name the stock are impacting the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3CE63-AE66-B231-0488-DF15A90CFA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DCC6-0537-9B86-550A-A6DFE56B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4557-AC7C-6E33-D6CD-74C34C8F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predict changes of large magnitude … surge or plunge</a:t>
            </a:r>
          </a:p>
          <a:p>
            <a:r>
              <a:rPr lang="en-US" dirty="0"/>
              <a:t>Ignore changes of intermediate value</a:t>
            </a:r>
          </a:p>
        </p:txBody>
      </p:sp>
      <p:pic>
        <p:nvPicPr>
          <p:cNvPr id="6" name="Picture 5" descr="A diagram of a stable&#10;&#10;Description automatically generated">
            <a:extLst>
              <a:ext uri="{FF2B5EF4-FFF2-40B4-BE49-F238E27FC236}">
                <a16:creationId xmlns:a16="http://schemas.microsoft.com/office/drawing/2014/main" id="{D8B72353-F9AB-FD56-7CB4-64040FC2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97" y="2075950"/>
            <a:ext cx="2312782" cy="39163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6ADB06-B9F7-CA0F-3663-859FC9ABDCCA}"/>
              </a:ext>
            </a:extLst>
          </p:cNvPr>
          <p:cNvSpPr txBox="1">
            <a:spLocks/>
          </p:cNvSpPr>
          <p:nvPr/>
        </p:nvSpPr>
        <p:spPr bwMode="auto">
          <a:xfrm>
            <a:off x="3470787" y="3165332"/>
            <a:ext cx="5216013" cy="13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Simplifying even more, we will look at this as a two-class problem </a:t>
            </a:r>
          </a:p>
          <a:p>
            <a:pPr lvl="1">
              <a:buClrTx/>
            </a:pPr>
            <a:r>
              <a:rPr lang="en-US" kern="0" dirty="0"/>
              <a:t>Change(Surge/Plunge) vs no-change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0DB30C-23DD-A20B-E0AF-90E996A41972}"/>
              </a:ext>
            </a:extLst>
          </p:cNvPr>
          <p:cNvSpPr txBox="1">
            <a:spLocks/>
          </p:cNvSpPr>
          <p:nvPr/>
        </p:nvSpPr>
        <p:spPr bwMode="auto">
          <a:xfrm>
            <a:off x="3692884" y="5747512"/>
            <a:ext cx="5216013" cy="729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sz="1200" kern="0" dirty="0"/>
              <a:t>Disclaimer: at this point we now have more of a fun data science exercise rather than an example we could take real action on…but…</a:t>
            </a:r>
          </a:p>
          <a:p>
            <a:pPr marL="0" indent="0" algn="ctr">
              <a:buClrTx/>
              <a:buNone/>
            </a:pPr>
            <a:r>
              <a:rPr lang="en-US" sz="1200" i="1" kern="0" dirty="0"/>
              <a:t>we have to start somewhere..</a:t>
            </a:r>
          </a:p>
        </p:txBody>
      </p:sp>
    </p:spTree>
    <p:extLst>
      <p:ext uri="{BB962C8B-B14F-4D97-AF65-F5344CB8AC3E}">
        <p14:creationId xmlns:p14="http://schemas.microsoft.com/office/powerpoint/2010/main" val="334062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80AE-0B65-B19E-8FBE-AE77306E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6" name="Content Placeholder 5" descr="A graph showing the price of a stock market&#10;&#10;Description automatically generated">
            <a:extLst>
              <a:ext uri="{FF2B5EF4-FFF2-40B4-BE49-F238E27FC236}">
                <a16:creationId xmlns:a16="http://schemas.microsoft.com/office/drawing/2014/main" id="{5642FD1E-E8B8-ABBF-C012-EB44C2E63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80" y="913597"/>
            <a:ext cx="4168336" cy="26942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2CB4-8C8C-E11A-B355-C89E2DA21B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429179C-CC1B-5C8A-BBF6-DC7C88597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13" y="3773686"/>
            <a:ext cx="5256772" cy="18503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7EB57A-E974-0D57-52F9-3854962ED9FB}"/>
              </a:ext>
            </a:extLst>
          </p:cNvPr>
          <p:cNvSpPr txBox="1"/>
          <p:nvPr/>
        </p:nvSpPr>
        <p:spPr>
          <a:xfrm>
            <a:off x="4572000" y="1486970"/>
            <a:ext cx="4168336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 price changes with significant news articles tagged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25DFEA-45A9-9104-F8BC-95A573DBC2F9}"/>
              </a:ext>
            </a:extLst>
          </p:cNvPr>
          <p:cNvSpPr txBox="1"/>
          <p:nvPr/>
        </p:nvSpPr>
        <p:spPr>
          <a:xfrm>
            <a:off x="233480" y="4344896"/>
            <a:ext cx="2789939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 text from news articles – with timestamp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CAB7B-988B-E58C-0C5D-4A38D1175214}"/>
              </a:ext>
            </a:extLst>
          </p:cNvPr>
          <p:cNvSpPr txBox="1"/>
          <p:nvPr/>
        </p:nvSpPr>
        <p:spPr>
          <a:xfrm>
            <a:off x="4683833" y="2493220"/>
            <a:ext cx="3427355" cy="43088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1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A US FDA panel backs the use of a Summit Tech </a:t>
            </a:r>
            <a:r>
              <a:rPr lang="en-US" sz="11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laster</a:t>
            </a:r>
            <a:r>
              <a:rPr lang="en-US" sz="11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in LASIK procedures…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A55DB3-7C1C-976F-0BC4-81F47158D017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3348414" y="2032731"/>
            <a:ext cx="1335419" cy="67593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06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CA51-BB49-F50E-554B-D67012E8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32D1-8115-32CF-5832-6275F21F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stock, compute % daily change</a:t>
            </a:r>
          </a:p>
          <a:p>
            <a:pPr lvl="1"/>
            <a:r>
              <a:rPr lang="en-US" dirty="0"/>
              <a:t>Label as change/no-change</a:t>
            </a:r>
          </a:p>
          <a:p>
            <a:pPr lvl="1"/>
            <a:r>
              <a:rPr lang="en-US" dirty="0"/>
              <a:t>Final data had 75% no-change and 25% change</a:t>
            </a:r>
          </a:p>
          <a:p>
            <a:r>
              <a:rPr lang="en-US" dirty="0"/>
              <a:t>For each story, extract relevant stock tickers, and info </a:t>
            </a:r>
          </a:p>
          <a:p>
            <a:pPr lvl="1"/>
            <a:r>
              <a:rPr lang="en-US" dirty="0"/>
              <a:t>This is messy!  Stories contain tables, charts, </a:t>
            </a:r>
            <a:r>
              <a:rPr lang="en-US" dirty="0" err="1"/>
              <a:t>etc</a:t>
            </a:r>
            <a:r>
              <a:rPr lang="en-US" dirty="0"/>
              <a:t> that need to be parsed</a:t>
            </a:r>
          </a:p>
          <a:p>
            <a:pPr lvl="1"/>
            <a:r>
              <a:rPr lang="en-US" dirty="0"/>
              <a:t>Multiple paragraphs in the same story about different stocks…</a:t>
            </a:r>
          </a:p>
          <a:p>
            <a:pPr lvl="1"/>
            <a:r>
              <a:rPr lang="en-US" dirty="0"/>
              <a:t>To avoid leakage: only use stories that occur outside of trading hours </a:t>
            </a:r>
          </a:p>
          <a:p>
            <a:pPr lvl="2"/>
            <a:r>
              <a:rPr lang="en-US" dirty="0"/>
              <a:t>Aka pre-market</a:t>
            </a:r>
          </a:p>
          <a:p>
            <a:pPr lvl="1"/>
            <a:r>
              <a:rPr lang="en-US" dirty="0"/>
              <a:t>(in reality would use much more sophisticated methods…)</a:t>
            </a:r>
          </a:p>
          <a:p>
            <a:r>
              <a:rPr lang="en-US" dirty="0"/>
              <a:t>Use Bag-of-words model</a:t>
            </a:r>
          </a:p>
          <a:p>
            <a:pPr lvl="1"/>
            <a:r>
              <a:rPr lang="en-US" dirty="0"/>
              <a:t>Case normalized, stemmed, </a:t>
            </a:r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pPr lvl="1"/>
            <a:r>
              <a:rPr lang="en-US" dirty="0"/>
              <a:t>Create “n-grams” of size one and two..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68ABE-4AA1-6B9E-9FE1-51CE7CEDF4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2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BDA1-B1E4-6B1D-3F5A-79BF21C0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D1E0-FEE6-44D0-C539-2D5F8394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business problem?</a:t>
            </a:r>
          </a:p>
          <a:p>
            <a:r>
              <a:rPr lang="en-US" dirty="0"/>
              <a:t>What is the data science problem?</a:t>
            </a:r>
          </a:p>
          <a:p>
            <a:r>
              <a:rPr lang="en-US" dirty="0"/>
              <a:t>What are the costs/benefits? </a:t>
            </a:r>
          </a:p>
          <a:p>
            <a:r>
              <a:rPr lang="en-US" dirty="0"/>
              <a:t>How would you catch this?</a:t>
            </a:r>
          </a:p>
          <a:p>
            <a:r>
              <a:rPr lang="en-US" dirty="0"/>
              <a:t>What action would you take?</a:t>
            </a:r>
          </a:p>
          <a:p>
            <a:r>
              <a:rPr lang="en-US" dirty="0"/>
              <a:t>How would you set a threshold?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8CFBA-2C38-E57B-ED06-65FFB2C9F1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C139-42F7-C3B4-7820-B9E9CB48A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87086BF9-56CD-ED04-28E4-3C8A77B9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145" y="777118"/>
            <a:ext cx="4601646" cy="322545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5AB41-9448-7D43-1591-21C0DCF95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A6768-E070-6C01-3E9D-2C57AEC4709C}"/>
              </a:ext>
            </a:extLst>
          </p:cNvPr>
          <p:cNvSpPr txBox="1">
            <a:spLocks/>
          </p:cNvSpPr>
          <p:nvPr/>
        </p:nvSpPr>
        <p:spPr bwMode="auto">
          <a:xfrm>
            <a:off x="1160034" y="4254596"/>
            <a:ext cx="7714211" cy="1255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There is some predictive power here – AUC &gt; 0.5</a:t>
            </a:r>
          </a:p>
          <a:p>
            <a:pPr>
              <a:buClrTx/>
            </a:pPr>
            <a:r>
              <a:rPr lang="en-US" kern="0" dirty="0"/>
              <a:t>Naïve Bayes and Logistic regression outperform Trees</a:t>
            </a:r>
          </a:p>
          <a:p>
            <a:pPr>
              <a:buClrTx/>
            </a:pPr>
            <a:r>
              <a:rPr lang="en-US" kern="0" dirty="0"/>
              <a:t>No weird bulges or concavities showing strange model behavior</a:t>
            </a:r>
          </a:p>
          <a:p>
            <a:pPr>
              <a:buClrTx/>
            </a:pPr>
            <a:r>
              <a:rPr lang="en-US" kern="0" dirty="0"/>
              <a:t>Logistic performs slightly better with the highest precision cases</a:t>
            </a:r>
          </a:p>
          <a:p>
            <a:pPr lvl="1">
              <a:buClrTx/>
            </a:pPr>
            <a:r>
              <a:rPr lang="en-US" kern="0" dirty="0"/>
              <a:t>So lets look at a lift curve…</a:t>
            </a:r>
          </a:p>
        </p:txBody>
      </p:sp>
    </p:spTree>
    <p:extLst>
      <p:ext uri="{BB962C8B-B14F-4D97-AF65-F5344CB8AC3E}">
        <p14:creationId xmlns:p14="http://schemas.microsoft.com/office/powerpoint/2010/main" val="23779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8B72-6346-767A-A365-832C8CE0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graph of a graph showing the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6C775A8-381B-6206-5476-982D977A5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519" y="865739"/>
            <a:ext cx="3939721" cy="27732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742D9-7EB3-2829-3494-AB786917CC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78C333-6760-9356-3656-3D53A4A34F80}"/>
              </a:ext>
            </a:extLst>
          </p:cNvPr>
          <p:cNvSpPr txBox="1">
            <a:spLocks/>
          </p:cNvSpPr>
          <p:nvPr/>
        </p:nvSpPr>
        <p:spPr bwMode="auto">
          <a:xfrm>
            <a:off x="1130531" y="3965171"/>
            <a:ext cx="7830589" cy="154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Logistic regression tops out at just under 2.5x better than random</a:t>
            </a:r>
          </a:p>
          <a:p>
            <a:pPr lvl="1">
              <a:buClrTx/>
            </a:pPr>
            <a:r>
              <a:rPr lang="en-US" kern="0" dirty="0"/>
              <a:t>The top 10-20% of predicted articles were twice the </a:t>
            </a:r>
            <a:r>
              <a:rPr lang="en-US" kern="0" dirty="0" err="1"/>
              <a:t>baserate</a:t>
            </a:r>
            <a:r>
              <a:rPr lang="en-US" kern="0" dirty="0"/>
              <a:t>, or 50% change-inducing. </a:t>
            </a:r>
          </a:p>
        </p:txBody>
      </p:sp>
    </p:spTree>
    <p:extLst>
      <p:ext uri="{BB962C8B-B14F-4D97-AF65-F5344CB8AC3E}">
        <p14:creationId xmlns:p14="http://schemas.microsoft.com/office/powerpoint/2010/main" val="298324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357E-61EA-B207-558E-82951F58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words</a:t>
            </a:r>
          </a:p>
        </p:txBody>
      </p:sp>
      <p:pic>
        <p:nvPicPr>
          <p:cNvPr id="6" name="Content Placeholder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BC73BD4-BFF3-3476-FA0A-F37A758FD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2015" y="2307634"/>
            <a:ext cx="8229600" cy="260848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ECD9-B53B-B9F8-C32A-46F09FAB7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64E9F2-24C5-CD5F-3DFB-8B22230EAC79}"/>
              </a:ext>
            </a:extLst>
          </p:cNvPr>
          <p:cNvSpPr txBox="1">
            <a:spLocks/>
          </p:cNvSpPr>
          <p:nvPr/>
        </p:nvSpPr>
        <p:spPr bwMode="auto">
          <a:xfrm>
            <a:off x="972589" y="1202042"/>
            <a:ext cx="7647709" cy="876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kern="0" dirty="0"/>
              <a:t>These are the (single) words that were shown to have significant impact in the naïve bayes model…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33793-107A-AC19-E1B8-0926F135CCAC}"/>
              </a:ext>
            </a:extLst>
          </p:cNvPr>
          <p:cNvSpPr txBox="1"/>
          <p:nvPr/>
        </p:nvSpPr>
        <p:spPr>
          <a:xfrm>
            <a:off x="3100647" y="4886173"/>
            <a:ext cx="2641877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analysis was from 1999..</a:t>
            </a:r>
          </a:p>
        </p:txBody>
      </p:sp>
    </p:spTree>
    <p:extLst>
      <p:ext uri="{BB962C8B-B14F-4D97-AF65-F5344CB8AC3E}">
        <p14:creationId xmlns:p14="http://schemas.microsoft.com/office/powerpoint/2010/main" val="277559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4DC0E8-154A-F075-6848-4C0CFB34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77F7-DCEE-0F92-951D-8E0625CB9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56" y="1769441"/>
            <a:ext cx="6310638" cy="914400"/>
          </a:xfrm>
        </p:spPr>
        <p:txBody>
          <a:bodyPr/>
          <a:lstStyle/>
          <a:p>
            <a:r>
              <a:rPr lang="en-US" dirty="0"/>
              <a:t>Module7_Text_NaiveBayes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20BD0-D2DD-2D26-0C31-C22930A7AAF3}"/>
              </a:ext>
            </a:extLst>
          </p:cNvPr>
          <p:cNvSpPr txBox="1"/>
          <p:nvPr/>
        </p:nvSpPr>
        <p:spPr>
          <a:xfrm>
            <a:off x="3468428" y="3228945"/>
            <a:ext cx="2207143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mining_text.ipynb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709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E3878-25C7-5736-7E89-3F08C6A6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F6313-DC3B-9B7C-B696-4ABB4BEB2F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NLP: Other Topics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B81B3-A57B-2509-40CC-05785F5CAC07}"/>
              </a:ext>
            </a:extLst>
          </p:cNvPr>
          <p:cNvSpPr txBox="1"/>
          <p:nvPr/>
        </p:nvSpPr>
        <p:spPr>
          <a:xfrm>
            <a:off x="3981796" y="3233651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nltk</a:t>
            </a:r>
            <a:endParaRPr lang="en-US" sz="20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20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import spacy</a:t>
            </a:r>
          </a:p>
        </p:txBody>
      </p:sp>
    </p:spTree>
    <p:extLst>
      <p:ext uri="{BB962C8B-B14F-4D97-AF65-F5344CB8AC3E}">
        <p14:creationId xmlns:p14="http://schemas.microsoft.com/office/powerpoint/2010/main" val="1349375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Screen shot 2011-10-26 at 12.12.52 PM.png">
            <a:extLst>
              <a:ext uri="{FF2B5EF4-FFF2-40B4-BE49-F238E27FC236}">
                <a16:creationId xmlns:a16="http://schemas.microsoft.com/office/drawing/2014/main" id="{CA6FA133-BEC4-14DC-9989-EB142CFE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56" y="3650152"/>
            <a:ext cx="6058300" cy="319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27D87-5B3F-C727-AC59-7624DDB4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37"/>
            <a:ext cx="8229600" cy="729214"/>
          </a:xfrm>
        </p:spPr>
        <p:txBody>
          <a:bodyPr/>
          <a:lstStyle/>
          <a:p>
            <a:r>
              <a:rPr lang="en-US" dirty="0"/>
              <a:t>Topic Modelling – LSA/LDA,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E0FD-C7A8-0A8C-DD9A-89556084F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5739"/>
            <a:ext cx="8046720" cy="3092901"/>
          </a:xfrm>
        </p:spPr>
        <p:txBody>
          <a:bodyPr/>
          <a:lstStyle/>
          <a:p>
            <a:r>
              <a:rPr lang="en-US" sz="1600" dirty="0"/>
              <a:t>“topic modelling” is a way of doing unsupervised learning on a set of documents (corpus)</a:t>
            </a:r>
          </a:p>
          <a:p>
            <a:r>
              <a:rPr lang="en-US" sz="1600" dirty="0"/>
              <a:t>Think of it as a clustering exercise, but using more involved linear algebra than k-means or hierarchical</a:t>
            </a:r>
          </a:p>
          <a:p>
            <a:pPr lvl="1"/>
            <a:r>
              <a:rPr lang="en-US" sz="1400" dirty="0"/>
              <a:t>Uses a technique similar to Principal Components to reduce the dimension of the data into “topics”</a:t>
            </a:r>
          </a:p>
          <a:p>
            <a:r>
              <a:rPr lang="en-US" sz="1600" dirty="0"/>
              <a:t>Typically starts with the TFIDF matrix</a:t>
            </a:r>
          </a:p>
          <a:p>
            <a:pPr lvl="1"/>
            <a:r>
              <a:rPr lang="en-US" sz="1400" dirty="0"/>
              <a:t>Extracts “topics” by finding clusters of words</a:t>
            </a:r>
          </a:p>
          <a:p>
            <a:r>
              <a:rPr lang="en-US" sz="1600" dirty="0"/>
              <a:t>Methods find “latent” topics</a:t>
            </a:r>
          </a:p>
          <a:p>
            <a:pPr lvl="1"/>
            <a:r>
              <a:rPr lang="en-US" sz="1400" dirty="0"/>
              <a:t>Latent Semantic Indexing (LSI)</a:t>
            </a:r>
          </a:p>
          <a:p>
            <a:pPr lvl="1"/>
            <a:r>
              <a:rPr lang="en-US" sz="1400" dirty="0"/>
              <a:t>Latent Dirichlet Analysis (LDA) – Bayesian! Probabilistic!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9BA2-F8B4-CC8E-A333-AC52DBC82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ADDB4-AAA0-5D2A-9EF1-C4AADD94229B}"/>
              </a:ext>
            </a:extLst>
          </p:cNvPr>
          <p:cNvSpPr txBox="1"/>
          <p:nvPr/>
        </p:nvSpPr>
        <p:spPr>
          <a:xfrm>
            <a:off x="457200" y="4355867"/>
            <a:ext cx="2236124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LDA applied to TV program data</a:t>
            </a:r>
          </a:p>
        </p:txBody>
      </p:sp>
    </p:spTree>
    <p:extLst>
      <p:ext uri="{BB962C8B-B14F-4D97-AF65-F5344CB8AC3E}">
        <p14:creationId xmlns:p14="http://schemas.microsoft.com/office/powerpoint/2010/main" val="11669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5015-BCD5-F146-D13E-F0DD8D0F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A762-45A3-8557-7D80-2A288C16A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7481455" cy="939905"/>
          </a:xfrm>
        </p:spPr>
        <p:txBody>
          <a:bodyPr/>
          <a:lstStyle/>
          <a:p>
            <a:r>
              <a:rPr lang="en-US" dirty="0"/>
              <a:t>Move us away from Bags of Words and toward understanding of the data</a:t>
            </a:r>
          </a:p>
          <a:p>
            <a:endParaRPr lang="en-US" dirty="0"/>
          </a:p>
          <a:p>
            <a:r>
              <a:rPr lang="en-US" dirty="0"/>
              <a:t>Knowing what  are the proper nouns and names can go a long way to extracting meaning from text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C1BA-575E-FE79-53C8-20E2188F7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37B8E-3829-F63D-E4D8-1BAF4A6CC596}"/>
              </a:ext>
            </a:extLst>
          </p:cNvPr>
          <p:cNvSpPr txBox="1"/>
          <p:nvPr/>
        </p:nvSpPr>
        <p:spPr>
          <a:xfrm>
            <a:off x="1138147" y="3282286"/>
            <a:ext cx="6867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lt"/>
              </a:rPr>
              <a:t>Christopher Robin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is alive and well.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lt"/>
              </a:rPr>
              <a:t>He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is the same person that you read about in the book, </a:t>
            </a:r>
            <a:r>
              <a:rPr lang="en-US" sz="1800" b="1" dirty="0">
                <a:solidFill>
                  <a:srgbClr val="009999"/>
                </a:solidFill>
                <a:effectLst/>
                <a:highlight>
                  <a:srgbClr val="FFFFFF"/>
                </a:highlight>
                <a:latin typeface="+mn-lt"/>
              </a:rPr>
              <a:t>Winnie the Pooh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. As a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lt"/>
              </a:rPr>
              <a:t>boy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,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lt"/>
              </a:rPr>
              <a:t>Chris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lived in a pretty home called </a:t>
            </a:r>
            <a:r>
              <a:rPr lang="en-US" sz="1800" b="1" dirty="0" err="1">
                <a:solidFill>
                  <a:srgbClr val="FF00FF"/>
                </a:solidFill>
                <a:effectLst/>
                <a:highlight>
                  <a:srgbClr val="FFFFFF"/>
                </a:highlight>
                <a:latin typeface="+mn-lt"/>
              </a:rPr>
              <a:t>Cotchfield</a:t>
            </a:r>
            <a:r>
              <a:rPr lang="en-US" sz="1800" b="1" dirty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+mn-lt"/>
              </a:rPr>
              <a:t> Farm</a:t>
            </a:r>
            <a:r>
              <a:rPr lang="en-US" sz="1800" b="1" dirty="0">
                <a:effectLst/>
                <a:highlight>
                  <a:srgbClr val="FFFFFF"/>
                </a:highlight>
                <a:latin typeface="+mn-lt"/>
              </a:rPr>
              <a:t>.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When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lt"/>
              </a:rPr>
              <a:t>Chris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was three years old, </a:t>
            </a:r>
            <a:r>
              <a:rPr lang="en-US" sz="1800" b="1" dirty="0">
                <a:solidFill>
                  <a:srgbClr val="006DBF"/>
                </a:solidFill>
                <a:effectLst/>
                <a:highlight>
                  <a:srgbClr val="FFFFFF"/>
                </a:highlight>
                <a:latin typeface="+mn-lt"/>
              </a:rPr>
              <a:t>his father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wrote a poem about </a:t>
            </a:r>
            <a:r>
              <a:rPr lang="en-US" sz="1800" b="1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+mn-lt"/>
              </a:rPr>
              <a:t>him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. The poem was printed in a magazine for others to read. </a:t>
            </a:r>
            <a:r>
              <a:rPr lang="en-US" sz="1800" b="1" dirty="0">
                <a:solidFill>
                  <a:srgbClr val="006DBF"/>
                </a:solidFill>
                <a:effectLst/>
                <a:highlight>
                  <a:srgbClr val="FFFFFF"/>
                </a:highlight>
                <a:latin typeface="+mn-lt"/>
              </a:rPr>
              <a:t>Mr. Robin </a:t>
            </a:r>
            <a:r>
              <a:rPr lang="en-US" sz="1800" dirty="0">
                <a:effectLst/>
                <a:highlight>
                  <a:srgbClr val="FFFFFF"/>
                </a:highlight>
                <a:latin typeface="+mn-lt"/>
              </a:rPr>
              <a:t>then wrote a book </a:t>
            </a:r>
            <a:endParaRPr lang="en-US" sz="1200" dirty="0">
              <a:effectLst/>
              <a:highlight>
                <a:srgbClr val="FFFFFF"/>
              </a:highligh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148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7CC6-65C8-B444-824A-9E78C94B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4E84-AB82-3C93-E244-4EFD9597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5739"/>
            <a:ext cx="8229600" cy="4814202"/>
          </a:xfrm>
        </p:spPr>
        <p:txBody>
          <a:bodyPr/>
          <a:lstStyle/>
          <a:p>
            <a:r>
              <a:rPr lang="en-US" dirty="0"/>
              <a:t>Natural Language parsing (</a:t>
            </a:r>
            <a:r>
              <a:rPr lang="en-US" dirty="0" err="1"/>
              <a:t>PoS</a:t>
            </a:r>
            <a:r>
              <a:rPr lang="en-US" dirty="0"/>
              <a:t>) attempts to deconstruct language into parts of speech to truly try to understand the meanings of sentences: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7115D-9343-4A0F-FF97-4006AF5EE1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FD1DCF2D-7F8B-B683-DFDB-FE583BA8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18526"/>
            <a:ext cx="7772400" cy="2158409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38C76350-6055-CCE8-607A-DD8A590DB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54" y="4245792"/>
            <a:ext cx="5763491" cy="19994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3B7D7C-B436-E2D5-941A-D55CAC7797D2}"/>
              </a:ext>
            </a:extLst>
          </p:cNvPr>
          <p:cNvSpPr txBox="1"/>
          <p:nvPr/>
        </p:nvSpPr>
        <p:spPr>
          <a:xfrm>
            <a:off x="4422371" y="6488684"/>
            <a:ext cx="4072140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Courtesy https://ift6758.github.io/lectures/NLP_part1.pdf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5124C-AC1A-54FA-D864-4A8F6C30C2A5}"/>
              </a:ext>
            </a:extLst>
          </p:cNvPr>
          <p:cNvSpPr txBox="1"/>
          <p:nvPr/>
        </p:nvSpPr>
        <p:spPr>
          <a:xfrm>
            <a:off x="2128058" y="6446826"/>
            <a:ext cx="1896288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pos_tag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from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nltk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44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7D98-5D9E-3E0B-7E7A-EF8CB6A0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</a:t>
            </a:r>
            <a:r>
              <a:rPr lang="en-US" dirty="0"/>
              <a:t> / NER in python</a:t>
            </a:r>
          </a:p>
        </p:txBody>
      </p:sp>
      <p:pic>
        <p:nvPicPr>
          <p:cNvPr id="6" name="Content Placeholder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AC2D7C7F-02B7-4261-A07B-5755008A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02" y="1369291"/>
            <a:ext cx="4318000" cy="711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D78DF-005A-C9A5-5AD8-DD86CF9E1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 descr="A computer code with many letters&#10;&#10;Description automatically generated with medium confidence">
            <a:extLst>
              <a:ext uri="{FF2B5EF4-FFF2-40B4-BE49-F238E27FC236}">
                <a16:creationId xmlns:a16="http://schemas.microsoft.com/office/drawing/2014/main" id="{2AA9F74F-6BB4-D885-959C-3239EAB6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919" y="501132"/>
            <a:ext cx="1689100" cy="3924300"/>
          </a:xfrm>
          <a:prstGeom prst="rect">
            <a:avLst/>
          </a:prstGeom>
        </p:spPr>
      </p:pic>
      <p:pic>
        <p:nvPicPr>
          <p:cNvPr id="10" name="Picture 9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602C7A62-F614-0E81-B44B-B6BE01427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71" y="2536059"/>
            <a:ext cx="4343400" cy="622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8E5A6A-0E4A-0E99-86D6-0CE8352E349A}"/>
              </a:ext>
            </a:extLst>
          </p:cNvPr>
          <p:cNvSpPr txBox="1"/>
          <p:nvPr/>
        </p:nvSpPr>
        <p:spPr>
          <a:xfrm>
            <a:off x="2701637" y="6128426"/>
            <a:ext cx="5506636" cy="24622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sz="1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towardsdatascience.com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/named-entity-recognition-with-nltk-and-spacy-8c4a7d88e7da</a:t>
            </a:r>
          </a:p>
        </p:txBody>
      </p:sp>
      <p:pic>
        <p:nvPicPr>
          <p:cNvPr id="13" name="Picture 1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8EB74F4-86A5-C396-B91B-01110ADD1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144" y="4751954"/>
            <a:ext cx="4343400" cy="838200"/>
          </a:xfrm>
          <a:prstGeom prst="rect">
            <a:avLst/>
          </a:prstGeom>
        </p:spPr>
      </p:pic>
      <p:pic>
        <p:nvPicPr>
          <p:cNvPr id="15" name="Picture 14" descr="A group of black text&#10;&#10;Description automatically generated">
            <a:extLst>
              <a:ext uri="{FF2B5EF4-FFF2-40B4-BE49-F238E27FC236}">
                <a16:creationId xmlns:a16="http://schemas.microsoft.com/office/drawing/2014/main" id="{2674C1FA-F125-CD54-0B66-DFC37CCD5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8100" y="4812130"/>
            <a:ext cx="22987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7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F925-6192-B468-23E4-14A10D98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BCCE-C055-2543-D8CE-57904A7D0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attempt to automatically identify text as positive or negative, based on the words used.  </a:t>
            </a:r>
          </a:p>
          <a:p>
            <a:r>
              <a:rPr lang="en-US" dirty="0"/>
              <a:t>This is hard!  </a:t>
            </a:r>
          </a:p>
          <a:p>
            <a:pPr lvl="1"/>
            <a:r>
              <a:rPr lang="en-US" dirty="0"/>
              <a:t>“this movie was not a total waste of time!”</a:t>
            </a:r>
          </a:p>
          <a:p>
            <a:pPr lvl="1"/>
            <a:r>
              <a:rPr lang="en-US" dirty="0"/>
              <a:t>“reading this book was so engrossing it destroyed my desire to do anything else”</a:t>
            </a:r>
          </a:p>
          <a:p>
            <a:r>
              <a:rPr lang="en-US" dirty="0"/>
              <a:t>Nonetheless, we can use:</a:t>
            </a:r>
          </a:p>
          <a:p>
            <a:pPr lvl="1"/>
            <a:r>
              <a:rPr lang="en-US" dirty="0"/>
              <a:t>Existing lists of </a:t>
            </a:r>
            <a:r>
              <a:rPr lang="en-US" dirty="0" err="1"/>
              <a:t>good:bad</a:t>
            </a:r>
            <a:r>
              <a:rPr lang="en-US" dirty="0"/>
              <a:t> words (e.g. AFINN)</a:t>
            </a:r>
          </a:p>
          <a:p>
            <a:pPr lvl="1"/>
            <a:r>
              <a:rPr lang="en-US" dirty="0"/>
              <a:t>Labeled corpuses from existing domains as training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28C98-5652-5B3E-16CE-83369C620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C4D687-6054-F7EF-709B-0FA82DFB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101" y="2809240"/>
            <a:ext cx="1587500" cy="1422400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3470E6-70D0-57DA-EB80-37D9C7E6E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200" y="4358912"/>
            <a:ext cx="2641600" cy="1511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E019F6-6B02-3341-4B14-7654B07EC959}"/>
              </a:ext>
            </a:extLst>
          </p:cNvPr>
          <p:cNvSpPr txBox="1"/>
          <p:nvPr/>
        </p:nvSpPr>
        <p:spPr>
          <a:xfrm>
            <a:off x="1064029" y="4358912"/>
            <a:ext cx="4262705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nltk.corpus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movie_reviews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reviews</a:t>
            </a:r>
            <a:endParaRPr lang="en-US" sz="20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8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D477-1EA6-43AF-DCB0-D0FAD7A6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is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7418-1F72-F376-42FD-FF6D22FC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Email</a:t>
            </a:r>
          </a:p>
          <a:p>
            <a:r>
              <a:rPr lang="en-US" sz="2800" dirty="0"/>
              <a:t>Texts</a:t>
            </a:r>
          </a:p>
          <a:p>
            <a:r>
              <a:rPr lang="en-US" sz="2800" dirty="0"/>
              <a:t>News articles</a:t>
            </a:r>
          </a:p>
          <a:p>
            <a:r>
              <a:rPr lang="en-US" sz="2800" dirty="0"/>
              <a:t>Online reviews</a:t>
            </a:r>
          </a:p>
          <a:p>
            <a:r>
              <a:rPr lang="en-US" sz="2800" dirty="0"/>
              <a:t>Customer feedback</a:t>
            </a:r>
          </a:p>
          <a:p>
            <a:r>
              <a:rPr lang="en-US" sz="2800" dirty="0"/>
              <a:t>Tweets</a:t>
            </a:r>
          </a:p>
          <a:p>
            <a:r>
              <a:rPr lang="en-US" sz="2800" dirty="0"/>
              <a:t>Social media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D961A-65C8-00F1-C042-FF58F2901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21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D331-DE9A-0254-1F4B-4D5F466B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606"/>
            <a:ext cx="8229600" cy="729214"/>
          </a:xfrm>
        </p:spPr>
        <p:txBody>
          <a:bodyPr/>
          <a:lstStyle/>
          <a:p>
            <a:r>
              <a:rPr lang="en-US" dirty="0"/>
              <a:t>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E219-760E-0C7B-B794-343A38C3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839125"/>
            <a:ext cx="8229600" cy="956530"/>
          </a:xfrm>
        </p:spPr>
        <p:txBody>
          <a:bodyPr/>
          <a:lstStyle/>
          <a:p>
            <a:r>
              <a:rPr lang="en-US" sz="1600" dirty="0"/>
              <a:t>Embeddings are a fairly recent approach to NLP </a:t>
            </a:r>
          </a:p>
          <a:p>
            <a:r>
              <a:rPr lang="en-US" sz="1600" dirty="0"/>
              <a:t>Words are “embedded” into a multidimensional space, so that they are near other words of similar meaning or common context: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AF0BB-AE3B-CBE6-551E-D5E6BBA07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 descr="A diagram of a walking and swimming&#10;&#10;Description automatically generated">
            <a:extLst>
              <a:ext uri="{FF2B5EF4-FFF2-40B4-BE49-F238E27FC236}">
                <a16:creationId xmlns:a16="http://schemas.microsoft.com/office/drawing/2014/main" id="{7F2743E2-963D-1F65-E308-B298E3BCB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69" y="1851014"/>
            <a:ext cx="5139344" cy="180640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1B14-276C-273C-4BB3-B460E392D22C}"/>
              </a:ext>
            </a:extLst>
          </p:cNvPr>
          <p:cNvSpPr txBox="1">
            <a:spLocks/>
          </p:cNvSpPr>
          <p:nvPr/>
        </p:nvSpPr>
        <p:spPr bwMode="auto">
          <a:xfrm>
            <a:off x="548640" y="3753721"/>
            <a:ext cx="8138160" cy="119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1400" kern="0" dirty="0"/>
              <a:t>Embeddings allow a phrase like “queen bey” to be associated with the named entity “Beyonce Knowles” and can be used in all of the NLP tasks we have already discussed</a:t>
            </a:r>
          </a:p>
          <a:p>
            <a:pPr>
              <a:buClrTx/>
            </a:pPr>
            <a:r>
              <a:rPr lang="en-US" sz="1400" kern="0" dirty="0"/>
              <a:t>Embeddings turn words into locations in a multi-dimensional space so that similar words are together (happy </a:t>
            </a:r>
            <a:r>
              <a:rPr lang="en-US" sz="1400" kern="0" dirty="0">
                <a:sym typeface="Wingdings" pitchFamily="2" charset="2"/>
              </a:rPr>
              <a:t> joyful) but words can also have multiple meanings (BMW  Jaguar  leopard). Removes the need for synonym lookup.</a:t>
            </a:r>
            <a:endParaRPr lang="en-US" sz="1200" kern="0" dirty="0"/>
          </a:p>
          <a:p>
            <a:pPr>
              <a:buClrTx/>
            </a:pPr>
            <a:r>
              <a:rPr lang="en-US" sz="1400" kern="0" dirty="0"/>
              <a:t>Embeddings also allow words to have different meanings and helps identify similarities</a:t>
            </a:r>
          </a:p>
          <a:p>
            <a:pPr>
              <a:buClrTx/>
            </a:pPr>
            <a:r>
              <a:rPr lang="en-US" sz="1400" kern="0" dirty="0"/>
              <a:t>Important tools : pre-trained word embeddings you can use:</a:t>
            </a:r>
          </a:p>
          <a:p>
            <a:pPr lvl="1">
              <a:buClrTx/>
            </a:pPr>
            <a:r>
              <a:rPr lang="en-US" sz="1400" kern="0" dirty="0"/>
              <a:t>Word2vec</a:t>
            </a:r>
          </a:p>
          <a:p>
            <a:pPr lvl="1">
              <a:buClrTx/>
            </a:pPr>
            <a:r>
              <a:rPr lang="en-US" sz="1400" kern="0" dirty="0" err="1"/>
              <a:t>gloVe</a:t>
            </a:r>
            <a:endParaRPr lang="en-US" sz="1400" kern="0" dirty="0"/>
          </a:p>
          <a:p>
            <a:pPr lvl="1">
              <a:buClrTx/>
            </a:pPr>
            <a:r>
              <a:rPr lang="en-US" sz="1400" kern="0" dirty="0"/>
              <a:t>BERT </a:t>
            </a:r>
          </a:p>
          <a:p>
            <a:pPr>
              <a:buClrTx/>
            </a:pPr>
            <a:r>
              <a:rPr lang="en-US" sz="1400" kern="0" dirty="0"/>
              <a:t>Depending on the domain, might want to make your own embedding</a:t>
            </a:r>
          </a:p>
          <a:p>
            <a:pPr lvl="1">
              <a:buClrTx/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61135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2F05-372C-6720-9EBF-16B501F9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Text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B7AD-5AAA-D525-C9FF-86216294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extracting meaning from a document</a:t>
            </a:r>
          </a:p>
          <a:p>
            <a:r>
              <a:rPr lang="en-US" dirty="0"/>
              <a:t>Label a document into one of many known types </a:t>
            </a:r>
          </a:p>
          <a:p>
            <a:pPr lvl="1"/>
            <a:r>
              <a:rPr lang="en-US" dirty="0"/>
              <a:t>E.g. Library categorization</a:t>
            </a:r>
          </a:p>
          <a:p>
            <a:pPr lvl="1"/>
            <a:r>
              <a:rPr lang="en-US" dirty="0"/>
              <a:t>Multi-class classification</a:t>
            </a:r>
          </a:p>
          <a:p>
            <a:r>
              <a:rPr lang="en-US" dirty="0"/>
              <a:t>Clustering documents into useful groups</a:t>
            </a:r>
          </a:p>
          <a:p>
            <a:pPr lvl="1"/>
            <a:r>
              <a:rPr lang="en-US" dirty="0"/>
              <a:t>Unsupervised learning</a:t>
            </a:r>
          </a:p>
          <a:p>
            <a:r>
              <a:rPr lang="en-US" dirty="0"/>
              <a:t>Query a set of documents for search or to find most similar ones</a:t>
            </a:r>
          </a:p>
          <a:p>
            <a:pPr lvl="1"/>
            <a:r>
              <a:rPr lang="en-US" dirty="0"/>
              <a:t>E.g. legal precedent, patent searches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Text-based learning often requires a large collection of documents to learn from – a </a:t>
            </a:r>
            <a:r>
              <a:rPr lang="en-US" i="1" dirty="0"/>
              <a:t>corpus</a:t>
            </a:r>
            <a:r>
              <a:rPr lang="en-US" dirty="0"/>
              <a:t> -  that needs to be pre-processed significantly before analysis.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D001E-D4EC-4AE3-3EDC-D74CFF867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1912-0119-0BF8-83F3-C86DDE2E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CAD6-72E9-BF25-B68D-1F5F8F905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8381"/>
            <a:ext cx="8229600" cy="4814202"/>
          </a:xfrm>
        </p:spPr>
        <p:txBody>
          <a:bodyPr/>
          <a:lstStyle/>
          <a:p>
            <a:r>
              <a:rPr lang="en-US" dirty="0"/>
              <a:t>“Boston beat San Francisco in the game last night” vs “San Francisco beat Boston in the game last night” </a:t>
            </a:r>
          </a:p>
          <a:p>
            <a:r>
              <a:rPr lang="en-US" dirty="0"/>
              <a:t>“Hitchcock shot The Birds in Bodega Bay”</a:t>
            </a:r>
          </a:p>
          <a:p>
            <a:r>
              <a:rPr lang="en-US" dirty="0"/>
              <a:t>“Lets eat, Grandma!”</a:t>
            </a:r>
          </a:p>
          <a:p>
            <a:r>
              <a:rPr lang="en-US" dirty="0"/>
              <a:t>“I can’t recommend this person highly enough”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 is more than just words, and understanding language (NLP) is a technical field all to itself…but we have to start somewhere!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B97CC-85D1-F48D-605C-9C8D8004B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7FE4D9-860A-325D-F9AA-46428CEA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D1658-AA92-DC47-E299-5CE704AF7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57" y="1769441"/>
            <a:ext cx="7741230" cy="914400"/>
          </a:xfrm>
        </p:spPr>
        <p:txBody>
          <a:bodyPr/>
          <a:lstStyle/>
          <a:p>
            <a:r>
              <a:rPr lang="en-US" sz="2800" dirty="0"/>
              <a:t>Naïve Bayes: A simple model for text analytics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BF940D2C-8D68-6571-D9C4-62EA2E16E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79342" y="3069260"/>
            <a:ext cx="2133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9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B3B9-F828-BF84-EE41-C3394D5C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: Conditional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F05E-89BC-C9EC-3293-8E77D4A89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C49E76-D272-2EC9-946F-0D3AC491CC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8297" y="1923755"/>
            <a:ext cx="5855109" cy="31208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any two events A and B:</a:t>
            </a:r>
          </a:p>
          <a:p>
            <a:pPr algn="ctr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P(A|B)  = P(A AND B)  / P (B)</a:t>
            </a:r>
          </a:p>
          <a:p>
            <a:pPr algn="ctr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P(A AND B) = P(A|B) x P(B)</a:t>
            </a:r>
          </a:p>
          <a:p>
            <a:pPr algn="ctr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14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20477</TotalTime>
  <Words>4462</Words>
  <Application>Microsoft Macintosh PowerPoint</Application>
  <PresentationFormat>On-screen Show (4:3)</PresentationFormat>
  <Paragraphs>949</Paragraphs>
  <Slides>50</Slides>
  <Notes>36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Cambria Math</vt:lpstr>
      <vt:lpstr>Consolas</vt:lpstr>
      <vt:lpstr>Garamond</vt:lpstr>
      <vt:lpstr>Tahoma</vt:lpstr>
      <vt:lpstr>Times New Roman</vt:lpstr>
      <vt:lpstr>Wingdings</vt:lpstr>
      <vt:lpstr>1_SBE10</vt:lpstr>
      <vt:lpstr>Topic  9 – Text Modelling </vt:lpstr>
      <vt:lpstr>In this chapter</vt:lpstr>
      <vt:lpstr>Motivating example: Spam</vt:lpstr>
      <vt:lpstr>Spam detection</vt:lpstr>
      <vt:lpstr>Text is everywhere</vt:lpstr>
      <vt:lpstr>Overview of Text Mining</vt:lpstr>
      <vt:lpstr>Text Analysis is Hard!</vt:lpstr>
      <vt:lpstr>PowerPoint Presentation</vt:lpstr>
      <vt:lpstr>Recall : Conditional Probability</vt:lpstr>
      <vt:lpstr>Recall : Conditional Probability</vt:lpstr>
      <vt:lpstr>Recall : Conditional Probability</vt:lpstr>
      <vt:lpstr>Bayesian Statistics</vt:lpstr>
      <vt:lpstr>Why Bayesian?</vt:lpstr>
      <vt:lpstr>So What??</vt:lpstr>
      <vt:lpstr>Applying Bayes’ Rule in Data Science</vt:lpstr>
      <vt:lpstr>Applying Bayes’ Rule in Data Science</vt:lpstr>
      <vt:lpstr>So, lets get back to text!! </vt:lpstr>
      <vt:lpstr>Bayes’ Rule</vt:lpstr>
      <vt:lpstr>Naïve Bayes</vt:lpstr>
      <vt:lpstr>So, what is probability of Spam=1?</vt:lpstr>
      <vt:lpstr>Why Naïve Bayes for text??</vt:lpstr>
      <vt:lpstr>Naïve Bayes Example</vt:lpstr>
      <vt:lpstr>PowerPoint Presentation</vt:lpstr>
      <vt:lpstr>Preparing Text for Modelling</vt:lpstr>
      <vt:lpstr>Simplest method: Bag of Words</vt:lpstr>
      <vt:lpstr>Expanding BoW: Term Frequency</vt:lpstr>
      <vt:lpstr>Text Mining: Processing</vt:lpstr>
      <vt:lpstr>Text Mining: Processing</vt:lpstr>
      <vt:lpstr>From unstructured to structured</vt:lpstr>
      <vt:lpstr>Term-Frequency Table (TF)</vt:lpstr>
      <vt:lpstr>Inverse Document Frequency (IDF)</vt:lpstr>
      <vt:lpstr>Representing Text: TFIDF</vt:lpstr>
      <vt:lpstr>PowerPoint Presentation</vt:lpstr>
      <vt:lpstr>NLP using TFIDF</vt:lpstr>
      <vt:lpstr>PowerPoint Presentation</vt:lpstr>
      <vt:lpstr>Task: Stock Market Prediction</vt:lpstr>
      <vt:lpstr>Simplifying further</vt:lpstr>
      <vt:lpstr>Data</vt:lpstr>
      <vt:lpstr>Data Processing</vt:lpstr>
      <vt:lpstr>Results</vt:lpstr>
      <vt:lpstr>Results</vt:lpstr>
      <vt:lpstr>Significant words</vt:lpstr>
      <vt:lpstr>PowerPoint Presentation</vt:lpstr>
      <vt:lpstr>PowerPoint Presentation</vt:lpstr>
      <vt:lpstr>Topic Modelling – LSA/LDA, etc</vt:lpstr>
      <vt:lpstr>Named Entity Recognition</vt:lpstr>
      <vt:lpstr>Part of Speech Detection</vt:lpstr>
      <vt:lpstr>PoS / NER in python</vt:lpstr>
      <vt:lpstr>Sentiment Analysis</vt:lpstr>
      <vt:lpstr>Embeddings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volinsky</dc:creator>
  <cp:lastModifiedBy>chris volinsky</cp:lastModifiedBy>
  <cp:revision>29</cp:revision>
  <dcterms:created xsi:type="dcterms:W3CDTF">2023-07-07T20:20:38Z</dcterms:created>
  <dcterms:modified xsi:type="dcterms:W3CDTF">2024-04-29T12:44:47Z</dcterms:modified>
</cp:coreProperties>
</file>