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A53F-9570-04D0-74B1-08EFF6C6A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775327-E4D5-F8BD-45B3-0EB9DE65C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8C5BA-9B7E-6F13-6283-36EE2A90123A}"/>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AE0C66C6-9C25-04BB-6ACC-33E46BE13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A3796-1E94-9702-EB68-7A6A3CB21C58}"/>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74683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1499-C8F9-6D29-4426-B03EE5D7D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24E89-CD73-7118-7E17-C7FCC68FA4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E6D39-DC46-5EA1-0CAD-3CB139063FE0}"/>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5D2A8D16-3DC1-6ACC-C6FB-47F55780D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8D3C-12AD-DB7C-3387-ECC194179740}"/>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3267562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3BA72-B891-D3EE-EB04-9AAE902835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B2BF36-FEF6-A48D-B898-E2C1A96CEF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3B036-6DFA-A0B8-76BE-2ECBF4281791}"/>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0E4D6532-C2E6-FBBD-9838-D3E2673B2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FFDEA3-61ED-6551-C726-6D6152C5A3DA}"/>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165712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700F-BBBC-FDE9-1BCA-8DD49108D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8310B-2907-9288-0653-3087E8632C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58728-B025-35D1-F30A-94A71F25C137}"/>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C7C8D22C-ADE8-34F7-99E2-5E2AD1728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7BD3F-8696-11CA-6CDD-94D283DE4B41}"/>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4331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9EE4-9DF7-3721-9085-DD339182B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27B49-806A-E6A3-CA11-3C3ED68A5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2ADD00-6A51-21E3-EE07-27E51C3012E6}"/>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757D0A80-68A3-52CE-C53F-A45882DF4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5998C-D565-1520-76A0-48C65AB405C2}"/>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425230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5D07-9E4F-2DEB-0A45-10BA9365ED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612DCD-C68C-1B45-9508-123A6F7A8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DC8C8-1934-9327-184A-529FB1742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70DF2-E69E-7E6C-A325-3CAEEB3D3CEE}"/>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6" name="Footer Placeholder 5">
            <a:extLst>
              <a:ext uri="{FF2B5EF4-FFF2-40B4-BE49-F238E27FC236}">
                <a16:creationId xmlns:a16="http://schemas.microsoft.com/office/drawing/2014/main" id="{4A676017-5839-920B-2B7A-30F8D3245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5A7810-77B3-93E8-CB69-13B36F5FE3E7}"/>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474211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2678-3215-9913-775D-E493C79C1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6313E-4E32-5775-0CB6-97491FFC1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C0F1B-9815-91A0-E20B-4AAEB1F5C5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E872D4-34D7-EF5A-8491-C8C32E19E2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9C2BCC-3C30-2127-4563-8B66F0388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710968-7C1C-7299-1645-584058930A71}"/>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8" name="Footer Placeholder 7">
            <a:extLst>
              <a:ext uri="{FF2B5EF4-FFF2-40B4-BE49-F238E27FC236}">
                <a16:creationId xmlns:a16="http://schemas.microsoft.com/office/drawing/2014/main" id="{AEC48670-D3EE-23BA-C357-09F5E13B8A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4D2CBA-D57F-6BD8-A4BA-EEAA8FFAE670}"/>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151507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E2BB-DFB5-B1A4-0373-BC8BC35B5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247E8E-60C6-CF80-48F6-E90ECDAC2C18}"/>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4" name="Footer Placeholder 3">
            <a:extLst>
              <a:ext uri="{FF2B5EF4-FFF2-40B4-BE49-F238E27FC236}">
                <a16:creationId xmlns:a16="http://schemas.microsoft.com/office/drawing/2014/main" id="{842DC2F0-5461-9A77-B5AE-B25A462992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AF626D-93EF-DB65-8D14-2D067A3A5B57}"/>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129430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952DD0-1D31-8349-FE87-97643B85B56A}"/>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3" name="Footer Placeholder 2">
            <a:extLst>
              <a:ext uri="{FF2B5EF4-FFF2-40B4-BE49-F238E27FC236}">
                <a16:creationId xmlns:a16="http://schemas.microsoft.com/office/drawing/2014/main" id="{3C3DE61F-F12B-0BDF-E21E-488C85B8D1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6BE66C-AE2F-2ED7-3D05-F8EEAB9A1FA8}"/>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63040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1D1D-5610-F9C0-135B-F54BFFF1E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3DB0D7-328A-0FC0-351D-3BF359F17B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CD9093-2F02-7AC6-DD74-A7188C55C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A7C2E-C413-285C-D2B7-CC35EF84ED5C}"/>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6" name="Footer Placeholder 5">
            <a:extLst>
              <a:ext uri="{FF2B5EF4-FFF2-40B4-BE49-F238E27FC236}">
                <a16:creationId xmlns:a16="http://schemas.microsoft.com/office/drawing/2014/main" id="{07FDB025-3D27-82D7-FCBB-38252DD6E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71BDB-8158-D5F4-7DEB-66C6E9B4F9CA}"/>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33368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D44-82A4-2B66-7383-CA6E5BAE5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9322B-DFDA-AC2F-4A1E-5C40BAC50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34BC66-82B3-803B-0087-4D572091F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6FABA-4B8D-DFE2-08E2-31B27252F16F}"/>
              </a:ext>
            </a:extLst>
          </p:cNvPr>
          <p:cNvSpPr>
            <a:spLocks noGrp="1"/>
          </p:cNvSpPr>
          <p:nvPr>
            <p:ph type="dt" sz="half" idx="10"/>
          </p:nvPr>
        </p:nvSpPr>
        <p:spPr/>
        <p:txBody>
          <a:bodyPr/>
          <a:lstStyle/>
          <a:p>
            <a:fld id="{9793B752-8D6E-2549-9594-A2DE9378B0CF}" type="datetimeFigureOut">
              <a:rPr lang="en-US" smtClean="0"/>
              <a:t>11/4/24</a:t>
            </a:fld>
            <a:endParaRPr lang="en-US"/>
          </a:p>
        </p:txBody>
      </p:sp>
      <p:sp>
        <p:nvSpPr>
          <p:cNvPr id="6" name="Footer Placeholder 5">
            <a:extLst>
              <a:ext uri="{FF2B5EF4-FFF2-40B4-BE49-F238E27FC236}">
                <a16:creationId xmlns:a16="http://schemas.microsoft.com/office/drawing/2014/main" id="{1E92AC99-DA3D-40B3-72F9-7FB97B944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59550-C428-2E47-F305-1B1B6D86378A}"/>
              </a:ext>
            </a:extLst>
          </p:cNvPr>
          <p:cNvSpPr>
            <a:spLocks noGrp="1"/>
          </p:cNvSpPr>
          <p:nvPr>
            <p:ph type="sldNum" sz="quarter" idx="12"/>
          </p:nvPr>
        </p:nvSpPr>
        <p:spPr/>
        <p:txBody>
          <a:bodyPr/>
          <a:lstStyle/>
          <a:p>
            <a:fld id="{28089414-C01F-014D-8B8A-DE007AC6EC91}" type="slidenum">
              <a:rPr lang="en-US" smtClean="0"/>
              <a:t>‹#›</a:t>
            </a:fld>
            <a:endParaRPr lang="en-US"/>
          </a:p>
        </p:txBody>
      </p:sp>
    </p:spTree>
    <p:extLst>
      <p:ext uri="{BB962C8B-B14F-4D97-AF65-F5344CB8AC3E}">
        <p14:creationId xmlns:p14="http://schemas.microsoft.com/office/powerpoint/2010/main" val="163630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692CB-718E-2881-5A3B-A1CAB6064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6DC31-85BB-17C9-E062-05FB60CD0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776589-3A63-D169-2EBB-730B390D5F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93B752-8D6E-2549-9594-A2DE9378B0CF}" type="datetimeFigureOut">
              <a:rPr lang="en-US" smtClean="0"/>
              <a:t>11/4/24</a:t>
            </a:fld>
            <a:endParaRPr lang="en-US"/>
          </a:p>
        </p:txBody>
      </p:sp>
      <p:sp>
        <p:nvSpPr>
          <p:cNvPr id="5" name="Footer Placeholder 4">
            <a:extLst>
              <a:ext uri="{FF2B5EF4-FFF2-40B4-BE49-F238E27FC236}">
                <a16:creationId xmlns:a16="http://schemas.microsoft.com/office/drawing/2014/main" id="{8809FE6A-05C1-95E2-8972-EF670704B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DDB102-294B-8720-1C89-25BE9180A2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089414-C01F-014D-8B8A-DE007AC6EC91}" type="slidenum">
              <a:rPr lang="en-US" smtClean="0"/>
              <a:t>‹#›</a:t>
            </a:fld>
            <a:endParaRPr lang="en-US"/>
          </a:p>
        </p:txBody>
      </p:sp>
    </p:spTree>
    <p:extLst>
      <p:ext uri="{BB962C8B-B14F-4D97-AF65-F5344CB8AC3E}">
        <p14:creationId xmlns:p14="http://schemas.microsoft.com/office/powerpoint/2010/main" val="22420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3FD735-8BF2-2813-221D-139EA4B272DE}"/>
              </a:ext>
            </a:extLst>
          </p:cNvPr>
          <p:cNvSpPr>
            <a:spLocks noGrp="1"/>
          </p:cNvSpPr>
          <p:nvPr>
            <p:ph type="title"/>
          </p:nvPr>
        </p:nvSpPr>
        <p:spPr/>
        <p:txBody>
          <a:bodyPr/>
          <a:lstStyle/>
          <a:p>
            <a:r>
              <a:rPr lang="en-US" dirty="0"/>
              <a:t>Facebook questions</a:t>
            </a:r>
          </a:p>
        </p:txBody>
      </p:sp>
      <p:sp>
        <p:nvSpPr>
          <p:cNvPr id="5" name="Content Placeholder 4">
            <a:extLst>
              <a:ext uri="{FF2B5EF4-FFF2-40B4-BE49-F238E27FC236}">
                <a16:creationId xmlns:a16="http://schemas.microsoft.com/office/drawing/2014/main" id="{C0C459F5-E1D9-C1C8-5A5E-45645461FFAE}"/>
              </a:ext>
            </a:extLst>
          </p:cNvPr>
          <p:cNvSpPr>
            <a:spLocks noGrp="1"/>
          </p:cNvSpPr>
          <p:nvPr>
            <p:ph idx="1"/>
          </p:nvPr>
        </p:nvSpPr>
        <p:spPr>
          <a:xfrm>
            <a:off x="838200" y="1690689"/>
            <a:ext cx="10639097" cy="4226636"/>
          </a:xfrm>
        </p:spPr>
        <p:txBody>
          <a:bodyPr>
            <a:normAutofit fontScale="55000" lnSpcReduction="20000"/>
          </a:bodyPr>
          <a:lstStyle/>
          <a:p>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It was widely believed or reported that Facebook was influential in shaping public opinion and potentially elections either through misinformation or "filter bubbling".  This article seems to contradict it, but not conclusively</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Filter bubble questions:</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do you </a:t>
            </a:r>
            <a:r>
              <a:rPr lang="en-US" dirty="0" err="1">
                <a:latin typeface="Tahoma" panose="020B0604030504040204" pitchFamily="34" charset="0"/>
                <a:ea typeface="Tahoma" panose="020B0604030504040204" pitchFamily="34" charset="0"/>
                <a:cs typeface="Tahoma" panose="020B0604030504040204" pitchFamily="34" charset="0"/>
              </a:rPr>
              <a:t>beleive</a:t>
            </a:r>
            <a:r>
              <a:rPr lang="en-US" dirty="0">
                <a:latin typeface="Tahoma" panose="020B0604030504040204" pitchFamily="34" charset="0"/>
                <a:ea typeface="Tahoma" panose="020B0604030504040204" pitchFamily="34" charset="0"/>
                <a:cs typeface="Tahoma" panose="020B0604030504040204" pitchFamily="34" charset="0"/>
              </a:rPr>
              <a:t> that social networks can influence user opinions simply by what they present (political or otherwise) </a:t>
            </a: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what are the business implications of filter bubbles on Facebook specifically?  risks? benefits of mitigating bubbles? </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do they have an </a:t>
            </a:r>
            <a:r>
              <a:rPr lang="en-US" b="1" dirty="0">
                <a:solidFill>
                  <a:srgbClr val="374151"/>
                </a:solidFill>
                <a:effectLst/>
                <a:latin typeface="Tahoma" panose="020B0604030504040204" pitchFamily="34" charset="0"/>
                <a:ea typeface="Tahoma" panose="020B0604030504040204" pitchFamily="34" charset="0"/>
                <a:cs typeface="Tahoma" panose="020B0604030504040204" pitchFamily="34" charset="0"/>
              </a:rPr>
              <a:t>ethical </a:t>
            </a: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obligation to manage recommender systems, or is it just good business, or neither? </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What actions can they take, and how might they evaluate these actions? </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Should we let the market figure this out, or do we need regulation? </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Given everything you know, if you were to recommend to </a:t>
            </a:r>
            <a:r>
              <a:rPr lang="en-US" dirty="0" err="1">
                <a:solidFill>
                  <a:srgbClr val="374151"/>
                </a:solidFill>
                <a:effectLst/>
                <a:latin typeface="Tahoma" panose="020B0604030504040204" pitchFamily="34" charset="0"/>
                <a:ea typeface="Tahoma" panose="020B0604030504040204" pitchFamily="34" charset="0"/>
                <a:cs typeface="Tahoma" panose="020B0604030504040204" pitchFamily="34" charset="0"/>
              </a:rPr>
              <a:t>facebook</a:t>
            </a: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 1 to 10 - 1 is completely algorithmic to drive clicks (and $$) vs. 10 which is forced integration of diverse viewpoints, where should they go? </a:t>
            </a:r>
            <a:endParaRPr lang="en-US"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dirty="0">
                <a:solidFill>
                  <a:srgbClr val="374151"/>
                </a:solidFill>
                <a:effectLst/>
                <a:latin typeface="Tahoma" panose="020B0604030504040204" pitchFamily="34" charset="0"/>
                <a:ea typeface="Tahoma" panose="020B0604030504040204" pitchFamily="34" charset="0"/>
                <a:cs typeface="Tahoma" panose="020B0604030504040204" pitchFamily="34" charset="0"/>
              </a:rPr>
              <a:t>can you think of other businesses might be concerned about the impacts of recommender systems and filter bubbles? </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989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191</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Tahoma</vt:lpstr>
      <vt:lpstr>Office Theme</vt:lpstr>
      <vt:lpstr>Facebook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volinsky</dc:creator>
  <cp:lastModifiedBy>chris volinsky</cp:lastModifiedBy>
  <cp:revision>2</cp:revision>
  <dcterms:created xsi:type="dcterms:W3CDTF">2024-11-04T14:27:33Z</dcterms:created>
  <dcterms:modified xsi:type="dcterms:W3CDTF">2024-11-04T14:28:48Z</dcterms:modified>
</cp:coreProperties>
</file>