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20000"/>
      </a:spcBef>
      <a:spcAft>
        <a:spcPct val="0"/>
      </a:spcAft>
      <a:buClr>
        <a:srgbClr val="8E0D30"/>
      </a:buClr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20000"/>
      </a:spcBef>
      <a:spcAft>
        <a:spcPct val="0"/>
      </a:spcAft>
      <a:buClr>
        <a:srgbClr val="8E0D30"/>
      </a:buClr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20000"/>
      </a:spcBef>
      <a:spcAft>
        <a:spcPct val="0"/>
      </a:spcAft>
      <a:buClr>
        <a:srgbClr val="8E0D30"/>
      </a:buClr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20000"/>
      </a:spcBef>
      <a:spcAft>
        <a:spcPct val="0"/>
      </a:spcAft>
      <a:buClr>
        <a:srgbClr val="8E0D30"/>
      </a:buClr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20000"/>
      </a:spcBef>
      <a:spcAft>
        <a:spcPct val="0"/>
      </a:spcAft>
      <a:buClr>
        <a:srgbClr val="8E0D30"/>
      </a:buClr>
      <a:buChar char="•"/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600592"/>
    <a:srgbClr val="4A04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75"/>
    <p:restoredTop sz="78912"/>
  </p:normalViewPr>
  <p:slideViewPr>
    <p:cSldViewPr snapToGrid="0">
      <p:cViewPr varScale="1">
        <p:scale>
          <a:sx n="100" d="100"/>
          <a:sy n="100" d="100"/>
        </p:scale>
        <p:origin x="196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13ED7A-E0CC-A14D-8702-3DBB30C4345D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12B09-6666-2149-A7EC-89A035875D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11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Education and employment</a:t>
            </a:r>
          </a:p>
          <a:p>
            <a:endParaRPr lang="en-US" dirty="0"/>
          </a:p>
          <a:p>
            <a:r>
              <a:rPr lang="en-US" dirty="0"/>
              <a:t>Using traits like intelligence, introversion and extroversion for to build assessment scores. </a:t>
            </a:r>
          </a:p>
          <a:p>
            <a:endParaRPr lang="en-US" dirty="0"/>
          </a:p>
          <a:p>
            <a:r>
              <a:rPr lang="en-US" dirty="0"/>
              <a:t>The problem is that the score is solely being used, instead of being taken into account with other factors.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12B09-6666-2149-A7EC-89A035875DE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40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Precision measures FP related to TP</a:t>
            </a:r>
          </a:p>
          <a:p>
            <a:r>
              <a:rPr lang="en-US" dirty="0"/>
              <a:t>FPR measures FP related to TN</a:t>
            </a:r>
          </a:p>
          <a:p>
            <a:endParaRPr lang="en-US" dirty="0"/>
          </a:p>
          <a:p>
            <a:r>
              <a:rPr lang="en-US" dirty="0"/>
              <a:t>For those that truly did not re-offend, blacks were more likely to be predicted as offenders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12B09-6666-2149-A7EC-89A035875D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68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278640"/>
            <a:ext cx="7772400" cy="1470025"/>
          </a:xfrm>
        </p:spPr>
        <p:txBody>
          <a:bodyPr/>
          <a:lstStyle>
            <a:lvl1pPr>
              <a:defRPr>
                <a:solidFill>
                  <a:srgbClr val="600592"/>
                </a:solidFill>
              </a:defRPr>
            </a:lvl1pPr>
          </a:lstStyle>
          <a:p>
            <a:r>
              <a:rPr lang="en-US" dirty="0"/>
              <a:t>Topic Num - Name of Topic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2139536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 dirty="0"/>
              <a:t>Data Science for Business</a:t>
            </a:r>
          </a:p>
          <a:p>
            <a:endParaRPr lang="en-US" dirty="0"/>
          </a:p>
          <a:p>
            <a:r>
              <a:rPr lang="en-US" dirty="0"/>
              <a:t>Chris Volinsky</a:t>
            </a:r>
          </a:p>
          <a:p>
            <a:r>
              <a:rPr lang="en-US" dirty="0"/>
              <a:t>NYU Stern School of Business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F43C82-9B9B-AC4F-98CD-0ADC587116F3}" type="datetime1">
              <a:rPr lang="en-US" smtClean="0"/>
              <a:t>10/24/24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114D675-817C-D2B8-A095-F0294E39F38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931504" y="3429000"/>
            <a:ext cx="4823791" cy="2717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398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178AE4-2A10-5F42-AC8C-4BD01A79A0D1}" type="datetime1">
              <a:rPr lang="en-US" smtClean="0"/>
              <a:t>10/24/24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97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75C519-8308-2748-8B0B-F7B055AE4297}" type="datetime1">
              <a:rPr lang="en-US" smtClean="0"/>
              <a:t>10/24/24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490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38589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D0997E-0CDD-7541-9D88-20A562751868}" type="datetime1">
              <a:rPr lang="en-US" smtClean="0"/>
              <a:t>10/24/24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5327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053AD8-5CA7-3F49-B495-B884AFEE8A16}" type="datetime1">
              <a:rPr lang="en-US" smtClean="0"/>
              <a:t>10/24/24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779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4"/>
            <a:ext cx="8229600" cy="4525963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751CFE-5FBC-BA47-8777-CE847435DFFA}" type="datetime1">
              <a:rPr lang="en-US" smtClean="0"/>
              <a:t>10/24/24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78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/>
          <a:p>
            <a:pPr lvl="0"/>
            <a:r>
              <a:rPr lang="en-US" noProof="0"/>
              <a:t>Click icon to add online image</a:t>
            </a:r>
            <a:endParaRPr lang="en-US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75583E-7D50-3C4A-8A37-9B3FE7B04D6C}" type="datetime1">
              <a:rPr lang="en-US" smtClean="0"/>
              <a:t>10/24/24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9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A black background with purple letters&#10;&#10;Description automatically generated">
            <a:extLst>
              <a:ext uri="{FF2B5EF4-FFF2-40B4-BE49-F238E27FC236}">
                <a16:creationId xmlns:a16="http://schemas.microsoft.com/office/drawing/2014/main" id="{116E0C90-514F-E1AB-C247-966E1AD79D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328918"/>
            <a:ext cx="1396448" cy="78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435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F769E5-24F5-8F43-8EA5-E948B75DD02E}" type="datetime1">
              <a:rPr lang="en-US" smtClean="0"/>
              <a:t>10/24/24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0775125-7C05-15FA-5541-A1CBF69CEB1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0" y="1454154"/>
            <a:ext cx="9144000" cy="1336671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rgbClr val="60059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5pPr>
            <a:lvl6pPr marL="3429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6pPr>
            <a:lvl7pPr marL="6858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7pPr>
            <a:lvl8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8pPr>
            <a:lvl9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>
              <a:buClrTx/>
              <a:buNone/>
            </a:pPr>
            <a:endParaRPr lang="en-US" kern="0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7D4B56B-BD9C-8550-2E67-7573EFC8A7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11995" y="4554495"/>
            <a:ext cx="2720009" cy="1532272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056C3-2019-B406-B923-FB0A68BB94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6357" y="1769441"/>
            <a:ext cx="3478626" cy="914400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Placeholder</a:t>
            </a:r>
          </a:p>
        </p:txBody>
      </p:sp>
    </p:spTree>
    <p:extLst>
      <p:ext uri="{BB962C8B-B14F-4D97-AF65-F5344CB8AC3E}">
        <p14:creationId xmlns:p14="http://schemas.microsoft.com/office/powerpoint/2010/main" val="877355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5B1BC2-7DC9-274F-9AA5-41AD410B73E8}" type="datetime1">
              <a:rPr lang="en-US" smtClean="0"/>
              <a:t>10/24/24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black background with purple letters&#10;&#10;Description automatically generated">
            <a:extLst>
              <a:ext uri="{FF2B5EF4-FFF2-40B4-BE49-F238E27FC236}">
                <a16:creationId xmlns:a16="http://schemas.microsoft.com/office/drawing/2014/main" id="{0C1E545A-8684-E274-1BDD-2502E7C00AB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328918"/>
            <a:ext cx="1396448" cy="78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157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F9541A-B732-0842-A74F-0C72DB237063}" type="datetime1">
              <a:rPr lang="en-US" smtClean="0"/>
              <a:t>10/24/24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149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97BA72-28C9-9A46-8637-8A409BF0CACF}" type="datetime1">
              <a:rPr lang="en-US" smtClean="0"/>
              <a:t>10/24/24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A black background with purple letters&#10;&#10;Description automatically generated">
            <a:extLst>
              <a:ext uri="{FF2B5EF4-FFF2-40B4-BE49-F238E27FC236}">
                <a16:creationId xmlns:a16="http://schemas.microsoft.com/office/drawing/2014/main" id="{73709BB1-05FC-92CD-8075-AC4198DEDB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328918"/>
            <a:ext cx="1396448" cy="78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922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4BA4BC-FC40-B844-8CA3-66DD08AD127A}" type="datetime1">
              <a:rPr lang="en-US" smtClean="0"/>
              <a:t>10/24/24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72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381634-E977-7043-B341-F77FCA8D6817}" type="datetime1">
              <a:rPr lang="en-US" smtClean="0"/>
              <a:t>10/24/24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92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42C96D-D083-B04B-BE8C-D38697A2B148}" type="datetime1">
              <a:rPr lang="en-US" smtClean="0"/>
              <a:t>10/24/24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977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36525"/>
            <a:ext cx="8229600" cy="729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21899"/>
            <a:ext cx="8229600" cy="4814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29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050">
                <a:latin typeface="Arial" charset="0"/>
              </a:defRPr>
            </a:lvl1pPr>
          </a:lstStyle>
          <a:p>
            <a:fld id="{C3BC7800-B276-A64A-8AB0-19972C98F17B}" type="datetime1">
              <a:rPr lang="en-US" smtClean="0"/>
              <a:t>10/24/24</a:t>
            </a:fld>
            <a:endParaRPr lang="en-US"/>
          </a:p>
        </p:txBody>
      </p:sp>
      <p:sp>
        <p:nvSpPr>
          <p:cNvPr id="2129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FontTx/>
              <a:buNone/>
              <a:defRPr sz="105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2129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050">
                <a:latin typeface="Arial" charset="0"/>
              </a:defRPr>
            </a:lvl1pPr>
          </a:lstStyle>
          <a:p>
            <a:fld id="{ABBEE3BA-F264-1746-880E-39AD601DF2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41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>
          <a:solidFill>
            <a:srgbClr val="600592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en.wikipedia.org/wiki/Confusion_matrix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D8CB2-5161-A2D9-BFD2-D12AC354E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Recidivism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6C622-3FD2-56DE-9038-629E889823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21898"/>
            <a:ext cx="8356600" cy="5366201"/>
          </a:xfrm>
        </p:spPr>
        <p:txBody>
          <a:bodyPr/>
          <a:lstStyle/>
          <a:p>
            <a:r>
              <a:rPr lang="en-US" dirty="0"/>
              <a:t>Describe the intent of the data science model behind the Northpointe algorithm?  </a:t>
            </a:r>
          </a:p>
          <a:p>
            <a:pPr lvl="1"/>
            <a:r>
              <a:rPr lang="en-US" dirty="0"/>
              <a:t>What data do you think they used for training?</a:t>
            </a:r>
          </a:p>
          <a:p>
            <a:pPr lvl="1"/>
            <a:r>
              <a:rPr lang="en-US" dirty="0"/>
              <a:t>What was the target, the features? </a:t>
            </a:r>
          </a:p>
          <a:p>
            <a:r>
              <a:rPr lang="en-US" dirty="0"/>
              <a:t>Do you think it is a good idea to use a model like this to help judges and courts determine criminal sentences? </a:t>
            </a:r>
          </a:p>
          <a:p>
            <a:r>
              <a:rPr lang="en-US" dirty="0"/>
              <a:t>What are the false positives/negatives in this predictive model?  What are the costs of each?  How would you consider going about setting a threshold? </a:t>
            </a:r>
          </a:p>
          <a:p>
            <a:r>
              <a:rPr lang="en-US" dirty="0"/>
              <a:t>They did not use race in their model, so why do you think the results are so different for race?</a:t>
            </a:r>
          </a:p>
          <a:p>
            <a:pPr lvl="1"/>
            <a:r>
              <a:rPr lang="en-US" dirty="0"/>
              <a:t>How do you think they could have gotten around this? </a:t>
            </a:r>
          </a:p>
          <a:p>
            <a:pPr marL="342900" lvl="1" indent="0">
              <a:buNone/>
            </a:pPr>
            <a:endParaRPr lang="en-US" dirty="0"/>
          </a:p>
          <a:p>
            <a:r>
              <a:rPr lang="en-US" dirty="0"/>
              <a:t>See confusion matrix and calculate accuracy, precision and recall for Black Defendants and for White Defendants.  Do your answers agree with the article?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51DB78-EDD3-FED8-B85C-E4964652A3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B899FA-C6DB-008D-6772-9035AB52EC4A}"/>
              </a:ext>
            </a:extLst>
          </p:cNvPr>
          <p:cNvSpPr txBox="1"/>
          <p:nvPr/>
        </p:nvSpPr>
        <p:spPr>
          <a:xfrm>
            <a:off x="3005959" y="6138041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l">
              <a:buNone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065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DFFCC6-EF7C-1646-9118-2DC18E1EA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65900" y="5889625"/>
            <a:ext cx="2133600" cy="476250"/>
          </a:xfrm>
        </p:spPr>
        <p:txBody>
          <a:bodyPr/>
          <a:lstStyle/>
          <a:p>
            <a:fld id="{ABBEE3BA-F264-1746-880E-39AD601DF2B1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C5958462-6517-F8A4-DB31-ACA1E6CFA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4764" y="397790"/>
            <a:ext cx="9373527" cy="5630860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DD022A6-C95E-5E7B-3C39-98A3D1A5DD7F}"/>
              </a:ext>
            </a:extLst>
          </p:cNvPr>
          <p:cNvSpPr/>
          <p:nvPr/>
        </p:nvSpPr>
        <p:spPr bwMode="auto">
          <a:xfrm>
            <a:off x="1546787" y="3641170"/>
            <a:ext cx="5603311" cy="280610"/>
          </a:xfrm>
          <a:prstGeom prst="roundRect">
            <a:avLst/>
          </a:prstGeom>
          <a:solidFill>
            <a:srgbClr val="FFFF00">
              <a:alpha val="27059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E0D30"/>
              </a:buClr>
              <a:buSzTx/>
              <a:buFontTx/>
              <a:buChar char="•"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1ED3903-F1C0-F27B-1E1E-780657E34A0C}"/>
              </a:ext>
            </a:extLst>
          </p:cNvPr>
          <p:cNvSpPr/>
          <p:nvPr/>
        </p:nvSpPr>
        <p:spPr bwMode="auto">
          <a:xfrm>
            <a:off x="1546788" y="3921780"/>
            <a:ext cx="2910911" cy="215544"/>
          </a:xfrm>
          <a:prstGeom prst="roundRect">
            <a:avLst/>
          </a:prstGeom>
          <a:solidFill>
            <a:srgbClr val="FFFF00">
              <a:alpha val="27059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E0D30"/>
              </a:buClr>
              <a:buSzTx/>
              <a:buFontTx/>
              <a:buChar char="•"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BCAE485-74E6-7938-4A2D-9B0C51900E4F}"/>
              </a:ext>
            </a:extLst>
          </p:cNvPr>
          <p:cNvSpPr/>
          <p:nvPr/>
        </p:nvSpPr>
        <p:spPr bwMode="auto">
          <a:xfrm>
            <a:off x="1478422" y="4144685"/>
            <a:ext cx="5520820" cy="476250"/>
          </a:xfrm>
          <a:prstGeom prst="roundRect">
            <a:avLst/>
          </a:prstGeom>
          <a:solidFill>
            <a:srgbClr val="FF0000">
              <a:alpha val="27059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E0D30"/>
              </a:buClr>
              <a:buSzTx/>
              <a:buFontTx/>
              <a:buChar char="•"/>
              <a:tabLst/>
            </a:pP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9214CCA-DD8F-1BD3-172D-8BF164AC0CB7}"/>
              </a:ext>
            </a:extLst>
          </p:cNvPr>
          <p:cNvSpPr/>
          <p:nvPr/>
        </p:nvSpPr>
        <p:spPr bwMode="auto">
          <a:xfrm>
            <a:off x="4457700" y="3921780"/>
            <a:ext cx="2541542" cy="222905"/>
          </a:xfrm>
          <a:prstGeom prst="roundRect">
            <a:avLst/>
          </a:prstGeom>
          <a:solidFill>
            <a:srgbClr val="FF0000">
              <a:alpha val="27059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E0D30"/>
              </a:buClr>
              <a:buSzTx/>
              <a:buFontTx/>
              <a:buChar char="•"/>
              <a:tabLst/>
            </a:pP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060ADBD-5338-24C1-9B68-4A846C7C5C18}"/>
              </a:ext>
            </a:extLst>
          </p:cNvPr>
          <p:cNvSpPr/>
          <p:nvPr/>
        </p:nvSpPr>
        <p:spPr bwMode="auto">
          <a:xfrm>
            <a:off x="4608556" y="3428189"/>
            <a:ext cx="2541543" cy="212982"/>
          </a:xfrm>
          <a:prstGeom prst="roundRect">
            <a:avLst/>
          </a:prstGeom>
          <a:solidFill>
            <a:srgbClr val="FFFF00">
              <a:alpha val="27059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8E0D30"/>
              </a:buClr>
              <a:buSzTx/>
              <a:buFontTx/>
              <a:buChar char="•"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3FFCA6-FFEA-8337-6220-52DFC8029B0A}"/>
              </a:ext>
            </a:extLst>
          </p:cNvPr>
          <p:cNvSpPr txBox="1"/>
          <p:nvPr/>
        </p:nvSpPr>
        <p:spPr>
          <a:xfrm>
            <a:off x="1554412" y="6368866"/>
            <a:ext cx="5588060" cy="342968"/>
          </a:xfrm>
          <a:prstGeom prst="rect">
            <a:avLst/>
          </a:prstGeom>
          <a:solidFill>
            <a:schemeClr val="accent5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https://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en.wikipedia.org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/wiki/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Confusion_matrix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179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1C2AF5-135F-35B5-C05D-8F430A8A0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82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128C413-F3BF-94C9-99C4-6F67CFF40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EE3BA-F264-1746-880E-39AD601DF2B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531300"/>
      </p:ext>
    </p:extLst>
  </p:cSld>
  <p:clrMapOvr>
    <a:masterClrMapping/>
  </p:clrMapOvr>
</p:sld>
</file>

<file path=ppt/theme/theme1.xml><?xml version="1.0" encoding="utf-8"?>
<a:theme xmlns:a="http://schemas.openxmlformats.org/drawingml/2006/main" name="1_SBE10">
  <a:themeElements>
    <a:clrScheme name="1_SBE1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SBE10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8E0D30"/>
          </a:buClr>
          <a:buSzTx/>
          <a:buFontTx/>
          <a:buChar char="•"/>
          <a:tabLst/>
          <a:defRPr kumimoji="0" sz="3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ln>
          <a:headEnd type="none" w="med" len="med"/>
          <a:tailEnd type="triangle"/>
        </a:ln>
      </a:spPr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0" indent="0" algn="l">
          <a:buNone/>
          <a:defRPr sz="2000" dirty="0" smtClean="0">
            <a:latin typeface="Tahoma" panose="020B0604030504040204" pitchFamily="34" charset="0"/>
            <a:ea typeface="Tahoma" panose="020B0604030504040204" pitchFamily="34" charset="0"/>
            <a:cs typeface="Tahoma" panose="020B0604030504040204" pitchFamily="34" charset="0"/>
          </a:defRPr>
        </a:defPPr>
      </a:lstStyle>
    </a:txDef>
  </a:objectDefaults>
  <a:extraClrSchemeLst>
    <a:extraClrScheme>
      <a:clrScheme name="1_SBE1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BE10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BE1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BE10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BE10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BE10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BE10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BE10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BE10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BE10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BE10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BE10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TV-style" id="{76D76506-A0BC-8D4F-A42C-BBF50ED27964}" vid="{B20F4F62-1BD5-CD4F-87A9-C146A9A146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1_SBE10</Template>
  <TotalTime>267</TotalTime>
  <Words>229</Words>
  <Application>Microsoft Macintosh PowerPoint</Application>
  <PresentationFormat>On-screen Show (4:3)</PresentationFormat>
  <Paragraphs>26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Consolas</vt:lpstr>
      <vt:lpstr>Tahoma</vt:lpstr>
      <vt:lpstr>Times New Roman</vt:lpstr>
      <vt:lpstr>1_SBE10</vt:lpstr>
      <vt:lpstr>Recidivism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 volinsky</dc:creator>
  <cp:lastModifiedBy>chris volinsky</cp:lastModifiedBy>
  <cp:revision>8</cp:revision>
  <dcterms:created xsi:type="dcterms:W3CDTF">2024-10-08T15:40:20Z</dcterms:created>
  <dcterms:modified xsi:type="dcterms:W3CDTF">2024-10-24T23:54:27Z</dcterms:modified>
</cp:coreProperties>
</file>