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nEaVP23tWUP+ro2Ol8P38egG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EAAEA1-EEE6-4052-9643-E169E65D33F4}">
  <a:tblStyle styleId="{F4EAAEA1-EEE6-4052-9643-E169E65D3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Tahom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24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24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76200" lvl="0" marL="0" marR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Char char="•"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6acdf6254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6acdf6254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56acdf6254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3f225a04f_0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3f225a04f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e3f225a04f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3f225a04f_0_1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3f225a04f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fine-tuning?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If the model needs to learn new behavior, tone, or format consistently.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if you need to add subject matter expertise to GPT (for instance, you have many human labelled examples)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 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e3f225a04f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3f225a04f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3f225a04f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</a:t>
            </a:r>
            <a:r>
              <a:rPr lang="en-US"/>
              <a:t> reframe this as “LLM innovations” instead of building up GPT2, GPT 3…</a:t>
            </a:r>
            <a:endParaRPr/>
          </a:p>
        </p:txBody>
      </p:sp>
      <p:sp>
        <p:nvSpPr>
          <p:cNvPr id="265" name="Google Shape;265;g2e3f225a04f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3f225a04f_0_1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3f225a04f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Fewer words or shrink it. Put Zeroshot at the main screen.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e3f225a04f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3f225a04f_0_2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3f225a04f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e3f225a04f_0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3f225a04f_0_2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3f225a04f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e3f225a04f_0_2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7ada72182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7ada7218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47ada72182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3f225a04f_0_2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3f225a04f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e3f225a04f_0_2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78bbfc0bb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78bbfc0b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478bbfc0b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6acdf625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56acdf6254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7ada7218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7ada7218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Dont spend a lot of time on this…main points are rapid development, and many </a:t>
            </a:r>
            <a:r>
              <a:rPr lang="en-US"/>
              <a:t>different</a:t>
            </a:r>
            <a:r>
              <a:rPr lang="en-US"/>
              <a:t> available options…need to carefully choose for function and price.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47ada7218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78bbfc0bb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78bbfc0b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was revolutionary about DeepSeek?  Equal power at lower cost.  how did they do this?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Innovation of DeepSeek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How are they going to what to use in the </a:t>
            </a:r>
            <a:r>
              <a:rPr lang="en-US"/>
              <a:t>situation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72" name="Google Shape;372;g3478bbfc0b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a4437c61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I might talk a little bit in technical details, but don’t panic, it won’t be in your test. Just relax and enjoy.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 is the foundation of AI word.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Embedding 10 minutes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RNN + LSTM + Transformer 10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Review models with the focus on Pros and Cons.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Pre-training + Finetuning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5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ChatGPT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Introduction </a:t>
            </a:r>
            <a:endParaRPr/>
          </a:p>
        </p:txBody>
      </p:sp>
      <p:sp>
        <p:nvSpPr>
          <p:cNvPr id="131" name="Google Shape;131;g33a4437c61d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3f225a04f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3f225a04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 start with “why do we need embeddings?”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use the example of RAG?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“close to each other” means they have appeared </a:t>
            </a:r>
            <a:r>
              <a:rPr lang="en-US"/>
              <a:t>together</a:t>
            </a:r>
            <a:r>
              <a:rPr lang="en-US"/>
              <a:t> regularly in the corpus.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(Connor may have slides??)</a:t>
            </a:r>
            <a:endParaRPr/>
          </a:p>
        </p:txBody>
      </p:sp>
      <p:sp>
        <p:nvSpPr>
          <p:cNvPr id="139" name="Google Shape;139;g2e3f225a04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3f225a04f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3f225a04f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it mean?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means that embeddings are trained to serve for a particular purpose. Such as predicting the next word.</a:t>
            </a:r>
            <a:endParaRPr/>
          </a:p>
        </p:txBody>
      </p:sp>
      <p:sp>
        <p:nvSpPr>
          <p:cNvPr id="151" name="Google Shape;151;g2e3f225a04f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3f225a04f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3f225a04f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Rework? </a:t>
            </a:r>
            <a:endParaRPr/>
          </a:p>
        </p:txBody>
      </p:sp>
      <p:sp>
        <p:nvSpPr>
          <p:cNvPr id="166" name="Google Shape;166;g2e3f225a04f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3f225a04f_0_1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3f225a04f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Rework?  </a:t>
            </a:r>
            <a:r>
              <a:rPr lang="en-US"/>
              <a:t>(maybe more on embeddings than needed)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can be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a business setting: sentiment, clustering, customer service.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example from GPT: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Cluster 0: Battery life is terrible.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Cluster 1: Love the sleek design!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Cluster 0: Battery doesn’t last more than a day.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Cluster 1: Stylish and comfortable to wear.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Cluster 0: Would love longer battery life.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e3f225a04f_0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3f225a04f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3f225a04f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about Recurrent Neural Network.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will you use it? Why would you use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that up and go through the technical slides</a:t>
            </a:r>
            <a:endParaRPr/>
          </a:p>
        </p:txBody>
      </p:sp>
      <p:sp>
        <p:nvSpPr>
          <p:cNvPr id="193" name="Google Shape;193;g2e3f225a04f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acdf6254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6acdf6254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56acdf6254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457200" y="27864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0059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143000" y="213953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/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1504" y="3429000"/>
            <a:ext cx="4823791" cy="271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1504" y="3429000"/>
            <a:ext cx="4823791" cy="2717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 rot="5400000">
            <a:off x="2164899" y="-685800"/>
            <a:ext cx="481420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" type="body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2" type="body"/>
          </p:nvPr>
        </p:nvSpPr>
        <p:spPr>
          <a:xfrm>
            <a:off x="457200" y="3938589"/>
            <a:ext cx="8229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" type="body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2" type="body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" type="body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34"/>
          <p:cNvSpPr/>
          <p:nvPr>
            <p:ph idx="2" type="clipArt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background with purple letters&#10;&#10;Description automatically generated" id="27" name="Google Shape;2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8918"/>
            <a:ext cx="1396448" cy="7851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purple letters&#10;&#10;Description automatically generated" id="28" name="Google Shape;2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8918"/>
            <a:ext cx="1396448" cy="78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2"/>
          <p:cNvSpPr txBox="1"/>
          <p:nvPr/>
        </p:nvSpPr>
        <p:spPr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00592"/>
              </a:buClr>
              <a:buSzPts val="3300"/>
              <a:buFont typeface="Tahoma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" name="Google Shape;3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1995" y="4554495"/>
            <a:ext cx="2720009" cy="153227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606357" y="1769441"/>
            <a:ext cx="3478626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 sz="3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»"/>
              <a:defRPr sz="1350"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background with purple letters&#10;&#10;Description automatically generated" id="47" name="Google Shape;4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8918"/>
            <a:ext cx="1396448" cy="78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51" name="Google Shape;51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2" name="Google Shape;52;p25"/>
          <p:cNvSpPr txBox="1"/>
          <p:nvPr>
            <p:ph idx="3" type="body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53" name="Google Shape;53;p25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ack background with purple letters&#10;&#10;Description automatically generated" id="62" name="Google Shape;6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8918"/>
            <a:ext cx="1396448" cy="78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66" name="Google Shape;66;p27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ahoma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ahoma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ahoma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ahoma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rgbClr val="60059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–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ahoma"/>
              <a:buChar char="»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640"/>
              </a:spcBef>
              <a:spcAft>
                <a:spcPts val="0"/>
              </a:spcAft>
              <a:buClr>
                <a:srgbClr val="8E0D3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hyperlink" Target="https://docsbot.ai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ctrTitle"/>
          </p:nvPr>
        </p:nvSpPr>
        <p:spPr>
          <a:xfrm>
            <a:off x="685800" y="73255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 Language Models: </a:t>
            </a:r>
            <a:r>
              <a:rPr lang="en-US"/>
              <a:t>ChatGPT</a:t>
            </a:r>
            <a:endParaRPr/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143000" y="213953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/>
              <a:t>Data Science for Business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/>
              <a:t>Joyce Yang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/>
              <a:t>NYU Stern:  Spring 2025</a:t>
            </a:r>
            <a:endParaRPr/>
          </a:p>
        </p:txBody>
      </p:sp>
      <p:sp>
        <p:nvSpPr>
          <p:cNvPr id="121" name="Google Shape;121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acdf6254_0_53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Review: Transformer</a:t>
            </a:r>
            <a:endParaRPr/>
          </a:p>
        </p:txBody>
      </p:sp>
      <p:sp>
        <p:nvSpPr>
          <p:cNvPr id="223" name="Google Shape;223;g356acdf6254_0_5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g356acdf6254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50" y="2153875"/>
            <a:ext cx="3501550" cy="351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356acdf6254_0_53"/>
          <p:cNvSpPr txBox="1"/>
          <p:nvPr/>
        </p:nvSpPr>
        <p:spPr>
          <a:xfrm>
            <a:off x="3355000" y="865825"/>
            <a:ext cx="6254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Attention Is All You Need [Vaswani et al 2017]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g356acdf6254_0_53"/>
          <p:cNvSpPr txBox="1"/>
          <p:nvPr/>
        </p:nvSpPr>
        <p:spPr>
          <a:xfrm>
            <a:off x="3355000" y="1342225"/>
            <a:ext cx="5667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improvement of Transformer?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" name="Google Shape;227;g356acdf6254_0_53"/>
          <p:cNvSpPr txBox="1"/>
          <p:nvPr/>
        </p:nvSpPr>
        <p:spPr>
          <a:xfrm>
            <a:off x="3830800" y="1828525"/>
            <a:ext cx="53028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 efficiency: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Parallelizable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Learn semantic meaning better: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Attention mechanism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g356acdf6254_0_53"/>
          <p:cNvSpPr txBox="1"/>
          <p:nvPr/>
        </p:nvSpPr>
        <p:spPr>
          <a:xfrm>
            <a:off x="3355000" y="2954000"/>
            <a:ext cx="5164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problems of Transformer?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g356acdf6254_0_53"/>
          <p:cNvSpPr txBox="1"/>
          <p:nvPr/>
        </p:nvSpPr>
        <p:spPr>
          <a:xfrm>
            <a:off x="3830800" y="3320825"/>
            <a:ext cx="530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 complexity increases when sequences are long.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Fixed sequence length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Consumption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g356acdf6254_0_53"/>
          <p:cNvSpPr txBox="1"/>
          <p:nvPr/>
        </p:nvSpPr>
        <p:spPr>
          <a:xfrm>
            <a:off x="134150" y="9557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“The animal didn’t cross the street because it was too tired”</a:t>
            </a:r>
            <a:endParaRPr/>
          </a:p>
        </p:txBody>
      </p:sp>
      <p:sp>
        <p:nvSpPr>
          <p:cNvPr id="231" name="Google Shape;231;g356acdf6254_0_53"/>
          <p:cNvSpPr txBox="1"/>
          <p:nvPr/>
        </p:nvSpPr>
        <p:spPr>
          <a:xfrm>
            <a:off x="3757450" y="4736825"/>
            <a:ext cx="48624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will company use LSTM instead of Transformer?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g356acdf6254_0_53"/>
          <p:cNvSpPr txBox="1"/>
          <p:nvPr/>
        </p:nvSpPr>
        <p:spPr>
          <a:xfrm>
            <a:off x="4025650" y="5528475"/>
            <a:ext cx="43260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 Dataset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Extremely long sequence (&gt;2000)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3f225a04f_0_104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Transformer</a:t>
            </a:r>
            <a:endParaRPr/>
          </a:p>
        </p:txBody>
      </p:sp>
      <p:sp>
        <p:nvSpPr>
          <p:cNvPr id="239" name="Google Shape;239;g2e3f225a04f_0_104"/>
          <p:cNvSpPr txBox="1"/>
          <p:nvPr>
            <p:ph idx="12" type="sldNum"/>
          </p:nvPr>
        </p:nvSpPr>
        <p:spPr>
          <a:xfrm>
            <a:off x="6553200" y="6264450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g2e3f225a04f_0_104"/>
          <p:cNvSpPr/>
          <p:nvPr/>
        </p:nvSpPr>
        <p:spPr>
          <a:xfrm>
            <a:off x="978117" y="2742444"/>
            <a:ext cx="2593500" cy="796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FFF2CC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Encoders</a:t>
            </a:r>
            <a:endParaRPr>
              <a:highlight>
                <a:srgbClr val="FFF2CC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g2e3f225a04f_0_104"/>
          <p:cNvSpPr/>
          <p:nvPr/>
        </p:nvSpPr>
        <p:spPr>
          <a:xfrm>
            <a:off x="5332678" y="2742444"/>
            <a:ext cx="2593500" cy="796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Decoders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g2e3f225a04f_0_104"/>
          <p:cNvSpPr txBox="1"/>
          <p:nvPr/>
        </p:nvSpPr>
        <p:spPr>
          <a:xfrm>
            <a:off x="1292525" y="4011825"/>
            <a:ext cx="17103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我是一名学生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g2e3f225a04f_0_104"/>
          <p:cNvSpPr txBox="1"/>
          <p:nvPr/>
        </p:nvSpPr>
        <p:spPr>
          <a:xfrm>
            <a:off x="5700774" y="2005963"/>
            <a:ext cx="1997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am a student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g2e3f225a04f_0_104"/>
          <p:cNvSpPr/>
          <p:nvPr/>
        </p:nvSpPr>
        <p:spPr>
          <a:xfrm>
            <a:off x="3877162" y="3048162"/>
            <a:ext cx="1083300" cy="1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g2e3f225a04f_0_104"/>
          <p:cNvSpPr/>
          <p:nvPr/>
        </p:nvSpPr>
        <p:spPr>
          <a:xfrm>
            <a:off x="1961328" y="3631051"/>
            <a:ext cx="389700" cy="31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g2e3f225a04f_0_104"/>
          <p:cNvSpPr/>
          <p:nvPr/>
        </p:nvSpPr>
        <p:spPr>
          <a:xfrm>
            <a:off x="6434692" y="2378723"/>
            <a:ext cx="389700" cy="31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g2e3f225a04f_0_104"/>
          <p:cNvSpPr txBox="1"/>
          <p:nvPr/>
        </p:nvSpPr>
        <p:spPr>
          <a:xfrm>
            <a:off x="605050" y="772200"/>
            <a:ext cx="72939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does Transformer contains as function block?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Encoders: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Text into Embeddings. 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Decoders: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Convert Embeddings to Text.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g2e3f225a04f_0_104"/>
          <p:cNvSpPr txBox="1"/>
          <p:nvPr/>
        </p:nvSpPr>
        <p:spPr>
          <a:xfrm>
            <a:off x="605050" y="4432638"/>
            <a:ext cx="6187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can these blocks do?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g2e3f225a04f_0_104"/>
          <p:cNvSpPr txBox="1"/>
          <p:nvPr/>
        </p:nvSpPr>
        <p:spPr>
          <a:xfrm>
            <a:off x="978125" y="4866000"/>
            <a:ext cx="77088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Encoder + Decoder: Translation Task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Encoder + Classifier: Classification Task. e.g. Spam Detection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Decoder: Generation Task. e.g. ChatGPT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3f225a04f_0_177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Pre-training and Fine-tuning</a:t>
            </a:r>
            <a:endParaRPr/>
          </a:p>
        </p:txBody>
      </p:sp>
      <p:sp>
        <p:nvSpPr>
          <p:cNvPr id="256" name="Google Shape;256;g2e3f225a04f_0_17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g2e3f225a04f_0_177"/>
          <p:cNvSpPr txBox="1"/>
          <p:nvPr/>
        </p:nvSpPr>
        <p:spPr>
          <a:xfrm>
            <a:off x="379775" y="865825"/>
            <a:ext cx="8229600" cy="25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stages of training: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Pre-training：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uses a large dataset to learn general information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Self-supervised learning: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predict the next word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Fine-tuning: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Align the pre-trained model with user needs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Take pretrained model to further train on a specific task with a smaller dataset. (Downstreaming Tasks)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g2e3f225a04f_0_177"/>
          <p:cNvSpPr txBox="1"/>
          <p:nvPr/>
        </p:nvSpPr>
        <p:spPr>
          <a:xfrm>
            <a:off x="457200" y="3317325"/>
            <a:ext cx="8514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cases to train Pre-training Models or directly use existing pre-training models?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g2e3f225a04f_0_177"/>
          <p:cNvSpPr txBox="1"/>
          <p:nvPr/>
        </p:nvSpPr>
        <p:spPr>
          <a:xfrm>
            <a:off x="457200" y="4985600"/>
            <a:ext cx="7646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cases to apply fine-tuning techniques?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g2e3f225a04f_0_177"/>
          <p:cNvSpPr txBox="1"/>
          <p:nvPr/>
        </p:nvSpPr>
        <p:spPr>
          <a:xfrm>
            <a:off x="672150" y="3935556"/>
            <a:ext cx="67239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Use: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Exactly the same task as the training task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Use: General Generation Task, such as using ChatGPT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Train: Large Dataset, rich resources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g2e3f225a04f_0_177"/>
          <p:cNvSpPr txBox="1"/>
          <p:nvPr/>
        </p:nvSpPr>
        <p:spPr>
          <a:xfrm>
            <a:off x="629675" y="5377400"/>
            <a:ext cx="77298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similar task but slightly different: analysis on reviews on 1-10 scale when the pre-training models are on 1-5 scales.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 Dataset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3f225a04f_0_35"/>
          <p:cNvSpPr txBox="1"/>
          <p:nvPr>
            <p:ph type="title"/>
          </p:nvPr>
        </p:nvSpPr>
        <p:spPr>
          <a:xfrm>
            <a:off x="457200" y="292600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ChatGPT: Why ChatGPT is called ChatGPT</a:t>
            </a:r>
            <a:endParaRPr/>
          </a:p>
        </p:txBody>
      </p:sp>
      <p:sp>
        <p:nvSpPr>
          <p:cNvPr id="268" name="Google Shape;268;g2e3f225a04f_0_35"/>
          <p:cNvSpPr txBox="1"/>
          <p:nvPr>
            <p:ph idx="1" type="body"/>
          </p:nvPr>
        </p:nvSpPr>
        <p:spPr>
          <a:xfrm>
            <a:off x="457200" y="1021900"/>
            <a:ext cx="8593800" cy="160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ChatGPT is built on Generative Pretrained Transformer (GPT)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GPT only contains a </a:t>
            </a:r>
            <a:r>
              <a:rPr b="1" lang="en-US"/>
              <a:t>decoder. </a:t>
            </a:r>
            <a:r>
              <a:rPr lang="en-US"/>
              <a:t>(117M parameters) [Radford et al 2018]</a:t>
            </a:r>
            <a:endParaRPr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</a:t>
            </a:r>
            <a:r>
              <a:rPr lang="en-US"/>
              <a:t>rained on Books Corpus (4.6GB text) </a:t>
            </a:r>
            <a:endParaRPr/>
          </a:p>
          <a:p>
            <a:pPr indent="-342900" lvl="2" marL="13716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US"/>
              <a:t>What Happened: Pre-trained Models are good at Downstreaming Tasks </a:t>
            </a:r>
            <a:endParaRPr b="1"/>
          </a:p>
        </p:txBody>
      </p:sp>
      <p:sp>
        <p:nvSpPr>
          <p:cNvPr id="269" name="Google Shape;269;g2e3f225a04f_0_3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OpenAI Logo.svg - Wikipedia" id="270" name="Google Shape;270;g2e3f225a04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225" y="0"/>
            <a:ext cx="175478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e3f225a04f_0_35"/>
          <p:cNvSpPr txBox="1"/>
          <p:nvPr/>
        </p:nvSpPr>
        <p:spPr>
          <a:xfrm>
            <a:off x="534750" y="2752800"/>
            <a:ext cx="78975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GPT-2 (1.5B parameters) (1.5B) [Radford et al 2019]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Trained with more data (</a:t>
            </a: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40GB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Internet text data (WebText) with quality control: </a:t>
            </a: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least 3 upvotes on Reddit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Happened: </a:t>
            </a: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Emergent Zero-Shot Learning</a:t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g2e3f225a04f_0_35"/>
          <p:cNvSpPr txBox="1"/>
          <p:nvPr/>
        </p:nvSpPr>
        <p:spPr>
          <a:xfrm>
            <a:off x="545700" y="4278600"/>
            <a:ext cx="80526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GPT-3 (175B parameters) (175B) [Brown et al 2020]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Trained with even more data (600 GB)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Happened: </a:t>
            </a: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In-Context Learning</a:t>
            </a:r>
            <a:endParaRPr b="1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3f225a04f_0_169"/>
          <p:cNvSpPr txBox="1"/>
          <p:nvPr>
            <p:ph type="title"/>
          </p:nvPr>
        </p:nvSpPr>
        <p:spPr>
          <a:xfrm>
            <a:off x="559250" y="3266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ChatGPT: Why ChatGPT is called ChatGPT</a:t>
            </a:r>
            <a:endParaRPr/>
          </a:p>
        </p:txBody>
      </p:sp>
      <p:sp>
        <p:nvSpPr>
          <p:cNvPr id="279" name="Google Shape;279;g2e3f225a04f_0_169"/>
          <p:cNvSpPr txBox="1"/>
          <p:nvPr>
            <p:ph idx="1" type="body"/>
          </p:nvPr>
        </p:nvSpPr>
        <p:spPr>
          <a:xfrm>
            <a:off x="457200" y="908325"/>
            <a:ext cx="8229600" cy="7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000"/>
              </a:spcAft>
              <a:buNone/>
            </a:pPr>
            <a:r>
              <a:rPr b="1" lang="en-US"/>
              <a:t>Zero-Shot Learning: </a:t>
            </a:r>
            <a:r>
              <a:rPr lang="en-US"/>
              <a:t>The ability to do many tasks without the need of example or fine-tuning in terms of gradient updates.</a:t>
            </a:r>
            <a:endParaRPr/>
          </a:p>
        </p:txBody>
      </p:sp>
      <p:sp>
        <p:nvSpPr>
          <p:cNvPr id="280" name="Google Shape;280;g2e3f225a04f_0_16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OpenAI Logo.svg - Wikipedia" id="281" name="Google Shape;281;g2e3f225a04f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225" y="0"/>
            <a:ext cx="175478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e3f225a04f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994" y="1876694"/>
            <a:ext cx="4102095" cy="13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e3f225a04f_0_169"/>
          <p:cNvSpPr txBox="1"/>
          <p:nvPr/>
        </p:nvSpPr>
        <p:spPr>
          <a:xfrm>
            <a:off x="457200" y="3006337"/>
            <a:ext cx="79479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One-shot Learning: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ability to learn to solve a task by observing only one example before real task.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Few-shot Learning (In-context Learning):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ability to learn to solve a task by observing many examples before real task.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Fine Tuning, No gradient updates</a:t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4" name="Google Shape;284;g2e3f225a04f_0_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5025" y="4812538"/>
            <a:ext cx="2724355" cy="17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2e3f225a04f_0_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73" y="4982652"/>
            <a:ext cx="3057150" cy="14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3f225a04f_0_209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ChatGPT: Prompting Technique</a:t>
            </a:r>
            <a:endParaRPr/>
          </a:p>
        </p:txBody>
      </p:sp>
      <p:sp>
        <p:nvSpPr>
          <p:cNvPr id="292" name="Google Shape;292;g2e3f225a04f_0_209"/>
          <p:cNvSpPr txBox="1"/>
          <p:nvPr>
            <p:ph idx="1" type="body"/>
          </p:nvPr>
        </p:nvSpPr>
        <p:spPr>
          <a:xfrm>
            <a:off x="457200" y="1021899"/>
            <a:ext cx="8229600" cy="197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Problems:</a:t>
            </a:r>
            <a:endParaRPr b="1"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Some tasks are hard for Large Models to learn through prompting, such as math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US"/>
              <a:t>Solution: </a:t>
            </a:r>
            <a:r>
              <a:rPr b="1" lang="en-US"/>
              <a:t>` </a:t>
            </a:r>
            <a:r>
              <a:rPr lang="en-US"/>
              <a:t>[Wei et al 2022]</a:t>
            </a:r>
            <a:endParaRPr/>
          </a:p>
        </p:txBody>
      </p:sp>
      <p:sp>
        <p:nvSpPr>
          <p:cNvPr id="293" name="Google Shape;293;g2e3f225a04f_0_20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OpenAI Logo.svg - Wikipedia" id="294" name="Google Shape;294;g2e3f225a04f_0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225" y="0"/>
            <a:ext cx="175478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e3f225a04f_0_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850" y="2997399"/>
            <a:ext cx="3936294" cy="355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e3f225a04f_0_2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53" y="2997400"/>
            <a:ext cx="3638397" cy="35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3f225a04f_0_228"/>
          <p:cNvSpPr txBox="1"/>
          <p:nvPr>
            <p:ph type="title"/>
          </p:nvPr>
        </p:nvSpPr>
        <p:spPr>
          <a:xfrm>
            <a:off x="457200" y="224700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ChatGPT: Prompting Technique Cont.</a:t>
            </a:r>
            <a:endParaRPr/>
          </a:p>
        </p:txBody>
      </p:sp>
      <p:sp>
        <p:nvSpPr>
          <p:cNvPr id="303" name="Google Shape;303;g2e3f225a04f_0_228"/>
          <p:cNvSpPr txBox="1"/>
          <p:nvPr>
            <p:ph idx="1" type="body"/>
          </p:nvPr>
        </p:nvSpPr>
        <p:spPr>
          <a:xfrm>
            <a:off x="457200" y="1021900"/>
            <a:ext cx="8229600" cy="165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Chain-of-thought Prompting (CoT) [Wei et al 2022]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 we really </a:t>
            </a:r>
            <a:r>
              <a:rPr lang="en-US"/>
              <a:t>need</a:t>
            </a:r>
            <a:r>
              <a:rPr lang="en-US"/>
              <a:t> to teach model how to reason?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answer is </a:t>
            </a:r>
            <a:r>
              <a:rPr b="1" lang="en-US"/>
              <a:t>No</a:t>
            </a:r>
            <a:r>
              <a:rPr lang="en-US"/>
              <a:t>!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US"/>
              <a:t>Zero-shot CoT [Kojima et al 2022]</a:t>
            </a:r>
            <a:endParaRPr/>
          </a:p>
        </p:txBody>
      </p:sp>
      <p:sp>
        <p:nvSpPr>
          <p:cNvPr id="304" name="Google Shape;304;g2e3f225a04f_0_22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OpenAI Logo.svg - Wikipedia" id="305" name="Google Shape;305;g2e3f225a04f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225" y="0"/>
            <a:ext cx="175478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e3f225a04f_0_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877" y="3202250"/>
            <a:ext cx="3471301" cy="21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2e3f225a04f_0_228"/>
          <p:cNvSpPr txBox="1"/>
          <p:nvPr/>
        </p:nvSpPr>
        <p:spPr>
          <a:xfrm>
            <a:off x="572875" y="2885825"/>
            <a:ext cx="5050500" cy="3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useful prompts: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work this out in a step way to be sure we have the right answer. 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think step by step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think about this logically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solve this problem by splitting it into steps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g2e3f225a04f_0_228"/>
          <p:cNvSpPr txBox="1"/>
          <p:nvPr/>
        </p:nvSpPr>
        <p:spPr>
          <a:xfrm>
            <a:off x="228475" y="5857000"/>
            <a:ext cx="8732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Maybe use Google Code header to generate more “professional code”?</a:t>
            </a:r>
            <a:endParaRPr b="1" sz="19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7ada72182_0_45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MoE: </a:t>
            </a:r>
            <a:r>
              <a:rPr lang="en-US"/>
              <a:t>Model</a:t>
            </a:r>
            <a:r>
              <a:rPr lang="en-US"/>
              <a:t> of Experts</a:t>
            </a:r>
            <a:endParaRPr/>
          </a:p>
        </p:txBody>
      </p:sp>
      <p:sp>
        <p:nvSpPr>
          <p:cNvPr id="315" name="Google Shape;315;g347ada72182_0_4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g347ada72182_0_45"/>
          <p:cNvSpPr txBox="1"/>
          <p:nvPr/>
        </p:nvSpPr>
        <p:spPr>
          <a:xfrm>
            <a:off x="1053200" y="865825"/>
            <a:ext cx="3135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Large Model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ile:Yes Check Circle.svg - Wikipedia" id="317" name="Google Shape;317;g347ada72182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350" y="819325"/>
            <a:ext cx="569400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 Red Warning Icon Free Stock Photo - Public Domain Pictures" id="318" name="Google Shape;318;g347ada72182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914875"/>
            <a:ext cx="476401" cy="4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347ada72182_0_45"/>
          <p:cNvSpPr txBox="1"/>
          <p:nvPr/>
        </p:nvSpPr>
        <p:spPr>
          <a:xfrm>
            <a:off x="5155750" y="8193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 Models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g347ada72182_0_45"/>
          <p:cNvSpPr/>
          <p:nvPr/>
        </p:nvSpPr>
        <p:spPr>
          <a:xfrm>
            <a:off x="1469575" y="1498075"/>
            <a:ext cx="5939400" cy="1175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Translate into Chinese:</a:t>
            </a:r>
            <a:br>
              <a:rPr b="1" lang="en-US" sz="2000">
                <a:latin typeface="Tahoma"/>
                <a:ea typeface="Tahoma"/>
                <a:cs typeface="Tahoma"/>
                <a:sym typeface="Tahoma"/>
              </a:rPr>
            </a:br>
            <a:r>
              <a:rPr lang="en-US" sz="2000">
                <a:latin typeface="Tahoma"/>
                <a:ea typeface="Tahoma"/>
                <a:cs typeface="Tahoma"/>
                <a:sym typeface="Tahoma"/>
              </a:rPr>
              <a:t>The government announced a new policy to support small businesses during the economic downturn.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ile:And-FT-gate.svg - Wikimedia Commons" id="321" name="Google Shape;321;g347ada72182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1600" y="2673764"/>
            <a:ext cx="900800" cy="172093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347ada72182_0_45"/>
          <p:cNvSpPr txBox="1"/>
          <p:nvPr/>
        </p:nvSpPr>
        <p:spPr>
          <a:xfrm>
            <a:off x="4188200" y="3377800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Gate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g347ada72182_0_45"/>
          <p:cNvSpPr/>
          <p:nvPr/>
        </p:nvSpPr>
        <p:spPr>
          <a:xfrm>
            <a:off x="5437375" y="2225175"/>
            <a:ext cx="3706500" cy="2036700"/>
          </a:xfrm>
          <a:prstGeom prst="cloudCallout">
            <a:avLst>
              <a:gd fmla="val -64537" name="adj1"/>
              <a:gd fmla="val 19329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ahoma"/>
                <a:ea typeface="Tahoma"/>
                <a:cs typeface="Tahoma"/>
                <a:sym typeface="Tahoma"/>
              </a:rPr>
              <a:t>hmmm, it’s about Chinese, English, Translation, so let’s activate related models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4" name="Google Shape;324;g347ada72182_0_45"/>
          <p:cNvSpPr/>
          <p:nvPr/>
        </p:nvSpPr>
        <p:spPr>
          <a:xfrm>
            <a:off x="457200" y="4651425"/>
            <a:ext cx="2706600" cy="72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Chinese Semantic Model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5" name="Google Shape;325;g347ada72182_0_45"/>
          <p:cNvSpPr/>
          <p:nvPr/>
        </p:nvSpPr>
        <p:spPr>
          <a:xfrm>
            <a:off x="3349250" y="4651425"/>
            <a:ext cx="2706600" cy="72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English 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Semantic Model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g347ada72182_0_45"/>
          <p:cNvSpPr/>
          <p:nvPr/>
        </p:nvSpPr>
        <p:spPr>
          <a:xfrm>
            <a:off x="6241300" y="4651425"/>
            <a:ext cx="2706600" cy="72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Translation Model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Public Domain Clip Art Image | tango package x generic | ID ..." id="327" name="Google Shape;327;g347ada72182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1200" y="5545925"/>
            <a:ext cx="1175701" cy="11757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347ada72182_0_45"/>
          <p:cNvSpPr txBox="1"/>
          <p:nvPr/>
        </p:nvSpPr>
        <p:spPr>
          <a:xfrm>
            <a:off x="5437375" y="5931725"/>
            <a:ext cx="1971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Expert Models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3f225a04f_0_241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ChatGPT: RLHF</a:t>
            </a:r>
            <a:endParaRPr/>
          </a:p>
        </p:txBody>
      </p:sp>
      <p:sp>
        <p:nvSpPr>
          <p:cNvPr id="335" name="Google Shape;335;g2e3f225a04f_0_241"/>
          <p:cNvSpPr txBox="1"/>
          <p:nvPr>
            <p:ph idx="1" type="body"/>
          </p:nvPr>
        </p:nvSpPr>
        <p:spPr>
          <a:xfrm>
            <a:off x="457200" y="784651"/>
            <a:ext cx="8229600" cy="203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GPT models predict the next possible word.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Is it what humans want?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Not Always.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US"/>
              <a:t>Solution: Involve human judgement - </a:t>
            </a:r>
            <a:r>
              <a:rPr b="1" lang="en-US"/>
              <a:t>Reinforcement Learning from Human Feedback (RLHF)</a:t>
            </a:r>
            <a:endParaRPr b="1"/>
          </a:p>
        </p:txBody>
      </p:sp>
      <p:sp>
        <p:nvSpPr>
          <p:cNvPr id="336" name="Google Shape;336;g2e3f225a04f_0_24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g2e3f225a04f_0_241"/>
          <p:cNvSpPr txBox="1"/>
          <p:nvPr/>
        </p:nvSpPr>
        <p:spPr>
          <a:xfrm>
            <a:off x="4288400" y="5869025"/>
            <a:ext cx="12600" cy="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File:OpenAI Logo.svg - Wikipedia" id="338" name="Google Shape;338;g2e3f225a04f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225" y="0"/>
            <a:ext cx="175478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penAI Logo.svg - Wikipedia" id="339" name="Google Shape;339;g2e3f225a04f_0_241"/>
          <p:cNvPicPr preferRelativeResize="0"/>
          <p:nvPr/>
        </p:nvPicPr>
        <p:blipFill rotWithShape="1">
          <a:blip r:embed="rId3">
            <a:alphaModFix/>
          </a:blip>
          <a:srcRect b="0" l="0" r="72394" t="0"/>
          <a:stretch/>
        </p:blipFill>
        <p:spPr>
          <a:xfrm>
            <a:off x="4047551" y="2870147"/>
            <a:ext cx="631777" cy="386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for free use: Command Line Icon" id="340" name="Google Shape;340;g2e3f225a04f_0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719" y="5245360"/>
            <a:ext cx="835080" cy="5191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blic Domain Clip Art Image | new plus | ID: 13929151828611 ..." id="341" name="Google Shape;341;g2e3f225a04f_0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984" y="5267743"/>
            <a:ext cx="763047" cy="474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lden Trophy with white Star vector file image - Free stock photo ..." id="342" name="Google Shape;342;g2e3f225a04f_0_2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450" y="5245355"/>
            <a:ext cx="763022" cy="51287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2e3f225a04f_0_241"/>
          <p:cNvSpPr txBox="1"/>
          <p:nvPr/>
        </p:nvSpPr>
        <p:spPr>
          <a:xfrm>
            <a:off x="2523836" y="5847997"/>
            <a:ext cx="168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Prompt Task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4" name="Google Shape;344;g2e3f225a04f_0_241"/>
          <p:cNvSpPr txBox="1"/>
          <p:nvPr/>
        </p:nvSpPr>
        <p:spPr>
          <a:xfrm>
            <a:off x="4877018" y="5882551"/>
            <a:ext cx="1777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Reward Model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g2e3f225a04f_0_241"/>
          <p:cNvSpPr/>
          <p:nvPr/>
        </p:nvSpPr>
        <p:spPr>
          <a:xfrm>
            <a:off x="3159165" y="3303385"/>
            <a:ext cx="2249100" cy="386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ahoma"/>
                <a:ea typeface="Tahoma"/>
                <a:cs typeface="Tahoma"/>
                <a:sym typeface="Tahoma"/>
              </a:rPr>
              <a:t>Agent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6" name="Google Shape;346;g2e3f225a04f_0_241"/>
          <p:cNvSpPr/>
          <p:nvPr/>
        </p:nvSpPr>
        <p:spPr>
          <a:xfrm>
            <a:off x="2820692" y="4653011"/>
            <a:ext cx="3085500" cy="474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ahoma"/>
                <a:ea typeface="Tahoma"/>
                <a:cs typeface="Tahoma"/>
                <a:sym typeface="Tahoma"/>
              </a:rPr>
              <a:t>Environment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7" name="Google Shape;347;g2e3f225a04f_0_241"/>
          <p:cNvCxnSpPr>
            <a:stCxn id="346" idx="1"/>
            <a:endCxn id="345" idx="1"/>
          </p:cNvCxnSpPr>
          <p:nvPr/>
        </p:nvCxnSpPr>
        <p:spPr>
          <a:xfrm flipH="1" rot="10800000">
            <a:off x="2820692" y="3496661"/>
            <a:ext cx="338400" cy="1393500"/>
          </a:xfrm>
          <a:prstGeom prst="curvedConnector3">
            <a:avLst>
              <a:gd fmla="val -68962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8" name="Google Shape;348;g2e3f225a04f_0_241"/>
          <p:cNvSpPr txBox="1"/>
          <p:nvPr/>
        </p:nvSpPr>
        <p:spPr>
          <a:xfrm>
            <a:off x="675300" y="3541184"/>
            <a:ext cx="19050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Reward: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Human Feedback/ Reward Model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State: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Prompt + Generation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9" name="Google Shape;349;g2e3f225a04f_0_241"/>
          <p:cNvCxnSpPr>
            <a:stCxn id="345" idx="3"/>
            <a:endCxn id="346" idx="3"/>
          </p:cNvCxnSpPr>
          <p:nvPr/>
        </p:nvCxnSpPr>
        <p:spPr>
          <a:xfrm>
            <a:off x="5408265" y="3496585"/>
            <a:ext cx="498000" cy="1393500"/>
          </a:xfrm>
          <a:prstGeom prst="curvedConnector3">
            <a:avLst>
              <a:gd fmla="val 14689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0" name="Google Shape;350;g2e3f225a04f_0_241"/>
          <p:cNvSpPr txBox="1"/>
          <p:nvPr/>
        </p:nvSpPr>
        <p:spPr>
          <a:xfrm>
            <a:off x="6437815" y="3817997"/>
            <a:ext cx="22491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Actions: </a:t>
            </a:r>
            <a:endParaRPr b="1"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ChatGPT Response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78bbfc0bb_0_7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ChatGPT: RLHF</a:t>
            </a:r>
            <a:endParaRPr/>
          </a:p>
        </p:txBody>
      </p:sp>
      <p:sp>
        <p:nvSpPr>
          <p:cNvPr id="357" name="Google Shape;357;g3478bbfc0bb_0_7"/>
          <p:cNvSpPr txBox="1"/>
          <p:nvPr>
            <p:ph idx="1" type="body"/>
          </p:nvPr>
        </p:nvSpPr>
        <p:spPr>
          <a:xfrm>
            <a:off x="457200" y="1021899"/>
            <a:ext cx="8229600" cy="481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478bbfc0bb_0_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g3478bbfc0b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934838"/>
            <a:ext cx="8946140" cy="498832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3478bbfc0bb_0_7"/>
          <p:cNvSpPr/>
          <p:nvPr/>
        </p:nvSpPr>
        <p:spPr>
          <a:xfrm>
            <a:off x="146950" y="5743575"/>
            <a:ext cx="310200" cy="36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acdf6254_0_7"/>
          <p:cNvSpPr txBox="1"/>
          <p:nvPr>
            <p:ph type="title"/>
          </p:nvPr>
        </p:nvSpPr>
        <p:spPr>
          <a:xfrm>
            <a:off x="457200" y="81114"/>
            <a:ext cx="8229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Joyce</a:t>
            </a:r>
            <a:endParaRPr/>
          </a:p>
        </p:txBody>
      </p:sp>
      <p:sp>
        <p:nvSpPr>
          <p:cNvPr id="127" name="Google Shape;127;g356acdf6254_0_7"/>
          <p:cNvSpPr txBox="1"/>
          <p:nvPr>
            <p:ph idx="1" type="body"/>
          </p:nvPr>
        </p:nvSpPr>
        <p:spPr>
          <a:xfrm>
            <a:off x="457200" y="833349"/>
            <a:ext cx="82296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3rd year PhD candidate in Information Systems department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Undergraduate: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Computer Science and Mathematics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Master: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Computer Science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Research: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Computational Creativity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Interpretable Machine Learning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Fairness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Hobby: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Food, League of Legends, Skiing, Music 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56acdf6254_0_7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7ada72182_0_0"/>
          <p:cNvSpPr txBox="1"/>
          <p:nvPr>
            <p:ph type="title"/>
          </p:nvPr>
        </p:nvSpPr>
        <p:spPr>
          <a:xfrm>
            <a:off x="457200" y="-32800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ChatGPT </a:t>
            </a:r>
            <a:endParaRPr/>
          </a:p>
        </p:txBody>
      </p:sp>
      <p:sp>
        <p:nvSpPr>
          <p:cNvPr id="367" name="Google Shape;367;g347ada72182_0_0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8" name="Google Shape;368;g347ada72182_0_0"/>
          <p:cNvGraphicFramePr/>
          <p:nvPr/>
        </p:nvGraphicFramePr>
        <p:xfrm>
          <a:off x="162275" y="59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{F4EAAEA1-EEE6-4052-9643-E169E65D33F4}</a:tableStyleId>
              </a:tblPr>
              <a:tblGrid>
                <a:gridCol w="1289725"/>
                <a:gridCol w="1552975"/>
                <a:gridCol w="1237825"/>
                <a:gridCol w="1397250"/>
                <a:gridCol w="929325"/>
                <a:gridCol w="2412350"/>
              </a:tblGrid>
              <a:tr h="5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Version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Architecture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Training Dataset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Technique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Cost (4/25)</a:t>
                      </a:r>
                      <a:endParaRPr b="1"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(1M Tokens)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Properties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Pre-ChatGPT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June 2018</a:t>
                      </a:r>
                      <a:r>
                        <a:rPr lang="en-US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(12-layer Transformer, 117M)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BooksCorpus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Introduced “unsupervised pretraining + supervised finetuning”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Pre-ChatGPT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Nov 2019</a:t>
                      </a:r>
                      <a:r>
                        <a:rPr lang="en-US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GPT-2(up to 1.5B parameters)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WebText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zero-shot learning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Pre-ChatGPT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(June 2020)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GPT-3 (175B)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More 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one-shot / few-shot learning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GPT-3.5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(Dec 2022)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GPT-3.5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Mixture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InstructGPT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$0.50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Reasoning, </a:t>
                      </a:r>
                      <a:r>
                        <a:rPr lang="en-US" sz="1200"/>
                        <a:t>Coherence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GPT-4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</a:t>
                      </a:r>
                      <a:r>
                        <a:rPr lang="en-US" sz="1200"/>
                        <a:t>Mar, 2023)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GPT-4 (1T)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Mixture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CoT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MoE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$30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Stronger Reasoning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GPT-4turbo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(Nov, 2023)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Mixture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$10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Faster, Cheaper, Longer Context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GPT-4o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</a:t>
                      </a:r>
                      <a:r>
                        <a:rPr lang="en-US" sz="1200"/>
                        <a:t>May, 2024)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Multimodal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Mixture with Images, Audios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$2.50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Good for real-time assistance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GPT 4o-</a:t>
                      </a:r>
                      <a:r>
                        <a:rPr lang="en-US" sz="1200"/>
                        <a:t>mini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Multimodal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Mixture with Images, Audios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$0.15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Smaller, cheaper 4o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o1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Mixture with Images, Audios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RLHF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Chain-of-Thought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$15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Complex reasoning, deep thought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78bbfc0bb_0_15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DeepSeek</a:t>
            </a:r>
            <a:endParaRPr/>
          </a:p>
        </p:txBody>
      </p:sp>
      <p:sp>
        <p:nvSpPr>
          <p:cNvPr id="375" name="Google Shape;375;g3478bbfc0bb_0_15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6" name="Google Shape;376;g3478bbfc0b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375" y="865828"/>
            <a:ext cx="4301225" cy="24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3478bbfc0bb_0_15"/>
          <p:cNvSpPr txBox="1"/>
          <p:nvPr/>
        </p:nvSpPr>
        <p:spPr>
          <a:xfrm>
            <a:off x="4923075" y="3339075"/>
            <a:ext cx="4457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</a:t>
            </a:r>
            <a:r>
              <a:rPr lang="en-US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https://docsbot.ai/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8" name="Google Shape;378;g3478bbfc0bb_0_15"/>
          <p:cNvSpPr txBox="1"/>
          <p:nvPr/>
        </p:nvSpPr>
        <p:spPr>
          <a:xfrm>
            <a:off x="678150" y="1025700"/>
            <a:ext cx="37056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Deepseek became so popular now?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Cheaper but similar performance to GPT4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g3478bbfc0bb_0_15"/>
          <p:cNvSpPr txBox="1"/>
          <p:nvPr/>
        </p:nvSpPr>
        <p:spPr>
          <a:xfrm>
            <a:off x="619500" y="3771975"/>
            <a:ext cx="7967100" cy="21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techniques are used?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Low-bit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4-bit, 8-bit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Light Start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Context windows, initial models, attentions, sparse MoE activation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18"/>
          <p:cNvSpPr txBox="1"/>
          <p:nvPr/>
        </p:nvSpPr>
        <p:spPr>
          <a:xfrm>
            <a:off x="3743610" y="3127744"/>
            <a:ext cx="159530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E0D3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a4437c61d_0_14"/>
          <p:cNvSpPr txBox="1"/>
          <p:nvPr>
            <p:ph type="title"/>
          </p:nvPr>
        </p:nvSpPr>
        <p:spPr>
          <a:xfrm>
            <a:off x="457200" y="81114"/>
            <a:ext cx="8229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Today’s Agenda</a:t>
            </a:r>
            <a:endParaRPr/>
          </a:p>
        </p:txBody>
      </p:sp>
      <p:sp>
        <p:nvSpPr>
          <p:cNvPr id="134" name="Google Shape;134;g33a4437c61d_0_14"/>
          <p:cNvSpPr txBox="1"/>
          <p:nvPr>
            <p:ph idx="1" type="body"/>
          </p:nvPr>
        </p:nvSpPr>
        <p:spPr>
          <a:xfrm>
            <a:off x="457200" y="833349"/>
            <a:ext cx="82296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Review deep learning in text mining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Embedding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RNN vs. LSTM vs. Transformer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Pre-training; Fine-tuning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ChatGPT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Why is ChatGPT called ChatGPT? How to use ChatGPT？</a:t>
            </a:r>
            <a:endParaRPr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beauty of being Large!</a:t>
            </a:r>
            <a:endParaRPr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Prompting Technique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What’s the mechanism of ChatGPT? </a:t>
            </a:r>
            <a:endParaRPr/>
          </a:p>
          <a:p>
            <a:pPr indent="-342900" lvl="2" marL="13716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rPr lang="en-US"/>
              <a:t>RLHF (Reinforcement Learning with Human Feedback)</a:t>
            </a:r>
            <a:endParaRPr/>
          </a:p>
        </p:txBody>
      </p:sp>
      <p:sp>
        <p:nvSpPr>
          <p:cNvPr id="135" name="Google Shape;135;g33a4437c61d_0_14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3f225a04f_0_21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Embedding</a:t>
            </a:r>
            <a:endParaRPr/>
          </a:p>
        </p:txBody>
      </p:sp>
      <p:sp>
        <p:nvSpPr>
          <p:cNvPr id="142" name="Google Shape;142;g2e3f225a04f_0_21"/>
          <p:cNvSpPr txBox="1"/>
          <p:nvPr>
            <p:ph idx="1" type="body"/>
          </p:nvPr>
        </p:nvSpPr>
        <p:spPr>
          <a:xfrm>
            <a:off x="166700" y="1157375"/>
            <a:ext cx="8229600" cy="54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What does Embedding look like?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e3f225a04f_0_21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walking and swimming&#10;&#10;Description automatically generated" id="144" name="Google Shape;144;g2e3f225a04f_0_21"/>
          <p:cNvPicPr preferRelativeResize="0"/>
          <p:nvPr/>
        </p:nvPicPr>
        <p:blipFill rotWithShape="1">
          <a:blip r:embed="rId3">
            <a:alphaModFix/>
          </a:blip>
          <a:srcRect b="0" l="0" r="69576" t="0"/>
          <a:stretch/>
        </p:blipFill>
        <p:spPr>
          <a:xfrm>
            <a:off x="5633976" y="4118325"/>
            <a:ext cx="2133599" cy="24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e3f225a04f_0_21"/>
          <p:cNvSpPr txBox="1"/>
          <p:nvPr/>
        </p:nvSpPr>
        <p:spPr>
          <a:xfrm>
            <a:off x="691400" y="1490600"/>
            <a:ext cx="7180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n-dimensional vector with elements usually ranging from -1 to 1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 [0.85 -0.24 0.56 0.73]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g2e3f225a04f_0_21"/>
          <p:cNvSpPr txBox="1"/>
          <p:nvPr/>
        </p:nvSpPr>
        <p:spPr>
          <a:xfrm>
            <a:off x="495800" y="2595200"/>
            <a:ext cx="7375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does Embedding represent?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g2e3f225a04f_0_21"/>
          <p:cNvSpPr txBox="1"/>
          <p:nvPr/>
        </p:nvSpPr>
        <p:spPr>
          <a:xfrm>
            <a:off x="625200" y="3140300"/>
            <a:ext cx="78936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Objects: An Image, An Audio, </a:t>
            </a:r>
            <a:r>
              <a:rPr b="1"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word, A sentence</a:t>
            </a:r>
            <a:endParaRPr b="1"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Goal: Words in similar meaning should be placed close to each other.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women - man = queen - king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e3f225a04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50" y="3597738"/>
            <a:ext cx="4019550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e3f225a04f_0_43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Embedding Cont.</a:t>
            </a:r>
            <a:endParaRPr/>
          </a:p>
        </p:txBody>
      </p:sp>
      <p:sp>
        <p:nvSpPr>
          <p:cNvPr id="155" name="Google Shape;155;g2e3f225a04f_0_43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2e3f225a04f_0_43"/>
          <p:cNvSpPr txBox="1"/>
          <p:nvPr/>
        </p:nvSpPr>
        <p:spPr>
          <a:xfrm>
            <a:off x="2688250" y="6059500"/>
            <a:ext cx="904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CBOW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g2e3f225a04f_0_43"/>
          <p:cNvSpPr txBox="1"/>
          <p:nvPr/>
        </p:nvSpPr>
        <p:spPr>
          <a:xfrm>
            <a:off x="5246775" y="3799125"/>
            <a:ext cx="315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does the embedding come from?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Question Marks Photos Images | Free Photos, PNG Stickers ..." id="158" name="Google Shape;158;g2e3f225a04f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450" y="4693700"/>
            <a:ext cx="1591850" cy="15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e3f225a04f_0_43"/>
          <p:cNvSpPr txBox="1"/>
          <p:nvPr/>
        </p:nvSpPr>
        <p:spPr>
          <a:xfrm>
            <a:off x="457200" y="865825"/>
            <a:ext cx="6494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get text embeddings?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g2e3f225a04f_0_43"/>
          <p:cNvSpPr txBox="1"/>
          <p:nvPr/>
        </p:nvSpPr>
        <p:spPr>
          <a:xfrm>
            <a:off x="533050" y="1342225"/>
            <a:ext cx="58965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Word2vec, BERT etc.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g2e3f225a04f_0_43"/>
          <p:cNvSpPr txBox="1"/>
          <p:nvPr/>
        </p:nvSpPr>
        <p:spPr>
          <a:xfrm>
            <a:off x="457200" y="1892288"/>
            <a:ext cx="32448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Word2vec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g2e3f225a04f_0_43"/>
          <p:cNvSpPr txBox="1"/>
          <p:nvPr/>
        </p:nvSpPr>
        <p:spPr>
          <a:xfrm>
            <a:off x="533050" y="2280275"/>
            <a:ext cx="77787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Continuous Bag-of-Words (CBOW): predicts the target-word based on its surrounding words.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-"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Skipgram: Given a word, what words it is expected to be surrounded by.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3f225a04f_0_55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Embedding Cont.</a:t>
            </a:r>
            <a:endParaRPr/>
          </a:p>
        </p:txBody>
      </p:sp>
      <p:sp>
        <p:nvSpPr>
          <p:cNvPr id="169" name="Google Shape;169;g2e3f225a04f_0_55"/>
          <p:cNvSpPr txBox="1"/>
          <p:nvPr>
            <p:ph idx="1" type="body"/>
          </p:nvPr>
        </p:nvSpPr>
        <p:spPr>
          <a:xfrm>
            <a:off x="457200" y="1021899"/>
            <a:ext cx="8229600" cy="481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Where does the embedding come from?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The Weights in last layer of Neural Networks!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Interpretation of weights:</a:t>
            </a:r>
            <a:endParaRPr/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Each word has a N dimension weights describing their N characteristics.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Example: Assume our corpus has M words in total.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-US"/>
              <a:t>Each word is represented as [0..1..0] vectors initially.</a:t>
            </a:r>
            <a:endParaRPr/>
          </a:p>
        </p:txBody>
      </p:sp>
      <p:graphicFrame>
        <p:nvGraphicFramePr>
          <p:cNvPr id="170" name="Google Shape;170;g2e3f225a04f_0_55"/>
          <p:cNvGraphicFramePr/>
          <p:nvPr/>
        </p:nvGraphicFramePr>
        <p:xfrm>
          <a:off x="1121350" y="456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{F4EAAEA1-EEE6-4052-9643-E169E65D33F4}</a:tableStyleId>
              </a:tblPr>
              <a:tblGrid>
                <a:gridCol w="1251250"/>
              </a:tblGrid>
              <a:tr h="42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[ 1 0 0 … 0]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" name="Google Shape;171;g2e3f225a04f_0_55"/>
          <p:cNvSpPr txBox="1"/>
          <p:nvPr/>
        </p:nvSpPr>
        <p:spPr>
          <a:xfrm>
            <a:off x="1092991" y="3531088"/>
            <a:ext cx="1169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g2e3f225a04f_0_55"/>
          <p:cNvSpPr txBox="1"/>
          <p:nvPr/>
        </p:nvSpPr>
        <p:spPr>
          <a:xfrm>
            <a:off x="1219588" y="5992075"/>
            <a:ext cx="916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x M	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73" name="Google Shape;173;g2e3f225a04f_0_55"/>
          <p:cNvGraphicFramePr/>
          <p:nvPr/>
        </p:nvGraphicFramePr>
        <p:xfrm>
          <a:off x="3452275" y="387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{F4EAAEA1-EEE6-4052-9643-E169E65D33F4}</a:tableStyleId>
              </a:tblPr>
              <a:tblGrid>
                <a:gridCol w="446825"/>
                <a:gridCol w="446825"/>
                <a:gridCol w="396450"/>
                <a:gridCol w="497200"/>
              </a:tblGrid>
              <a:tr h="2025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g2e3f225a04f_0_55"/>
          <p:cNvSpPr txBox="1"/>
          <p:nvPr/>
        </p:nvSpPr>
        <p:spPr>
          <a:xfrm>
            <a:off x="3831950" y="5992075"/>
            <a:ext cx="10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N</a:t>
            </a:r>
            <a:endParaRPr/>
          </a:p>
        </p:txBody>
      </p:sp>
      <p:sp>
        <p:nvSpPr>
          <p:cNvPr id="175" name="Google Shape;175;g2e3f225a04f_0_55"/>
          <p:cNvSpPr txBox="1"/>
          <p:nvPr/>
        </p:nvSpPr>
        <p:spPr>
          <a:xfrm>
            <a:off x="3789575" y="3455975"/>
            <a:ext cx="1112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Weights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g2e3f225a04f_0_55"/>
          <p:cNvSpPr txBox="1"/>
          <p:nvPr/>
        </p:nvSpPr>
        <p:spPr>
          <a:xfrm>
            <a:off x="2635263" y="4541550"/>
            <a:ext cx="415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g2e3f225a04f_0_55"/>
          <p:cNvSpPr txBox="1"/>
          <p:nvPr/>
        </p:nvSpPr>
        <p:spPr>
          <a:xfrm>
            <a:off x="5640775" y="4654200"/>
            <a:ext cx="415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g2e3f225a04f_0_55"/>
          <p:cNvSpPr txBox="1"/>
          <p:nvPr/>
        </p:nvSpPr>
        <p:spPr>
          <a:xfrm>
            <a:off x="295750" y="4541550"/>
            <a:ext cx="6423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Like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g2e3f225a04f_0_55"/>
          <p:cNvSpPr txBox="1"/>
          <p:nvPr/>
        </p:nvSpPr>
        <p:spPr>
          <a:xfrm>
            <a:off x="6657774" y="4007500"/>
            <a:ext cx="147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Embedding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g2e3f225a04f_0_55"/>
          <p:cNvSpPr txBox="1"/>
          <p:nvPr/>
        </p:nvSpPr>
        <p:spPr>
          <a:xfrm>
            <a:off x="6945975" y="5992075"/>
            <a:ext cx="1112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x 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81" name="Google Shape;181;g2e3f225a04f_0_55"/>
          <p:cNvGraphicFramePr/>
          <p:nvPr/>
        </p:nvGraphicFramePr>
        <p:xfrm>
          <a:off x="6519200" y="473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{F4EAAEA1-EEE6-4052-9643-E169E65D33F4}</a:tableStyleId>
              </a:tblPr>
              <a:tblGrid>
                <a:gridCol w="1855825"/>
              </a:tblGrid>
              <a:tr h="42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[0.64 -0.78 … 0.23]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3f225a04f_0_151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Embedding </a:t>
            </a:r>
            <a:r>
              <a:rPr lang="en-US"/>
              <a:t>Takeaways</a:t>
            </a:r>
            <a:endParaRPr/>
          </a:p>
        </p:txBody>
      </p:sp>
      <p:sp>
        <p:nvSpPr>
          <p:cNvPr id="188" name="Google Shape;188;g2e3f225a04f_0_151"/>
          <p:cNvSpPr txBox="1"/>
          <p:nvPr/>
        </p:nvSpPr>
        <p:spPr>
          <a:xfrm>
            <a:off x="457200" y="999975"/>
            <a:ext cx="8229600" cy="3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Embeddings are vector representing of objects (text or images) so that similar objects are close to each other.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General, Large corpus and large data implies better embeddings.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Embeddings are available online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(HuggingFace, nltk python library)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Self-training embeddings could be time and resource consuming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Dataset and Task during embedding training is important!!!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Carefully select available embeddings for your own use!!!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g2e3f225a04f_0_151"/>
          <p:cNvSpPr txBox="1"/>
          <p:nvPr/>
        </p:nvSpPr>
        <p:spPr>
          <a:xfrm>
            <a:off x="973500" y="5100275"/>
            <a:ext cx="7713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business applications can embedding help with?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3f225a04f_0_88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Recurrent Neural Networks </a:t>
            </a:r>
            <a:endParaRPr/>
          </a:p>
        </p:txBody>
      </p:sp>
      <p:sp>
        <p:nvSpPr>
          <p:cNvPr id="196" name="Google Shape;196;g2e3f225a04f_0_88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diagram&#10;&#10;Description automatically generated" id="197" name="Google Shape;197;g2e3f225a04f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600" y="714925"/>
            <a:ext cx="5626100" cy="21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e3f225a04f_0_88"/>
          <p:cNvSpPr txBox="1"/>
          <p:nvPr/>
        </p:nvSpPr>
        <p:spPr>
          <a:xfrm>
            <a:off x="889400" y="5101925"/>
            <a:ext cx="76305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computation: takes time and memory, cannot be parallelized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loss when sequences are too long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g2e3f225a04f_0_88"/>
          <p:cNvSpPr txBox="1"/>
          <p:nvPr/>
        </p:nvSpPr>
        <p:spPr>
          <a:xfrm>
            <a:off x="589850" y="2668950"/>
            <a:ext cx="7495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kind of data do we need？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g2e3f225a04f_0_88"/>
          <p:cNvSpPr txBox="1"/>
          <p:nvPr/>
        </p:nvSpPr>
        <p:spPr>
          <a:xfrm>
            <a:off x="923650" y="3106444"/>
            <a:ext cx="6371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Sequential data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g2e3f225a04f_0_88"/>
          <p:cNvSpPr txBox="1"/>
          <p:nvPr/>
        </p:nvSpPr>
        <p:spPr>
          <a:xfrm>
            <a:off x="589800" y="3492463"/>
            <a:ext cx="7964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benefits of using RNN?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g2e3f225a04f_0_88"/>
          <p:cNvSpPr txBox="1"/>
          <p:nvPr/>
        </p:nvSpPr>
        <p:spPr>
          <a:xfrm>
            <a:off x="923650" y="3853475"/>
            <a:ext cx="70593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Small model size: same weights for each step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 text in any length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Memorize previous information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g2e3f225a04f_0_88"/>
          <p:cNvSpPr txBox="1"/>
          <p:nvPr/>
        </p:nvSpPr>
        <p:spPr>
          <a:xfrm>
            <a:off x="589800" y="4752100"/>
            <a:ext cx="8467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are the problems of using RNN?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6acdf6254_0_39"/>
          <p:cNvSpPr txBox="1"/>
          <p:nvPr>
            <p:ph type="title"/>
          </p:nvPr>
        </p:nvSpPr>
        <p:spPr>
          <a:xfrm>
            <a:off x="457200" y="136525"/>
            <a:ext cx="8229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Review: </a:t>
            </a:r>
            <a:r>
              <a:rPr lang="en-US"/>
              <a:t>Long Short-Term Memory (LSTM)</a:t>
            </a:r>
            <a:endParaRPr/>
          </a:p>
        </p:txBody>
      </p:sp>
      <p:sp>
        <p:nvSpPr>
          <p:cNvPr id="210" name="Google Shape;210;g356acdf6254_0_39"/>
          <p:cNvSpPr txBox="1"/>
          <p:nvPr>
            <p:ph idx="12" type="sldNum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1" name="Google Shape;211;g356acdf6254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75" y="947700"/>
            <a:ext cx="7324200" cy="29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56acdf6254_0_39"/>
          <p:cNvSpPr txBox="1"/>
          <p:nvPr/>
        </p:nvSpPr>
        <p:spPr>
          <a:xfrm>
            <a:off x="940425" y="3825925"/>
            <a:ext cx="7877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LSTM is an improvement to RNN. What did LSTM improve?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g356acdf6254_0_39"/>
          <p:cNvSpPr txBox="1"/>
          <p:nvPr/>
        </p:nvSpPr>
        <p:spPr>
          <a:xfrm>
            <a:off x="1074575" y="4714600"/>
            <a:ext cx="69921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g356acdf6254_0_39"/>
          <p:cNvSpPr txBox="1"/>
          <p:nvPr/>
        </p:nvSpPr>
        <p:spPr>
          <a:xfrm>
            <a:off x="1074575" y="4301413"/>
            <a:ext cx="66903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Better information memory: Add a “gate” to control memory information (what to keep, what to forget)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g356acdf6254_0_39"/>
          <p:cNvSpPr txBox="1"/>
          <p:nvPr/>
        </p:nvSpPr>
        <p:spPr>
          <a:xfrm>
            <a:off x="457200" y="5030725"/>
            <a:ext cx="8229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there any situation where company will use RNN instead of LSTM?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g356acdf6254_0_39"/>
          <p:cNvSpPr txBox="1"/>
          <p:nvPr/>
        </p:nvSpPr>
        <p:spPr>
          <a:xfrm>
            <a:off x="1175175" y="5502700"/>
            <a:ext cx="6690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-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Limited Resources, Small model needed.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2023-07-07T20:20:38Z</dcterms:created>
  <dc:creator>chris volinsky</dc:creator>
</cp:coreProperties>
</file>