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70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600592"/>
    <a:srgbClr val="4A0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34"/>
  </p:normalViewPr>
  <p:slideViewPr>
    <p:cSldViewPr snapToGrid="0">
      <p:cViewPr varScale="1">
        <p:scale>
          <a:sx n="102" d="100"/>
          <a:sy n="102" d="100"/>
        </p:scale>
        <p:origin x="1104" y="480"/>
      </p:cViewPr>
      <p:guideLst/>
    </p:cSldViewPr>
  </p:slideViewPr>
  <p:outlineViewPr>
    <p:cViewPr>
      <p:scale>
        <a:sx n="33" d="100"/>
        <a:sy n="33" d="100"/>
      </p:scale>
      <p:origin x="0" y="-16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ED7A-E0CC-A14D-8702-3DBB30C4345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2B09-6666-2149-A7EC-89A035875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5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class to do this? Ask them to create features.  Purchases are over the last year of purchases</a:t>
            </a:r>
          </a:p>
          <a:p>
            <a:endParaRPr lang="en-US" dirty="0"/>
          </a:p>
          <a:p>
            <a:r>
              <a:rPr lang="en-US" dirty="0"/>
              <a:t>Training set is ABC from a pilot study…going to apply it to other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ways to do this!  Append demos to all purchases?  Or summarize all purchases in feature engineering…</a:t>
            </a:r>
            <a:r>
              <a:rPr lang="en-US" dirty="0" err="1"/>
              <a:t>follwoign</a:t>
            </a:r>
            <a:r>
              <a:rPr lang="en-US" dirty="0"/>
              <a:t> slides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attributes can we create? Number of sales, total sales, avg. sales, type of purchase, recency, max sale..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are modelling PURCHASES instead of users, someone with many transactions is much more represented in the data.  </a:t>
            </a:r>
          </a:p>
          <a:p>
            <a:endParaRPr lang="en-US" dirty="0"/>
          </a:p>
          <a:p>
            <a:r>
              <a:rPr lang="en-US" dirty="0"/>
              <a:t>Changes baseline.  Also much more data</a:t>
            </a:r>
          </a:p>
          <a:p>
            <a:endParaRPr lang="en-US" dirty="0"/>
          </a:p>
          <a:p>
            <a:r>
              <a:rPr lang="en-US" dirty="0"/>
              <a:t>And you don’t get the advantage of adding more features…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Netflix looked like in the early 2000s….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features?  What is the target?</a:t>
            </a:r>
          </a:p>
          <a:p>
            <a:endParaRPr lang="en-US" dirty="0"/>
          </a:p>
          <a:p>
            <a:r>
              <a:rPr lang="en-US" dirty="0"/>
              <a:t>Build a model for each movie. </a:t>
            </a:r>
          </a:p>
          <a:p>
            <a:endParaRPr lang="en-US" dirty="0"/>
          </a:p>
          <a:p>
            <a:r>
              <a:rPr lang="en-US" dirty="0"/>
              <a:t>Want to predict if someone will like Jurassic Park</a:t>
            </a:r>
          </a:p>
          <a:p>
            <a:r>
              <a:rPr lang="en-US" dirty="0"/>
              <a:t>Need a matrix – training data of all the people who watched Jurassic Park</a:t>
            </a:r>
          </a:p>
          <a:p>
            <a:r>
              <a:rPr lang="en-US" dirty="0"/>
              <a:t>Target is rating of JP</a:t>
            </a:r>
          </a:p>
          <a:p>
            <a:r>
              <a:rPr lang="en-US" dirty="0"/>
              <a:t>What are the features? </a:t>
            </a:r>
          </a:p>
          <a:p>
            <a:endParaRPr lang="en-US" dirty="0"/>
          </a:p>
          <a:p>
            <a:r>
              <a:rPr lang="en-US" dirty="0"/>
              <a:t>What is the average number of movies rated per user? </a:t>
            </a:r>
          </a:p>
          <a:p>
            <a:r>
              <a:rPr lang="en-US" dirty="0"/>
              <a:t>What is the average number of users that rate a movie? </a:t>
            </a:r>
          </a:p>
          <a:p>
            <a:r>
              <a:rPr lang="en-US" dirty="0"/>
              <a:t>Want to create features for the users, how can we do that?  Create 10 for users and 10 for movies…</a:t>
            </a:r>
          </a:p>
          <a:p>
            <a:r>
              <a:rPr lang="en-US" dirty="0"/>
              <a:t>Max rating user”. 17659 (is that real?) average is just over 200…</a:t>
            </a:r>
          </a:p>
          <a:p>
            <a:r>
              <a:rPr lang="en-US" dirty="0"/>
              <a:t>Max number of ratings movie? 240k – Miss Congeniality. </a:t>
            </a:r>
          </a:p>
          <a:p>
            <a:endParaRPr lang="en-US" dirty="0"/>
          </a:p>
          <a:p>
            <a:r>
              <a:rPr lang="en-US" dirty="0"/>
              <a:t>Number of movies rated</a:t>
            </a:r>
          </a:p>
          <a:p>
            <a:r>
              <a:rPr lang="en-US" dirty="0"/>
              <a:t>Average of movies rated</a:t>
            </a:r>
          </a:p>
          <a:p>
            <a:r>
              <a:rPr lang="en-US" dirty="0"/>
              <a:t>Max score</a:t>
            </a:r>
          </a:p>
          <a:p>
            <a:r>
              <a:rPr lang="en-US" dirty="0"/>
              <a:t>Min score</a:t>
            </a:r>
          </a:p>
          <a:p>
            <a:r>
              <a:rPr lang="en-US" dirty="0"/>
              <a:t>Average score</a:t>
            </a:r>
          </a:p>
          <a:p>
            <a:r>
              <a:rPr lang="en-US" dirty="0"/>
              <a:t>SD score</a:t>
            </a:r>
          </a:p>
          <a:p>
            <a:r>
              <a:rPr lang="en-US" dirty="0"/>
              <a:t>How did they rate similar movies to Jurassic park</a:t>
            </a:r>
            <a:br>
              <a:rPr lang="en-US" dirty="0"/>
            </a:br>
            <a:r>
              <a:rPr lang="en-US" dirty="0"/>
              <a:t>how did they rate movies with same director (if any) </a:t>
            </a:r>
          </a:p>
          <a:p>
            <a:r>
              <a:rPr lang="en-US" dirty="0"/>
              <a:t>% of ratings that are 5</a:t>
            </a:r>
          </a:p>
          <a:p>
            <a:r>
              <a:rPr lang="en-US" dirty="0"/>
              <a:t>Day span of ratings</a:t>
            </a:r>
          </a:p>
          <a:p>
            <a:r>
              <a:rPr lang="en-US" dirty="0"/>
              <a:t>Max ratings on a single day</a:t>
            </a:r>
          </a:p>
          <a:p>
            <a:r>
              <a:rPr lang="en-US" dirty="0"/>
              <a:t>Most recent rating (how many days ago)</a:t>
            </a:r>
          </a:p>
          <a:p>
            <a:r>
              <a:rPr lang="en-US" dirty="0"/>
              <a:t>DATE ISNT USEFUL!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</a:t>
            </a:r>
          </a:p>
          <a:p>
            <a:r>
              <a:rPr lang="en-US" dirty="0"/>
              <a:t>How many people rated it? </a:t>
            </a:r>
          </a:p>
          <a:p>
            <a:r>
              <a:rPr lang="en-US" dirty="0"/>
              <a:t>What is the span of time? 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Sub-genre</a:t>
            </a:r>
          </a:p>
          <a:p>
            <a:r>
              <a:rPr lang="en-US" dirty="0"/>
              <a:t>director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8640"/>
            <a:ext cx="77724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13953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43C82-9B9B-AC4F-98CD-0ADC587116F3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648D0-BF49-C78D-B1F7-B7612292F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78AE4-2A10-5F42-AC8C-4BD01A79A0D1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5C519-8308-2748-8B0B-F7B055AE4297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0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0997E-0CDD-7541-9D88-20A562751868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53AD8-5CA7-3F49-B495-B884AFEE8A16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51CFE-5FBC-BA47-8777-CE847435DFFA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5583E-7D50-3C4A-8A37-9B3FE7B04D6C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  <p:pic>
        <p:nvPicPr>
          <p:cNvPr id="5" name="Picture 4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26405E5B-87BA-9A11-02CA-49825F4F1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C7800-B276-A64A-8AB0-19972C98F17B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/>
        </p:nvSpPr>
        <p:spPr bwMode="auto">
          <a:xfrm>
            <a:off x="0" y="1454154"/>
            <a:ext cx="9144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95" y="4554495"/>
            <a:ext cx="272000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56C3-2019-B406-B923-FB0A68BB94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357" y="1769441"/>
            <a:ext cx="3478626" cy="914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6450311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B1BC2-7DC9-274F-9AA5-41AD410B73E8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1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9541A-B732-0842-A74F-0C72DB237063}" type="datetime1">
              <a:rPr lang="en-US" smtClean="0"/>
              <a:t>3/19/25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BA72-28C9-9A46-8637-8A409BF0CACF}" type="datetime1">
              <a:rPr lang="en-US" smtClean="0"/>
              <a:t>3/19/25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A4BC-FC40-B844-8CA3-66DD08AD127A}" type="datetime1">
              <a:rPr lang="en-US" smtClean="0"/>
              <a:t>3/19/25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81634-E977-7043-B341-F77FCA8D6817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2C96D-D083-B04B-BE8C-D38697A2B148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3BC7800-B276-A64A-8AB0-19972C98F17B}" type="datetime1">
              <a:rPr lang="en-US" smtClean="0"/>
              <a:t>3/19/25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FC07-3828-6FDB-8B93-EA871DD29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32553"/>
            <a:ext cx="7772400" cy="1470025"/>
          </a:xfrm>
        </p:spPr>
        <p:txBody>
          <a:bodyPr/>
          <a:lstStyle/>
          <a:p>
            <a:r>
              <a:rPr lang="en-US" dirty="0"/>
              <a:t>Topic 7 – 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5E86-3AC1-27FE-A80E-914C9B63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for Business</a:t>
            </a:r>
            <a:endParaRPr lang="en-US" sz="1800" dirty="0"/>
          </a:p>
          <a:p>
            <a:r>
              <a:rPr lang="en-US" dirty="0"/>
              <a:t>Prof: Chris </a:t>
            </a:r>
            <a:r>
              <a:rPr lang="en-US" dirty="0" err="1"/>
              <a:t>Volinsky</a:t>
            </a:r>
            <a:endParaRPr lang="en-US" dirty="0"/>
          </a:p>
          <a:p>
            <a:r>
              <a:rPr lang="en-US" dirty="0"/>
              <a:t>NYU Stern:  </a:t>
            </a:r>
            <a:r>
              <a:rPr lang="en-US"/>
              <a:t>Spring 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F9755-800C-BAA7-9886-5018A61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8CB2-5161-A2D9-BFD2-D12AC35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C622-3FD2-56DE-9038-629E8898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78" y="1015445"/>
            <a:ext cx="5223642" cy="5522705"/>
          </a:xfrm>
        </p:spPr>
        <p:txBody>
          <a:bodyPr/>
          <a:lstStyle/>
          <a:p>
            <a:r>
              <a:rPr lang="en-US" dirty="0"/>
              <a:t>The features you get are not the only features you want to use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talked about removing features for complexity control, but sometimes you might want to create new features</a:t>
            </a:r>
          </a:p>
          <a:p>
            <a:endParaRPr lang="en-US" dirty="0"/>
          </a:p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1DB78-EDD3-FED8-B85C-E4964652A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899FA-C6DB-008D-6772-9035AB52EC4A}"/>
              </a:ext>
            </a:extLst>
          </p:cNvPr>
          <p:cNvSpPr txBox="1"/>
          <p:nvPr/>
        </p:nvSpPr>
        <p:spPr>
          <a:xfrm>
            <a:off x="3005959" y="613804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A2713-07DD-4AEF-CAC8-244BA60A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58" y="2165131"/>
            <a:ext cx="3355480" cy="29397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568518-83E8-CF04-7A2E-8A5C2E838F04}"/>
              </a:ext>
            </a:extLst>
          </p:cNvPr>
          <p:cNvSpPr/>
          <p:nvPr/>
        </p:nvSpPr>
        <p:spPr>
          <a:xfrm>
            <a:off x="7304690" y="2690649"/>
            <a:ext cx="1051034" cy="7882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9B31-8050-C46C-321E-46CE3BD2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DC8-61CD-629C-A89A-10A0EF9C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3" y="1059860"/>
            <a:ext cx="3447393" cy="1090680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Sometimes features need to get created from multiple relational tables.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82B8B-78A4-18B2-8783-57B8C47D6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2E7DE4-924A-56A7-B08A-823C26488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83" y="2850098"/>
            <a:ext cx="4550979" cy="352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sz="2400" kern="0" dirty="0"/>
              <a:t>Task: </a:t>
            </a:r>
          </a:p>
          <a:p>
            <a:pPr lvl="1">
              <a:buClrTx/>
            </a:pPr>
            <a:r>
              <a:rPr lang="en-US" kern="0" dirty="0"/>
              <a:t>Predict whether a customer will </a:t>
            </a:r>
          </a:p>
          <a:p>
            <a:pPr lvl="1">
              <a:buClrTx/>
              <a:buFontTx/>
              <a:buNone/>
            </a:pPr>
            <a:r>
              <a:rPr lang="en-US" kern="0" dirty="0"/>
              <a:t>   respond to a special offer, based on previous purchases</a:t>
            </a:r>
          </a:p>
          <a:p>
            <a:pPr lvl="1">
              <a:buClrTx/>
              <a:buFontTx/>
              <a:buNone/>
            </a:pPr>
            <a:endParaRPr lang="en-US" kern="0" dirty="0"/>
          </a:p>
          <a:p>
            <a:pPr>
              <a:buClrTx/>
            </a:pPr>
            <a:r>
              <a:rPr lang="en-US" sz="2400" kern="0" dirty="0"/>
              <a:t>Given: </a:t>
            </a:r>
          </a:p>
          <a:p>
            <a:pPr lvl="1">
              <a:buClrTx/>
            </a:pPr>
            <a:r>
              <a:rPr lang="en-US" kern="0" dirty="0"/>
              <a:t>Customer attributes/demographics</a:t>
            </a:r>
          </a:p>
          <a:p>
            <a:pPr lvl="1">
              <a:buClrTx/>
            </a:pPr>
            <a:r>
              <a:rPr lang="en-US" kern="0" dirty="0"/>
              <a:t>Additional table with previous orders</a:t>
            </a:r>
          </a:p>
          <a:p>
            <a:pPr lvl="1">
              <a:buClrTx/>
            </a:pPr>
            <a:endParaRPr lang="en-US" kern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766D67-BADE-4140-06E4-2062AC3E0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73871"/>
              </p:ext>
            </p:extLst>
          </p:nvPr>
        </p:nvGraphicFramePr>
        <p:xfrm>
          <a:off x="3836275" y="989724"/>
          <a:ext cx="5071242" cy="173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814552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756745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Response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646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547B47-22FD-DFFE-80EE-242BD993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544"/>
              </p:ext>
            </p:extLst>
          </p:nvPr>
        </p:nvGraphicFramePr>
        <p:xfrm>
          <a:off x="4787462" y="2976543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9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16DE-897C-64D4-A1B5-66EEC6C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982"/>
            <a:ext cx="8229600" cy="729214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3BB4-2804-6F2C-7D99-1C83FA69D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3C55F5-AC5F-2C0C-7CAA-18E5B2476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13749"/>
              </p:ext>
            </p:extLst>
          </p:nvPr>
        </p:nvGraphicFramePr>
        <p:xfrm>
          <a:off x="178675" y="822286"/>
          <a:ext cx="4393325" cy="173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19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705664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655584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837691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1138167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73038"/>
                  </a:ext>
                </a:extLst>
              </a:tr>
            </a:tbl>
          </a:graphicData>
        </a:graphic>
      </p:graphicFrame>
      <p:sp>
        <p:nvSpPr>
          <p:cNvPr id="7" name="AutoShape 52">
            <a:extLst>
              <a:ext uri="{FF2B5EF4-FFF2-40B4-BE49-F238E27FC236}">
                <a16:creationId xmlns:a16="http://schemas.microsoft.com/office/drawing/2014/main" id="{1C0AFDC4-826E-4C20-3F2C-CE04DC9E84B2}"/>
              </a:ext>
            </a:extLst>
          </p:cNvPr>
          <p:cNvSpPr>
            <a:spLocks noChangeArrowheads="1"/>
          </p:cNvSpPr>
          <p:nvPr/>
        </p:nvSpPr>
        <p:spPr bwMode="auto">
          <a:xfrm rot="2661948">
            <a:off x="1803837" y="3136047"/>
            <a:ext cx="1143000" cy="838200"/>
          </a:xfrm>
          <a:prstGeom prst="rightArrow">
            <a:avLst>
              <a:gd name="adj1" fmla="val 30685"/>
              <a:gd name="adj2" fmla="val 37885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355">
            <a:extLst>
              <a:ext uri="{FF2B5EF4-FFF2-40B4-BE49-F238E27FC236}">
                <a16:creationId xmlns:a16="http://schemas.microsoft.com/office/drawing/2014/main" id="{3BF59D78-BD19-3A9B-9B49-B99D6882A265}"/>
              </a:ext>
            </a:extLst>
          </p:cNvPr>
          <p:cNvSpPr>
            <a:spLocks noChangeArrowheads="1"/>
          </p:cNvSpPr>
          <p:nvPr/>
        </p:nvSpPr>
        <p:spPr bwMode="auto">
          <a:xfrm rot="8067065">
            <a:off x="3548511" y="3102171"/>
            <a:ext cx="1143000" cy="838200"/>
          </a:xfrm>
          <a:prstGeom prst="rightArrow">
            <a:avLst>
              <a:gd name="adj1" fmla="val 30685"/>
              <a:gd name="adj2" fmla="val 37885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BE4BA2-EF34-1870-ACF2-3A3A4A30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95152"/>
              </p:ext>
            </p:extLst>
          </p:nvPr>
        </p:nvGraphicFramePr>
        <p:xfrm>
          <a:off x="372615" y="4999990"/>
          <a:ext cx="6095999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6769570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681160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953043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64175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1226575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36207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66673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5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3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1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41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209EBA5-99DA-0497-ADF6-1F4BBEED6815}"/>
              </a:ext>
            </a:extLst>
          </p:cNvPr>
          <p:cNvSpPr txBox="1"/>
          <p:nvPr/>
        </p:nvSpPr>
        <p:spPr>
          <a:xfrm>
            <a:off x="630621" y="4611489"/>
            <a:ext cx="4737194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we turn this into a supervised learning scenario?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2DA8A9E-8C1E-EA47-3991-47FF68D6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99975"/>
              </p:ext>
            </p:extLst>
          </p:nvPr>
        </p:nvGraphicFramePr>
        <p:xfrm>
          <a:off x="4819407" y="786956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D60B6-FA41-1414-C43C-9158191A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C82E-2C8B-A7A7-CF02-9F9BB0E7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C210-6A8F-C707-CF92-D0887BA6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44" y="975755"/>
            <a:ext cx="6291756" cy="2115648"/>
          </a:xfrm>
        </p:spPr>
        <p:txBody>
          <a:bodyPr/>
          <a:lstStyle/>
          <a:p>
            <a:r>
              <a:rPr lang="en-US" dirty="0"/>
              <a:t>Feature Engineering: what attributes can we create from the original data that get at the behavior we want and allow us to model with it?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9ED5-4D7B-9CDB-B13A-0355B6A38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B075A5-666F-2CC4-A429-34AA9A3B3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98060"/>
              </p:ext>
            </p:extLst>
          </p:nvPr>
        </p:nvGraphicFramePr>
        <p:xfrm>
          <a:off x="4414346" y="4721628"/>
          <a:ext cx="4435365" cy="168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65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598331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555868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710276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710276">
                  <a:extLst>
                    <a:ext uri="{9D8B030D-6E8A-4147-A177-3AD203B41FA5}">
                      <a16:colId xmlns:a16="http://schemas.microsoft.com/office/drawing/2014/main" val="84359219"/>
                    </a:ext>
                  </a:extLst>
                </a:gridCol>
                <a:gridCol w="965049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Gend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Sum</a:t>
                      </a:r>
                      <a:br>
                        <a:rPr lang="en-US" sz="1200" b="1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Resp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$54.97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$79.97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730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31669B-C3CA-4433-B6E7-DD7989FC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39886"/>
              </p:ext>
            </p:extLst>
          </p:nvPr>
        </p:nvGraphicFramePr>
        <p:xfrm>
          <a:off x="73573" y="2774950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  <p:sp>
        <p:nvSpPr>
          <p:cNvPr id="10" name="Bent Arrow 9">
            <a:extLst>
              <a:ext uri="{FF2B5EF4-FFF2-40B4-BE49-F238E27FC236}">
                <a16:creationId xmlns:a16="http://schemas.microsoft.com/office/drawing/2014/main" id="{6E5A0CB3-4A3B-DC46-722B-E83DF295FA4A}"/>
              </a:ext>
            </a:extLst>
          </p:cNvPr>
          <p:cNvSpPr/>
          <p:nvPr/>
        </p:nvSpPr>
        <p:spPr bwMode="auto">
          <a:xfrm rot="5400000">
            <a:off x="5630029" y="2463986"/>
            <a:ext cx="1089596" cy="320565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772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EFBB-CB4A-AD4E-282C-F2EBCDB9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010D-3917-69DB-F353-FD524883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72" y="905249"/>
            <a:ext cx="7814441" cy="922515"/>
          </a:xfrm>
        </p:spPr>
        <p:txBody>
          <a:bodyPr/>
          <a:lstStyle/>
          <a:p>
            <a:r>
              <a:rPr lang="en-US" dirty="0"/>
              <a:t>Naïve approach, just do a join: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BD3D-1E32-73E2-D30F-284E11885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65332-A40E-9FE5-E42B-0A293FAA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59083"/>
              </p:ext>
            </p:extLst>
          </p:nvPr>
        </p:nvGraphicFramePr>
        <p:xfrm>
          <a:off x="714704" y="1501228"/>
          <a:ext cx="79720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21">
                  <a:extLst>
                    <a:ext uri="{9D8B030D-6E8A-4147-A177-3AD203B41FA5}">
                      <a16:colId xmlns:a16="http://schemas.microsoft.com/office/drawing/2014/main" val="2607077548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2167597596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2378220814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3669253504"/>
                    </a:ext>
                  </a:extLst>
                </a:gridCol>
                <a:gridCol w="1262201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3493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1242439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  <a:gridCol w="1242439">
                  <a:extLst>
                    <a:ext uri="{9D8B030D-6E8A-4147-A177-3AD203B41FA5}">
                      <a16:colId xmlns:a16="http://schemas.microsoft.com/office/drawing/2014/main" val="145244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879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686048-FCBC-68B0-1467-4463679D8CDE}"/>
              </a:ext>
            </a:extLst>
          </p:cNvPr>
          <p:cNvSpPr txBox="1"/>
          <p:nvPr/>
        </p:nvSpPr>
        <p:spPr>
          <a:xfrm>
            <a:off x="1954924" y="5612524"/>
            <a:ext cx="5742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could work, what might be the issues here? </a:t>
            </a:r>
          </a:p>
        </p:txBody>
      </p:sp>
    </p:spTree>
    <p:extLst>
      <p:ext uri="{BB962C8B-B14F-4D97-AF65-F5344CB8AC3E}">
        <p14:creationId xmlns:p14="http://schemas.microsoft.com/office/powerpoint/2010/main" val="141926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6359-D6C7-3B42-BC0B-E3699CC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Prize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2494C-8655-4B97-9622-63BCDE246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5DB3D-8EFF-11E9-7EAD-3123AD14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35" y="1097359"/>
            <a:ext cx="5612130" cy="51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9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5570-2E76-E1A9-DB75-4CD86D24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Netflix Prize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4AB40-195B-B8C9-2072-E5A93FED1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80538" y="6045528"/>
            <a:ext cx="2133600" cy="476250"/>
          </a:xfrm>
        </p:spPr>
        <p:txBody>
          <a:bodyPr/>
          <a:lstStyle/>
          <a:p>
            <a:fld id="{ABBEE3BA-F264-1746-880E-39AD601DF2B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Group 273">
            <a:extLst>
              <a:ext uri="{FF2B5EF4-FFF2-40B4-BE49-F238E27FC236}">
                <a16:creationId xmlns:a16="http://schemas.microsoft.com/office/drawing/2014/main" id="{76BEC846-823E-BC3A-5A81-F0D86EC6D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90769"/>
              </p:ext>
            </p:extLst>
          </p:nvPr>
        </p:nvGraphicFramePr>
        <p:xfrm>
          <a:off x="2051044" y="1646282"/>
          <a:ext cx="3791457" cy="3831314"/>
        </p:xfrm>
        <a:graphic>
          <a:graphicData uri="http://schemas.openxmlformats.org/drawingml/2006/table">
            <a:tbl>
              <a:tblPr rtl="1"/>
              <a:tblGrid>
                <a:gridCol w="1244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date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score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movie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user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2002-01-03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2002-04-04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213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2002-05-05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345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2002-05-05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123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2003-05-03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768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2003-10-10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568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342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2004-12-12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234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2005-01-02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2005-01-31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….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6919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1BA60FAF-AFF8-58FC-61D0-9CC394BFF9FC}"/>
              </a:ext>
            </a:extLst>
          </p:cNvPr>
          <p:cNvGrpSpPr/>
          <p:nvPr/>
        </p:nvGrpSpPr>
        <p:grpSpPr>
          <a:xfrm>
            <a:off x="1459275" y="948047"/>
            <a:ext cx="2252540" cy="631338"/>
            <a:chOff x="2539274" y="1457369"/>
            <a:chExt cx="2252540" cy="6313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C4E8D-7B7D-D0B9-060C-0E409225C394}"/>
                </a:ext>
              </a:extLst>
            </p:cNvPr>
            <p:cNvSpPr txBox="1"/>
            <p:nvPr/>
          </p:nvSpPr>
          <p:spPr>
            <a:xfrm>
              <a:off x="2539274" y="1457369"/>
              <a:ext cx="225254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480k unique users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ACBDB13-378B-4CF3-C77B-BCF91A5098FF}"/>
                </a:ext>
              </a:extLst>
            </p:cNvPr>
            <p:cNvSpPr/>
            <p:nvPr/>
          </p:nvSpPr>
          <p:spPr bwMode="auto">
            <a:xfrm rot="5400000">
              <a:off x="3440581" y="1787607"/>
              <a:ext cx="231227" cy="37097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79DAA9-8170-2170-4427-2CCBD14224FC}"/>
              </a:ext>
            </a:extLst>
          </p:cNvPr>
          <p:cNvGrpSpPr/>
          <p:nvPr/>
        </p:nvGrpSpPr>
        <p:grpSpPr>
          <a:xfrm>
            <a:off x="2476195" y="5510559"/>
            <a:ext cx="2646109" cy="751562"/>
            <a:chOff x="3258207" y="5044966"/>
            <a:chExt cx="2646109" cy="751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A4DA64-4E57-401C-BB0D-02664DA6A9B0}"/>
                </a:ext>
              </a:extLst>
            </p:cNvPr>
            <p:cNvSpPr txBox="1"/>
            <p:nvPr/>
          </p:nvSpPr>
          <p:spPr>
            <a:xfrm>
              <a:off x="3258207" y="5396418"/>
              <a:ext cx="2646109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17,700 unique movies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3FA39BD-67EC-48F1-D0DC-5916A1579A1E}"/>
                </a:ext>
              </a:extLst>
            </p:cNvPr>
            <p:cNvSpPr/>
            <p:nvPr/>
          </p:nvSpPr>
          <p:spPr bwMode="auto">
            <a:xfrm rot="16200000">
              <a:off x="4004276" y="5099826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423ED3-040F-FC72-6A3E-216D7E8C1206}"/>
              </a:ext>
            </a:extLst>
          </p:cNvPr>
          <p:cNvGrpSpPr/>
          <p:nvPr/>
        </p:nvGrpSpPr>
        <p:grpSpPr>
          <a:xfrm>
            <a:off x="5985642" y="2041215"/>
            <a:ext cx="2381532" cy="400110"/>
            <a:chOff x="6272317" y="3470493"/>
            <a:chExt cx="2381532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82586D-555D-5188-71E8-0A150A8ABEB9}"/>
                </a:ext>
              </a:extLst>
            </p:cNvPr>
            <p:cNvSpPr txBox="1"/>
            <p:nvPr/>
          </p:nvSpPr>
          <p:spPr>
            <a:xfrm>
              <a:off x="6768781" y="3470493"/>
              <a:ext cx="1885068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 years of data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188D83AD-2FD3-9016-B147-078A803E2CFB}"/>
                </a:ext>
              </a:extLst>
            </p:cNvPr>
            <p:cNvSpPr/>
            <p:nvPr/>
          </p:nvSpPr>
          <p:spPr bwMode="auto">
            <a:xfrm rot="10800000">
              <a:off x="6272317" y="3483860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28FF36-53BD-237A-88BA-D38BA72AA1B8}"/>
              </a:ext>
            </a:extLst>
          </p:cNvPr>
          <p:cNvGrpSpPr/>
          <p:nvPr/>
        </p:nvGrpSpPr>
        <p:grpSpPr>
          <a:xfrm>
            <a:off x="100452" y="3149631"/>
            <a:ext cx="1912557" cy="412308"/>
            <a:chOff x="773114" y="3349328"/>
            <a:chExt cx="1912557" cy="4123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A98C2-508E-1D40-7621-357749A9B208}"/>
                </a:ext>
              </a:extLst>
            </p:cNvPr>
            <p:cNvSpPr txBox="1"/>
            <p:nvPr/>
          </p:nvSpPr>
          <p:spPr>
            <a:xfrm>
              <a:off x="773114" y="3349328"/>
              <a:ext cx="141609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102M rows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D97D335D-372C-FC77-F447-19D04707C8B4}"/>
                </a:ext>
              </a:extLst>
            </p:cNvPr>
            <p:cNvSpPr/>
            <p:nvPr/>
          </p:nvSpPr>
          <p:spPr bwMode="auto">
            <a:xfrm>
              <a:off x="2189207" y="3374893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D527D7-6D42-BB8B-85E8-0096C1FEFBA3}"/>
              </a:ext>
            </a:extLst>
          </p:cNvPr>
          <p:cNvSpPr txBox="1"/>
          <p:nvPr/>
        </p:nvSpPr>
        <p:spPr>
          <a:xfrm>
            <a:off x="7424640" y="415347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Also: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B15B820-7C5E-515A-2218-6CA418FC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871780"/>
              </p:ext>
            </p:extLst>
          </p:nvPr>
        </p:nvGraphicFramePr>
        <p:xfrm>
          <a:off x="6433569" y="4597082"/>
          <a:ext cx="2464678" cy="136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414">
                  <a:extLst>
                    <a:ext uri="{9D8B030D-6E8A-4147-A177-3AD203B41FA5}">
                      <a16:colId xmlns:a16="http://schemas.microsoft.com/office/drawing/2014/main" val="1884039790"/>
                    </a:ext>
                  </a:extLst>
                </a:gridCol>
                <a:gridCol w="1674264">
                  <a:extLst>
                    <a:ext uri="{9D8B030D-6E8A-4147-A177-3AD203B41FA5}">
                      <a16:colId xmlns:a16="http://schemas.microsoft.com/office/drawing/2014/main" val="1289832975"/>
                    </a:ext>
                  </a:extLst>
                </a:gridCol>
              </a:tblGrid>
              <a:tr h="3003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761821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Dinosaur Planet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8754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Midnight Run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23549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7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E818-1F76-FDB4-6673-EC566226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DC22-246D-A492-B5D4-CFBDBBB2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things you may want to do to features before modelling: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Covert Numeric Variable to categorical</a:t>
            </a:r>
          </a:p>
          <a:p>
            <a:pPr lvl="1"/>
            <a:r>
              <a:rPr lang="en-US" dirty="0"/>
              <a:t>define highest 10% or H/M/L categories</a:t>
            </a:r>
          </a:p>
          <a:p>
            <a:pPr lvl="1"/>
            <a:r>
              <a:rPr lang="en-US" dirty="0"/>
              <a:t>Binning of target or attribute to account for long tail</a:t>
            </a:r>
          </a:p>
          <a:p>
            <a:r>
              <a:rPr lang="en-US" dirty="0"/>
              <a:t>Dates: Extract year/month/hour from date as separate features</a:t>
            </a:r>
          </a:p>
          <a:p>
            <a:r>
              <a:rPr lang="en-US" dirty="0"/>
              <a:t>Calculate useful features from dates (tenure, duration, last seen)</a:t>
            </a:r>
          </a:p>
          <a:p>
            <a:r>
              <a:rPr lang="en-US" dirty="0"/>
              <a:t>Combine columns</a:t>
            </a:r>
          </a:p>
          <a:p>
            <a:pPr lvl="1"/>
            <a:r>
              <a:rPr lang="en-US" dirty="0"/>
              <a:t>Mean, max, min, or total might be more relevant than individuals</a:t>
            </a:r>
          </a:p>
          <a:p>
            <a:r>
              <a:rPr lang="en-US" dirty="0"/>
              <a:t>Create aggregates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Get Creative!  It can make a huge difference in predictive performance..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1053-F4BD-5841-01F7-91E7DC25E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TV-style" id="{76D76506-A0BC-8D4F-A42C-BBF50ED27964}" vid="{B20F4F62-1BD5-CD4F-87A9-C146A9A14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CTV-style</Template>
  <TotalTime>21511</TotalTime>
  <Words>1055</Words>
  <Application>Microsoft Macintosh PowerPoint</Application>
  <PresentationFormat>On-screen Show (4:3)</PresentationFormat>
  <Paragraphs>492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Verdana</vt:lpstr>
      <vt:lpstr>1_SBE10</vt:lpstr>
      <vt:lpstr>Topic 7 – Feature Engineering</vt:lpstr>
      <vt:lpstr>Feature Preparation</vt:lpstr>
      <vt:lpstr>Feature Engineering</vt:lpstr>
      <vt:lpstr>Feature Engineering</vt:lpstr>
      <vt:lpstr>Feature Engineering</vt:lpstr>
      <vt:lpstr>Feature Engineering</vt:lpstr>
      <vt:lpstr>Netflix Prize Example</vt:lpstr>
      <vt:lpstr>Netflix Prize Data</vt:lpstr>
      <vt:lpstr>Feature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volinsky</dc:creator>
  <cp:lastModifiedBy>chris volinsky</cp:lastModifiedBy>
  <cp:revision>44</cp:revision>
  <dcterms:created xsi:type="dcterms:W3CDTF">2023-07-07T20:20:38Z</dcterms:created>
  <dcterms:modified xsi:type="dcterms:W3CDTF">2025-03-19T15:01:09Z</dcterms:modified>
</cp:coreProperties>
</file>