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1"/>
  </p:sldMasterIdLst>
  <p:notesMasterIdLst>
    <p:notesMasterId r:id="rId39"/>
  </p:notesMasterIdLst>
  <p:sldIdLst>
    <p:sldId id="256" r:id="rId2"/>
    <p:sldId id="258" r:id="rId3"/>
    <p:sldId id="637" r:id="rId4"/>
    <p:sldId id="638" r:id="rId5"/>
    <p:sldId id="619" r:id="rId6"/>
    <p:sldId id="620" r:id="rId7"/>
    <p:sldId id="623" r:id="rId8"/>
    <p:sldId id="624" r:id="rId9"/>
    <p:sldId id="621" r:id="rId10"/>
    <p:sldId id="625" r:id="rId11"/>
    <p:sldId id="627" r:id="rId12"/>
    <p:sldId id="628" r:id="rId13"/>
    <p:sldId id="629" r:id="rId14"/>
    <p:sldId id="630" r:id="rId15"/>
    <p:sldId id="261" r:id="rId16"/>
    <p:sldId id="263" r:id="rId17"/>
    <p:sldId id="264" r:id="rId18"/>
    <p:sldId id="262" r:id="rId19"/>
    <p:sldId id="265" r:id="rId20"/>
    <p:sldId id="266" r:id="rId21"/>
    <p:sldId id="643" r:id="rId22"/>
    <p:sldId id="532" r:id="rId23"/>
    <p:sldId id="591" r:id="rId24"/>
    <p:sldId id="533" r:id="rId25"/>
    <p:sldId id="541" r:id="rId26"/>
    <p:sldId id="616" r:id="rId27"/>
    <p:sldId id="543" r:id="rId28"/>
    <p:sldId id="640" r:id="rId29"/>
    <p:sldId id="632" r:id="rId30"/>
    <p:sldId id="639" r:id="rId31"/>
    <p:sldId id="633" r:id="rId32"/>
    <p:sldId id="634" r:id="rId33"/>
    <p:sldId id="651" r:id="rId34"/>
    <p:sldId id="635" r:id="rId35"/>
    <p:sldId id="636" r:id="rId36"/>
    <p:sldId id="653" r:id="rId37"/>
    <p:sldId id="654" r:id="rId38"/>
  </p:sldIdLst>
  <p:sldSz cx="9144000" cy="6858000" type="screen4x3"/>
  <p:notesSz cx="6858000" cy="9144000"/>
  <p:defaultTextStyle>
    <a:defPPr>
      <a:defRPr lang="en-US"/>
    </a:defPPr>
    <a:lvl1pPr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1pPr>
    <a:lvl2pPr marL="4572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2pPr>
    <a:lvl3pPr marL="9144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3pPr>
    <a:lvl4pPr marL="13716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4pPr>
    <a:lvl5pPr marL="1828800" algn="l" rtl="0" fontAlgn="base">
      <a:spcBef>
        <a:spcPct val="20000"/>
      </a:spcBef>
      <a:spcAft>
        <a:spcPct val="0"/>
      </a:spcAft>
      <a:buClr>
        <a:srgbClr val="8E0D30"/>
      </a:buClr>
      <a:buChar char="•"/>
      <a:defRPr sz="3200" kern="1200">
        <a:solidFill>
          <a:schemeClr val="tx1"/>
        </a:solidFill>
        <a:latin typeface="Times New Roman" pitchFamily="18" charset="0"/>
        <a:ea typeface="+mn-ea"/>
        <a:cs typeface="Arial" charset="0"/>
      </a:defRPr>
    </a:lvl5pPr>
    <a:lvl6pPr marL="2286000" algn="l" defTabSz="914400" rtl="0" eaLnBrk="1" latinLnBrk="0" hangingPunct="1">
      <a:defRPr sz="3200" kern="1200">
        <a:solidFill>
          <a:schemeClr val="tx1"/>
        </a:solidFill>
        <a:latin typeface="Times New Roman" pitchFamily="18" charset="0"/>
        <a:ea typeface="+mn-ea"/>
        <a:cs typeface="Arial" charset="0"/>
      </a:defRPr>
    </a:lvl6pPr>
    <a:lvl7pPr marL="2743200" algn="l" defTabSz="914400" rtl="0" eaLnBrk="1" latinLnBrk="0" hangingPunct="1">
      <a:defRPr sz="3200" kern="1200">
        <a:solidFill>
          <a:schemeClr val="tx1"/>
        </a:solidFill>
        <a:latin typeface="Times New Roman" pitchFamily="18" charset="0"/>
        <a:ea typeface="+mn-ea"/>
        <a:cs typeface="Arial" charset="0"/>
      </a:defRPr>
    </a:lvl7pPr>
    <a:lvl8pPr marL="3200400" algn="l" defTabSz="914400" rtl="0" eaLnBrk="1" latinLnBrk="0" hangingPunct="1">
      <a:defRPr sz="3200" kern="1200">
        <a:solidFill>
          <a:schemeClr val="tx1"/>
        </a:solidFill>
        <a:latin typeface="Times New Roman" pitchFamily="18" charset="0"/>
        <a:ea typeface="+mn-ea"/>
        <a:cs typeface="Arial" charset="0"/>
      </a:defRPr>
    </a:lvl8pPr>
    <a:lvl9pPr marL="3657600" algn="l" defTabSz="914400" rtl="0" eaLnBrk="1" latinLnBrk="0" hangingPunct="1">
      <a:defRPr sz="32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0592"/>
    <a:srgbClr val="4A04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2"/>
    <p:restoredTop sz="96914"/>
  </p:normalViewPr>
  <p:slideViewPr>
    <p:cSldViewPr snapToGrid="0">
      <p:cViewPr varScale="1">
        <p:scale>
          <a:sx n="135" d="100"/>
          <a:sy n="135" d="100"/>
        </p:scale>
        <p:origin x="2320" y="480"/>
      </p:cViewPr>
      <p:guideLst/>
    </p:cSldViewPr>
  </p:slideViewPr>
  <p:notesTextViewPr>
    <p:cViewPr>
      <p:scale>
        <a:sx n="1" d="1"/>
        <a:sy n="1" d="1"/>
      </p:scale>
      <p:origin x="0" y="0"/>
    </p:cViewPr>
  </p:notesTextViewPr>
  <p:sorterViewPr>
    <p:cViewPr>
      <p:scale>
        <a:sx n="128" d="100"/>
        <a:sy n="128"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3ED7A-E0CC-A14D-8702-3DBB30C4345D}" type="datetimeFigureOut">
              <a:rPr lang="en-US" smtClean="0"/>
              <a:t>3/31/25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12B09-6666-2149-A7EC-89A035875DEE}" type="slidenum">
              <a:rPr lang="en-US" smtClean="0"/>
              <a:t>‹#›</a:t>
            </a:fld>
            <a:endParaRPr lang="en-US"/>
          </a:p>
        </p:txBody>
      </p:sp>
    </p:spTree>
    <p:extLst>
      <p:ext uri="{BB962C8B-B14F-4D97-AF65-F5344CB8AC3E}">
        <p14:creationId xmlns:p14="http://schemas.microsoft.com/office/powerpoint/2010/main" val="240581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them how they think we can detect this as spam</a:t>
            </a:r>
          </a:p>
        </p:txBody>
      </p:sp>
      <p:sp>
        <p:nvSpPr>
          <p:cNvPr id="4" name="Slide Number Placeholder 3"/>
          <p:cNvSpPr>
            <a:spLocks noGrp="1"/>
          </p:cNvSpPr>
          <p:nvPr>
            <p:ph type="sldNum" sz="quarter" idx="5"/>
          </p:nvPr>
        </p:nvSpPr>
        <p:spPr/>
        <p:txBody>
          <a:bodyPr/>
          <a:lstStyle/>
          <a:p>
            <a:fld id="{85312B09-6666-2149-A7EC-89A035875DEE}" type="slidenum">
              <a:rPr lang="en-US" smtClean="0"/>
              <a:t>2</a:t>
            </a:fld>
            <a:endParaRPr lang="en-US"/>
          </a:p>
        </p:txBody>
      </p:sp>
    </p:spTree>
    <p:extLst>
      <p:ext uri="{BB962C8B-B14F-4D97-AF65-F5344CB8AC3E}">
        <p14:creationId xmlns:p14="http://schemas.microsoft.com/office/powerpoint/2010/main" val="86681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14</a:t>
            </a:fld>
            <a:endParaRPr lang="en-US"/>
          </a:p>
        </p:txBody>
      </p:sp>
    </p:spTree>
    <p:extLst>
      <p:ext uri="{BB962C8B-B14F-4D97-AF65-F5344CB8AC3E}">
        <p14:creationId xmlns:p14="http://schemas.microsoft.com/office/powerpoint/2010/main" val="996837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15</a:t>
            </a:fld>
            <a:endParaRPr lang="en-US"/>
          </a:p>
        </p:txBody>
      </p:sp>
    </p:spTree>
    <p:extLst>
      <p:ext uri="{BB962C8B-B14F-4D97-AF65-F5344CB8AC3E}">
        <p14:creationId xmlns:p14="http://schemas.microsoft.com/office/powerpoint/2010/main" val="1791081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17</a:t>
            </a:fld>
            <a:endParaRPr lang="en-US"/>
          </a:p>
        </p:txBody>
      </p:sp>
    </p:spTree>
    <p:extLst>
      <p:ext uri="{BB962C8B-B14F-4D97-AF65-F5344CB8AC3E}">
        <p14:creationId xmlns:p14="http://schemas.microsoft.com/office/powerpoint/2010/main" val="665303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P(Acceptance | Channel is Text) = P(Accept AND Channel is Text) / P(Channel is text) = 125/1000  /   300/1000 = 125/300 = 42%</a:t>
            </a:r>
          </a:p>
        </p:txBody>
      </p:sp>
      <p:sp>
        <p:nvSpPr>
          <p:cNvPr id="4" name="Slide Number Placeholder 3"/>
          <p:cNvSpPr>
            <a:spLocks noGrp="1"/>
          </p:cNvSpPr>
          <p:nvPr>
            <p:ph type="sldNum" sz="quarter" idx="5"/>
          </p:nvPr>
        </p:nvSpPr>
        <p:spPr/>
        <p:txBody>
          <a:bodyPr/>
          <a:lstStyle/>
          <a:p>
            <a:fld id="{85312B09-6666-2149-A7EC-89A035875DEE}" type="slidenum">
              <a:rPr lang="en-US" smtClean="0"/>
              <a:t>18</a:t>
            </a:fld>
            <a:endParaRPr lang="en-US"/>
          </a:p>
        </p:txBody>
      </p:sp>
    </p:spTree>
    <p:extLst>
      <p:ext uri="{BB962C8B-B14F-4D97-AF65-F5344CB8AC3E}">
        <p14:creationId xmlns:p14="http://schemas.microsoft.com/office/powerpoint/2010/main" val="363126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Bayesians have priors…</a:t>
            </a:r>
          </a:p>
        </p:txBody>
      </p:sp>
      <p:sp>
        <p:nvSpPr>
          <p:cNvPr id="4" name="Slide Number Placeholder 3"/>
          <p:cNvSpPr>
            <a:spLocks noGrp="1"/>
          </p:cNvSpPr>
          <p:nvPr>
            <p:ph type="sldNum" sz="quarter" idx="5"/>
          </p:nvPr>
        </p:nvSpPr>
        <p:spPr/>
        <p:txBody>
          <a:bodyPr/>
          <a:lstStyle/>
          <a:p>
            <a:fld id="{85312B09-6666-2149-A7EC-89A035875DEE}" type="slidenum">
              <a:rPr lang="en-US" smtClean="0"/>
              <a:t>19</a:t>
            </a:fld>
            <a:endParaRPr lang="en-US"/>
          </a:p>
        </p:txBody>
      </p:sp>
    </p:spTree>
    <p:extLst>
      <p:ext uri="{BB962C8B-B14F-4D97-AF65-F5344CB8AC3E}">
        <p14:creationId xmlns:p14="http://schemas.microsoft.com/office/powerpoint/2010/main" val="1009107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21</a:t>
            </a:fld>
            <a:endParaRPr lang="en-US"/>
          </a:p>
        </p:txBody>
      </p:sp>
    </p:spTree>
    <p:extLst>
      <p:ext uri="{BB962C8B-B14F-4D97-AF65-F5344CB8AC3E}">
        <p14:creationId xmlns:p14="http://schemas.microsoft.com/office/powerpoint/2010/main" val="1072518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pPr defTabSz="912813"/>
            <a:fld id="{7775204D-4597-4EBD-A874-8C6C8D6213F5}" type="slidenum">
              <a:rPr lang="en-US" smtClean="0"/>
              <a:pPr defTabSz="912813"/>
              <a:t>22</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n-US" dirty="0"/>
              <a:t>note complications with new case – values not present in training data</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24</a:t>
            </a:fld>
            <a:endParaRPr lang="en-US"/>
          </a:p>
        </p:txBody>
      </p:sp>
    </p:spTree>
    <p:extLst>
      <p:ext uri="{BB962C8B-B14F-4D97-AF65-F5344CB8AC3E}">
        <p14:creationId xmlns:p14="http://schemas.microsoft.com/office/powerpoint/2010/main" val="1057195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pPr defTabSz="912813"/>
            <a:fld id="{355250D6-E641-4A00-944F-3920AC1EADDD}" type="slidenum">
              <a:rPr lang="en-US" smtClean="0"/>
              <a:pPr defTabSz="912813"/>
              <a:t>25</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r>
              <a:rPr lang="en-US" dirty="0"/>
              <a:t>Two important things here:</a:t>
            </a:r>
          </a:p>
          <a:p>
            <a:pPr eaLnBrk="1" hangingPunct="1"/>
            <a:endParaRPr lang="en-US" dirty="0"/>
          </a:p>
          <a:p>
            <a:pPr eaLnBrk="1" hangingPunct="1"/>
            <a:r>
              <a:rPr lang="en-US" dirty="0"/>
              <a:t>- The “conditional flip” plus the “conditional independence” are the two things that make this work.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26</a:t>
            </a:fld>
            <a:endParaRPr lang="en-US"/>
          </a:p>
        </p:txBody>
      </p:sp>
    </p:spTree>
    <p:extLst>
      <p:ext uri="{BB962C8B-B14F-4D97-AF65-F5344CB8AC3E}">
        <p14:creationId xmlns:p14="http://schemas.microsoft.com/office/powerpoint/2010/main" val="4088710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5</a:t>
            </a:fld>
            <a:endParaRPr lang="en-US"/>
          </a:p>
        </p:txBody>
      </p:sp>
    </p:spTree>
    <p:extLst>
      <p:ext uri="{BB962C8B-B14F-4D97-AF65-F5344CB8AC3E}">
        <p14:creationId xmlns:p14="http://schemas.microsoft.com/office/powerpoint/2010/main" val="4143478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MinionPro"/>
              </a:rPr>
              <a:t>This difference is important: the act of clicking “Like” on a page is different from simply liking it, and the data we have are on the former and not the latter. It is also important to consider that this is an act of </a:t>
            </a:r>
            <a:r>
              <a:rPr lang="en-US" sz="1800" i="1" dirty="0">
                <a:effectLst/>
                <a:latin typeface="MinionPro"/>
              </a:rPr>
              <a:t>public signaling</a:t>
            </a:r>
            <a:r>
              <a:rPr lang="en-US" sz="1800" dirty="0">
                <a:effectLst/>
                <a:latin typeface="MinionPro"/>
              </a:rPr>
              <a:t>: a Facebook user is openly declaring to friends that they like something, and the rea‐ sons for this may not be obvious.11 </a:t>
            </a:r>
            <a:endParaRPr lang="en-US" dirty="0"/>
          </a:p>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stuff you just learned just </a:t>
            </a:r>
            <a:r>
              <a:rPr lang="en-US" dirty="0" err="1"/>
              <a:t>scrathes</a:t>
            </a:r>
            <a:r>
              <a:rPr lang="en-US" dirty="0"/>
              <a:t> the surface of NLP, now I will go rapid fire through some other topics…</a:t>
            </a:r>
          </a:p>
        </p:txBody>
      </p:sp>
      <p:sp>
        <p:nvSpPr>
          <p:cNvPr id="4" name="Slide Number Placeholder 3"/>
          <p:cNvSpPr>
            <a:spLocks noGrp="1"/>
          </p:cNvSpPr>
          <p:nvPr>
            <p:ph type="sldNum" sz="quarter" idx="5"/>
          </p:nvPr>
        </p:nvSpPr>
        <p:spPr/>
        <p:txBody>
          <a:bodyPr/>
          <a:lstStyle/>
          <a:p>
            <a:fld id="{85312B09-6666-2149-A7EC-89A035875DEE}" type="slidenum">
              <a:rPr lang="en-US" smtClean="0"/>
              <a:t>29</a:t>
            </a:fld>
            <a:endParaRPr lang="en-US"/>
          </a:p>
        </p:txBody>
      </p:sp>
    </p:spTree>
    <p:extLst>
      <p:ext uri="{BB962C8B-B14F-4D97-AF65-F5344CB8AC3E}">
        <p14:creationId xmlns:p14="http://schemas.microsoft.com/office/powerpoint/2010/main" val="4005061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31</a:t>
            </a:fld>
            <a:endParaRPr lang="en-US"/>
          </a:p>
        </p:txBody>
      </p:sp>
    </p:spTree>
    <p:extLst>
      <p:ext uri="{BB962C8B-B14F-4D97-AF65-F5344CB8AC3E}">
        <p14:creationId xmlns:p14="http://schemas.microsoft.com/office/powerpoint/2010/main" val="1602730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requires a lot of specialized training data and a lot of computational power.  </a:t>
            </a:r>
          </a:p>
        </p:txBody>
      </p:sp>
      <p:sp>
        <p:nvSpPr>
          <p:cNvPr id="4" name="Slide Number Placeholder 3"/>
          <p:cNvSpPr>
            <a:spLocks noGrp="1"/>
          </p:cNvSpPr>
          <p:nvPr>
            <p:ph type="sldNum" sz="quarter" idx="5"/>
          </p:nvPr>
        </p:nvSpPr>
        <p:spPr/>
        <p:txBody>
          <a:bodyPr/>
          <a:lstStyle/>
          <a:p>
            <a:fld id="{85312B09-6666-2149-A7EC-89A035875DEE}" type="slidenum">
              <a:rPr lang="en-US" smtClean="0"/>
              <a:t>32</a:t>
            </a:fld>
            <a:endParaRPr lang="en-US"/>
          </a:p>
        </p:txBody>
      </p:sp>
    </p:spTree>
    <p:extLst>
      <p:ext uri="{BB962C8B-B14F-4D97-AF65-F5344CB8AC3E}">
        <p14:creationId xmlns:p14="http://schemas.microsoft.com/office/powerpoint/2010/main" val="3258430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Afinn</a:t>
            </a:r>
            <a:r>
              <a:rPr lang="en-US" dirty="0"/>
              <a:t> is +5 to -5</a:t>
            </a:r>
          </a:p>
          <a:p>
            <a:endParaRPr lang="en-US" dirty="0"/>
          </a:p>
          <a:p>
            <a:r>
              <a:rPr lang="en-US" dirty="0"/>
              <a:t>-5 is REALLY bad</a:t>
            </a:r>
          </a:p>
        </p:txBody>
      </p:sp>
      <p:sp>
        <p:nvSpPr>
          <p:cNvPr id="4" name="Slide Number Placeholder 3"/>
          <p:cNvSpPr>
            <a:spLocks noGrp="1"/>
          </p:cNvSpPr>
          <p:nvPr>
            <p:ph type="sldNum" sz="quarter" idx="5"/>
          </p:nvPr>
        </p:nvSpPr>
        <p:spPr/>
        <p:txBody>
          <a:bodyPr/>
          <a:lstStyle/>
          <a:p>
            <a:fld id="{85312B09-6666-2149-A7EC-89A035875DEE}" type="slidenum">
              <a:rPr lang="en-US" smtClean="0"/>
              <a:t>34</a:t>
            </a:fld>
            <a:endParaRPr lang="en-US"/>
          </a:p>
        </p:txBody>
      </p:sp>
    </p:spTree>
    <p:extLst>
      <p:ext uri="{BB962C8B-B14F-4D97-AF65-F5344CB8AC3E}">
        <p14:creationId xmlns:p14="http://schemas.microsoft.com/office/powerpoint/2010/main" val="425898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Magic of embeddings is that they are not trained by knowing the definition of words, they simply are trained on gobs of text.  </a:t>
            </a:r>
          </a:p>
          <a:p>
            <a:endParaRPr lang="en-US" dirty="0"/>
          </a:p>
          <a:p>
            <a:r>
              <a:rPr lang="en-US" dirty="0"/>
              <a:t>BERT can look at the entire sentence and not just adjacent words – it is one of the foundations of modern generative AI tools. </a:t>
            </a:r>
          </a:p>
        </p:txBody>
      </p:sp>
      <p:sp>
        <p:nvSpPr>
          <p:cNvPr id="4" name="Slide Number Placeholder 3"/>
          <p:cNvSpPr>
            <a:spLocks noGrp="1"/>
          </p:cNvSpPr>
          <p:nvPr>
            <p:ph type="sldNum" sz="quarter" idx="5"/>
          </p:nvPr>
        </p:nvSpPr>
        <p:spPr/>
        <p:txBody>
          <a:bodyPr/>
          <a:lstStyle/>
          <a:p>
            <a:fld id="{85312B09-6666-2149-A7EC-89A035875DEE}" type="slidenum">
              <a:rPr lang="en-US" smtClean="0"/>
              <a:t>35</a:t>
            </a:fld>
            <a:endParaRPr lang="en-US"/>
          </a:p>
        </p:txBody>
      </p:sp>
    </p:spTree>
    <p:extLst>
      <p:ext uri="{BB962C8B-B14F-4D97-AF65-F5344CB8AC3E}">
        <p14:creationId xmlns:p14="http://schemas.microsoft.com/office/powerpoint/2010/main" val="2240140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37</a:t>
            </a:fld>
            <a:endParaRPr lang="en-US"/>
          </a:p>
        </p:txBody>
      </p:sp>
    </p:spTree>
    <p:extLst>
      <p:ext uri="{BB962C8B-B14F-4D97-AF65-F5344CB8AC3E}">
        <p14:creationId xmlns:p14="http://schemas.microsoft.com/office/powerpoint/2010/main" val="190689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get this in a form ready for DS?</a:t>
            </a:r>
          </a:p>
          <a:p>
            <a:endParaRPr lang="en-US" dirty="0"/>
          </a:p>
          <a:p>
            <a:r>
              <a:rPr lang="en-US" dirty="0"/>
              <a:t>Feature engineering!!</a:t>
            </a:r>
          </a:p>
          <a:p>
            <a:endParaRPr lang="en-US" dirty="0"/>
          </a:p>
          <a:p>
            <a:r>
              <a:rPr lang="en-US" dirty="0"/>
              <a:t>Also remind them of the spam example…</a:t>
            </a:r>
          </a:p>
        </p:txBody>
      </p:sp>
      <p:sp>
        <p:nvSpPr>
          <p:cNvPr id="4" name="Slide Number Placeholder 3"/>
          <p:cNvSpPr>
            <a:spLocks noGrp="1"/>
          </p:cNvSpPr>
          <p:nvPr>
            <p:ph type="sldNum" sz="quarter" idx="5"/>
          </p:nvPr>
        </p:nvSpPr>
        <p:spPr/>
        <p:txBody>
          <a:bodyPr/>
          <a:lstStyle/>
          <a:p>
            <a:fld id="{85312B09-6666-2149-A7EC-89A035875DEE}" type="slidenum">
              <a:rPr lang="en-US" smtClean="0"/>
              <a:t>6</a:t>
            </a:fld>
            <a:endParaRPr lang="en-US"/>
          </a:p>
        </p:txBody>
      </p:sp>
    </p:spTree>
    <p:extLst>
      <p:ext uri="{BB962C8B-B14F-4D97-AF65-F5344CB8AC3E}">
        <p14:creationId xmlns:p14="http://schemas.microsoft.com/office/powerpoint/2010/main" val="2745741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7</a:t>
            </a:fld>
            <a:endParaRPr lang="en-US"/>
          </a:p>
        </p:txBody>
      </p:sp>
    </p:spTree>
    <p:extLst>
      <p:ext uri="{BB962C8B-B14F-4D97-AF65-F5344CB8AC3E}">
        <p14:creationId xmlns:p14="http://schemas.microsoft.com/office/powerpoint/2010/main" val="49783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8</a:t>
            </a:fld>
            <a:endParaRPr lang="en-US"/>
          </a:p>
        </p:txBody>
      </p:sp>
    </p:spTree>
    <p:extLst>
      <p:ext uri="{BB962C8B-B14F-4D97-AF65-F5344CB8AC3E}">
        <p14:creationId xmlns:p14="http://schemas.microsoft.com/office/powerpoint/2010/main" val="332625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10</a:t>
            </a:fld>
            <a:endParaRPr lang="en-US"/>
          </a:p>
        </p:txBody>
      </p:sp>
    </p:spTree>
    <p:extLst>
      <p:ext uri="{BB962C8B-B14F-4D97-AF65-F5344CB8AC3E}">
        <p14:creationId xmlns:p14="http://schemas.microsoft.com/office/powerpoint/2010/main" val="3507530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11</a:t>
            </a:fld>
            <a:endParaRPr lang="en-US"/>
          </a:p>
        </p:txBody>
      </p:sp>
    </p:spTree>
    <p:extLst>
      <p:ext uri="{BB962C8B-B14F-4D97-AF65-F5344CB8AC3E}">
        <p14:creationId xmlns:p14="http://schemas.microsoft.com/office/powerpoint/2010/main" val="101311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12</a:t>
            </a:fld>
            <a:endParaRPr lang="en-US"/>
          </a:p>
        </p:txBody>
      </p:sp>
    </p:spTree>
    <p:extLst>
      <p:ext uri="{BB962C8B-B14F-4D97-AF65-F5344CB8AC3E}">
        <p14:creationId xmlns:p14="http://schemas.microsoft.com/office/powerpoint/2010/main" val="2712206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12B09-6666-2149-A7EC-89A035875DEE}" type="slidenum">
              <a:rPr lang="en-US" smtClean="0"/>
              <a:t>13</a:t>
            </a:fld>
            <a:endParaRPr lang="en-US"/>
          </a:p>
        </p:txBody>
      </p:sp>
    </p:spTree>
    <p:extLst>
      <p:ext uri="{BB962C8B-B14F-4D97-AF65-F5344CB8AC3E}">
        <p14:creationId xmlns:p14="http://schemas.microsoft.com/office/powerpoint/2010/main" val="36089897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8640"/>
            <a:ext cx="7772400" cy="1470025"/>
          </a:xfrm>
        </p:spPr>
        <p:txBody>
          <a:bodyPr/>
          <a:lstStyle>
            <a:lvl1pPr>
              <a:defRPr>
                <a:solidFill>
                  <a:srgbClr val="600592"/>
                </a:solidFill>
              </a:defRPr>
            </a:lvl1pPr>
          </a:lstStyle>
          <a:p>
            <a:r>
              <a:rPr lang="en-US" dirty="0"/>
              <a:t>Topic Num - Name of Topic</a:t>
            </a:r>
          </a:p>
        </p:txBody>
      </p:sp>
      <p:sp>
        <p:nvSpPr>
          <p:cNvPr id="3" name="Subtitle 2"/>
          <p:cNvSpPr>
            <a:spLocks noGrp="1"/>
          </p:cNvSpPr>
          <p:nvPr>
            <p:ph type="subTitle" idx="1" hasCustomPrompt="1"/>
          </p:nvPr>
        </p:nvSpPr>
        <p:spPr>
          <a:xfrm>
            <a:off x="1143000" y="2139536"/>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Data Science for Business</a:t>
            </a:r>
          </a:p>
          <a:p>
            <a:endParaRPr lang="en-US" dirty="0"/>
          </a:p>
          <a:p>
            <a:r>
              <a:rPr lang="en-US" dirty="0"/>
              <a:t>Chris Volinsky</a:t>
            </a:r>
          </a:p>
          <a:p>
            <a:r>
              <a:rPr lang="en-US" dirty="0"/>
              <a:t>NYU Stern School of Business</a:t>
            </a:r>
          </a:p>
        </p:txBody>
      </p:sp>
      <p:sp>
        <p:nvSpPr>
          <p:cNvPr id="4" name="Rectangle 4"/>
          <p:cNvSpPr>
            <a:spLocks noGrp="1" noChangeArrowheads="1"/>
          </p:cNvSpPr>
          <p:nvPr>
            <p:ph type="dt" sz="half" idx="10"/>
          </p:nvPr>
        </p:nvSpPr>
        <p:spPr>
          <a:ln/>
        </p:spPr>
        <p:txBody>
          <a:bodyPr/>
          <a:lstStyle>
            <a:lvl1pPr>
              <a:defRPr/>
            </a:lvl1pPr>
          </a:lstStyle>
          <a:p>
            <a:fld id="{59F43C82-9B9B-AC4F-98CD-0ADC587116F3}" type="datetime1">
              <a:rPr lang="en-US" smtClean="0"/>
              <a:t>3/31/25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10" name="Picture 9">
            <a:extLst>
              <a:ext uri="{FF2B5EF4-FFF2-40B4-BE49-F238E27FC236}">
                <a16:creationId xmlns:a16="http://schemas.microsoft.com/office/drawing/2014/main" id="{B114D675-817C-D2B8-A095-F0294E39F380}"/>
              </a:ext>
            </a:extLst>
          </p:cNvPr>
          <p:cNvPicPr>
            <a:picLocks noChangeAspect="1"/>
          </p:cNvPicPr>
          <p:nvPr/>
        </p:nvPicPr>
        <p:blipFill>
          <a:blip r:embed="rId2"/>
          <a:stretch>
            <a:fillRect/>
          </a:stretch>
        </p:blipFill>
        <p:spPr>
          <a:xfrm>
            <a:off x="1931504" y="3429000"/>
            <a:ext cx="4823791" cy="2717402"/>
          </a:xfrm>
          <a:prstGeom prst="rect">
            <a:avLst/>
          </a:prstGeom>
        </p:spPr>
      </p:pic>
      <p:pic>
        <p:nvPicPr>
          <p:cNvPr id="7" name="Picture 6">
            <a:extLst>
              <a:ext uri="{FF2B5EF4-FFF2-40B4-BE49-F238E27FC236}">
                <a16:creationId xmlns:a16="http://schemas.microsoft.com/office/drawing/2014/main" id="{8943D25E-7843-3706-570B-420360673D61}"/>
              </a:ext>
            </a:extLst>
          </p:cNvPr>
          <p:cNvPicPr>
            <a:picLocks noChangeAspect="1"/>
          </p:cNvPicPr>
          <p:nvPr userDrawn="1"/>
        </p:nvPicPr>
        <p:blipFill>
          <a:blip r:embed="rId2"/>
          <a:stretch>
            <a:fillRect/>
          </a:stretch>
        </p:blipFill>
        <p:spPr>
          <a:xfrm>
            <a:off x="1931504" y="3429000"/>
            <a:ext cx="4823791" cy="2717402"/>
          </a:xfrm>
          <a:prstGeom prst="rect">
            <a:avLst/>
          </a:prstGeom>
        </p:spPr>
      </p:pic>
    </p:spTree>
    <p:extLst>
      <p:ext uri="{BB962C8B-B14F-4D97-AF65-F5344CB8AC3E}">
        <p14:creationId xmlns:p14="http://schemas.microsoft.com/office/powerpoint/2010/main" val="187774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1178AE4-2A10-5F42-AC8C-4BD01A79A0D1}" type="datetime1">
              <a:rPr lang="en-US" smtClean="0"/>
              <a:t>3/31/25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12037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E675C519-8308-2748-8B0B-F7B055AE4297}" type="datetime1">
              <a:rPr lang="en-US" smtClean="0"/>
              <a:t>3/31/25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162784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9"/>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D0997E-0CDD-7541-9D88-20A562751868}" type="datetime1">
              <a:rPr lang="en-US" smtClean="0"/>
              <a:t>3/31/25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26940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C053AD8-5CA7-3F49-B495-B884AFEE8A16}" type="datetime1">
              <a:rPr lang="en-US" smtClean="0"/>
              <a:t>3/31/25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528106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4"/>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ln/>
        </p:spPr>
        <p:txBody>
          <a:bodyPr/>
          <a:lstStyle>
            <a:lvl1pPr>
              <a:defRPr/>
            </a:lvl1pPr>
          </a:lstStyle>
          <a:p>
            <a:fld id="{6C751CFE-5FBC-BA47-8777-CE847435DFFA}" type="datetime1">
              <a:rPr lang="en-US" smtClean="0"/>
              <a:t>3/31/25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95669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4"/>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4"/>
            <a:ext cx="4038600" cy="4525963"/>
          </a:xfrm>
        </p:spPr>
        <p:txBody>
          <a:bodyPr/>
          <a:lstStyle/>
          <a:p>
            <a:pPr lvl="0"/>
            <a:r>
              <a:rPr lang="en-US" noProof="0"/>
              <a:t>Click icon to add online image</a:t>
            </a:r>
            <a:endParaRPr lang="en-US" noProof="0" dirty="0"/>
          </a:p>
        </p:txBody>
      </p:sp>
      <p:sp>
        <p:nvSpPr>
          <p:cNvPr id="5" name="Rectangle 4"/>
          <p:cNvSpPr>
            <a:spLocks noGrp="1" noChangeArrowheads="1"/>
          </p:cNvSpPr>
          <p:nvPr>
            <p:ph type="dt" sz="half" idx="10"/>
          </p:nvPr>
        </p:nvSpPr>
        <p:spPr>
          <a:ln/>
        </p:spPr>
        <p:txBody>
          <a:bodyPr/>
          <a:lstStyle>
            <a:lvl1pPr>
              <a:defRPr/>
            </a:lvl1pPr>
          </a:lstStyle>
          <a:p>
            <a:fld id="{7A75583E-7D50-3C4A-8A37-9B3FE7B04D6C}" type="datetime1">
              <a:rPr lang="en-US" smtClean="0"/>
              <a:t>3/31/25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547292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sldNum" sz="quarter" idx="10"/>
          </p:nvPr>
        </p:nvSpPr>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116E0C90-514F-E1AB-C247-966E1AD79D87}"/>
              </a:ext>
            </a:extLst>
          </p:cNvPr>
          <p:cNvPicPr>
            <a:picLocks noChangeAspect="1"/>
          </p:cNvPicPr>
          <p:nvPr/>
        </p:nvPicPr>
        <p:blipFill>
          <a:blip r:embed="rId2"/>
          <a:stretch>
            <a:fillRect/>
          </a:stretch>
        </p:blipFill>
        <p:spPr>
          <a:xfrm>
            <a:off x="0" y="6328918"/>
            <a:ext cx="1396448" cy="785114"/>
          </a:xfrm>
          <a:prstGeom prst="rect">
            <a:avLst/>
          </a:prstGeom>
        </p:spPr>
      </p:pic>
      <p:pic>
        <p:nvPicPr>
          <p:cNvPr id="5" name="Picture 4" descr="A black background with purple letters&#10;&#10;Description automatically generated">
            <a:extLst>
              <a:ext uri="{FF2B5EF4-FFF2-40B4-BE49-F238E27FC236}">
                <a16:creationId xmlns:a16="http://schemas.microsoft.com/office/drawing/2014/main" id="{A870F782-DCE1-68BE-A1EC-D312D6DE471B}"/>
              </a:ext>
            </a:extLst>
          </p:cNvPr>
          <p:cNvPicPr>
            <a:picLocks noChangeAspect="1"/>
          </p:cNvPicPr>
          <p:nvPr userDrawn="1"/>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3426967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Rectangle 4"/>
          <p:cNvSpPr>
            <a:spLocks noGrp="1" noChangeArrowheads="1"/>
          </p:cNvSpPr>
          <p:nvPr>
            <p:ph type="dt" sz="half" idx="10"/>
          </p:nvPr>
        </p:nvSpPr>
        <p:spPr>
          <a:ln/>
        </p:spPr>
        <p:txBody>
          <a:bodyPr/>
          <a:lstStyle>
            <a:lvl1pPr>
              <a:defRPr/>
            </a:lvl1pPr>
          </a:lstStyle>
          <a:p>
            <a:fld id="{C3BC7800-B276-A64A-8AB0-19972C98F17B}" type="datetime1">
              <a:rPr lang="en-US" smtClean="0"/>
              <a:t>3/31/25</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
        <p:nvSpPr>
          <p:cNvPr id="7" name="Title 1">
            <a:extLst>
              <a:ext uri="{FF2B5EF4-FFF2-40B4-BE49-F238E27FC236}">
                <a16:creationId xmlns:a16="http://schemas.microsoft.com/office/drawing/2014/main" id="{10775125-7C05-15FA-5541-A1CBF69CEB14}"/>
              </a:ext>
            </a:extLst>
          </p:cNvPr>
          <p:cNvSpPr txBox="1">
            <a:spLocks/>
          </p:cNvSpPr>
          <p:nvPr/>
        </p:nvSpPr>
        <p:spPr bwMode="auto">
          <a:xfrm>
            <a:off x="0" y="1454154"/>
            <a:ext cx="9144000" cy="133667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a:lstStyle>
          <a:p>
            <a:pPr>
              <a:buClrTx/>
              <a:buNone/>
            </a:pPr>
            <a:endParaRPr lang="en-US" kern="0" dirty="0">
              <a:solidFill>
                <a:schemeClr val="bg1"/>
              </a:solidFill>
            </a:endParaRPr>
          </a:p>
        </p:txBody>
      </p:sp>
      <p:pic>
        <p:nvPicPr>
          <p:cNvPr id="10" name="Picture 9">
            <a:extLst>
              <a:ext uri="{FF2B5EF4-FFF2-40B4-BE49-F238E27FC236}">
                <a16:creationId xmlns:a16="http://schemas.microsoft.com/office/drawing/2014/main" id="{17D4B56B-BD9C-8550-2E67-7573EFC8A7BD}"/>
              </a:ext>
            </a:extLst>
          </p:cNvPr>
          <p:cNvPicPr>
            <a:picLocks noChangeAspect="1"/>
          </p:cNvPicPr>
          <p:nvPr/>
        </p:nvPicPr>
        <p:blipFill>
          <a:blip r:embed="rId2"/>
          <a:stretch>
            <a:fillRect/>
          </a:stretch>
        </p:blipFill>
        <p:spPr>
          <a:xfrm>
            <a:off x="3211995" y="4554495"/>
            <a:ext cx="2720009" cy="1532272"/>
          </a:xfrm>
          <a:prstGeom prst="rect">
            <a:avLst/>
          </a:prstGeom>
        </p:spPr>
      </p:pic>
      <p:sp>
        <p:nvSpPr>
          <p:cNvPr id="3" name="Text Placeholder 2">
            <a:extLst>
              <a:ext uri="{FF2B5EF4-FFF2-40B4-BE49-F238E27FC236}">
                <a16:creationId xmlns:a16="http://schemas.microsoft.com/office/drawing/2014/main" id="{39B056C3-2019-B406-B923-FB0A68BB9435}"/>
              </a:ext>
            </a:extLst>
          </p:cNvPr>
          <p:cNvSpPr>
            <a:spLocks noGrp="1"/>
          </p:cNvSpPr>
          <p:nvPr>
            <p:ph type="body" sz="quarter" idx="13" hasCustomPrompt="1"/>
          </p:nvPr>
        </p:nvSpPr>
        <p:spPr>
          <a:xfrm>
            <a:off x="606357" y="1769441"/>
            <a:ext cx="3478626" cy="914400"/>
          </a:xfrm>
        </p:spPr>
        <p:txBody>
          <a:bodyPr/>
          <a:lstStyle>
            <a:lvl1pPr marL="0" indent="0">
              <a:buNone/>
              <a:defRPr sz="3200">
                <a:solidFill>
                  <a:schemeClr val="bg1"/>
                </a:solidFill>
              </a:defRPr>
            </a:lvl1pPr>
          </a:lstStyle>
          <a:p>
            <a:pPr lvl="0"/>
            <a:r>
              <a:rPr lang="en-US" dirty="0"/>
              <a:t>Placeholder</a:t>
            </a:r>
          </a:p>
        </p:txBody>
      </p:sp>
    </p:spTree>
    <p:extLst>
      <p:ext uri="{BB962C8B-B14F-4D97-AF65-F5344CB8AC3E}">
        <p14:creationId xmlns:p14="http://schemas.microsoft.com/office/powerpoint/2010/main" val="55434207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8D5B1BC2-7DC9-274F-9AA5-41AD410B73E8}" type="datetime1">
              <a:rPr lang="en-US" smtClean="0"/>
              <a:t>3/31/25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8" name="Picture 7" descr="A black background with purple letters&#10;&#10;Description automatically generated">
            <a:extLst>
              <a:ext uri="{FF2B5EF4-FFF2-40B4-BE49-F238E27FC236}">
                <a16:creationId xmlns:a16="http://schemas.microsoft.com/office/drawing/2014/main" id="{0C1E545A-8684-E274-1BDD-2502E7C00AB2}"/>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1817454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B7F9541A-B732-0842-A74F-0C72DB237063}" type="datetime1">
              <a:rPr lang="en-US" smtClean="0"/>
              <a:t>3/31/25</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60531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F397BA72-28C9-9A46-8637-8A409BF0CACF}" type="datetime1">
              <a:rPr lang="en-US" smtClean="0"/>
              <a:t>3/31/25</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pic>
        <p:nvPicPr>
          <p:cNvPr id="6" name="Picture 5" descr="A black background with purple letters&#10;&#10;Description automatically generated">
            <a:extLst>
              <a:ext uri="{FF2B5EF4-FFF2-40B4-BE49-F238E27FC236}">
                <a16:creationId xmlns:a16="http://schemas.microsoft.com/office/drawing/2014/main" id="{73709BB1-05FC-92CD-8075-AC4198DEDB54}"/>
              </a:ext>
            </a:extLst>
          </p:cNvPr>
          <p:cNvPicPr>
            <a:picLocks noChangeAspect="1"/>
          </p:cNvPicPr>
          <p:nvPr/>
        </p:nvPicPr>
        <p:blipFill>
          <a:blip r:embed="rId2"/>
          <a:stretch>
            <a:fillRect/>
          </a:stretch>
        </p:blipFill>
        <p:spPr>
          <a:xfrm>
            <a:off x="0" y="6328918"/>
            <a:ext cx="1396448" cy="785114"/>
          </a:xfrm>
          <a:prstGeom prst="rect">
            <a:avLst/>
          </a:prstGeom>
        </p:spPr>
      </p:pic>
    </p:spTree>
    <p:extLst>
      <p:ext uri="{BB962C8B-B14F-4D97-AF65-F5344CB8AC3E}">
        <p14:creationId xmlns:p14="http://schemas.microsoft.com/office/powerpoint/2010/main" val="292435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C54BA4BC-FC40-B844-8CA3-66DD08AD127A}" type="datetime1">
              <a:rPr lang="en-US" smtClean="0"/>
              <a:t>3/31/25</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81890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0381634-E977-7043-B341-F77FCA8D6817}" type="datetime1">
              <a:rPr lang="en-US" smtClean="0"/>
              <a:t>3/31/25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17222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242C96D-D083-B04B-BE8C-D38697A2B148}" type="datetime1">
              <a:rPr lang="en-US" smtClean="0"/>
              <a:t>3/31/25</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204569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36525"/>
            <a:ext cx="8229600" cy="729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457200" y="1021899"/>
            <a:ext cx="8229600" cy="481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29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FontTx/>
              <a:buNone/>
              <a:defRPr sz="1050">
                <a:latin typeface="Arial" charset="0"/>
              </a:defRPr>
            </a:lvl1pPr>
          </a:lstStyle>
          <a:p>
            <a:fld id="{C3BC7800-B276-A64A-8AB0-19972C98F17B}" type="datetime1">
              <a:rPr lang="en-US" smtClean="0"/>
              <a:t>3/31/25</a:t>
            </a:fld>
            <a:endParaRPr lang="en-US"/>
          </a:p>
        </p:txBody>
      </p:sp>
      <p:sp>
        <p:nvSpPr>
          <p:cNvPr id="2129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ClrTx/>
              <a:buFontTx/>
              <a:buNone/>
              <a:defRPr sz="1050">
                <a:latin typeface="Arial" charset="0"/>
              </a:defRPr>
            </a:lvl1pPr>
          </a:lstStyle>
          <a:p>
            <a:endParaRPr lang="en-US"/>
          </a:p>
        </p:txBody>
      </p:sp>
      <p:sp>
        <p:nvSpPr>
          <p:cNvPr id="2129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FontTx/>
              <a:buNone/>
              <a:defRPr sz="1050">
                <a:latin typeface="Arial" charset="0"/>
              </a:defRPr>
            </a:lvl1pPr>
          </a:lstStyle>
          <a:p>
            <a:fld id="{ABBEE3BA-F264-1746-880E-39AD601DF2B1}" type="slidenum">
              <a:rPr lang="en-US" smtClean="0"/>
              <a:t>‹#›</a:t>
            </a:fld>
            <a:endParaRPr lang="en-US"/>
          </a:p>
        </p:txBody>
      </p:sp>
    </p:spTree>
    <p:extLst>
      <p:ext uri="{BB962C8B-B14F-4D97-AF65-F5344CB8AC3E}">
        <p14:creationId xmlns:p14="http://schemas.microsoft.com/office/powerpoint/2010/main" val="3018460826"/>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hdr="0" ftr="0" dt="0"/>
  <p:txStyles>
    <p:titleStyle>
      <a:lvl1pPr algn="ctr" rtl="0" eaLnBrk="1" fontAlgn="base" hangingPunct="1">
        <a:spcBef>
          <a:spcPct val="0"/>
        </a:spcBef>
        <a:spcAft>
          <a:spcPct val="0"/>
        </a:spcAft>
        <a:defRPr sz="3300">
          <a:solidFill>
            <a:srgbClr val="600592"/>
          </a:solidFill>
          <a:latin typeface="Tahoma" panose="020B0604030504040204" pitchFamily="34" charset="0"/>
          <a:ea typeface="Tahoma" panose="020B0604030504040204" pitchFamily="34" charset="0"/>
          <a:cs typeface="Tahoma" panose="020B0604030504040204" pitchFamily="34" charset="0"/>
        </a:defRPr>
      </a:lvl1pPr>
      <a:lvl2pPr algn="ctr" rtl="0" eaLnBrk="1" fontAlgn="base" hangingPunct="1">
        <a:spcBef>
          <a:spcPct val="0"/>
        </a:spcBef>
        <a:spcAft>
          <a:spcPct val="0"/>
        </a:spcAft>
        <a:defRPr sz="3300">
          <a:solidFill>
            <a:schemeClr val="tx2"/>
          </a:solidFill>
          <a:latin typeface="Arial" pitchFamily="34" charset="0"/>
          <a:cs typeface="Arial" pitchFamily="34" charset="0"/>
        </a:defRPr>
      </a:lvl2pPr>
      <a:lvl3pPr algn="ctr" rtl="0" eaLnBrk="1" fontAlgn="base" hangingPunct="1">
        <a:spcBef>
          <a:spcPct val="0"/>
        </a:spcBef>
        <a:spcAft>
          <a:spcPct val="0"/>
        </a:spcAft>
        <a:defRPr sz="3300">
          <a:solidFill>
            <a:schemeClr val="tx2"/>
          </a:solidFill>
          <a:latin typeface="Arial" pitchFamily="34" charset="0"/>
          <a:cs typeface="Arial" pitchFamily="34" charset="0"/>
        </a:defRPr>
      </a:lvl3pPr>
      <a:lvl4pPr algn="ctr" rtl="0" eaLnBrk="1" fontAlgn="base" hangingPunct="1">
        <a:spcBef>
          <a:spcPct val="0"/>
        </a:spcBef>
        <a:spcAft>
          <a:spcPct val="0"/>
        </a:spcAft>
        <a:defRPr sz="3300">
          <a:solidFill>
            <a:schemeClr val="tx2"/>
          </a:solidFill>
          <a:latin typeface="Arial" pitchFamily="34" charset="0"/>
          <a:cs typeface="Arial" pitchFamily="34" charset="0"/>
        </a:defRPr>
      </a:lvl4pPr>
      <a:lvl5pPr algn="ctr" rtl="0" eaLnBrk="1" fontAlgn="base" hangingPunct="1">
        <a:spcBef>
          <a:spcPct val="0"/>
        </a:spcBef>
        <a:spcAft>
          <a:spcPct val="0"/>
        </a:spcAft>
        <a:defRPr sz="3300">
          <a:solidFill>
            <a:schemeClr val="tx2"/>
          </a:solidFill>
          <a:latin typeface="Arial" pitchFamily="34" charset="0"/>
          <a:cs typeface="Arial" pitchFamily="34" charset="0"/>
        </a:defRPr>
      </a:lvl5pPr>
      <a:lvl6pPr marL="342900" algn="ctr" rtl="0" eaLnBrk="1" fontAlgn="base" hangingPunct="1">
        <a:spcBef>
          <a:spcPct val="0"/>
        </a:spcBef>
        <a:spcAft>
          <a:spcPct val="0"/>
        </a:spcAft>
        <a:defRPr sz="3300">
          <a:solidFill>
            <a:schemeClr val="tx2"/>
          </a:solidFill>
          <a:latin typeface="Arial" pitchFamily="34" charset="0"/>
          <a:cs typeface="Arial" pitchFamily="34" charset="0"/>
        </a:defRPr>
      </a:lvl6pPr>
      <a:lvl7pPr marL="685800" algn="ctr" rtl="0" eaLnBrk="1" fontAlgn="base" hangingPunct="1">
        <a:spcBef>
          <a:spcPct val="0"/>
        </a:spcBef>
        <a:spcAft>
          <a:spcPct val="0"/>
        </a:spcAft>
        <a:defRPr sz="3300">
          <a:solidFill>
            <a:schemeClr val="tx2"/>
          </a:solidFill>
          <a:latin typeface="Arial" pitchFamily="34" charset="0"/>
          <a:cs typeface="Arial" pitchFamily="34" charset="0"/>
        </a:defRPr>
      </a:lvl7pPr>
      <a:lvl8pPr marL="1028700" algn="ctr" rtl="0" eaLnBrk="1" fontAlgn="base" hangingPunct="1">
        <a:spcBef>
          <a:spcPct val="0"/>
        </a:spcBef>
        <a:spcAft>
          <a:spcPct val="0"/>
        </a:spcAft>
        <a:defRPr sz="3300">
          <a:solidFill>
            <a:schemeClr val="tx2"/>
          </a:solidFill>
          <a:latin typeface="Arial" pitchFamily="34" charset="0"/>
          <a:cs typeface="Arial" pitchFamily="34" charset="0"/>
        </a:defRPr>
      </a:lvl8pPr>
      <a:lvl9pPr marL="1371600" algn="ctr" rtl="0" eaLnBrk="1" fontAlgn="base" hangingPunct="1">
        <a:spcBef>
          <a:spcPct val="0"/>
        </a:spcBef>
        <a:spcAft>
          <a:spcPct val="0"/>
        </a:spcAft>
        <a:defRPr sz="3300">
          <a:solidFill>
            <a:schemeClr val="tx2"/>
          </a:solidFill>
          <a:latin typeface="Arial" pitchFamily="34" charset="0"/>
          <a:cs typeface="Arial" pitchFamily="34" charset="0"/>
        </a:defRPr>
      </a:lvl9pPr>
    </p:titleStyle>
    <p:body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FC07-3828-6FDB-8B93-EA871DD298E9}"/>
              </a:ext>
            </a:extLst>
          </p:cNvPr>
          <p:cNvSpPr>
            <a:spLocks noGrp="1"/>
          </p:cNvSpPr>
          <p:nvPr>
            <p:ph type="ctrTitle"/>
          </p:nvPr>
        </p:nvSpPr>
        <p:spPr>
          <a:xfrm>
            <a:off x="685800" y="732553"/>
            <a:ext cx="7772400" cy="1470025"/>
          </a:xfrm>
        </p:spPr>
        <p:txBody>
          <a:bodyPr/>
          <a:lstStyle/>
          <a:p>
            <a:r>
              <a:rPr lang="en-US" dirty="0"/>
              <a:t>Topic 8 – Text Modelling </a:t>
            </a:r>
          </a:p>
        </p:txBody>
      </p:sp>
      <p:sp>
        <p:nvSpPr>
          <p:cNvPr id="3" name="Subtitle 2">
            <a:extLst>
              <a:ext uri="{FF2B5EF4-FFF2-40B4-BE49-F238E27FC236}">
                <a16:creationId xmlns:a16="http://schemas.microsoft.com/office/drawing/2014/main" id="{6C775E86-3AC1-27FE-A80E-914C9B637816}"/>
              </a:ext>
            </a:extLst>
          </p:cNvPr>
          <p:cNvSpPr>
            <a:spLocks noGrp="1"/>
          </p:cNvSpPr>
          <p:nvPr>
            <p:ph type="subTitle" idx="1"/>
          </p:nvPr>
        </p:nvSpPr>
        <p:spPr/>
        <p:txBody>
          <a:bodyPr/>
          <a:lstStyle/>
          <a:p>
            <a:r>
              <a:rPr lang="en-US" dirty="0"/>
              <a:t>Data Science for Business</a:t>
            </a:r>
          </a:p>
          <a:p>
            <a:r>
              <a:rPr lang="en-US" dirty="0"/>
              <a:t>Prof: Chris Volinsky</a:t>
            </a:r>
          </a:p>
          <a:p>
            <a:r>
              <a:rPr lang="en-US" dirty="0"/>
              <a:t>NYU Stern:  Spring 2025</a:t>
            </a:r>
          </a:p>
          <a:p>
            <a:endParaRPr lang="en-US" dirty="0"/>
          </a:p>
        </p:txBody>
      </p:sp>
      <p:sp>
        <p:nvSpPr>
          <p:cNvPr id="4" name="Slide Number Placeholder 3">
            <a:extLst>
              <a:ext uri="{FF2B5EF4-FFF2-40B4-BE49-F238E27FC236}">
                <a16:creationId xmlns:a16="http://schemas.microsoft.com/office/drawing/2014/main" id="{6EAF9755-800C-BAA7-9886-5018A613A8E7}"/>
              </a:ext>
            </a:extLst>
          </p:cNvPr>
          <p:cNvSpPr>
            <a:spLocks noGrp="1"/>
          </p:cNvSpPr>
          <p:nvPr>
            <p:ph type="sldNum" sz="quarter" idx="12"/>
          </p:nvPr>
        </p:nvSpPr>
        <p:spPr/>
        <p:txBody>
          <a:bodyPr/>
          <a:lstStyle/>
          <a:p>
            <a:fld id="{ABBEE3BA-F264-1746-880E-39AD601DF2B1}" type="slidenum">
              <a:rPr lang="en-US" smtClean="0"/>
              <a:t>1</a:t>
            </a:fld>
            <a:endParaRPr lang="en-US"/>
          </a:p>
        </p:txBody>
      </p:sp>
    </p:spTree>
    <p:extLst>
      <p:ext uri="{BB962C8B-B14F-4D97-AF65-F5344CB8AC3E}">
        <p14:creationId xmlns:p14="http://schemas.microsoft.com/office/powerpoint/2010/main" val="194182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8D9-30CC-8805-7B45-773CF9570FEC}"/>
              </a:ext>
            </a:extLst>
          </p:cNvPr>
          <p:cNvSpPr>
            <a:spLocks noGrp="1"/>
          </p:cNvSpPr>
          <p:nvPr>
            <p:ph type="title"/>
          </p:nvPr>
        </p:nvSpPr>
        <p:spPr/>
        <p:txBody>
          <a:bodyPr/>
          <a:lstStyle/>
          <a:p>
            <a:r>
              <a:rPr lang="en-US" dirty="0"/>
              <a:t>From unstructured to structured</a:t>
            </a:r>
          </a:p>
        </p:txBody>
      </p:sp>
      <p:sp>
        <p:nvSpPr>
          <p:cNvPr id="3" name="Content Placeholder 2">
            <a:extLst>
              <a:ext uri="{FF2B5EF4-FFF2-40B4-BE49-F238E27FC236}">
                <a16:creationId xmlns:a16="http://schemas.microsoft.com/office/drawing/2014/main" id="{97C04140-8552-2BE0-123C-87AABA50922A}"/>
              </a:ext>
            </a:extLst>
          </p:cNvPr>
          <p:cNvSpPr>
            <a:spLocks noGrp="1"/>
          </p:cNvSpPr>
          <p:nvPr>
            <p:ph idx="1"/>
          </p:nvPr>
        </p:nvSpPr>
        <p:spPr>
          <a:xfrm>
            <a:off x="619432" y="865739"/>
            <a:ext cx="8067368" cy="939636"/>
          </a:xfrm>
        </p:spPr>
        <p:txBody>
          <a:bodyPr/>
          <a:lstStyle/>
          <a:p>
            <a:pPr marL="0" indent="0">
              <a:buNone/>
            </a:pPr>
            <a:r>
              <a:rPr lang="en-US" sz="1800" dirty="0"/>
              <a:t>After all of the counting and processing, we now have a structured Term Frequency (TF) data set for analysis - </a:t>
            </a:r>
            <a:r>
              <a:rPr lang="en-US" sz="1800" dirty="0">
                <a:latin typeface="Tahoma" panose="020B0604030504040204" pitchFamily="34" charset="0"/>
                <a:ea typeface="Tahoma" panose="020B0604030504040204" pitchFamily="34" charset="0"/>
                <a:cs typeface="Tahoma" panose="020B0604030504040204" pitchFamily="34" charset="0"/>
              </a:rPr>
              <a:t>which words appear in which documents. </a:t>
            </a:r>
          </a:p>
          <a:p>
            <a:endParaRPr lang="en-US" sz="1800" dirty="0"/>
          </a:p>
          <a:p>
            <a:pPr marL="0" indent="0" algn="l">
              <a:buNone/>
            </a:pPr>
            <a:r>
              <a:rPr lang="en-US" sz="1800" dirty="0">
                <a:latin typeface="Tahoma" panose="020B0604030504040204" pitchFamily="34" charset="0"/>
                <a:ea typeface="Tahoma" panose="020B0604030504040204" pitchFamily="34" charset="0"/>
                <a:cs typeface="Tahoma" panose="020B0604030504040204" pitchFamily="34" charset="0"/>
              </a:rPr>
              <a:t>TF(</a:t>
            </a:r>
            <a:r>
              <a:rPr lang="en-US" sz="1800" dirty="0" err="1">
                <a:latin typeface="Tahoma" panose="020B0604030504040204" pitchFamily="34" charset="0"/>
                <a:ea typeface="Tahoma" panose="020B0604030504040204" pitchFamily="34" charset="0"/>
                <a:cs typeface="Tahoma" panose="020B0604030504040204" pitchFamily="34" charset="0"/>
              </a:rPr>
              <a:t>d,t</a:t>
            </a:r>
            <a:r>
              <a:rPr lang="en-US" sz="1800" dirty="0">
                <a:latin typeface="Tahoma" panose="020B0604030504040204" pitchFamily="34" charset="0"/>
                <a:ea typeface="Tahoma" panose="020B0604030504040204" pitchFamily="34" charset="0"/>
                <a:cs typeface="Tahoma" panose="020B0604030504040204" pitchFamily="34" charset="0"/>
              </a:rPr>
              <a:t>) = # of times term </a:t>
            </a:r>
            <a:r>
              <a:rPr lang="en-US" sz="1800" i="1" dirty="0">
                <a:latin typeface="Tahoma" panose="020B0604030504040204" pitchFamily="34" charset="0"/>
                <a:ea typeface="Tahoma" panose="020B0604030504040204" pitchFamily="34" charset="0"/>
                <a:cs typeface="Tahoma" panose="020B0604030504040204" pitchFamily="34" charset="0"/>
              </a:rPr>
              <a:t>t</a:t>
            </a:r>
            <a:r>
              <a:rPr lang="en-US" sz="1800" dirty="0">
                <a:latin typeface="Tahoma" panose="020B0604030504040204" pitchFamily="34" charset="0"/>
                <a:ea typeface="Tahoma" panose="020B0604030504040204" pitchFamily="34" charset="0"/>
                <a:cs typeface="Tahoma" panose="020B0604030504040204" pitchFamily="34" charset="0"/>
              </a:rPr>
              <a:t> appears in document </a:t>
            </a:r>
            <a:r>
              <a:rPr lang="en-US" sz="1800" i="1" dirty="0">
                <a:latin typeface="Tahoma" panose="020B0604030504040204" pitchFamily="34" charset="0"/>
                <a:ea typeface="Tahoma" panose="020B0604030504040204" pitchFamily="34" charset="0"/>
                <a:cs typeface="Tahoma" panose="020B0604030504040204" pitchFamily="34" charset="0"/>
              </a:rPr>
              <a:t>d</a:t>
            </a:r>
          </a:p>
          <a:p>
            <a:pPr>
              <a:buNone/>
            </a:pPr>
            <a:r>
              <a:rPr lang="en-US" sz="1800" dirty="0">
                <a:latin typeface="Tahoma" panose="020B0604030504040204" pitchFamily="34" charset="0"/>
                <a:ea typeface="Tahoma" panose="020B0604030504040204" pitchFamily="34" charset="0"/>
                <a:cs typeface="Tahoma" panose="020B0604030504040204" pitchFamily="34" charset="0"/>
              </a:rPr>
              <a:t>Simple version – binary matrix – does word exist or not? (0,1) </a:t>
            </a:r>
          </a:p>
          <a:p>
            <a:endParaRPr lang="en-US" sz="1800" dirty="0"/>
          </a:p>
        </p:txBody>
      </p:sp>
      <p:sp>
        <p:nvSpPr>
          <p:cNvPr id="4" name="Slide Number Placeholder 3">
            <a:extLst>
              <a:ext uri="{FF2B5EF4-FFF2-40B4-BE49-F238E27FC236}">
                <a16:creationId xmlns:a16="http://schemas.microsoft.com/office/drawing/2014/main" id="{7B1BB767-806D-E142-3922-D02CE0E5ADBC}"/>
              </a:ext>
            </a:extLst>
          </p:cNvPr>
          <p:cNvSpPr>
            <a:spLocks noGrp="1"/>
          </p:cNvSpPr>
          <p:nvPr>
            <p:ph type="sldNum" sz="quarter" idx="10"/>
          </p:nvPr>
        </p:nvSpPr>
        <p:spPr/>
        <p:txBody>
          <a:bodyPr/>
          <a:lstStyle/>
          <a:p>
            <a:fld id="{ABBEE3BA-F264-1746-880E-39AD601DF2B1}" type="slidenum">
              <a:rPr lang="en-US" smtClean="0"/>
              <a:t>10</a:t>
            </a:fld>
            <a:endParaRPr lang="en-US"/>
          </a:p>
        </p:txBody>
      </p:sp>
      <p:sp>
        <p:nvSpPr>
          <p:cNvPr id="5" name="Content Placeholder 2">
            <a:extLst>
              <a:ext uri="{FF2B5EF4-FFF2-40B4-BE49-F238E27FC236}">
                <a16:creationId xmlns:a16="http://schemas.microsoft.com/office/drawing/2014/main" id="{948F3A0B-9948-CB46-52FC-10951BFCC85E}"/>
              </a:ext>
            </a:extLst>
          </p:cNvPr>
          <p:cNvSpPr txBox="1">
            <a:spLocks/>
          </p:cNvSpPr>
          <p:nvPr/>
        </p:nvSpPr>
        <p:spPr bwMode="auto">
          <a:xfrm>
            <a:off x="1027205" y="4978142"/>
            <a:ext cx="7851781" cy="169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dirty="0"/>
              <a:t>Can be used for supervised or unsupervised</a:t>
            </a:r>
          </a:p>
          <a:p>
            <a:pPr>
              <a:buClrTx/>
            </a:pPr>
            <a:r>
              <a:rPr lang="en-US" kern="0" dirty="0"/>
              <a:t>Good methods for supervised models:</a:t>
            </a:r>
          </a:p>
          <a:p>
            <a:pPr lvl="1" eaLnBrk="1" hangingPunct="1">
              <a:defRPr/>
            </a:pPr>
            <a:r>
              <a:rPr lang="en-US" sz="2000" dirty="0"/>
              <a:t>Logistic regression (regularized for large feature space)</a:t>
            </a:r>
          </a:p>
          <a:p>
            <a:pPr lvl="1" eaLnBrk="1" hangingPunct="1">
              <a:defRPr/>
            </a:pPr>
            <a:r>
              <a:rPr lang="en-US" sz="2000" dirty="0">
                <a:solidFill>
                  <a:schemeClr val="accent6"/>
                </a:solidFill>
              </a:rPr>
              <a:t>Naïve Bayes</a:t>
            </a:r>
          </a:p>
          <a:p>
            <a:pPr>
              <a:buClrTx/>
            </a:pPr>
            <a:endParaRPr lang="en-US" kern="0" dirty="0"/>
          </a:p>
        </p:txBody>
      </p:sp>
      <p:pic>
        <p:nvPicPr>
          <p:cNvPr id="9" name="Picture 8">
            <a:extLst>
              <a:ext uri="{FF2B5EF4-FFF2-40B4-BE49-F238E27FC236}">
                <a16:creationId xmlns:a16="http://schemas.microsoft.com/office/drawing/2014/main" id="{7290B698-633C-C97D-BFD1-34069118474B}"/>
              </a:ext>
            </a:extLst>
          </p:cNvPr>
          <p:cNvPicPr>
            <a:picLocks noChangeAspect="1"/>
          </p:cNvPicPr>
          <p:nvPr/>
        </p:nvPicPr>
        <p:blipFill>
          <a:blip r:embed="rId3"/>
          <a:stretch>
            <a:fillRect/>
          </a:stretch>
        </p:blipFill>
        <p:spPr>
          <a:xfrm>
            <a:off x="619432" y="2874859"/>
            <a:ext cx="5700732" cy="1923997"/>
          </a:xfrm>
          <a:prstGeom prst="rect">
            <a:avLst/>
          </a:prstGeom>
        </p:spPr>
      </p:pic>
      <p:sp>
        <p:nvSpPr>
          <p:cNvPr id="10" name="TextBox 9">
            <a:extLst>
              <a:ext uri="{FF2B5EF4-FFF2-40B4-BE49-F238E27FC236}">
                <a16:creationId xmlns:a16="http://schemas.microsoft.com/office/drawing/2014/main" id="{81475693-F08E-F4C3-90C1-3B10FEB8B60B}"/>
              </a:ext>
            </a:extLst>
          </p:cNvPr>
          <p:cNvSpPr txBox="1"/>
          <p:nvPr/>
        </p:nvSpPr>
        <p:spPr>
          <a:xfrm>
            <a:off x="6915715" y="3191703"/>
            <a:ext cx="1963271" cy="1323439"/>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Typically hundreds to thousands of columns…</a:t>
            </a:r>
          </a:p>
        </p:txBody>
      </p:sp>
      <p:sp>
        <p:nvSpPr>
          <p:cNvPr id="11" name="TextBox 10">
            <a:extLst>
              <a:ext uri="{FF2B5EF4-FFF2-40B4-BE49-F238E27FC236}">
                <a16:creationId xmlns:a16="http://schemas.microsoft.com/office/drawing/2014/main" id="{08D6D3BA-F001-3839-2060-F08DF3C713E2}"/>
              </a:ext>
            </a:extLst>
          </p:cNvPr>
          <p:cNvSpPr txBox="1"/>
          <p:nvPr/>
        </p:nvSpPr>
        <p:spPr>
          <a:xfrm>
            <a:off x="6320164" y="2791593"/>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2" name="TextBox 11">
            <a:extLst>
              <a:ext uri="{FF2B5EF4-FFF2-40B4-BE49-F238E27FC236}">
                <a16:creationId xmlns:a16="http://schemas.microsoft.com/office/drawing/2014/main" id="{FD99EA10-157B-2CB1-C911-8FE7FF0F0779}"/>
              </a:ext>
            </a:extLst>
          </p:cNvPr>
          <p:cNvSpPr txBox="1"/>
          <p:nvPr/>
        </p:nvSpPr>
        <p:spPr>
          <a:xfrm>
            <a:off x="6294252" y="3657695"/>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3" name="TextBox 12">
            <a:extLst>
              <a:ext uri="{FF2B5EF4-FFF2-40B4-BE49-F238E27FC236}">
                <a16:creationId xmlns:a16="http://schemas.microsoft.com/office/drawing/2014/main" id="{A780632D-F8F8-0D15-56E1-75962C88DE5B}"/>
              </a:ext>
            </a:extLst>
          </p:cNvPr>
          <p:cNvSpPr txBox="1"/>
          <p:nvPr/>
        </p:nvSpPr>
        <p:spPr>
          <a:xfrm>
            <a:off x="6313431" y="4013477"/>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5" name="TextBox 14">
            <a:extLst>
              <a:ext uri="{FF2B5EF4-FFF2-40B4-BE49-F238E27FC236}">
                <a16:creationId xmlns:a16="http://schemas.microsoft.com/office/drawing/2014/main" id="{449873F9-B05C-294B-83CC-2EE5755D46F0}"/>
              </a:ext>
            </a:extLst>
          </p:cNvPr>
          <p:cNvSpPr txBox="1"/>
          <p:nvPr/>
        </p:nvSpPr>
        <p:spPr>
          <a:xfrm>
            <a:off x="6306174" y="4381659"/>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
        <p:nvSpPr>
          <p:cNvPr id="16" name="TextBox 15">
            <a:extLst>
              <a:ext uri="{FF2B5EF4-FFF2-40B4-BE49-F238E27FC236}">
                <a16:creationId xmlns:a16="http://schemas.microsoft.com/office/drawing/2014/main" id="{8D76DC0E-0F17-46DF-12D5-F400974D3D75}"/>
              </a:ext>
            </a:extLst>
          </p:cNvPr>
          <p:cNvSpPr txBox="1"/>
          <p:nvPr/>
        </p:nvSpPr>
        <p:spPr>
          <a:xfrm>
            <a:off x="6306174" y="3279749"/>
            <a:ext cx="39466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07045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E8D9-30CC-8805-7B45-773CF9570FEC}"/>
              </a:ext>
            </a:extLst>
          </p:cNvPr>
          <p:cNvSpPr>
            <a:spLocks noGrp="1"/>
          </p:cNvSpPr>
          <p:nvPr>
            <p:ph type="title"/>
          </p:nvPr>
        </p:nvSpPr>
        <p:spPr/>
        <p:txBody>
          <a:bodyPr/>
          <a:lstStyle/>
          <a:p>
            <a:r>
              <a:rPr lang="en-US" dirty="0"/>
              <a:t>Term-Frequency Table (TF)</a:t>
            </a:r>
          </a:p>
        </p:txBody>
      </p:sp>
      <p:sp>
        <p:nvSpPr>
          <p:cNvPr id="3" name="Content Placeholder 2">
            <a:extLst>
              <a:ext uri="{FF2B5EF4-FFF2-40B4-BE49-F238E27FC236}">
                <a16:creationId xmlns:a16="http://schemas.microsoft.com/office/drawing/2014/main" id="{97C04140-8552-2BE0-123C-87AABA50922A}"/>
              </a:ext>
            </a:extLst>
          </p:cNvPr>
          <p:cNvSpPr>
            <a:spLocks noGrp="1"/>
          </p:cNvSpPr>
          <p:nvPr>
            <p:ph idx="1"/>
          </p:nvPr>
        </p:nvSpPr>
        <p:spPr>
          <a:xfrm>
            <a:off x="265471" y="865739"/>
            <a:ext cx="8067368" cy="939636"/>
          </a:xfrm>
        </p:spPr>
        <p:txBody>
          <a:bodyPr/>
          <a:lstStyle/>
          <a:p>
            <a:r>
              <a:rPr lang="en-US" dirty="0"/>
              <a:t>Term-Frequency table</a:t>
            </a:r>
          </a:p>
          <a:p>
            <a:pPr lvl="1"/>
            <a:r>
              <a:rPr lang="en-US" dirty="0"/>
              <a:t>Can be normalized to account for the fact that some documents just have more words </a:t>
            </a:r>
          </a:p>
        </p:txBody>
      </p:sp>
      <p:sp>
        <p:nvSpPr>
          <p:cNvPr id="4" name="Slide Number Placeholder 3">
            <a:extLst>
              <a:ext uri="{FF2B5EF4-FFF2-40B4-BE49-F238E27FC236}">
                <a16:creationId xmlns:a16="http://schemas.microsoft.com/office/drawing/2014/main" id="{7B1BB767-806D-E142-3922-D02CE0E5ADBC}"/>
              </a:ext>
            </a:extLst>
          </p:cNvPr>
          <p:cNvSpPr>
            <a:spLocks noGrp="1"/>
          </p:cNvSpPr>
          <p:nvPr>
            <p:ph type="sldNum" sz="quarter" idx="10"/>
          </p:nvPr>
        </p:nvSpPr>
        <p:spPr/>
        <p:txBody>
          <a:bodyPr/>
          <a:lstStyle/>
          <a:p>
            <a:fld id="{ABBEE3BA-F264-1746-880E-39AD601DF2B1}" type="slidenum">
              <a:rPr lang="en-US" smtClean="0"/>
              <a:t>11</a:t>
            </a:fld>
            <a:endParaRPr lang="en-US"/>
          </a:p>
        </p:txBody>
      </p:sp>
      <p:sp>
        <p:nvSpPr>
          <p:cNvPr id="5" name="Content Placeholder 2">
            <a:extLst>
              <a:ext uri="{FF2B5EF4-FFF2-40B4-BE49-F238E27FC236}">
                <a16:creationId xmlns:a16="http://schemas.microsoft.com/office/drawing/2014/main" id="{948F3A0B-9948-CB46-52FC-10951BFCC85E}"/>
              </a:ext>
            </a:extLst>
          </p:cNvPr>
          <p:cNvSpPr txBox="1">
            <a:spLocks/>
          </p:cNvSpPr>
          <p:nvPr/>
        </p:nvSpPr>
        <p:spPr bwMode="auto">
          <a:xfrm>
            <a:off x="599275" y="4195087"/>
            <a:ext cx="8325463" cy="1797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dirty="0"/>
              <a:t>But how do we account for some terms being more frequent/important than others? </a:t>
            </a:r>
          </a:p>
          <a:p>
            <a:pPr lvl="1">
              <a:buClrTx/>
            </a:pPr>
            <a:r>
              <a:rPr lang="en-US" kern="0" dirty="0"/>
              <a:t>“LeBron” is more important than “James” in determining context</a:t>
            </a:r>
          </a:p>
          <a:p>
            <a:pPr lvl="1">
              <a:buClrTx/>
            </a:pPr>
            <a:r>
              <a:rPr lang="en-US" kern="0" dirty="0"/>
              <a:t>A term that is too common is not distinguishing, and therefore not useful for classification or clustering (</a:t>
            </a:r>
            <a:r>
              <a:rPr lang="en-US" kern="0" dirty="0" err="1"/>
              <a:t>stopwords</a:t>
            </a:r>
            <a:r>
              <a:rPr lang="en-US" kern="0" dirty="0"/>
              <a:t>, but others too)</a:t>
            </a:r>
          </a:p>
          <a:p>
            <a:pPr>
              <a:buClrTx/>
            </a:pPr>
            <a:endParaRPr lang="en-US" kern="0" dirty="0"/>
          </a:p>
        </p:txBody>
      </p:sp>
      <p:sp>
        <p:nvSpPr>
          <p:cNvPr id="8" name="TextBox 7">
            <a:extLst>
              <a:ext uri="{FF2B5EF4-FFF2-40B4-BE49-F238E27FC236}">
                <a16:creationId xmlns:a16="http://schemas.microsoft.com/office/drawing/2014/main" id="{40C8706C-FB0E-476A-65B9-01893851036E}"/>
              </a:ext>
            </a:extLst>
          </p:cNvPr>
          <p:cNvSpPr txBox="1"/>
          <p:nvPr/>
        </p:nvSpPr>
        <p:spPr>
          <a:xfrm>
            <a:off x="280221" y="2236167"/>
            <a:ext cx="2566219" cy="1323439"/>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To normalize, divide each number by the words in its own document</a:t>
            </a:r>
          </a:p>
        </p:txBody>
      </p:sp>
      <p:cxnSp>
        <p:nvCxnSpPr>
          <p:cNvPr id="10" name="Straight Arrow Connector 9">
            <a:extLst>
              <a:ext uri="{FF2B5EF4-FFF2-40B4-BE49-F238E27FC236}">
                <a16:creationId xmlns:a16="http://schemas.microsoft.com/office/drawing/2014/main" id="{CE175577-EC64-24C7-7401-779BC9A89FF1}"/>
              </a:ext>
            </a:extLst>
          </p:cNvPr>
          <p:cNvCxnSpPr>
            <a:cxnSpLocks/>
          </p:cNvCxnSpPr>
          <p:nvPr/>
        </p:nvCxnSpPr>
        <p:spPr bwMode="auto">
          <a:xfrm>
            <a:off x="2846440" y="2897886"/>
            <a:ext cx="265470" cy="0"/>
          </a:xfrm>
          <a:prstGeom prst="straightConnector1">
            <a:avLst/>
          </a:prstGeom>
          <a:ln>
            <a:headEnd type="none" w="med" len="med"/>
            <a:tailEnd type="triangle"/>
          </a:ln>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DF9B33F5-6EF2-3747-FB20-A7A25EE404E4}"/>
              </a:ext>
            </a:extLst>
          </p:cNvPr>
          <p:cNvPicPr>
            <a:picLocks noChangeAspect="1"/>
          </p:cNvPicPr>
          <p:nvPr/>
        </p:nvPicPr>
        <p:blipFill>
          <a:blip r:embed="rId3"/>
          <a:stretch>
            <a:fillRect/>
          </a:stretch>
        </p:blipFill>
        <p:spPr>
          <a:xfrm>
            <a:off x="3111910" y="1954004"/>
            <a:ext cx="5700732" cy="1923997"/>
          </a:xfrm>
          <a:prstGeom prst="rect">
            <a:avLst/>
          </a:prstGeom>
        </p:spPr>
      </p:pic>
      <p:sp>
        <p:nvSpPr>
          <p:cNvPr id="11" name="Rectangle 10">
            <a:extLst>
              <a:ext uri="{FF2B5EF4-FFF2-40B4-BE49-F238E27FC236}">
                <a16:creationId xmlns:a16="http://schemas.microsoft.com/office/drawing/2014/main" id="{21C4194C-B689-E8C4-357E-5F8E3A7B9949}"/>
              </a:ext>
            </a:extLst>
          </p:cNvPr>
          <p:cNvSpPr/>
          <p:nvPr/>
        </p:nvSpPr>
        <p:spPr bwMode="auto">
          <a:xfrm>
            <a:off x="7528559" y="3102575"/>
            <a:ext cx="429191" cy="221393"/>
          </a:xfrm>
          <a:prstGeom prst="rect">
            <a:avLst/>
          </a:prstGeom>
          <a:solidFill>
            <a:schemeClr val="accent1">
              <a:alpha val="54551"/>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8E0D30"/>
              </a:buClr>
              <a:buSzTx/>
              <a:buFontTx/>
              <a:buChar char="•"/>
              <a:tabLst/>
            </a:pPr>
            <a:endParaRPr kumimoji="0" lang="en-US" sz="3200" b="0" i="0" u="none" strike="noStrike" cap="none" normalizeH="0" baseline="0">
              <a:ln>
                <a:noFill/>
              </a:ln>
              <a:solidFill>
                <a:schemeClr val="tx1"/>
              </a:solidFill>
              <a:effectLst/>
              <a:latin typeface="Times New Roman" pitchFamily="18" charset="0"/>
              <a:cs typeface="Arial" pitchFamily="34" charset="0"/>
            </a:endParaRPr>
          </a:p>
        </p:txBody>
      </p:sp>
    </p:spTree>
    <p:extLst>
      <p:ext uri="{BB962C8B-B14F-4D97-AF65-F5344CB8AC3E}">
        <p14:creationId xmlns:p14="http://schemas.microsoft.com/office/powerpoint/2010/main" val="281707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5513-9E6E-1D32-99F0-D6103C1D9B05}"/>
              </a:ext>
            </a:extLst>
          </p:cNvPr>
          <p:cNvSpPr>
            <a:spLocks noGrp="1"/>
          </p:cNvSpPr>
          <p:nvPr>
            <p:ph type="title"/>
          </p:nvPr>
        </p:nvSpPr>
        <p:spPr/>
        <p:txBody>
          <a:bodyPr/>
          <a:lstStyle/>
          <a:p>
            <a:r>
              <a:rPr lang="en-US" dirty="0"/>
              <a:t>Inverse Document Frequency (IDF)</a:t>
            </a:r>
          </a:p>
        </p:txBody>
      </p:sp>
      <p:sp>
        <p:nvSpPr>
          <p:cNvPr id="3" name="Content Placeholder 2">
            <a:extLst>
              <a:ext uri="{FF2B5EF4-FFF2-40B4-BE49-F238E27FC236}">
                <a16:creationId xmlns:a16="http://schemas.microsoft.com/office/drawing/2014/main" id="{E5812D19-F51D-CCFE-DAE3-C68030633BAF}"/>
              </a:ext>
            </a:extLst>
          </p:cNvPr>
          <p:cNvSpPr>
            <a:spLocks noGrp="1"/>
          </p:cNvSpPr>
          <p:nvPr>
            <p:ph idx="1"/>
          </p:nvPr>
        </p:nvSpPr>
        <p:spPr>
          <a:xfrm>
            <a:off x="457200" y="1021899"/>
            <a:ext cx="8111613" cy="1736049"/>
          </a:xfrm>
        </p:spPr>
        <p:txBody>
          <a:bodyPr/>
          <a:lstStyle/>
          <a:p>
            <a:pPr>
              <a:buClrTx/>
            </a:pPr>
            <a:r>
              <a:rPr lang="en-US" kern="0" dirty="0"/>
              <a:t>Concept: </a:t>
            </a:r>
          </a:p>
          <a:p>
            <a:pPr lvl="1">
              <a:buClrTx/>
            </a:pPr>
            <a:r>
              <a:rPr lang="en-US" kern="0" dirty="0"/>
              <a:t>The fewer documents a word appears in, the more significant it is when it does appear! </a:t>
            </a:r>
          </a:p>
          <a:p>
            <a:pPr lvl="1">
              <a:buClrTx/>
            </a:pPr>
            <a:endParaRPr lang="en-US" dirty="0"/>
          </a:p>
          <a:p>
            <a:pPr lvl="1">
              <a:buClrTx/>
            </a:pPr>
            <a:endParaRPr lang="en-US" dirty="0"/>
          </a:p>
          <a:p>
            <a:pPr marL="342900" lvl="1" indent="0">
              <a:buClrTx/>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7FA90D8-FFB1-9CB8-3CE0-E26DC7EFCC85}"/>
              </a:ext>
            </a:extLst>
          </p:cNvPr>
          <p:cNvSpPr>
            <a:spLocks noGrp="1"/>
          </p:cNvSpPr>
          <p:nvPr>
            <p:ph type="sldNum" sz="quarter" idx="10"/>
          </p:nvPr>
        </p:nvSpPr>
        <p:spPr/>
        <p:txBody>
          <a:bodyPr/>
          <a:lstStyle/>
          <a:p>
            <a:fld id="{ABBEE3BA-F264-1746-880E-39AD601DF2B1}" type="slidenum">
              <a:rPr lang="en-US" smtClean="0"/>
              <a:t>12</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5AEF7D-3051-147B-9F9A-F5D6DFD9A467}"/>
                  </a:ext>
                </a:extLst>
              </p:cNvPr>
              <p:cNvSpPr txBox="1"/>
              <p:nvPr/>
            </p:nvSpPr>
            <p:spPr>
              <a:xfrm>
                <a:off x="811162" y="2566219"/>
                <a:ext cx="5857694" cy="1360052"/>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Inverse Document Frequency (IDF) :</a:t>
                </a: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a:buNone/>
                </a:pPr>
                <a:r>
                  <a:rPr lang="en-US" sz="2000" dirty="0">
                    <a:latin typeface="Tahoma" panose="020B0604030504040204" pitchFamily="34" charset="0"/>
                    <a:ea typeface="Tahoma" panose="020B0604030504040204" pitchFamily="34" charset="0"/>
                    <a:cs typeface="Tahoma" panose="020B0604030504040204" pitchFamily="34" charset="0"/>
                  </a:rPr>
                  <a:t>IDF(t) = log </a:t>
                </a:r>
                <a14:m>
                  <m:oMath xmlns:m="http://schemas.openxmlformats.org/officeDocument/2006/math">
                    <m:d>
                      <m:dPr>
                        <m:ctrlPr>
                          <a:rPr lang="en-US" sz="2000" i="1" smtClean="0">
                            <a:latin typeface="Cambria Math" panose="02040503050406030204" pitchFamily="18" charset="0"/>
                            <a:ea typeface="Tahoma" panose="020B0604030504040204" pitchFamily="34" charset="0"/>
                            <a:cs typeface="Tahoma" panose="020B0604030504040204" pitchFamily="34" charset="0"/>
                          </a:rPr>
                        </m:ctrlPr>
                      </m:dPr>
                      <m:e>
                        <m:f>
                          <m:fPr>
                            <m:ctrlPr>
                              <a:rPr lang="en-US" sz="2000" i="1">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000">
                                <a:latin typeface="Cambria Math" panose="02040503050406030204" pitchFamily="18" charset="0"/>
                                <a:ea typeface="Tahoma" panose="020B0604030504040204" pitchFamily="34" charset="0"/>
                                <a:cs typeface="Tahoma" panose="020B0604030504040204" pitchFamily="34" charset="0"/>
                              </a:rPr>
                              <m:t>Total</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number</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of</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documents</m:t>
                            </m:r>
                          </m:num>
                          <m:den>
                            <m:r>
                              <m:rPr>
                                <m:sty m:val="p"/>
                              </m:rPr>
                              <a:rPr lang="en-US" sz="2000">
                                <a:latin typeface="Cambria Math" panose="02040503050406030204" pitchFamily="18" charset="0"/>
                                <a:ea typeface="Tahoma" panose="020B0604030504040204" pitchFamily="34" charset="0"/>
                                <a:cs typeface="Tahoma" panose="020B0604030504040204" pitchFamily="34" charset="0"/>
                              </a:rPr>
                              <m:t>Number</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of</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documents</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containing</m:t>
                            </m:r>
                            <m:r>
                              <a:rPr lang="en-US" sz="2000">
                                <a:latin typeface="Cambria Math" panose="02040503050406030204" pitchFamily="18" charset="0"/>
                                <a:ea typeface="Tahoma" panose="020B0604030504040204" pitchFamily="34" charset="0"/>
                                <a:cs typeface="Tahoma" panose="020B0604030504040204" pitchFamily="34" charset="0"/>
                              </a:rPr>
                              <m:t> </m:t>
                            </m:r>
                            <m:r>
                              <m:rPr>
                                <m:sty m:val="p"/>
                              </m:rPr>
                              <a:rPr lang="en-US" sz="2000">
                                <a:latin typeface="Cambria Math" panose="02040503050406030204" pitchFamily="18" charset="0"/>
                                <a:ea typeface="Tahoma" panose="020B0604030504040204" pitchFamily="34" charset="0"/>
                                <a:cs typeface="Tahoma" panose="020B0604030504040204" pitchFamily="34" charset="0"/>
                              </a:rPr>
                              <m:t>term</m:t>
                            </m:r>
                            <m:r>
                              <a:rPr lang="en-US" sz="2000" i="1">
                                <a:latin typeface="Cambria Math" panose="02040503050406030204" pitchFamily="18" charset="0"/>
                                <a:ea typeface="Tahoma" panose="020B0604030504040204" pitchFamily="34" charset="0"/>
                                <a:cs typeface="Tahoma" panose="020B0604030504040204" pitchFamily="34" charset="0"/>
                              </a:rPr>
                              <m:t> </m:t>
                            </m:r>
                            <m:r>
                              <a:rPr lang="en-US" sz="2000" i="1">
                                <a:latin typeface="Cambria Math" panose="02040503050406030204" pitchFamily="18" charset="0"/>
                                <a:ea typeface="Tahoma" panose="020B0604030504040204" pitchFamily="34" charset="0"/>
                                <a:cs typeface="Tahoma" panose="020B0604030504040204" pitchFamily="34" charset="0"/>
                              </a:rPr>
                              <m:t>𝑡</m:t>
                            </m:r>
                          </m:den>
                        </m:f>
                      </m:e>
                    </m:d>
                  </m:oMath>
                </a14:m>
                <a:r>
                  <a:rPr lang="en-US" sz="20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5" name="TextBox 4">
                <a:extLst>
                  <a:ext uri="{FF2B5EF4-FFF2-40B4-BE49-F238E27FC236}">
                    <a16:creationId xmlns:a16="http://schemas.microsoft.com/office/drawing/2014/main" id="{415AEF7D-3051-147B-9F9A-F5D6DFD9A467}"/>
                  </a:ext>
                </a:extLst>
              </p:cNvPr>
              <p:cNvSpPr txBox="1">
                <a:spLocks noRot="1" noChangeAspect="1" noMove="1" noResize="1" noEditPoints="1" noAdjustHandles="1" noChangeArrowheads="1" noChangeShapeType="1" noTextEdit="1"/>
              </p:cNvSpPr>
              <p:nvPr/>
            </p:nvSpPr>
            <p:spPr>
              <a:xfrm>
                <a:off x="811162" y="2566219"/>
                <a:ext cx="5857694" cy="1360052"/>
              </a:xfrm>
              <a:prstGeom prst="rect">
                <a:avLst/>
              </a:prstGeom>
              <a:blipFill>
                <a:blip r:embed="rId3"/>
                <a:stretch>
                  <a:fillRect l="-864" t="-2778" b="-277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C3E871C-250F-4C55-8C99-65B65DD6AE92}"/>
              </a:ext>
            </a:extLst>
          </p:cNvPr>
          <p:cNvSpPr txBox="1"/>
          <p:nvPr/>
        </p:nvSpPr>
        <p:spPr>
          <a:xfrm>
            <a:off x="2225917" y="5054888"/>
            <a:ext cx="5333383" cy="1138773"/>
          </a:xfrm>
          <a:prstGeom prst="rect">
            <a:avLst/>
          </a:prstGeom>
          <a:noFill/>
        </p:spPr>
        <p:txBody>
          <a:bodyPr wrap="none" rtlCol="0">
            <a:spAutoFit/>
          </a:bodyPr>
          <a:lstStyle/>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IDF is the boost a term gets for being rare</a:t>
            </a:r>
          </a:p>
          <a:p>
            <a:pPr marL="342900" indent="-342900"/>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r>
              <a:rPr lang="en-US" sz="2000" dirty="0">
                <a:latin typeface="Tahoma" panose="020B0604030504040204" pitchFamily="34" charset="0"/>
                <a:ea typeface="Tahoma" panose="020B0604030504040204" pitchFamily="34" charset="0"/>
                <a:cs typeface="Tahoma" panose="020B0604030504040204" pitchFamily="34" charset="0"/>
              </a:rPr>
              <a:t>Rare terms have high IDF</a:t>
            </a:r>
          </a:p>
        </p:txBody>
      </p:sp>
      <p:sp>
        <p:nvSpPr>
          <p:cNvPr id="7" name="TextBox 6">
            <a:extLst>
              <a:ext uri="{FF2B5EF4-FFF2-40B4-BE49-F238E27FC236}">
                <a16:creationId xmlns:a16="http://schemas.microsoft.com/office/drawing/2014/main" id="{FADB75E6-9BB5-09C2-84E8-D36EB6B13C0F}"/>
              </a:ext>
            </a:extLst>
          </p:cNvPr>
          <p:cNvSpPr txBox="1"/>
          <p:nvPr/>
        </p:nvSpPr>
        <p:spPr>
          <a:xfrm>
            <a:off x="4213424" y="4037223"/>
            <a:ext cx="4679551" cy="307777"/>
          </a:xfrm>
          <a:prstGeom prst="rect">
            <a:avLst/>
          </a:prstGeom>
          <a:solidFill>
            <a:schemeClr val="accent5"/>
          </a:solid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 Note: DSB book has a slightly different version of IDF</a:t>
            </a:r>
          </a:p>
        </p:txBody>
      </p:sp>
    </p:spTree>
    <p:extLst>
      <p:ext uri="{BB962C8B-B14F-4D97-AF65-F5344CB8AC3E}">
        <p14:creationId xmlns:p14="http://schemas.microsoft.com/office/powerpoint/2010/main" val="157114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F69F-866E-35CD-BF8D-902C05D88E6E}"/>
              </a:ext>
            </a:extLst>
          </p:cNvPr>
          <p:cNvSpPr>
            <a:spLocks noGrp="1"/>
          </p:cNvSpPr>
          <p:nvPr>
            <p:ph type="title"/>
          </p:nvPr>
        </p:nvSpPr>
        <p:spPr/>
        <p:txBody>
          <a:bodyPr/>
          <a:lstStyle/>
          <a:p>
            <a:r>
              <a:rPr lang="en-US" dirty="0"/>
              <a:t>Representing Text: TFIDF</a:t>
            </a:r>
          </a:p>
        </p:txBody>
      </p:sp>
      <p:sp>
        <p:nvSpPr>
          <p:cNvPr id="3" name="Content Placeholder 2">
            <a:extLst>
              <a:ext uri="{FF2B5EF4-FFF2-40B4-BE49-F238E27FC236}">
                <a16:creationId xmlns:a16="http://schemas.microsoft.com/office/drawing/2014/main" id="{1763A3B9-D606-40A5-AD20-BD293B7F1551}"/>
              </a:ext>
            </a:extLst>
          </p:cNvPr>
          <p:cNvSpPr>
            <a:spLocks noGrp="1"/>
          </p:cNvSpPr>
          <p:nvPr>
            <p:ph idx="1"/>
          </p:nvPr>
        </p:nvSpPr>
        <p:spPr>
          <a:xfrm>
            <a:off x="457199" y="1021899"/>
            <a:ext cx="8229600" cy="4484821"/>
          </a:xfrm>
        </p:spPr>
        <p:txBody>
          <a:bodyPr/>
          <a:lstStyle/>
          <a:p>
            <a:r>
              <a:rPr lang="en-US" dirty="0"/>
              <a:t>A term is important for a given document if it has:</a:t>
            </a:r>
          </a:p>
          <a:p>
            <a:pPr lvl="1"/>
            <a:r>
              <a:rPr lang="en-US" dirty="0"/>
              <a:t> high term frequency (it appears a lot)</a:t>
            </a:r>
          </a:p>
          <a:p>
            <a:pPr lvl="1"/>
            <a:r>
              <a:rPr lang="en-US" dirty="0"/>
              <a:t> high IDF (it doesn’t appear in other documents as much)</a:t>
            </a:r>
          </a:p>
          <a:p>
            <a:pPr marL="0" indent="0">
              <a:buNone/>
            </a:pPr>
            <a:endParaRPr lang="en-US" dirty="0"/>
          </a:p>
          <a:p>
            <a:r>
              <a:rPr lang="en-US" dirty="0"/>
              <a:t>We combine the TF and IDF matrix by multiplying them:</a:t>
            </a:r>
          </a:p>
          <a:p>
            <a:pPr marL="0" indent="0">
              <a:buNone/>
            </a:pPr>
            <a:endParaRPr lang="en-US" dirty="0"/>
          </a:p>
          <a:p>
            <a:pPr marL="0" indent="0" algn="ctr">
              <a:buNone/>
            </a:pPr>
            <a:r>
              <a:rPr lang="en-US" sz="2400" b="1" dirty="0"/>
              <a:t>TFIDF</a:t>
            </a:r>
            <a:r>
              <a:rPr lang="en-US" sz="2400" i="1" dirty="0"/>
              <a:t>(</a:t>
            </a:r>
            <a:r>
              <a:rPr lang="en-US" sz="2400" i="1" dirty="0" err="1"/>
              <a:t>d,t</a:t>
            </a:r>
            <a:r>
              <a:rPr lang="en-US" sz="2400" i="1" dirty="0"/>
              <a:t>)</a:t>
            </a:r>
            <a:r>
              <a:rPr lang="en-US" sz="2400" dirty="0"/>
              <a:t> = TF</a:t>
            </a:r>
            <a:r>
              <a:rPr lang="en-US" sz="2400" i="1" dirty="0"/>
              <a:t>(</a:t>
            </a:r>
            <a:r>
              <a:rPr lang="en-US" sz="2400" i="1" dirty="0" err="1"/>
              <a:t>d,t</a:t>
            </a:r>
            <a:r>
              <a:rPr lang="en-US" sz="2400" i="1" dirty="0"/>
              <a:t>)</a:t>
            </a:r>
            <a:r>
              <a:rPr lang="en-US" sz="2400" dirty="0"/>
              <a:t> x IDF</a:t>
            </a:r>
            <a:r>
              <a:rPr lang="en-US" sz="2400" i="1" dirty="0"/>
              <a:t>(t)</a:t>
            </a:r>
          </a:p>
          <a:p>
            <a:pPr marL="0" indent="0" algn="ctr">
              <a:buNone/>
            </a:pPr>
            <a:endParaRPr lang="en-US" sz="2400" b="1" i="1" dirty="0"/>
          </a:p>
          <a:p>
            <a:pPr marL="0" indent="0" algn="ctr">
              <a:buNone/>
            </a:pPr>
            <a:endParaRPr lang="en-US" sz="2400" b="1" i="1" dirty="0"/>
          </a:p>
          <a:p>
            <a:pPr marL="0" indent="0">
              <a:buNone/>
            </a:pPr>
            <a:r>
              <a:rPr lang="en-US" sz="2400" dirty="0"/>
              <a:t>High values of TFIDF(</a:t>
            </a:r>
            <a:r>
              <a:rPr lang="en-US" sz="2400" i="1" dirty="0" err="1"/>
              <a:t>d,t</a:t>
            </a:r>
            <a:r>
              <a:rPr lang="en-US" sz="2400" i="1" dirty="0"/>
              <a:t>) </a:t>
            </a:r>
            <a:r>
              <a:rPr lang="en-US" sz="2400" dirty="0"/>
              <a:t>mean that term </a:t>
            </a:r>
            <a:r>
              <a:rPr lang="en-US" sz="2400" i="1" dirty="0"/>
              <a:t>t</a:t>
            </a:r>
            <a:r>
              <a:rPr lang="en-US" sz="2400" dirty="0"/>
              <a:t> has importance in the context of document </a:t>
            </a:r>
            <a:r>
              <a:rPr lang="en-US" sz="2400" i="1" dirty="0"/>
              <a:t>d</a:t>
            </a:r>
            <a:r>
              <a:rPr lang="en-US" sz="2400" dirty="0"/>
              <a:t>. </a:t>
            </a:r>
          </a:p>
        </p:txBody>
      </p:sp>
      <p:sp>
        <p:nvSpPr>
          <p:cNvPr id="4" name="Slide Number Placeholder 3">
            <a:extLst>
              <a:ext uri="{FF2B5EF4-FFF2-40B4-BE49-F238E27FC236}">
                <a16:creationId xmlns:a16="http://schemas.microsoft.com/office/drawing/2014/main" id="{77F54F9B-95D1-8010-95DA-8BA2ABB77CE9}"/>
              </a:ext>
            </a:extLst>
          </p:cNvPr>
          <p:cNvSpPr>
            <a:spLocks noGrp="1"/>
          </p:cNvSpPr>
          <p:nvPr>
            <p:ph type="sldNum" sz="quarter" idx="10"/>
          </p:nvPr>
        </p:nvSpPr>
        <p:spPr/>
        <p:txBody>
          <a:bodyPr/>
          <a:lstStyle/>
          <a:p>
            <a:fld id="{ABBEE3BA-F264-1746-880E-39AD601DF2B1}" type="slidenum">
              <a:rPr lang="en-US" smtClean="0"/>
              <a:t>13</a:t>
            </a:fld>
            <a:endParaRPr lang="en-US"/>
          </a:p>
        </p:txBody>
      </p:sp>
    </p:spTree>
    <p:extLst>
      <p:ext uri="{BB962C8B-B14F-4D97-AF65-F5344CB8AC3E}">
        <p14:creationId xmlns:p14="http://schemas.microsoft.com/office/powerpoint/2010/main" val="29503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57A3-CB30-E1E7-7ACC-95612DF3679A}"/>
              </a:ext>
            </a:extLst>
          </p:cNvPr>
          <p:cNvSpPr>
            <a:spLocks noGrp="1"/>
          </p:cNvSpPr>
          <p:nvPr>
            <p:ph type="title"/>
          </p:nvPr>
        </p:nvSpPr>
        <p:spPr/>
        <p:txBody>
          <a:bodyPr/>
          <a:lstStyle/>
          <a:p>
            <a:r>
              <a:rPr lang="en-US" dirty="0"/>
              <a:t>NLP using TFIDF</a:t>
            </a:r>
          </a:p>
        </p:txBody>
      </p:sp>
      <p:sp>
        <p:nvSpPr>
          <p:cNvPr id="3" name="Content Placeholder 2">
            <a:extLst>
              <a:ext uri="{FF2B5EF4-FFF2-40B4-BE49-F238E27FC236}">
                <a16:creationId xmlns:a16="http://schemas.microsoft.com/office/drawing/2014/main" id="{9821AEF3-A034-310A-C197-1E07DDFF5B69}"/>
              </a:ext>
            </a:extLst>
          </p:cNvPr>
          <p:cNvSpPr>
            <a:spLocks noGrp="1"/>
          </p:cNvSpPr>
          <p:nvPr>
            <p:ph idx="1"/>
          </p:nvPr>
        </p:nvSpPr>
        <p:spPr>
          <a:xfrm>
            <a:off x="457200" y="1021899"/>
            <a:ext cx="8229600" cy="4552991"/>
          </a:xfrm>
        </p:spPr>
        <p:txBody>
          <a:bodyPr/>
          <a:lstStyle/>
          <a:p>
            <a:r>
              <a:rPr lang="en-US" dirty="0"/>
              <a:t>TF-IDF matrices are the vehicle for doing ML on collections of text</a:t>
            </a:r>
          </a:p>
          <a:p>
            <a:pPr marL="0" indent="0">
              <a:buNone/>
            </a:pPr>
            <a:endParaRPr lang="en-US" dirty="0"/>
          </a:p>
          <a:p>
            <a:r>
              <a:rPr lang="en-US" dirty="0"/>
              <a:t>Once you have a TFIDF matrix, you can now think about doing </a:t>
            </a:r>
          </a:p>
          <a:p>
            <a:pPr lvl="1"/>
            <a:r>
              <a:rPr lang="en-US" dirty="0"/>
              <a:t>Classification</a:t>
            </a:r>
          </a:p>
          <a:p>
            <a:pPr lvl="1"/>
            <a:r>
              <a:rPr lang="en-US" dirty="0"/>
              <a:t>Clustering</a:t>
            </a:r>
          </a:p>
          <a:p>
            <a:pPr lvl="1"/>
            <a:r>
              <a:rPr lang="en-US" dirty="0" err="1"/>
              <a:t>Similarties</a:t>
            </a:r>
            <a:r>
              <a:rPr lang="en-US" dirty="0"/>
              <a:t> between documents </a:t>
            </a:r>
          </a:p>
          <a:p>
            <a:pPr lvl="1"/>
            <a:r>
              <a:rPr lang="en-US" dirty="0"/>
              <a:t>Search</a:t>
            </a:r>
          </a:p>
        </p:txBody>
      </p:sp>
      <p:sp>
        <p:nvSpPr>
          <p:cNvPr id="4" name="Slide Number Placeholder 3">
            <a:extLst>
              <a:ext uri="{FF2B5EF4-FFF2-40B4-BE49-F238E27FC236}">
                <a16:creationId xmlns:a16="http://schemas.microsoft.com/office/drawing/2014/main" id="{66094A5B-F090-D086-3DA7-CE96A7932DE3}"/>
              </a:ext>
            </a:extLst>
          </p:cNvPr>
          <p:cNvSpPr>
            <a:spLocks noGrp="1"/>
          </p:cNvSpPr>
          <p:nvPr>
            <p:ph type="sldNum" sz="quarter" idx="10"/>
          </p:nvPr>
        </p:nvSpPr>
        <p:spPr/>
        <p:txBody>
          <a:bodyPr/>
          <a:lstStyle/>
          <a:p>
            <a:fld id="{ABBEE3BA-F264-1746-880E-39AD601DF2B1}" type="slidenum">
              <a:rPr lang="en-US" smtClean="0"/>
              <a:t>14</a:t>
            </a:fld>
            <a:endParaRPr lang="en-US"/>
          </a:p>
        </p:txBody>
      </p:sp>
      <p:sp>
        <p:nvSpPr>
          <p:cNvPr id="6" name="TextBox 5">
            <a:extLst>
              <a:ext uri="{FF2B5EF4-FFF2-40B4-BE49-F238E27FC236}">
                <a16:creationId xmlns:a16="http://schemas.microsoft.com/office/drawing/2014/main" id="{C10ABC13-5965-E5C0-49CB-90D28274B2A4}"/>
              </a:ext>
            </a:extLst>
          </p:cNvPr>
          <p:cNvSpPr txBox="1"/>
          <p:nvPr/>
        </p:nvSpPr>
        <p:spPr>
          <a:xfrm>
            <a:off x="457200" y="4310251"/>
            <a:ext cx="8507457" cy="400110"/>
          </a:xfrm>
          <a:prstGeom prst="rect">
            <a:avLst/>
          </a:prstGeom>
          <a:solidFill>
            <a:schemeClr val="accent1"/>
          </a:solid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from </a:t>
            </a:r>
            <a:r>
              <a:rPr lang="en-US" sz="2000" dirty="0" err="1">
                <a:latin typeface="Consolas" panose="020B0609020204030204" pitchFamily="49" charset="0"/>
                <a:ea typeface="Tahoma" panose="020B0604030504040204" pitchFamily="34" charset="0"/>
                <a:cs typeface="Consolas" panose="020B0609020204030204" pitchFamily="49" charset="0"/>
              </a:rPr>
              <a:t>sklearn.feature_extraction.text</a:t>
            </a:r>
            <a:r>
              <a:rPr lang="en-US" sz="2000" dirty="0">
                <a:latin typeface="Consolas" panose="020B0609020204030204" pitchFamily="49" charset="0"/>
                <a:ea typeface="Tahoma" panose="020B0604030504040204" pitchFamily="34" charset="0"/>
                <a:cs typeface="Consolas" panose="020B0609020204030204" pitchFamily="49" charset="0"/>
              </a:rPr>
              <a:t> import </a:t>
            </a:r>
            <a:r>
              <a:rPr lang="en-US" sz="2000" dirty="0" err="1">
                <a:latin typeface="Consolas" panose="020B0609020204030204" pitchFamily="49" charset="0"/>
                <a:ea typeface="Tahoma" panose="020B0604030504040204" pitchFamily="34" charset="0"/>
                <a:cs typeface="Consolas" panose="020B0609020204030204" pitchFamily="49" charset="0"/>
              </a:rPr>
              <a:t>TfidfVectorizer</a:t>
            </a:r>
            <a:endParaRPr lang="en-US" sz="2000" dirty="0">
              <a:latin typeface="Consolas" panose="020B0609020204030204" pitchFamily="49" charset="0"/>
              <a:ea typeface="Tahoma" panose="020B060403050404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E0CB4987-D78B-0890-CC3D-36E63F280B8F}"/>
              </a:ext>
            </a:extLst>
          </p:cNvPr>
          <p:cNvSpPr txBox="1"/>
          <p:nvPr/>
        </p:nvSpPr>
        <p:spPr>
          <a:xfrm>
            <a:off x="3489632" y="4882912"/>
            <a:ext cx="1765227" cy="1858970"/>
          </a:xfrm>
          <a:prstGeom prst="rect">
            <a:avLst/>
          </a:prstGeom>
          <a:noFill/>
        </p:spPr>
        <p:txBody>
          <a:bodyPr wrap="non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Options:</a:t>
            </a:r>
          </a:p>
          <a:p>
            <a:pPr marL="285750" indent="-285750"/>
            <a:r>
              <a:rPr lang="en-US" sz="1400" dirty="0" err="1">
                <a:latin typeface="Consolas" panose="020B0609020204030204" pitchFamily="49" charset="0"/>
                <a:ea typeface="Tahoma" panose="020B0604030504040204" pitchFamily="34" charset="0"/>
                <a:cs typeface="Consolas" panose="020B0609020204030204" pitchFamily="49" charset="0"/>
              </a:rPr>
              <a:t>strip_accents</a:t>
            </a:r>
            <a:endParaRPr lang="en-US" sz="1400" dirty="0">
              <a:latin typeface="Consolas" panose="020B0609020204030204" pitchFamily="49" charset="0"/>
              <a:ea typeface="Tahoma" panose="020B0604030504040204" pitchFamily="34" charset="0"/>
              <a:cs typeface="Consolas" panose="020B0609020204030204" pitchFamily="49" charset="0"/>
            </a:endParaRPr>
          </a:p>
          <a:p>
            <a:pPr marL="285750" indent="-285750"/>
            <a:r>
              <a:rPr lang="en-US" sz="1400" dirty="0" err="1">
                <a:latin typeface="Consolas" panose="020B0609020204030204" pitchFamily="49" charset="0"/>
                <a:ea typeface="Tahoma" panose="020B0604030504040204" pitchFamily="34" charset="0"/>
                <a:cs typeface="Consolas" panose="020B0609020204030204" pitchFamily="49" charset="0"/>
              </a:rPr>
              <a:t>stop_words</a:t>
            </a:r>
            <a:endParaRPr lang="en-US" sz="1400" dirty="0">
              <a:latin typeface="Consolas" panose="020B0609020204030204" pitchFamily="49" charset="0"/>
              <a:ea typeface="Tahoma" panose="020B0604030504040204" pitchFamily="34" charset="0"/>
              <a:cs typeface="Consolas" panose="020B0609020204030204" pitchFamily="49" charset="0"/>
            </a:endParaRPr>
          </a:p>
          <a:p>
            <a:pPr marL="285750" indent="-285750"/>
            <a:r>
              <a:rPr lang="en-US" sz="1400" dirty="0" err="1">
                <a:latin typeface="Consolas" panose="020B0609020204030204" pitchFamily="49" charset="0"/>
                <a:ea typeface="Tahoma" panose="020B0604030504040204" pitchFamily="34" charset="0"/>
                <a:cs typeface="Consolas" panose="020B0609020204030204" pitchFamily="49" charset="0"/>
              </a:rPr>
              <a:t>ngram</a:t>
            </a:r>
            <a:endParaRPr lang="en-US" sz="1400" dirty="0">
              <a:latin typeface="Consolas" panose="020B0609020204030204" pitchFamily="49" charset="0"/>
              <a:ea typeface="Tahoma" panose="020B0604030504040204" pitchFamily="34" charset="0"/>
              <a:cs typeface="Consolas" panose="020B0609020204030204" pitchFamily="49" charset="0"/>
            </a:endParaRPr>
          </a:p>
          <a:p>
            <a:pPr marL="285750" indent="-285750"/>
            <a:r>
              <a:rPr lang="en-US" sz="1400" dirty="0" err="1">
                <a:latin typeface="Consolas" panose="020B0609020204030204" pitchFamily="49" charset="0"/>
                <a:ea typeface="Tahoma" panose="020B0604030504040204" pitchFamily="34" charset="0"/>
                <a:cs typeface="Consolas" panose="020B0609020204030204" pitchFamily="49" charset="0"/>
              </a:rPr>
              <a:t>max_df</a:t>
            </a:r>
            <a:endParaRPr lang="en-US" sz="1400" dirty="0">
              <a:latin typeface="Consolas" panose="020B0609020204030204" pitchFamily="49" charset="0"/>
              <a:ea typeface="Tahoma" panose="020B0604030504040204" pitchFamily="34" charset="0"/>
              <a:cs typeface="Consolas" panose="020B0609020204030204" pitchFamily="49" charset="0"/>
            </a:endParaRPr>
          </a:p>
          <a:p>
            <a:pPr marL="285750" indent="-285750"/>
            <a:r>
              <a:rPr lang="en-US" sz="1400" dirty="0" err="1">
                <a:latin typeface="Consolas" panose="020B0609020204030204" pitchFamily="49" charset="0"/>
                <a:ea typeface="Tahoma" panose="020B0604030504040204" pitchFamily="34" charset="0"/>
                <a:cs typeface="Consolas" panose="020B0609020204030204" pitchFamily="49" charset="0"/>
              </a:rPr>
              <a:t>min_df</a:t>
            </a:r>
            <a:endParaRPr lang="en-US" sz="1400" dirty="0">
              <a:latin typeface="Consolas" panose="020B0609020204030204" pitchFamily="49" charset="0"/>
              <a:ea typeface="Tahoma" panose="020B0604030504040204" pitchFamily="34" charset="0"/>
              <a:cs typeface="Consolas" panose="020B0609020204030204" pitchFamily="49" charset="0"/>
            </a:endParaRPr>
          </a:p>
          <a:p>
            <a:pPr marL="285750" indent="-285750"/>
            <a:r>
              <a:rPr lang="en-US" sz="1400" dirty="0">
                <a:latin typeface="Consolas" panose="020B0609020204030204" pitchFamily="49" charset="0"/>
                <a:ea typeface="Tahoma" panose="020B0604030504040204" pitchFamily="34" charset="0"/>
                <a:cs typeface="Consolas" panose="020B0609020204030204" pitchFamily="49" charset="0"/>
              </a:rPr>
              <a:t>…</a:t>
            </a:r>
          </a:p>
        </p:txBody>
      </p:sp>
      <p:sp>
        <p:nvSpPr>
          <p:cNvPr id="7" name="TextBox 6">
            <a:extLst>
              <a:ext uri="{FF2B5EF4-FFF2-40B4-BE49-F238E27FC236}">
                <a16:creationId xmlns:a16="http://schemas.microsoft.com/office/drawing/2014/main" id="{D0BE1267-3FD5-1D0A-3CF9-12091EF68061}"/>
              </a:ext>
            </a:extLst>
          </p:cNvPr>
          <p:cNvSpPr txBox="1"/>
          <p:nvPr/>
        </p:nvSpPr>
        <p:spPr>
          <a:xfrm>
            <a:off x="5587139" y="5277738"/>
            <a:ext cx="2360454"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See documentation</a:t>
            </a:r>
          </a:p>
        </p:txBody>
      </p:sp>
    </p:spTree>
    <p:extLst>
      <p:ext uri="{BB962C8B-B14F-4D97-AF65-F5344CB8AC3E}">
        <p14:creationId xmlns:p14="http://schemas.microsoft.com/office/powerpoint/2010/main" val="243405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7FE4D9-860A-325D-F9AA-46428CEA1698}"/>
              </a:ext>
            </a:extLst>
          </p:cNvPr>
          <p:cNvSpPr>
            <a:spLocks noGrp="1"/>
          </p:cNvSpPr>
          <p:nvPr>
            <p:ph type="sldNum" sz="quarter" idx="12"/>
          </p:nvPr>
        </p:nvSpPr>
        <p:spPr/>
        <p:txBody>
          <a:bodyPr/>
          <a:lstStyle/>
          <a:p>
            <a:fld id="{ABBEE3BA-F264-1746-880E-39AD601DF2B1}" type="slidenum">
              <a:rPr lang="en-US" smtClean="0"/>
              <a:t>15</a:t>
            </a:fld>
            <a:endParaRPr lang="en-US"/>
          </a:p>
        </p:txBody>
      </p:sp>
      <p:sp>
        <p:nvSpPr>
          <p:cNvPr id="3" name="Text Placeholder 2">
            <a:extLst>
              <a:ext uri="{FF2B5EF4-FFF2-40B4-BE49-F238E27FC236}">
                <a16:creationId xmlns:a16="http://schemas.microsoft.com/office/drawing/2014/main" id="{C2FD1658-AA92-DC47-E299-5CE704AF78F7}"/>
              </a:ext>
            </a:extLst>
          </p:cNvPr>
          <p:cNvSpPr>
            <a:spLocks noGrp="1"/>
          </p:cNvSpPr>
          <p:nvPr>
            <p:ph type="body" sz="quarter" idx="13"/>
          </p:nvPr>
        </p:nvSpPr>
        <p:spPr>
          <a:xfrm>
            <a:off x="606357" y="1769441"/>
            <a:ext cx="7741230" cy="914400"/>
          </a:xfrm>
        </p:spPr>
        <p:txBody>
          <a:bodyPr/>
          <a:lstStyle/>
          <a:p>
            <a:r>
              <a:rPr lang="en-US" sz="2800" dirty="0"/>
              <a:t>Naïve Bayes: </a:t>
            </a:r>
          </a:p>
          <a:p>
            <a:r>
              <a:rPr lang="en-US" sz="2800" dirty="0"/>
              <a:t>	A classification model for text analytics</a:t>
            </a:r>
          </a:p>
        </p:txBody>
      </p:sp>
      <p:pic>
        <p:nvPicPr>
          <p:cNvPr id="4" name="Picture 7">
            <a:extLst>
              <a:ext uri="{FF2B5EF4-FFF2-40B4-BE49-F238E27FC236}">
                <a16:creationId xmlns:a16="http://schemas.microsoft.com/office/drawing/2014/main" id="{BF940D2C-8D68-6571-D9C4-62EA2E16E23D}"/>
              </a:ext>
            </a:extLst>
          </p:cNvPr>
          <p:cNvPicPr>
            <a:picLocks noChangeAspect="1" noChangeArrowheads="1"/>
          </p:cNvPicPr>
          <p:nvPr/>
        </p:nvPicPr>
        <p:blipFill>
          <a:blip r:embed="rId3" cstate="print"/>
          <a:srcRect/>
          <a:stretch>
            <a:fillRect/>
          </a:stretch>
        </p:blipFill>
        <p:spPr bwMode="auto">
          <a:xfrm>
            <a:off x="6779342" y="3069260"/>
            <a:ext cx="2133600" cy="2209800"/>
          </a:xfrm>
          <a:prstGeom prst="rect">
            <a:avLst/>
          </a:prstGeom>
          <a:noFill/>
          <a:ln w="9525">
            <a:noFill/>
            <a:miter lim="800000"/>
            <a:headEnd/>
            <a:tailEnd/>
          </a:ln>
        </p:spPr>
      </p:pic>
    </p:spTree>
    <p:extLst>
      <p:ext uri="{BB962C8B-B14F-4D97-AF65-F5344CB8AC3E}">
        <p14:creationId xmlns:p14="http://schemas.microsoft.com/office/powerpoint/2010/main" val="3612948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B3B9-F828-BF84-EE41-C3394D5C5690}"/>
              </a:ext>
            </a:extLst>
          </p:cNvPr>
          <p:cNvSpPr>
            <a:spLocks noGrp="1"/>
          </p:cNvSpPr>
          <p:nvPr>
            <p:ph type="title"/>
          </p:nvPr>
        </p:nvSpPr>
        <p:spPr/>
        <p:txBody>
          <a:bodyPr/>
          <a:lstStyle/>
          <a:p>
            <a:r>
              <a:rPr lang="en-US" dirty="0"/>
              <a:t>Recall : Conditional Probability</a:t>
            </a:r>
          </a:p>
        </p:txBody>
      </p:sp>
      <p:sp>
        <p:nvSpPr>
          <p:cNvPr id="4" name="Slide Number Placeholder 3">
            <a:extLst>
              <a:ext uri="{FF2B5EF4-FFF2-40B4-BE49-F238E27FC236}">
                <a16:creationId xmlns:a16="http://schemas.microsoft.com/office/drawing/2014/main" id="{AFE1F05E-89BC-C9EC-3293-8E77D4A89006}"/>
              </a:ext>
            </a:extLst>
          </p:cNvPr>
          <p:cNvSpPr>
            <a:spLocks noGrp="1"/>
          </p:cNvSpPr>
          <p:nvPr>
            <p:ph type="sldNum" sz="quarter" idx="10"/>
          </p:nvPr>
        </p:nvSpPr>
        <p:spPr/>
        <p:txBody>
          <a:bodyPr/>
          <a:lstStyle/>
          <a:p>
            <a:fld id="{ABBEE3BA-F264-1746-880E-39AD601DF2B1}" type="slidenum">
              <a:rPr lang="en-US" smtClean="0"/>
              <a:t>16</a:t>
            </a:fld>
            <a:endParaRPr lang="en-US"/>
          </a:p>
        </p:txBody>
      </p:sp>
      <p:sp>
        <p:nvSpPr>
          <p:cNvPr id="5" name="Content Placeholder 4">
            <a:extLst>
              <a:ext uri="{FF2B5EF4-FFF2-40B4-BE49-F238E27FC236}">
                <a16:creationId xmlns:a16="http://schemas.microsoft.com/office/drawing/2014/main" id="{D7C49E76-D272-2EC9-946F-0D3AC491CC42}"/>
              </a:ext>
            </a:extLst>
          </p:cNvPr>
          <p:cNvSpPr txBox="1">
            <a:spLocks noGrp="1"/>
          </p:cNvSpPr>
          <p:nvPr>
            <p:ph idx="1"/>
          </p:nvPr>
        </p:nvSpPr>
        <p:spPr>
          <a:xfrm>
            <a:off x="1858297" y="1923755"/>
            <a:ext cx="5855109" cy="3120854"/>
          </a:xfrm>
          <a:prstGeom prst="rect">
            <a:avLst/>
          </a:prstGeom>
          <a:solidFill>
            <a:schemeClr val="accent1"/>
          </a:solidFill>
        </p:spPr>
        <p:txBody>
          <a:bodyPr wrap="square" rtlCol="0">
            <a:spAutoFit/>
          </a:bodyPr>
          <a:lstStyle/>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2400" dirty="0">
                <a:latin typeface="Tahoma" panose="020B0604030504040204" pitchFamily="34" charset="0"/>
                <a:ea typeface="Tahoma" panose="020B0604030504040204" pitchFamily="34" charset="0"/>
                <a:cs typeface="Tahoma" panose="020B0604030504040204" pitchFamily="34" charset="0"/>
              </a:rPr>
              <a:t>For any two events A and B:</a:t>
            </a:r>
          </a:p>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2400" dirty="0">
                <a:latin typeface="Tahoma" panose="020B0604030504040204" pitchFamily="34" charset="0"/>
                <a:ea typeface="Tahoma" panose="020B0604030504040204" pitchFamily="34" charset="0"/>
                <a:cs typeface="Tahoma" panose="020B0604030504040204" pitchFamily="34" charset="0"/>
              </a:rPr>
              <a:t>P(A|B)  = P(A AND B)  / P (B)</a:t>
            </a:r>
          </a:p>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2400" dirty="0">
                <a:latin typeface="Tahoma" panose="020B0604030504040204" pitchFamily="34" charset="0"/>
                <a:ea typeface="Tahoma" panose="020B0604030504040204" pitchFamily="34" charset="0"/>
                <a:cs typeface="Tahoma" panose="020B0604030504040204" pitchFamily="34" charset="0"/>
              </a:rPr>
              <a:t>P(A AND B) = P(A|B) x P(B)</a:t>
            </a:r>
          </a:p>
          <a:p>
            <a:pPr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3914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B3B9-F828-BF84-EE41-C3394D5C5690}"/>
              </a:ext>
            </a:extLst>
          </p:cNvPr>
          <p:cNvSpPr>
            <a:spLocks noGrp="1"/>
          </p:cNvSpPr>
          <p:nvPr>
            <p:ph type="title"/>
          </p:nvPr>
        </p:nvSpPr>
        <p:spPr/>
        <p:txBody>
          <a:bodyPr/>
          <a:lstStyle/>
          <a:p>
            <a:r>
              <a:rPr lang="en-US" dirty="0"/>
              <a:t>Recall : Conditional Probability</a:t>
            </a:r>
          </a:p>
        </p:txBody>
      </p:sp>
      <p:sp>
        <p:nvSpPr>
          <p:cNvPr id="4" name="Slide Number Placeholder 3">
            <a:extLst>
              <a:ext uri="{FF2B5EF4-FFF2-40B4-BE49-F238E27FC236}">
                <a16:creationId xmlns:a16="http://schemas.microsoft.com/office/drawing/2014/main" id="{AFE1F05E-89BC-C9EC-3293-8E77D4A89006}"/>
              </a:ext>
            </a:extLst>
          </p:cNvPr>
          <p:cNvSpPr>
            <a:spLocks noGrp="1"/>
          </p:cNvSpPr>
          <p:nvPr>
            <p:ph type="sldNum" sz="quarter" idx="10"/>
          </p:nvPr>
        </p:nvSpPr>
        <p:spPr/>
        <p:txBody>
          <a:bodyPr/>
          <a:lstStyle/>
          <a:p>
            <a:fld id="{ABBEE3BA-F264-1746-880E-39AD601DF2B1}" type="slidenum">
              <a:rPr lang="en-US" smtClean="0"/>
              <a:t>17</a:t>
            </a:fld>
            <a:endParaRPr lang="en-US"/>
          </a:p>
        </p:txBody>
      </p:sp>
      <p:sp>
        <p:nvSpPr>
          <p:cNvPr id="5" name="Content Placeholder 4">
            <a:extLst>
              <a:ext uri="{FF2B5EF4-FFF2-40B4-BE49-F238E27FC236}">
                <a16:creationId xmlns:a16="http://schemas.microsoft.com/office/drawing/2014/main" id="{D7C49E76-D272-2EC9-946F-0D3AC491CC42}"/>
              </a:ext>
            </a:extLst>
          </p:cNvPr>
          <p:cNvSpPr txBox="1">
            <a:spLocks noGrp="1"/>
          </p:cNvSpPr>
          <p:nvPr>
            <p:ph idx="1"/>
          </p:nvPr>
        </p:nvSpPr>
        <p:spPr>
          <a:xfrm>
            <a:off x="1998406" y="1107966"/>
            <a:ext cx="5147187" cy="1520416"/>
          </a:xfrm>
          <a:prstGeom prst="rect">
            <a:avLst/>
          </a:prstGeom>
          <a:solidFill>
            <a:schemeClr val="accent1"/>
          </a:solidFill>
        </p:spPr>
        <p:txBody>
          <a:bodyPr wrap="square" rtlCol="0">
            <a:spAutoFit/>
          </a:bodyPr>
          <a:lstStyle/>
          <a:p>
            <a:pPr algn="ctr">
              <a:buNone/>
            </a:pPr>
            <a:r>
              <a:rPr lang="en-US" sz="1600" dirty="0">
                <a:latin typeface="Tahoma" panose="020B0604030504040204" pitchFamily="34" charset="0"/>
                <a:ea typeface="Tahoma" panose="020B0604030504040204" pitchFamily="34" charset="0"/>
                <a:cs typeface="Tahoma" panose="020B0604030504040204" pitchFamily="34" charset="0"/>
              </a:rPr>
              <a:t>For any two events A and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P(A|B)  = P(A AND B)  / P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 AND B) = P(A|B) x P(B)</a:t>
            </a:r>
          </a:p>
        </p:txBody>
      </p:sp>
      <p:sp>
        <p:nvSpPr>
          <p:cNvPr id="3" name="Content Placeholder 2">
            <a:extLst>
              <a:ext uri="{FF2B5EF4-FFF2-40B4-BE49-F238E27FC236}">
                <a16:creationId xmlns:a16="http://schemas.microsoft.com/office/drawing/2014/main" id="{69B4B2C2-A6B7-7523-8177-8B9995982F97}"/>
              </a:ext>
            </a:extLst>
          </p:cNvPr>
          <p:cNvSpPr txBox="1">
            <a:spLocks/>
          </p:cNvSpPr>
          <p:nvPr/>
        </p:nvSpPr>
        <p:spPr bwMode="auto">
          <a:xfrm>
            <a:off x="526595" y="3102920"/>
            <a:ext cx="8090807" cy="3331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a:t>70% of customers at a movie theatre buy drinks.  Of those that buy drinks, 30% also buy popcorn.  What % of the audience buys drinks and popcorn? </a:t>
            </a:r>
          </a:p>
          <a:p>
            <a:pPr lvl="1">
              <a:buClrTx/>
            </a:pPr>
            <a:r>
              <a:rPr lang="en-US" kern="0"/>
              <a:t>A=drinks</a:t>
            </a:r>
          </a:p>
          <a:p>
            <a:pPr lvl="1">
              <a:buClrTx/>
            </a:pPr>
            <a:r>
              <a:rPr lang="en-US" kern="0"/>
              <a:t>B=popcorn</a:t>
            </a:r>
          </a:p>
          <a:p>
            <a:pPr lvl="1">
              <a:buClrTx/>
            </a:pPr>
            <a:r>
              <a:rPr lang="en-US" kern="0"/>
              <a:t>P(A) = .70</a:t>
            </a:r>
          </a:p>
          <a:p>
            <a:pPr lvl="1">
              <a:buClrTx/>
            </a:pPr>
            <a:r>
              <a:rPr lang="en-US" kern="0"/>
              <a:t>P(B|A) = .30</a:t>
            </a:r>
          </a:p>
          <a:p>
            <a:pPr lvl="1">
              <a:buClrTx/>
            </a:pPr>
            <a:r>
              <a:rPr lang="en-US" kern="0"/>
              <a:t>P(B and A) = P(B|A) x P(A) .7 x .3 = .21 (21%)</a:t>
            </a:r>
          </a:p>
          <a:p>
            <a:pPr>
              <a:buClrTx/>
            </a:pPr>
            <a:endParaRPr lang="en-US" kern="0"/>
          </a:p>
          <a:p>
            <a:pPr>
              <a:buClrTx/>
            </a:pPr>
            <a:endParaRPr lang="en-US" kern="0"/>
          </a:p>
          <a:p>
            <a:pPr>
              <a:buClrTx/>
            </a:pPr>
            <a:endParaRPr lang="en-US" kern="0"/>
          </a:p>
          <a:p>
            <a:pPr>
              <a:buClrTx/>
            </a:pPr>
            <a:endParaRPr lang="en-US" kern="0"/>
          </a:p>
          <a:p>
            <a:pPr>
              <a:buClrTx/>
            </a:pPr>
            <a:endParaRPr lang="en-US" kern="0" dirty="0"/>
          </a:p>
        </p:txBody>
      </p:sp>
    </p:spTree>
    <p:extLst>
      <p:ext uri="{BB962C8B-B14F-4D97-AF65-F5344CB8AC3E}">
        <p14:creationId xmlns:p14="http://schemas.microsoft.com/office/powerpoint/2010/main" val="285251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AB3B9-F828-BF84-EE41-C3394D5C5690}"/>
              </a:ext>
            </a:extLst>
          </p:cNvPr>
          <p:cNvSpPr>
            <a:spLocks noGrp="1"/>
          </p:cNvSpPr>
          <p:nvPr>
            <p:ph type="title"/>
          </p:nvPr>
        </p:nvSpPr>
        <p:spPr/>
        <p:txBody>
          <a:bodyPr/>
          <a:lstStyle/>
          <a:p>
            <a:r>
              <a:rPr lang="en-US" dirty="0"/>
              <a:t>Recall : Conditional Probability</a:t>
            </a:r>
          </a:p>
        </p:txBody>
      </p:sp>
      <p:sp>
        <p:nvSpPr>
          <p:cNvPr id="4" name="Slide Number Placeholder 3">
            <a:extLst>
              <a:ext uri="{FF2B5EF4-FFF2-40B4-BE49-F238E27FC236}">
                <a16:creationId xmlns:a16="http://schemas.microsoft.com/office/drawing/2014/main" id="{AFE1F05E-89BC-C9EC-3293-8E77D4A89006}"/>
              </a:ext>
            </a:extLst>
          </p:cNvPr>
          <p:cNvSpPr>
            <a:spLocks noGrp="1"/>
          </p:cNvSpPr>
          <p:nvPr>
            <p:ph type="sldNum" sz="quarter" idx="10"/>
          </p:nvPr>
        </p:nvSpPr>
        <p:spPr/>
        <p:txBody>
          <a:bodyPr/>
          <a:lstStyle/>
          <a:p>
            <a:fld id="{ABBEE3BA-F264-1746-880E-39AD601DF2B1}" type="slidenum">
              <a:rPr lang="en-US" smtClean="0"/>
              <a:t>18</a:t>
            </a:fld>
            <a:endParaRPr lang="en-US" dirty="0"/>
          </a:p>
        </p:txBody>
      </p:sp>
      <p:sp>
        <p:nvSpPr>
          <p:cNvPr id="5" name="Content Placeholder 4">
            <a:extLst>
              <a:ext uri="{FF2B5EF4-FFF2-40B4-BE49-F238E27FC236}">
                <a16:creationId xmlns:a16="http://schemas.microsoft.com/office/drawing/2014/main" id="{D7C49E76-D272-2EC9-946F-0D3AC491CC42}"/>
              </a:ext>
            </a:extLst>
          </p:cNvPr>
          <p:cNvSpPr txBox="1">
            <a:spLocks noGrp="1"/>
          </p:cNvSpPr>
          <p:nvPr>
            <p:ph idx="1"/>
          </p:nvPr>
        </p:nvSpPr>
        <p:spPr>
          <a:xfrm>
            <a:off x="1998406" y="1107966"/>
            <a:ext cx="5147187" cy="1520416"/>
          </a:xfrm>
          <a:prstGeom prst="rect">
            <a:avLst/>
          </a:prstGeom>
          <a:solidFill>
            <a:schemeClr val="accent1"/>
          </a:solidFill>
        </p:spPr>
        <p:txBody>
          <a:bodyPr wrap="square" rtlCol="0">
            <a:spAutoFit/>
          </a:bodyPr>
          <a:lstStyle/>
          <a:p>
            <a:pPr algn="ctr">
              <a:buNone/>
            </a:pPr>
            <a:r>
              <a:rPr lang="en-US" sz="1600" dirty="0">
                <a:latin typeface="Tahoma" panose="020B0604030504040204" pitchFamily="34" charset="0"/>
                <a:ea typeface="Tahoma" panose="020B0604030504040204" pitchFamily="34" charset="0"/>
                <a:cs typeface="Tahoma" panose="020B0604030504040204" pitchFamily="34" charset="0"/>
              </a:rPr>
              <a:t>For any two events A and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P(A|B)  = P(A AND B)  / P (B)</a:t>
            </a:r>
          </a:p>
          <a:p>
            <a:pPr algn="ctr">
              <a:buNone/>
            </a:pPr>
            <a:endParaRPr lang="en-US" sz="16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600" dirty="0">
                <a:latin typeface="Tahoma" panose="020B0604030504040204" pitchFamily="34" charset="0"/>
                <a:ea typeface="Tahoma" panose="020B0604030504040204" pitchFamily="34" charset="0"/>
                <a:cs typeface="Tahoma" panose="020B0604030504040204" pitchFamily="34" charset="0"/>
              </a:rPr>
              <a:t>P(A AND B) = P(A|B) x P(B)</a:t>
            </a:r>
          </a:p>
        </p:txBody>
      </p:sp>
      <p:graphicFrame>
        <p:nvGraphicFramePr>
          <p:cNvPr id="6" name="Table 5">
            <a:extLst>
              <a:ext uri="{FF2B5EF4-FFF2-40B4-BE49-F238E27FC236}">
                <a16:creationId xmlns:a16="http://schemas.microsoft.com/office/drawing/2014/main" id="{EF4C8C70-CECA-5C6D-456C-EBC426BCC051}"/>
              </a:ext>
            </a:extLst>
          </p:cNvPr>
          <p:cNvGraphicFramePr>
            <a:graphicFrameLocks noGrp="1"/>
          </p:cNvGraphicFramePr>
          <p:nvPr>
            <p:extLst>
              <p:ext uri="{D42A27DB-BD31-4B8C-83A1-F6EECF244321}">
                <p14:modId xmlns:p14="http://schemas.microsoft.com/office/powerpoint/2010/main" val="1998064547"/>
              </p:ext>
            </p:extLst>
          </p:nvPr>
        </p:nvGraphicFramePr>
        <p:xfrm>
          <a:off x="1524000" y="3555482"/>
          <a:ext cx="6096000" cy="1854200"/>
        </p:xfrm>
        <a:graphic>
          <a:graphicData uri="http://schemas.openxmlformats.org/drawingml/2006/table">
            <a:tbl>
              <a:tblPr firstRow="1" lastRow="1" lastCol="1" bandRow="1">
                <a:tableStyleId>{5C22544A-7EE6-4342-B048-85BDC9FD1C3A}</a:tableStyleId>
              </a:tblPr>
              <a:tblGrid>
                <a:gridCol w="1524000">
                  <a:extLst>
                    <a:ext uri="{9D8B030D-6E8A-4147-A177-3AD203B41FA5}">
                      <a16:colId xmlns:a16="http://schemas.microsoft.com/office/drawing/2014/main" val="2635630546"/>
                    </a:ext>
                  </a:extLst>
                </a:gridCol>
                <a:gridCol w="1524000">
                  <a:extLst>
                    <a:ext uri="{9D8B030D-6E8A-4147-A177-3AD203B41FA5}">
                      <a16:colId xmlns:a16="http://schemas.microsoft.com/office/drawing/2014/main" val="3750417485"/>
                    </a:ext>
                  </a:extLst>
                </a:gridCol>
                <a:gridCol w="1524000">
                  <a:extLst>
                    <a:ext uri="{9D8B030D-6E8A-4147-A177-3AD203B41FA5}">
                      <a16:colId xmlns:a16="http://schemas.microsoft.com/office/drawing/2014/main" val="1129222750"/>
                    </a:ext>
                  </a:extLst>
                </a:gridCol>
                <a:gridCol w="1524000">
                  <a:extLst>
                    <a:ext uri="{9D8B030D-6E8A-4147-A177-3AD203B41FA5}">
                      <a16:colId xmlns:a16="http://schemas.microsoft.com/office/drawing/2014/main" val="2486279728"/>
                    </a:ext>
                  </a:extLst>
                </a:gridCol>
              </a:tblGrid>
              <a:tr h="370840">
                <a:tc>
                  <a:txBody>
                    <a:bodyPr/>
                    <a:lstStyle/>
                    <a:p>
                      <a:endParaRPr lang="en-US" dirty="0">
                        <a:solidFill>
                          <a:schemeClr val="tx1"/>
                        </a:solidFill>
                      </a:endParaRPr>
                    </a:p>
                  </a:txBody>
                  <a:tcPr/>
                </a:tc>
                <a:tc>
                  <a:txBody>
                    <a:bodyPr/>
                    <a:lstStyle/>
                    <a:p>
                      <a:r>
                        <a:rPr lang="en-US" dirty="0">
                          <a:solidFill>
                            <a:schemeClr val="tx1"/>
                          </a:solidFill>
                        </a:rPr>
                        <a:t>YES</a:t>
                      </a:r>
                    </a:p>
                  </a:txBody>
                  <a:tcPr/>
                </a:tc>
                <a:tc>
                  <a:txBody>
                    <a:bodyPr/>
                    <a:lstStyle/>
                    <a:p>
                      <a:r>
                        <a:rPr lang="en-US" dirty="0">
                          <a:solidFill>
                            <a:schemeClr val="tx1"/>
                          </a:solidFill>
                        </a:rPr>
                        <a:t>NO</a:t>
                      </a:r>
                    </a:p>
                  </a:txBody>
                  <a:tcPr/>
                </a:tc>
                <a:tc>
                  <a:txBody>
                    <a:bodyPr/>
                    <a:lstStyle/>
                    <a:p>
                      <a:r>
                        <a:rPr lang="en-US" b="0" dirty="0">
                          <a:solidFill>
                            <a:srgbClr val="C00000"/>
                          </a:solidFill>
                        </a:rPr>
                        <a:t>Totals</a:t>
                      </a:r>
                    </a:p>
                  </a:txBody>
                  <a:tcPr/>
                </a:tc>
                <a:extLst>
                  <a:ext uri="{0D108BD9-81ED-4DB2-BD59-A6C34878D82A}">
                    <a16:rowId xmlns:a16="http://schemas.microsoft.com/office/drawing/2014/main" val="3314568021"/>
                  </a:ext>
                </a:extLst>
              </a:tr>
              <a:tr h="370840">
                <a:tc>
                  <a:txBody>
                    <a:bodyPr/>
                    <a:lstStyle/>
                    <a:p>
                      <a:r>
                        <a:rPr lang="en-US" dirty="0"/>
                        <a:t>Phone Call</a:t>
                      </a:r>
                    </a:p>
                  </a:txBody>
                  <a:tcPr/>
                </a:tc>
                <a:tc>
                  <a:txBody>
                    <a:bodyPr/>
                    <a:lstStyle/>
                    <a:p>
                      <a:r>
                        <a:rPr lang="en-US" dirty="0"/>
                        <a:t>25</a:t>
                      </a:r>
                    </a:p>
                  </a:txBody>
                  <a:tcPr/>
                </a:tc>
                <a:tc>
                  <a:txBody>
                    <a:bodyPr/>
                    <a:lstStyle/>
                    <a:p>
                      <a:r>
                        <a:rPr lang="en-US" dirty="0"/>
                        <a:t>75</a:t>
                      </a:r>
                    </a:p>
                  </a:txBody>
                  <a:tcPr/>
                </a:tc>
                <a:tc>
                  <a:txBody>
                    <a:bodyPr/>
                    <a:lstStyle/>
                    <a:p>
                      <a:r>
                        <a:rPr lang="en-US" dirty="0">
                          <a:solidFill>
                            <a:srgbClr val="C00000"/>
                          </a:solidFill>
                        </a:rPr>
                        <a:t>100</a:t>
                      </a:r>
                    </a:p>
                  </a:txBody>
                  <a:tcPr/>
                </a:tc>
                <a:extLst>
                  <a:ext uri="{0D108BD9-81ED-4DB2-BD59-A6C34878D82A}">
                    <a16:rowId xmlns:a16="http://schemas.microsoft.com/office/drawing/2014/main" val="3653719148"/>
                  </a:ext>
                </a:extLst>
              </a:tr>
              <a:tr h="370840">
                <a:tc>
                  <a:txBody>
                    <a:bodyPr/>
                    <a:lstStyle/>
                    <a:p>
                      <a:r>
                        <a:rPr lang="en-US" dirty="0"/>
                        <a:t>Text</a:t>
                      </a:r>
                    </a:p>
                  </a:txBody>
                  <a:tcPr/>
                </a:tc>
                <a:tc>
                  <a:txBody>
                    <a:bodyPr/>
                    <a:lstStyle/>
                    <a:p>
                      <a:r>
                        <a:rPr lang="en-US" dirty="0"/>
                        <a:t>125</a:t>
                      </a:r>
                    </a:p>
                  </a:txBody>
                  <a:tcPr/>
                </a:tc>
                <a:tc>
                  <a:txBody>
                    <a:bodyPr/>
                    <a:lstStyle/>
                    <a:p>
                      <a:r>
                        <a:rPr lang="en-US" dirty="0"/>
                        <a:t>175</a:t>
                      </a:r>
                    </a:p>
                  </a:txBody>
                  <a:tcPr/>
                </a:tc>
                <a:tc>
                  <a:txBody>
                    <a:bodyPr/>
                    <a:lstStyle/>
                    <a:p>
                      <a:r>
                        <a:rPr lang="en-US" dirty="0">
                          <a:solidFill>
                            <a:srgbClr val="C00000"/>
                          </a:solidFill>
                        </a:rPr>
                        <a:t>300</a:t>
                      </a:r>
                    </a:p>
                  </a:txBody>
                  <a:tcPr/>
                </a:tc>
                <a:extLst>
                  <a:ext uri="{0D108BD9-81ED-4DB2-BD59-A6C34878D82A}">
                    <a16:rowId xmlns:a16="http://schemas.microsoft.com/office/drawing/2014/main" val="1858088901"/>
                  </a:ext>
                </a:extLst>
              </a:tr>
              <a:tr h="370840">
                <a:tc>
                  <a:txBody>
                    <a:bodyPr/>
                    <a:lstStyle/>
                    <a:p>
                      <a:r>
                        <a:rPr lang="en-US" dirty="0"/>
                        <a:t>Email </a:t>
                      </a:r>
                    </a:p>
                  </a:txBody>
                  <a:tcPr/>
                </a:tc>
                <a:tc>
                  <a:txBody>
                    <a:bodyPr/>
                    <a:lstStyle/>
                    <a:p>
                      <a:r>
                        <a:rPr lang="en-US" dirty="0"/>
                        <a:t>125</a:t>
                      </a:r>
                    </a:p>
                  </a:txBody>
                  <a:tcPr/>
                </a:tc>
                <a:tc>
                  <a:txBody>
                    <a:bodyPr/>
                    <a:lstStyle/>
                    <a:p>
                      <a:r>
                        <a:rPr lang="en-US" dirty="0"/>
                        <a:t>475</a:t>
                      </a:r>
                    </a:p>
                  </a:txBody>
                  <a:tcPr/>
                </a:tc>
                <a:tc>
                  <a:txBody>
                    <a:bodyPr/>
                    <a:lstStyle/>
                    <a:p>
                      <a:r>
                        <a:rPr lang="en-US" dirty="0">
                          <a:solidFill>
                            <a:srgbClr val="C00000"/>
                          </a:solidFill>
                        </a:rPr>
                        <a:t>600</a:t>
                      </a:r>
                    </a:p>
                  </a:txBody>
                  <a:tcPr/>
                </a:tc>
                <a:extLst>
                  <a:ext uri="{0D108BD9-81ED-4DB2-BD59-A6C34878D82A}">
                    <a16:rowId xmlns:a16="http://schemas.microsoft.com/office/drawing/2014/main" val="2941873828"/>
                  </a:ext>
                </a:extLst>
              </a:tr>
              <a:tr h="370840">
                <a:tc>
                  <a:txBody>
                    <a:bodyPr/>
                    <a:lstStyle/>
                    <a:p>
                      <a:r>
                        <a:rPr lang="en-US" b="0" dirty="0">
                          <a:solidFill>
                            <a:srgbClr val="C00000"/>
                          </a:solidFill>
                        </a:rPr>
                        <a:t>Totals</a:t>
                      </a:r>
                    </a:p>
                  </a:txBody>
                  <a:tcPr/>
                </a:tc>
                <a:tc>
                  <a:txBody>
                    <a:bodyPr/>
                    <a:lstStyle/>
                    <a:p>
                      <a:r>
                        <a:rPr lang="en-US" dirty="0">
                          <a:solidFill>
                            <a:srgbClr val="C00000"/>
                          </a:solidFill>
                        </a:rPr>
                        <a:t>275</a:t>
                      </a:r>
                    </a:p>
                  </a:txBody>
                  <a:tcPr/>
                </a:tc>
                <a:tc>
                  <a:txBody>
                    <a:bodyPr/>
                    <a:lstStyle/>
                    <a:p>
                      <a:r>
                        <a:rPr lang="en-US" dirty="0">
                          <a:solidFill>
                            <a:srgbClr val="C00000"/>
                          </a:solidFill>
                        </a:rPr>
                        <a:t>725</a:t>
                      </a:r>
                    </a:p>
                  </a:txBody>
                  <a:tcPr/>
                </a:tc>
                <a:tc>
                  <a:txBody>
                    <a:bodyPr/>
                    <a:lstStyle/>
                    <a:p>
                      <a:r>
                        <a:rPr lang="en-US" dirty="0">
                          <a:solidFill>
                            <a:srgbClr val="C00000"/>
                          </a:solidFill>
                        </a:rPr>
                        <a:t>1000</a:t>
                      </a:r>
                    </a:p>
                  </a:txBody>
                  <a:tcPr/>
                </a:tc>
                <a:extLst>
                  <a:ext uri="{0D108BD9-81ED-4DB2-BD59-A6C34878D82A}">
                    <a16:rowId xmlns:a16="http://schemas.microsoft.com/office/drawing/2014/main" val="1457577157"/>
                  </a:ext>
                </a:extLst>
              </a:tr>
            </a:tbl>
          </a:graphicData>
        </a:graphic>
      </p:graphicFrame>
      <p:sp>
        <p:nvSpPr>
          <p:cNvPr id="7" name="TextBox 6">
            <a:extLst>
              <a:ext uri="{FF2B5EF4-FFF2-40B4-BE49-F238E27FC236}">
                <a16:creationId xmlns:a16="http://schemas.microsoft.com/office/drawing/2014/main" id="{295C87BE-DA2D-2F1F-5E1A-79937532944B}"/>
              </a:ext>
            </a:extLst>
          </p:cNvPr>
          <p:cNvSpPr txBox="1"/>
          <p:nvPr/>
        </p:nvSpPr>
        <p:spPr>
          <a:xfrm>
            <a:off x="457200" y="4220972"/>
            <a:ext cx="1066800" cy="523220"/>
          </a:xfrm>
          <a:prstGeom prst="rect">
            <a:avLst/>
          </a:prstGeom>
          <a:noFill/>
        </p:spPr>
        <p:txBody>
          <a:bodyPr wrap="squar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Marketing Channel</a:t>
            </a:r>
          </a:p>
        </p:txBody>
      </p:sp>
      <p:sp>
        <p:nvSpPr>
          <p:cNvPr id="8" name="TextBox 7">
            <a:extLst>
              <a:ext uri="{FF2B5EF4-FFF2-40B4-BE49-F238E27FC236}">
                <a16:creationId xmlns:a16="http://schemas.microsoft.com/office/drawing/2014/main" id="{FCDD323C-6DDD-2C36-4932-957A16E4A28E}"/>
              </a:ext>
            </a:extLst>
          </p:cNvPr>
          <p:cNvSpPr txBox="1"/>
          <p:nvPr/>
        </p:nvSpPr>
        <p:spPr>
          <a:xfrm>
            <a:off x="3935360" y="3148629"/>
            <a:ext cx="1624782" cy="307777"/>
          </a:xfrm>
          <a:prstGeom prst="rect">
            <a:avLst/>
          </a:prstGeom>
          <a:noFill/>
        </p:spPr>
        <p:txBody>
          <a:bodyPr wrap="square" rtlCol="0">
            <a:spAutoFit/>
          </a:bodyPr>
          <a:lstStyle/>
          <a:p>
            <a:pPr marL="0" indent="0" algn="l">
              <a:buNone/>
            </a:pPr>
            <a:r>
              <a:rPr lang="en-US" sz="1400" dirty="0">
                <a:latin typeface="Tahoma" panose="020B0604030504040204" pitchFamily="34" charset="0"/>
                <a:ea typeface="Tahoma" panose="020B0604030504040204" pitchFamily="34" charset="0"/>
                <a:cs typeface="Tahoma" panose="020B0604030504040204" pitchFamily="34" charset="0"/>
              </a:rPr>
              <a:t>Accept Offer?</a:t>
            </a:r>
          </a:p>
        </p:txBody>
      </p:sp>
      <p:sp>
        <p:nvSpPr>
          <p:cNvPr id="10" name="TextBox 9">
            <a:extLst>
              <a:ext uri="{FF2B5EF4-FFF2-40B4-BE49-F238E27FC236}">
                <a16:creationId xmlns:a16="http://schemas.microsoft.com/office/drawing/2014/main" id="{A780878E-4AF6-859D-D970-9597E733B3D9}"/>
              </a:ext>
            </a:extLst>
          </p:cNvPr>
          <p:cNvSpPr txBox="1"/>
          <p:nvPr/>
        </p:nvSpPr>
        <p:spPr>
          <a:xfrm>
            <a:off x="990600" y="5783560"/>
            <a:ext cx="7102778"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What is the probability of </a:t>
            </a:r>
            <a:r>
              <a:rPr lang="en-US" sz="2000" i="1" dirty="0">
                <a:latin typeface="Tahoma" panose="020B0604030504040204" pitchFamily="34" charset="0"/>
                <a:ea typeface="Tahoma" panose="020B0604030504040204" pitchFamily="34" charset="0"/>
                <a:cs typeface="Tahoma" panose="020B0604030504040204" pitchFamily="34" charset="0"/>
              </a:rPr>
              <a:t>acceptance</a:t>
            </a:r>
            <a:r>
              <a:rPr lang="en-US" sz="2000" dirty="0">
                <a:latin typeface="Tahoma" panose="020B0604030504040204" pitchFamily="34" charset="0"/>
                <a:ea typeface="Tahoma" panose="020B0604030504040204" pitchFamily="34" charset="0"/>
                <a:cs typeface="Tahoma" panose="020B0604030504040204" pitchFamily="34" charset="0"/>
              </a:rPr>
              <a:t> given </a:t>
            </a:r>
            <a:r>
              <a:rPr lang="en-US" sz="2000" i="1" dirty="0">
                <a:latin typeface="Tahoma" panose="020B0604030504040204" pitchFamily="34" charset="0"/>
                <a:ea typeface="Tahoma" panose="020B0604030504040204" pitchFamily="34" charset="0"/>
                <a:cs typeface="Tahoma" panose="020B0604030504040204" pitchFamily="34" charset="0"/>
              </a:rPr>
              <a:t>channel = Email</a:t>
            </a:r>
            <a:r>
              <a:rPr lang="en-US" sz="20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99461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2182B-1053-E342-F980-23032181D61B}"/>
              </a:ext>
            </a:extLst>
          </p:cNvPr>
          <p:cNvSpPr>
            <a:spLocks noGrp="1"/>
          </p:cNvSpPr>
          <p:nvPr>
            <p:ph type="title"/>
          </p:nvPr>
        </p:nvSpPr>
        <p:spPr/>
        <p:txBody>
          <a:bodyPr/>
          <a:lstStyle/>
          <a:p>
            <a:r>
              <a:rPr lang="en-US" dirty="0"/>
              <a:t>Bayesian Statistics</a:t>
            </a:r>
          </a:p>
        </p:txBody>
      </p:sp>
      <p:sp>
        <p:nvSpPr>
          <p:cNvPr id="3" name="Content Placeholder 2">
            <a:extLst>
              <a:ext uri="{FF2B5EF4-FFF2-40B4-BE49-F238E27FC236}">
                <a16:creationId xmlns:a16="http://schemas.microsoft.com/office/drawing/2014/main" id="{18F427BD-3BBD-DCCA-46E9-75D2F1DC6E4D}"/>
              </a:ext>
            </a:extLst>
          </p:cNvPr>
          <p:cNvSpPr>
            <a:spLocks noGrp="1"/>
          </p:cNvSpPr>
          <p:nvPr>
            <p:ph idx="1"/>
          </p:nvPr>
        </p:nvSpPr>
        <p:spPr>
          <a:xfrm>
            <a:off x="457200" y="1021899"/>
            <a:ext cx="7713406" cy="1396836"/>
          </a:xfrm>
        </p:spPr>
        <p:txBody>
          <a:bodyPr/>
          <a:lstStyle/>
          <a:p>
            <a:r>
              <a:rPr lang="en-US" dirty="0"/>
              <a:t>Thomas Bayes came up with Bayes’ Rule in the 1800s by just turning around the rules of probability </a:t>
            </a:r>
          </a:p>
          <a:p>
            <a:pPr lvl="1"/>
            <a:r>
              <a:rPr lang="en-US" dirty="0">
                <a:latin typeface="Tahoma" panose="020B0604030504040204" pitchFamily="34" charset="0"/>
                <a:ea typeface="Tahoma" panose="020B0604030504040204" pitchFamily="34" charset="0"/>
                <a:cs typeface="Tahoma" panose="020B0604030504040204" pitchFamily="34" charset="0"/>
              </a:rPr>
              <a:t>P(A AND B) = P(A|B) x P(B)</a:t>
            </a:r>
          </a:p>
          <a:p>
            <a:pPr lvl="1"/>
            <a:r>
              <a:rPr lang="en-US" dirty="0">
                <a:latin typeface="Tahoma" panose="020B0604030504040204" pitchFamily="34" charset="0"/>
                <a:ea typeface="Tahoma" panose="020B0604030504040204" pitchFamily="34" charset="0"/>
                <a:cs typeface="Tahoma" panose="020B0604030504040204" pitchFamily="34" charset="0"/>
              </a:rPr>
              <a:t>P(A AND B) = P(B|A) x P(A)</a:t>
            </a:r>
          </a:p>
          <a:p>
            <a:endParaRPr lang="en-US" dirty="0"/>
          </a:p>
          <a:p>
            <a:pPr marL="0" indent="0">
              <a:buNone/>
            </a:pPr>
            <a:r>
              <a:rPr lang="en-US" dirty="0"/>
              <a:t>T</a:t>
            </a:r>
            <a:r>
              <a:rPr lang="en-US" sz="2000" dirty="0">
                <a:latin typeface="Tahoma" panose="020B0604030504040204" pitchFamily="34" charset="0"/>
                <a:ea typeface="Tahoma" panose="020B0604030504040204" pitchFamily="34" charset="0"/>
                <a:cs typeface="Tahoma" panose="020B0604030504040204" pitchFamily="34" charset="0"/>
              </a:rPr>
              <a:t>hen:</a:t>
            </a:r>
          </a:p>
          <a:p>
            <a:pPr marL="0" indent="0" algn="ctr">
              <a:buNone/>
            </a:pPr>
            <a:r>
              <a:rPr lang="en-US" sz="2000" dirty="0"/>
              <a:t>P(A|B) = P(B|A) x P(A) / P(B)</a:t>
            </a:r>
          </a:p>
          <a:p>
            <a:pPr marL="0" indent="0">
              <a:buNone/>
            </a:pPr>
            <a:endParaRPr lang="en-US" dirty="0"/>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Slide Number Placeholder 3">
            <a:extLst>
              <a:ext uri="{FF2B5EF4-FFF2-40B4-BE49-F238E27FC236}">
                <a16:creationId xmlns:a16="http://schemas.microsoft.com/office/drawing/2014/main" id="{EE9A4D5E-9EB0-9CA0-07EB-D970CEA37D5D}"/>
              </a:ext>
            </a:extLst>
          </p:cNvPr>
          <p:cNvSpPr>
            <a:spLocks noGrp="1"/>
          </p:cNvSpPr>
          <p:nvPr>
            <p:ph type="sldNum" sz="quarter" idx="10"/>
          </p:nvPr>
        </p:nvSpPr>
        <p:spPr/>
        <p:txBody>
          <a:bodyPr/>
          <a:lstStyle/>
          <a:p>
            <a:fld id="{ABBEE3BA-F264-1746-880E-39AD601DF2B1}" type="slidenum">
              <a:rPr lang="en-US" smtClean="0"/>
              <a:t>19</a:t>
            </a:fld>
            <a:endParaRPr lang="en-US"/>
          </a:p>
        </p:txBody>
      </p:sp>
      <p:sp>
        <p:nvSpPr>
          <p:cNvPr id="5" name="TextBox 4">
            <a:extLst>
              <a:ext uri="{FF2B5EF4-FFF2-40B4-BE49-F238E27FC236}">
                <a16:creationId xmlns:a16="http://schemas.microsoft.com/office/drawing/2014/main" id="{638EFABB-1D9E-B4FC-CCE9-4EC0BAB14C6B}"/>
              </a:ext>
            </a:extLst>
          </p:cNvPr>
          <p:cNvSpPr txBox="1"/>
          <p:nvPr/>
        </p:nvSpPr>
        <p:spPr>
          <a:xfrm>
            <a:off x="3707807" y="3523869"/>
            <a:ext cx="1212191" cy="338554"/>
          </a:xfrm>
          <a:prstGeom prst="rect">
            <a:avLst/>
          </a:prstGeom>
          <a:solidFill>
            <a:schemeClr val="accent5"/>
          </a:solidFill>
        </p:spPr>
        <p:txBody>
          <a:bodyPr wrap="none" rtlCol="0">
            <a:spAutoFit/>
          </a:bodyPr>
          <a:lstStyle/>
          <a:p>
            <a:pPr marL="0" indent="0" algn="l">
              <a:buNone/>
            </a:pPr>
            <a:r>
              <a:rPr lang="en-US" sz="1600" dirty="0">
                <a:latin typeface="Tahoma" panose="020B0604030504040204" pitchFamily="34" charset="0"/>
                <a:ea typeface="Tahoma" panose="020B0604030504040204" pitchFamily="34" charset="0"/>
                <a:cs typeface="Tahoma" panose="020B0604030504040204" pitchFamily="34" charset="0"/>
              </a:rPr>
              <a:t>Bayes’ Rule</a:t>
            </a:r>
          </a:p>
        </p:txBody>
      </p:sp>
      <p:sp>
        <p:nvSpPr>
          <p:cNvPr id="6" name="TextBox 5">
            <a:extLst>
              <a:ext uri="{FF2B5EF4-FFF2-40B4-BE49-F238E27FC236}">
                <a16:creationId xmlns:a16="http://schemas.microsoft.com/office/drawing/2014/main" id="{0FEDF89A-493E-9EE2-42A3-ED2DFB2A0D48}"/>
              </a:ext>
            </a:extLst>
          </p:cNvPr>
          <p:cNvSpPr txBox="1"/>
          <p:nvPr/>
        </p:nvSpPr>
        <p:spPr>
          <a:xfrm>
            <a:off x="840508" y="4439266"/>
            <a:ext cx="7330098" cy="1643527"/>
          </a:xfrm>
          <a:prstGeom prst="rect">
            <a:avLst/>
          </a:prstGeom>
          <a:noFill/>
        </p:spPr>
        <p:txBody>
          <a:bodyPr wrap="square" rtlCol="0">
            <a:spAutoFit/>
          </a:bodyPr>
          <a:lstStyle/>
          <a:p>
            <a:pPr algn="ctr">
              <a:buNone/>
            </a:pPr>
            <a:r>
              <a:rPr lang="en-US" sz="1800" dirty="0">
                <a:latin typeface="Tahoma" panose="020B0604030504040204" pitchFamily="34" charset="0"/>
                <a:ea typeface="Tahoma" panose="020B0604030504040204" pitchFamily="34" charset="0"/>
                <a:cs typeface="Tahoma" panose="020B0604030504040204" pitchFamily="34" charset="0"/>
              </a:rPr>
              <a:t>Typically in DS (or stats) we are trying to find the probability of some outcome (A) given some data (B) </a:t>
            </a:r>
          </a:p>
          <a:p>
            <a:pPr algn="ctr">
              <a:buNone/>
            </a:pPr>
            <a:endParaRPr lang="en-US" sz="1800" dirty="0">
              <a:latin typeface="Tahoma" panose="020B0604030504040204" pitchFamily="34" charset="0"/>
              <a:ea typeface="Tahoma" panose="020B0604030504040204" pitchFamily="34" charset="0"/>
              <a:cs typeface="Tahoma" panose="020B0604030504040204" pitchFamily="34" charset="0"/>
            </a:endParaRPr>
          </a:p>
          <a:p>
            <a:pPr algn="ctr">
              <a:buNone/>
            </a:pPr>
            <a:r>
              <a:rPr lang="en-US" sz="1800" dirty="0">
                <a:latin typeface="Tahoma" panose="020B0604030504040204" pitchFamily="34" charset="0"/>
                <a:ea typeface="Tahoma" panose="020B0604030504040204" pitchFamily="34" charset="0"/>
                <a:cs typeface="Tahoma" panose="020B0604030504040204" pitchFamily="34" charset="0"/>
              </a:rPr>
              <a:t>Bayes’ Rule allows us to flip this….</a:t>
            </a:r>
          </a:p>
          <a:p>
            <a:pPr marL="0" indent="0" algn="l">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85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E053-275C-7F84-3B1A-B401C39AE222}"/>
              </a:ext>
            </a:extLst>
          </p:cNvPr>
          <p:cNvSpPr>
            <a:spLocks noGrp="1"/>
          </p:cNvSpPr>
          <p:nvPr>
            <p:ph type="title"/>
          </p:nvPr>
        </p:nvSpPr>
        <p:spPr/>
        <p:txBody>
          <a:bodyPr/>
          <a:lstStyle/>
          <a:p>
            <a:r>
              <a:rPr lang="en-US" dirty="0"/>
              <a:t>Motivating example: Spam</a:t>
            </a:r>
          </a:p>
        </p:txBody>
      </p:sp>
      <p:sp>
        <p:nvSpPr>
          <p:cNvPr id="4" name="Slide Number Placeholder 3">
            <a:extLst>
              <a:ext uri="{FF2B5EF4-FFF2-40B4-BE49-F238E27FC236}">
                <a16:creationId xmlns:a16="http://schemas.microsoft.com/office/drawing/2014/main" id="{7CCD6F5B-6322-0792-DB0C-A59F581695B9}"/>
              </a:ext>
            </a:extLst>
          </p:cNvPr>
          <p:cNvSpPr>
            <a:spLocks noGrp="1"/>
          </p:cNvSpPr>
          <p:nvPr>
            <p:ph type="sldNum" sz="quarter" idx="10"/>
          </p:nvPr>
        </p:nvSpPr>
        <p:spPr>
          <a:xfrm>
            <a:off x="6776578" y="4236812"/>
            <a:ext cx="1983964" cy="449733"/>
          </a:xfrm>
        </p:spPr>
        <p:txBody>
          <a:bodyPr/>
          <a:lstStyle/>
          <a:p>
            <a:fld id="{ABBEE3BA-F264-1746-880E-39AD601DF2B1}" type="slidenum">
              <a:rPr lang="en-US" smtClean="0"/>
              <a:t>2</a:t>
            </a:fld>
            <a:endParaRPr lang="en-US"/>
          </a:p>
        </p:txBody>
      </p:sp>
      <p:sp>
        <p:nvSpPr>
          <p:cNvPr id="11" name="Content Placeholder 2">
            <a:extLst>
              <a:ext uri="{FF2B5EF4-FFF2-40B4-BE49-F238E27FC236}">
                <a16:creationId xmlns:a16="http://schemas.microsoft.com/office/drawing/2014/main" id="{73BC4C69-24B7-4363-BAA9-E94A932F3FAE}"/>
              </a:ext>
            </a:extLst>
          </p:cNvPr>
          <p:cNvSpPr txBox="1">
            <a:spLocks/>
          </p:cNvSpPr>
          <p:nvPr/>
        </p:nvSpPr>
        <p:spPr bwMode="auto">
          <a:xfrm>
            <a:off x="5864263" y="980766"/>
            <a:ext cx="2754388" cy="398922"/>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marL="0" indent="0">
              <a:buClrTx/>
              <a:buNone/>
            </a:pPr>
            <a:r>
              <a:rPr lang="en-US" kern="0" dirty="0"/>
              <a:t>Recently in my texts:</a:t>
            </a:r>
          </a:p>
        </p:txBody>
      </p:sp>
      <p:sp>
        <p:nvSpPr>
          <p:cNvPr id="12" name="Content Placeholder 2">
            <a:extLst>
              <a:ext uri="{FF2B5EF4-FFF2-40B4-BE49-F238E27FC236}">
                <a16:creationId xmlns:a16="http://schemas.microsoft.com/office/drawing/2014/main" id="{5C4E128A-27BB-4F61-9FAD-5BD407D196BF}"/>
              </a:ext>
            </a:extLst>
          </p:cNvPr>
          <p:cNvSpPr txBox="1">
            <a:spLocks/>
          </p:cNvSpPr>
          <p:nvPr/>
        </p:nvSpPr>
        <p:spPr bwMode="auto">
          <a:xfrm>
            <a:off x="805826" y="980765"/>
            <a:ext cx="2962132" cy="422443"/>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marL="0" indent="0">
              <a:buClrTx/>
              <a:buNone/>
            </a:pPr>
            <a:r>
              <a:rPr lang="en-US" kern="0" dirty="0"/>
              <a:t>Recently in my email:</a:t>
            </a:r>
          </a:p>
        </p:txBody>
      </p:sp>
      <p:pic>
        <p:nvPicPr>
          <p:cNvPr id="15" name="Picture 14" descr="A screenshot of a email&#10;&#10;Description automatically generated">
            <a:extLst>
              <a:ext uri="{FF2B5EF4-FFF2-40B4-BE49-F238E27FC236}">
                <a16:creationId xmlns:a16="http://schemas.microsoft.com/office/drawing/2014/main" id="{3C96C71A-EF8B-B853-AA1D-7FD2768999BF}"/>
              </a:ext>
            </a:extLst>
          </p:cNvPr>
          <p:cNvPicPr>
            <a:picLocks noChangeAspect="1"/>
          </p:cNvPicPr>
          <p:nvPr/>
        </p:nvPicPr>
        <p:blipFill>
          <a:blip r:embed="rId3"/>
          <a:stretch>
            <a:fillRect/>
          </a:stretch>
        </p:blipFill>
        <p:spPr>
          <a:xfrm>
            <a:off x="115614" y="1649186"/>
            <a:ext cx="4519067" cy="4224345"/>
          </a:xfrm>
          <a:prstGeom prst="rect">
            <a:avLst/>
          </a:prstGeom>
        </p:spPr>
      </p:pic>
      <p:pic>
        <p:nvPicPr>
          <p:cNvPr id="10" name="Picture 9" descr="A message on a computer&#10;&#10;Description automatically generated with medium confidence">
            <a:extLst>
              <a:ext uri="{FF2B5EF4-FFF2-40B4-BE49-F238E27FC236}">
                <a16:creationId xmlns:a16="http://schemas.microsoft.com/office/drawing/2014/main" id="{BACBCBF8-45C9-D7FA-6C74-DD790709E9F0}"/>
              </a:ext>
            </a:extLst>
          </p:cNvPr>
          <p:cNvPicPr>
            <a:picLocks noChangeAspect="1"/>
          </p:cNvPicPr>
          <p:nvPr/>
        </p:nvPicPr>
        <p:blipFill>
          <a:blip r:embed="rId4"/>
          <a:stretch>
            <a:fillRect/>
          </a:stretch>
        </p:blipFill>
        <p:spPr>
          <a:xfrm>
            <a:off x="4830672" y="1649187"/>
            <a:ext cx="4387070" cy="3022204"/>
          </a:xfrm>
          <a:prstGeom prst="rect">
            <a:avLst/>
          </a:prstGeom>
        </p:spPr>
      </p:pic>
      <p:sp>
        <p:nvSpPr>
          <p:cNvPr id="3" name="Content Placeholder 2">
            <a:extLst>
              <a:ext uri="{FF2B5EF4-FFF2-40B4-BE49-F238E27FC236}">
                <a16:creationId xmlns:a16="http://schemas.microsoft.com/office/drawing/2014/main" id="{2BB25217-0E01-A79E-57AF-DD1C363A007F}"/>
              </a:ext>
            </a:extLst>
          </p:cNvPr>
          <p:cNvSpPr>
            <a:spLocks noGrp="1"/>
          </p:cNvSpPr>
          <p:nvPr>
            <p:ph idx="1"/>
          </p:nvPr>
        </p:nvSpPr>
        <p:spPr>
          <a:xfrm>
            <a:off x="3328276" y="4940890"/>
            <a:ext cx="3695931" cy="1618883"/>
          </a:xfrm>
          <a:solidFill>
            <a:schemeClr val="accent5"/>
          </a:solidFill>
        </p:spPr>
        <p:txBody>
          <a:bodyPr/>
          <a:lstStyle/>
          <a:p>
            <a:r>
              <a:rPr lang="en-US" sz="1600" dirty="0"/>
              <a:t>What is the business problem?</a:t>
            </a:r>
          </a:p>
          <a:p>
            <a:r>
              <a:rPr lang="en-US" sz="1600" dirty="0"/>
              <a:t>What is the data science problem?</a:t>
            </a:r>
          </a:p>
          <a:p>
            <a:r>
              <a:rPr lang="en-US" sz="1600" dirty="0"/>
              <a:t>What are the costs/benefits? </a:t>
            </a:r>
          </a:p>
          <a:p>
            <a:r>
              <a:rPr lang="en-US" sz="1600" dirty="0"/>
              <a:t>How would you set a threshold?</a:t>
            </a:r>
          </a:p>
          <a:p>
            <a:r>
              <a:rPr lang="en-US" sz="1600" dirty="0"/>
              <a:t>What action would you take?</a:t>
            </a:r>
          </a:p>
        </p:txBody>
      </p:sp>
    </p:spTree>
    <p:extLst>
      <p:ext uri="{BB962C8B-B14F-4D97-AF65-F5344CB8AC3E}">
        <p14:creationId xmlns:p14="http://schemas.microsoft.com/office/powerpoint/2010/main" val="42665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 grpId="0"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4889-F1C0-61B7-1027-07609BAE3902}"/>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9473970B-235B-F757-61E8-081530CA4CCA}"/>
              </a:ext>
            </a:extLst>
          </p:cNvPr>
          <p:cNvSpPr>
            <a:spLocks noGrp="1"/>
          </p:cNvSpPr>
          <p:nvPr>
            <p:ph idx="1"/>
          </p:nvPr>
        </p:nvSpPr>
        <p:spPr>
          <a:xfrm>
            <a:off x="457199" y="1021899"/>
            <a:ext cx="8406581" cy="1219856"/>
          </a:xfrm>
        </p:spPr>
        <p:txBody>
          <a:bodyPr/>
          <a:lstStyle/>
          <a:p>
            <a:r>
              <a:rPr lang="en-US" dirty="0"/>
              <a:t>Example</a:t>
            </a:r>
          </a:p>
        </p:txBody>
      </p:sp>
      <p:sp>
        <p:nvSpPr>
          <p:cNvPr id="4" name="Slide Number Placeholder 3">
            <a:extLst>
              <a:ext uri="{FF2B5EF4-FFF2-40B4-BE49-F238E27FC236}">
                <a16:creationId xmlns:a16="http://schemas.microsoft.com/office/drawing/2014/main" id="{CF8CFE3D-13A4-BFA4-A9AD-4E75B31B1501}"/>
              </a:ext>
            </a:extLst>
          </p:cNvPr>
          <p:cNvSpPr>
            <a:spLocks noGrp="1"/>
          </p:cNvSpPr>
          <p:nvPr>
            <p:ph type="sldNum" sz="quarter" idx="10"/>
          </p:nvPr>
        </p:nvSpPr>
        <p:spPr/>
        <p:txBody>
          <a:bodyPr/>
          <a:lstStyle/>
          <a:p>
            <a:fld id="{ABBEE3BA-F264-1746-880E-39AD601DF2B1}" type="slidenum">
              <a:rPr lang="en-US" smtClean="0"/>
              <a:t>20</a:t>
            </a:fld>
            <a:endParaRPr lang="en-US"/>
          </a:p>
        </p:txBody>
      </p:sp>
      <p:graphicFrame>
        <p:nvGraphicFramePr>
          <p:cNvPr id="5" name="Group 10">
            <a:extLst>
              <a:ext uri="{FF2B5EF4-FFF2-40B4-BE49-F238E27FC236}">
                <a16:creationId xmlns:a16="http://schemas.microsoft.com/office/drawing/2014/main" id="{922EEA2E-C240-AF2E-271D-49AE91250FED}"/>
              </a:ext>
            </a:extLst>
          </p:cNvPr>
          <p:cNvGraphicFramePr>
            <a:graphicFrameLocks noGrp="1"/>
          </p:cNvGraphicFramePr>
          <p:nvPr>
            <p:extLst>
              <p:ext uri="{D42A27DB-BD31-4B8C-83A1-F6EECF244321}">
                <p14:modId xmlns:p14="http://schemas.microsoft.com/office/powerpoint/2010/main" val="1505743733"/>
              </p:ext>
            </p:extLst>
          </p:nvPr>
        </p:nvGraphicFramePr>
        <p:xfrm>
          <a:off x="1794933" y="1543764"/>
          <a:ext cx="5554133" cy="2255520"/>
        </p:xfrm>
        <a:graphic>
          <a:graphicData uri="http://schemas.openxmlformats.org/drawingml/2006/table">
            <a:tbl>
              <a:tblPr/>
              <a:tblGrid>
                <a:gridCol w="1474999">
                  <a:extLst>
                    <a:ext uri="{9D8B030D-6E8A-4147-A177-3AD203B41FA5}">
                      <a16:colId xmlns:a16="http://schemas.microsoft.com/office/drawing/2014/main" val="20000"/>
                    </a:ext>
                  </a:extLst>
                </a:gridCol>
                <a:gridCol w="573469">
                  <a:extLst>
                    <a:ext uri="{9D8B030D-6E8A-4147-A177-3AD203B41FA5}">
                      <a16:colId xmlns:a16="http://schemas.microsoft.com/office/drawing/2014/main" val="20001"/>
                    </a:ext>
                  </a:extLst>
                </a:gridCol>
                <a:gridCol w="972736">
                  <a:extLst>
                    <a:ext uri="{9D8B030D-6E8A-4147-A177-3AD203B41FA5}">
                      <a16:colId xmlns:a16="http://schemas.microsoft.com/office/drawing/2014/main" val="20002"/>
                    </a:ext>
                  </a:extLst>
                </a:gridCol>
                <a:gridCol w="1336400">
                  <a:extLst>
                    <a:ext uri="{9D8B030D-6E8A-4147-A177-3AD203B41FA5}">
                      <a16:colId xmlns:a16="http://schemas.microsoft.com/office/drawing/2014/main" val="20003"/>
                    </a:ext>
                  </a:extLst>
                </a:gridCol>
                <a:gridCol w="1196529">
                  <a:extLst>
                    <a:ext uri="{9D8B030D-6E8A-4147-A177-3AD203B41FA5}">
                      <a16:colId xmlns:a16="http://schemas.microsoft.com/office/drawing/2014/main" val="20004"/>
                    </a:ext>
                  </a:extLst>
                </a:gridCol>
              </a:tblGrid>
              <a:tr h="551572">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Customer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Income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No. credit cards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1" i="0" u="none" strike="noStrike" cap="none" normalizeH="0" baseline="0" dirty="0">
                          <a:ln>
                            <a:noFill/>
                          </a:ln>
                          <a:solidFill>
                            <a:schemeClr val="tx1"/>
                          </a:solidFill>
                          <a:effectLst/>
                          <a:latin typeface="Arial" charset="0"/>
                        </a:rPr>
                        <a:t>Response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86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John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35K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94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Charlene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4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Rayshawn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63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200K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86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59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170K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414">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Nellie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40K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sz="1600" b="0" i="0" u="none" strike="noStrike" cap="none" normalizeH="0" baseline="0" dirty="0">
                          <a:ln>
                            <a:noFill/>
                          </a:ln>
                          <a:solidFill>
                            <a:schemeClr val="tx1"/>
                          </a:solidFill>
                          <a:effectLst/>
                          <a:latin typeface="Arial"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Box 5">
            <a:extLst>
              <a:ext uri="{FF2B5EF4-FFF2-40B4-BE49-F238E27FC236}">
                <a16:creationId xmlns:a16="http://schemas.microsoft.com/office/drawing/2014/main" id="{988E0BB3-3C37-7A7A-B512-7DB5CF018A8E}"/>
              </a:ext>
            </a:extLst>
          </p:cNvPr>
          <p:cNvSpPr txBox="1"/>
          <p:nvPr/>
        </p:nvSpPr>
        <p:spPr>
          <a:xfrm>
            <a:off x="1650481" y="4312133"/>
            <a:ext cx="5969519" cy="2246769"/>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	</a:t>
            </a:r>
          </a:p>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P(Yes | Age=25, Income=40k, credit cards = 4, …)</a:t>
            </a:r>
          </a:p>
          <a:p>
            <a:pPr>
              <a:buNone/>
            </a:pPr>
            <a:r>
              <a:rPr lang="en-US" sz="2000" dirty="0">
                <a:latin typeface="Tahoma" panose="020B0604030504040204" pitchFamily="34" charset="0"/>
                <a:ea typeface="Tahoma" panose="020B0604030504040204" pitchFamily="34" charset="0"/>
                <a:cs typeface="Tahoma" panose="020B0604030504040204" pitchFamily="34" charset="0"/>
              </a:rPr>
              <a:t>	= P(Yes | features)</a:t>
            </a:r>
          </a:p>
          <a:p>
            <a:pPr>
              <a:buNone/>
            </a:pPr>
            <a:r>
              <a:rPr lang="en-US" sz="2000" dirty="0">
                <a:latin typeface="Tahoma" panose="020B0604030504040204" pitchFamily="34" charset="0"/>
                <a:ea typeface="Tahoma" panose="020B0604030504040204" pitchFamily="34" charset="0"/>
                <a:cs typeface="Tahoma" panose="020B0604030504040204" pitchFamily="34" charset="0"/>
              </a:rPr>
              <a:t>	= P(features | Yes) x P(Yes) / P(features)</a:t>
            </a:r>
          </a:p>
          <a:p>
            <a:pPr>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1A82055-478A-BCE0-B6A2-39C0A61C2F3E}"/>
              </a:ext>
            </a:extLst>
          </p:cNvPr>
          <p:cNvSpPr txBox="1"/>
          <p:nvPr/>
        </p:nvSpPr>
        <p:spPr>
          <a:xfrm>
            <a:off x="1190304" y="4059502"/>
            <a:ext cx="6763390" cy="400110"/>
          </a:xfrm>
          <a:prstGeom prst="rect">
            <a:avLst/>
          </a:prstGeom>
          <a:no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Predictive models are really just conditional probabilities…</a:t>
            </a:r>
          </a:p>
        </p:txBody>
      </p:sp>
      <p:sp>
        <p:nvSpPr>
          <p:cNvPr id="9" name="TextBox 8">
            <a:extLst>
              <a:ext uri="{FF2B5EF4-FFF2-40B4-BE49-F238E27FC236}">
                <a16:creationId xmlns:a16="http://schemas.microsoft.com/office/drawing/2014/main" id="{27FED6CB-1367-9E11-458B-1B3E55C50958}"/>
              </a:ext>
            </a:extLst>
          </p:cNvPr>
          <p:cNvSpPr txBox="1"/>
          <p:nvPr/>
        </p:nvSpPr>
        <p:spPr>
          <a:xfrm>
            <a:off x="2903838" y="6045170"/>
            <a:ext cx="2852832"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This is the Bayes part…</a:t>
            </a:r>
          </a:p>
        </p:txBody>
      </p:sp>
    </p:spTree>
    <p:extLst>
      <p:ext uri="{BB962C8B-B14F-4D97-AF65-F5344CB8AC3E}">
        <p14:creationId xmlns:p14="http://schemas.microsoft.com/office/powerpoint/2010/main" val="28310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D6CF-1FB7-280A-C0CB-EDE9D6F71AAA}"/>
              </a:ext>
            </a:extLst>
          </p:cNvPr>
          <p:cNvSpPr>
            <a:spLocks noGrp="1"/>
          </p:cNvSpPr>
          <p:nvPr>
            <p:ph type="title"/>
          </p:nvPr>
        </p:nvSpPr>
        <p:spPr/>
        <p:txBody>
          <a:bodyPr/>
          <a:lstStyle/>
          <a:p>
            <a:r>
              <a:rPr lang="en-US" dirty="0"/>
              <a:t>Applying Bayes’ Rule in Data Science</a:t>
            </a:r>
          </a:p>
        </p:txBody>
      </p:sp>
      <p:sp>
        <p:nvSpPr>
          <p:cNvPr id="4" name="Slide Number Placeholder 3">
            <a:extLst>
              <a:ext uri="{FF2B5EF4-FFF2-40B4-BE49-F238E27FC236}">
                <a16:creationId xmlns:a16="http://schemas.microsoft.com/office/drawing/2014/main" id="{10F31C48-37EA-0675-FD9B-144503AE37D0}"/>
              </a:ext>
            </a:extLst>
          </p:cNvPr>
          <p:cNvSpPr>
            <a:spLocks noGrp="1"/>
          </p:cNvSpPr>
          <p:nvPr>
            <p:ph type="sldNum" sz="quarter" idx="10"/>
          </p:nvPr>
        </p:nvSpPr>
        <p:spPr/>
        <p:txBody>
          <a:bodyPr/>
          <a:lstStyle/>
          <a:p>
            <a:fld id="{ABBEE3BA-F264-1746-880E-39AD601DF2B1}" type="slidenum">
              <a:rPr lang="en-US" smtClean="0"/>
              <a:t>21</a:t>
            </a:fld>
            <a:endParaRPr lang="en-US"/>
          </a:p>
        </p:txBody>
      </p:sp>
      <p:sp>
        <p:nvSpPr>
          <p:cNvPr id="5" name="Content Placeholder 4">
            <a:extLst>
              <a:ext uri="{FF2B5EF4-FFF2-40B4-BE49-F238E27FC236}">
                <a16:creationId xmlns:a16="http://schemas.microsoft.com/office/drawing/2014/main" id="{4815BE46-58B4-30E3-C761-30644E05417C}"/>
              </a:ext>
            </a:extLst>
          </p:cNvPr>
          <p:cNvSpPr txBox="1">
            <a:spLocks noGrp="1"/>
          </p:cNvSpPr>
          <p:nvPr>
            <p:ph idx="1"/>
          </p:nvPr>
        </p:nvSpPr>
        <p:spPr>
          <a:xfrm>
            <a:off x="94268" y="1031326"/>
            <a:ext cx="8946037" cy="3293209"/>
          </a:xfrm>
          <a:prstGeom prst="rect">
            <a:avLst/>
          </a:prstGeom>
          <a:no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Now we have reduced the problem to calculating:</a:t>
            </a:r>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		P(</a:t>
            </a:r>
            <a:r>
              <a:rPr lang="en-US" sz="2000" i="1" dirty="0">
                <a:latin typeface="Tahoma" panose="020B0604030504040204" pitchFamily="34" charset="0"/>
                <a:ea typeface="Tahoma" panose="020B0604030504040204" pitchFamily="34" charset="0"/>
                <a:cs typeface="Tahoma" panose="020B0604030504040204" pitchFamily="34" charset="0"/>
              </a:rPr>
              <a:t>features</a:t>
            </a:r>
            <a:r>
              <a:rPr lang="en-US" sz="2000" dirty="0">
                <a:latin typeface="Tahoma" panose="020B0604030504040204" pitchFamily="34" charset="0"/>
                <a:ea typeface="Tahoma" panose="020B0604030504040204" pitchFamily="34" charset="0"/>
                <a:cs typeface="Tahoma" panose="020B0604030504040204" pitchFamily="34" charset="0"/>
              </a:rPr>
              <a:t> | Yes) x P(Yes) / P(</a:t>
            </a:r>
            <a:r>
              <a:rPr lang="en-US" sz="2000" i="1" dirty="0">
                <a:latin typeface="Tahoma" panose="020B0604030504040204" pitchFamily="34" charset="0"/>
                <a:ea typeface="Tahoma" panose="020B0604030504040204" pitchFamily="34" charset="0"/>
                <a:cs typeface="Tahoma" panose="020B0604030504040204" pitchFamily="34" charset="0"/>
              </a:rPr>
              <a:t>features</a:t>
            </a:r>
            <a:r>
              <a:rPr lang="en-US" sz="2000" dirty="0">
                <a:latin typeface="Tahoma" panose="020B0604030504040204" pitchFamily="34" charset="0"/>
                <a:ea typeface="Tahoma" panose="020B0604030504040204" pitchFamily="34" charset="0"/>
                <a:cs typeface="Tahoma" panose="020B0604030504040204" pitchFamily="34" charset="0"/>
              </a:rPr>
              <a:t>)</a:t>
            </a:r>
          </a:p>
          <a:p>
            <a:pPr marL="0" indent="0">
              <a:buNone/>
            </a:pPr>
            <a:endParaRPr lang="en-US" dirty="0"/>
          </a:p>
          <a:p>
            <a:pPr marL="0" indent="0">
              <a:buNone/>
            </a:pPr>
            <a:r>
              <a:rPr lang="en-US" sz="2000" dirty="0">
                <a:latin typeface="Tahoma" panose="020B0604030504040204" pitchFamily="34" charset="0"/>
                <a:ea typeface="Tahoma" panose="020B0604030504040204" pitchFamily="34" charset="0"/>
                <a:cs typeface="Tahoma" panose="020B0604030504040204" pitchFamily="34" charset="0"/>
              </a:rPr>
              <a:t>Now we make an assumption – a </a:t>
            </a:r>
            <a:r>
              <a:rPr lang="en-US" sz="2000" b="1" dirty="0">
                <a:latin typeface="Tahoma" panose="020B0604030504040204" pitchFamily="34" charset="0"/>
                <a:ea typeface="Tahoma" panose="020B0604030504040204" pitchFamily="34" charset="0"/>
                <a:cs typeface="Tahoma" panose="020B0604030504040204" pitchFamily="34" charset="0"/>
              </a:rPr>
              <a:t>naïve </a:t>
            </a:r>
            <a:r>
              <a:rPr lang="en-US" sz="2000" dirty="0">
                <a:latin typeface="Tahoma" panose="020B0604030504040204" pitchFamily="34" charset="0"/>
                <a:ea typeface="Tahoma" panose="020B0604030504040204" pitchFamily="34" charset="0"/>
                <a:cs typeface="Tahoma" panose="020B0604030504040204" pitchFamily="34" charset="0"/>
              </a:rPr>
              <a:t>assumption – that the features are </a:t>
            </a:r>
            <a:r>
              <a:rPr lang="en-US" i="1" dirty="0"/>
              <a:t>conditionally i</a:t>
            </a:r>
            <a:r>
              <a:rPr lang="en-US" sz="2000" i="1" dirty="0">
                <a:latin typeface="Tahoma" panose="020B0604030504040204" pitchFamily="34" charset="0"/>
                <a:ea typeface="Tahoma" panose="020B0604030504040204" pitchFamily="34" charset="0"/>
                <a:cs typeface="Tahoma" panose="020B0604030504040204" pitchFamily="34" charset="0"/>
              </a:rPr>
              <a:t>ndependent:</a:t>
            </a:r>
          </a:p>
          <a:p>
            <a:pPr marL="0" indent="0">
              <a:buNone/>
            </a:pPr>
            <a:endParaRPr lang="en-US" i="1" dirty="0"/>
          </a:p>
          <a:p>
            <a:pPr marL="0" indent="0">
              <a:buNone/>
            </a:pPr>
            <a:r>
              <a:rPr lang="en-US" sz="2000" i="1" dirty="0">
                <a:latin typeface="Tahoma" panose="020B0604030504040204" pitchFamily="34" charset="0"/>
                <a:ea typeface="Tahoma" panose="020B0604030504040204" pitchFamily="34" charset="0"/>
                <a:cs typeface="Tahoma" panose="020B0604030504040204" pitchFamily="34" charset="0"/>
              </a:rPr>
              <a:t>	     P(features </a:t>
            </a:r>
            <a:r>
              <a:rPr lang="en-US" sz="2000" dirty="0">
                <a:latin typeface="Tahoma" panose="020B0604030504040204" pitchFamily="34" charset="0"/>
                <a:ea typeface="Tahoma" panose="020B0604030504040204" pitchFamily="34" charset="0"/>
                <a:cs typeface="Tahoma" panose="020B0604030504040204" pitchFamily="34" charset="0"/>
              </a:rPr>
              <a:t>| Yes) = P(</a:t>
            </a:r>
            <a:r>
              <a:rPr lang="en-US" sz="2000" i="1" dirty="0">
                <a:latin typeface="Tahoma" panose="020B0604030504040204" pitchFamily="34" charset="0"/>
                <a:ea typeface="Tahoma" panose="020B0604030504040204" pitchFamily="34" charset="0"/>
                <a:cs typeface="Tahoma" panose="020B0604030504040204" pitchFamily="34" charset="0"/>
              </a:rPr>
              <a:t>f</a:t>
            </a:r>
            <a:r>
              <a:rPr lang="en-US" sz="2000" i="1" baseline="-25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|Yes) x P(</a:t>
            </a:r>
            <a:r>
              <a:rPr lang="en-US" sz="2000" i="1" dirty="0">
                <a:latin typeface="Tahoma" panose="020B0604030504040204" pitchFamily="34" charset="0"/>
                <a:ea typeface="Tahoma" panose="020B0604030504040204" pitchFamily="34" charset="0"/>
                <a:cs typeface="Tahoma" panose="020B0604030504040204" pitchFamily="34" charset="0"/>
              </a:rPr>
              <a:t>f</a:t>
            </a:r>
            <a:r>
              <a:rPr lang="en-US" i="1" baseline="-25000" dirty="0"/>
              <a:t>2</a:t>
            </a:r>
            <a:r>
              <a:rPr lang="en-US" sz="2000" dirty="0">
                <a:latin typeface="Tahoma" panose="020B0604030504040204" pitchFamily="34" charset="0"/>
                <a:ea typeface="Tahoma" panose="020B0604030504040204" pitchFamily="34" charset="0"/>
                <a:cs typeface="Tahoma" panose="020B0604030504040204" pitchFamily="34" charset="0"/>
              </a:rPr>
              <a:t>|Yes) x … x P(</a:t>
            </a:r>
            <a:r>
              <a:rPr lang="en-US" sz="2000" i="1" dirty="0" err="1">
                <a:latin typeface="Tahoma" panose="020B0604030504040204" pitchFamily="34" charset="0"/>
                <a:ea typeface="Tahoma" panose="020B0604030504040204" pitchFamily="34" charset="0"/>
                <a:cs typeface="Tahoma" panose="020B0604030504040204" pitchFamily="34" charset="0"/>
              </a:rPr>
              <a:t>f</a:t>
            </a:r>
            <a:r>
              <a:rPr lang="en-US" i="1" baseline="-25000" dirty="0" err="1"/>
              <a:t>k</a:t>
            </a:r>
            <a:r>
              <a:rPr lang="en-US" sz="2000" dirty="0" err="1">
                <a:latin typeface="Tahoma" panose="020B0604030504040204" pitchFamily="34" charset="0"/>
                <a:ea typeface="Tahoma" panose="020B0604030504040204" pitchFamily="34" charset="0"/>
                <a:cs typeface="Tahoma" panose="020B0604030504040204" pitchFamily="34" charset="0"/>
              </a:rPr>
              <a:t>|Yes</a:t>
            </a:r>
            <a:r>
              <a:rPr lang="en-US" sz="2000" dirty="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89EFD70C-DCE0-37FF-144A-33216A0F91D0}"/>
              </a:ext>
            </a:extLst>
          </p:cNvPr>
          <p:cNvSpPr txBox="1"/>
          <p:nvPr/>
        </p:nvSpPr>
        <p:spPr>
          <a:xfrm>
            <a:off x="1036949" y="4004704"/>
            <a:ext cx="7220932" cy="707886"/>
          </a:xfrm>
          <a:prstGeom prst="rect">
            <a:avLst/>
          </a:prstGeom>
          <a:solidFill>
            <a:schemeClr val="accent5"/>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These components are usually easily calculated from training data</a:t>
            </a:r>
          </a:p>
        </p:txBody>
      </p:sp>
      <p:sp>
        <p:nvSpPr>
          <p:cNvPr id="19" name="TextBox 18">
            <a:extLst>
              <a:ext uri="{FF2B5EF4-FFF2-40B4-BE49-F238E27FC236}">
                <a16:creationId xmlns:a16="http://schemas.microsoft.com/office/drawing/2014/main" id="{A499E0A8-FAA7-0BF3-ABF5-E3FA41F1BE8C}"/>
              </a:ext>
            </a:extLst>
          </p:cNvPr>
          <p:cNvSpPr txBox="1"/>
          <p:nvPr/>
        </p:nvSpPr>
        <p:spPr>
          <a:xfrm>
            <a:off x="3015572" y="5078797"/>
            <a:ext cx="2819618"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This is the Naïve part…</a:t>
            </a:r>
          </a:p>
        </p:txBody>
      </p:sp>
    </p:spTree>
    <p:extLst>
      <p:ext uri="{BB962C8B-B14F-4D97-AF65-F5344CB8AC3E}">
        <p14:creationId xmlns:p14="http://schemas.microsoft.com/office/powerpoint/2010/main" val="199586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1"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521713" y="104939"/>
            <a:ext cx="8153400" cy="914400"/>
          </a:xfrm>
        </p:spPr>
        <p:txBody>
          <a:bodyPr>
            <a:normAutofit/>
          </a:bodyPr>
          <a:lstStyle/>
          <a:p>
            <a:pPr>
              <a:defRPr/>
            </a:pPr>
            <a:r>
              <a:rPr lang="en-US" sz="3200" dirty="0"/>
              <a:t>Getting back to spam…</a:t>
            </a:r>
          </a:p>
        </p:txBody>
      </p:sp>
      <p:sp>
        <p:nvSpPr>
          <p:cNvPr id="3097" name="Text Box 24"/>
          <p:cNvSpPr txBox="1">
            <a:spLocks noChangeArrowheads="1"/>
          </p:cNvSpPr>
          <p:nvPr/>
        </p:nvSpPr>
        <p:spPr bwMode="auto">
          <a:xfrm>
            <a:off x="3032075" y="4583547"/>
            <a:ext cx="335438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New Case to classify “a b d”</a:t>
            </a:r>
          </a:p>
          <a:p>
            <a:endParaRPr lang="en-US" dirty="0"/>
          </a:p>
        </p:txBody>
      </p:sp>
      <p:sp>
        <p:nvSpPr>
          <p:cNvPr id="3104" name="Text Box 23"/>
          <p:cNvSpPr txBox="1">
            <a:spLocks noChangeArrowheads="1"/>
          </p:cNvSpPr>
          <p:nvPr/>
        </p:nvSpPr>
        <p:spPr bwMode="auto">
          <a:xfrm>
            <a:off x="3388230" y="5152933"/>
            <a:ext cx="26420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P(Spam=1| “a b d”) ?</a:t>
            </a:r>
          </a:p>
        </p:txBody>
      </p:sp>
      <p:graphicFrame>
        <p:nvGraphicFramePr>
          <p:cNvPr id="2" name="Table 1"/>
          <p:cNvGraphicFramePr>
            <a:graphicFrameLocks noGrp="1"/>
          </p:cNvGraphicFramePr>
          <p:nvPr>
            <p:extLst>
              <p:ext uri="{D42A27DB-BD31-4B8C-83A1-F6EECF244321}">
                <p14:modId xmlns:p14="http://schemas.microsoft.com/office/powerpoint/2010/main" val="2334513862"/>
              </p:ext>
            </p:extLst>
          </p:nvPr>
        </p:nvGraphicFramePr>
        <p:xfrm>
          <a:off x="3591403" y="1505012"/>
          <a:ext cx="2235724" cy="2857500"/>
        </p:xfrm>
        <a:graphic>
          <a:graphicData uri="http://schemas.openxmlformats.org/drawingml/2006/table">
            <a:tbl>
              <a:tblPr/>
              <a:tblGrid>
                <a:gridCol w="1279331">
                  <a:extLst>
                    <a:ext uri="{9D8B030D-6E8A-4147-A177-3AD203B41FA5}">
                      <a16:colId xmlns:a16="http://schemas.microsoft.com/office/drawing/2014/main" val="20000"/>
                    </a:ext>
                  </a:extLst>
                </a:gridCol>
                <a:gridCol w="956393">
                  <a:extLst>
                    <a:ext uri="{9D8B030D-6E8A-4147-A177-3AD203B41FA5}">
                      <a16:colId xmlns:a16="http://schemas.microsoft.com/office/drawing/2014/main" val="20001"/>
                    </a:ext>
                  </a:extLst>
                </a:gridCol>
              </a:tblGrid>
              <a:tr h="236025">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solidFill>
                  </a:tcPr>
                </a:tc>
                <a:extLst>
                  <a:ext uri="{0D108BD9-81ED-4DB2-BD59-A6C34878D82A}">
                    <a16:rowId xmlns:a16="http://schemas.microsoft.com/office/drawing/2014/main" val="10000"/>
                  </a:ext>
                </a:extLst>
              </a:tr>
              <a:tr h="296976">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mj-lt"/>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mj-lt"/>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976">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mj-lt"/>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mj-lt"/>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mj-lt"/>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mj-lt"/>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mj-lt"/>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mj-lt"/>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Tree>
    <p:extLst>
      <p:ext uri="{BB962C8B-B14F-4D97-AF65-F5344CB8AC3E}">
        <p14:creationId xmlns:p14="http://schemas.microsoft.com/office/powerpoint/2010/main" val="236642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7" grpId="0"/>
      <p:bldP spid="310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2270125" y="3013075"/>
            <a:ext cx="184150" cy="457200"/>
          </a:xfrm>
          <a:prstGeom prst="rect">
            <a:avLst/>
          </a:prstGeom>
          <a:noFill/>
          <a:ln w="9525">
            <a:noFill/>
            <a:miter lim="800000"/>
            <a:headEnd/>
            <a:tailEnd/>
          </a:ln>
        </p:spPr>
        <p:txBody>
          <a:bodyPr wrap="none">
            <a:spAutoFit/>
          </a:bodyPr>
          <a:lstStyle/>
          <a:p>
            <a:pPr algn="l"/>
            <a:endParaRPr lang="en-GB" sz="2400" i="0">
              <a:latin typeface="Times New Roman" pitchFamily="18" charset="0"/>
            </a:endParaRPr>
          </a:p>
        </p:txBody>
      </p:sp>
      <p:sp>
        <p:nvSpPr>
          <p:cNvPr id="18436" name="Text Box 47"/>
          <p:cNvSpPr txBox="1">
            <a:spLocks noChangeArrowheads="1"/>
          </p:cNvSpPr>
          <p:nvPr/>
        </p:nvSpPr>
        <p:spPr bwMode="auto">
          <a:xfrm>
            <a:off x="1660525" y="6324600"/>
            <a:ext cx="184150" cy="457200"/>
          </a:xfrm>
          <a:prstGeom prst="rect">
            <a:avLst/>
          </a:prstGeom>
          <a:noFill/>
          <a:ln w="9525">
            <a:noFill/>
            <a:miter lim="800000"/>
            <a:headEnd/>
            <a:tailEnd/>
          </a:ln>
        </p:spPr>
        <p:txBody>
          <a:bodyPr wrap="none">
            <a:spAutoFit/>
          </a:bodyPr>
          <a:lstStyle/>
          <a:p>
            <a:pPr algn="l"/>
            <a:endParaRPr lang="en-GB" sz="2400" i="0">
              <a:latin typeface="Times New Roman" pitchFamily="18" charset="0"/>
            </a:endParaRPr>
          </a:p>
        </p:txBody>
      </p:sp>
      <p:sp>
        <p:nvSpPr>
          <p:cNvPr id="18548" name="Text Box 178"/>
          <p:cNvSpPr txBox="1">
            <a:spLocks noChangeArrowheads="1"/>
          </p:cNvSpPr>
          <p:nvPr/>
        </p:nvSpPr>
        <p:spPr bwMode="auto">
          <a:xfrm>
            <a:off x="3310632" y="1142493"/>
            <a:ext cx="184150" cy="519112"/>
          </a:xfrm>
          <a:prstGeom prst="rect">
            <a:avLst/>
          </a:prstGeom>
          <a:noFill/>
          <a:ln w="9525">
            <a:noFill/>
            <a:miter lim="800000"/>
            <a:headEnd/>
            <a:tailEnd/>
          </a:ln>
        </p:spPr>
        <p:txBody>
          <a:bodyPr wrap="none">
            <a:spAutoFit/>
          </a:bodyPr>
          <a:lstStyle/>
          <a:p>
            <a:pPr algn="l"/>
            <a:endParaRPr lang="en-GB" sz="2800" i="0">
              <a:latin typeface="Times New Roman" pitchFamily="18" charset="0"/>
            </a:endParaRPr>
          </a:p>
        </p:txBody>
      </p:sp>
      <p:sp>
        <p:nvSpPr>
          <p:cNvPr id="18549" name="Text Box 179"/>
          <p:cNvSpPr txBox="1">
            <a:spLocks noChangeArrowheads="1"/>
          </p:cNvSpPr>
          <p:nvPr/>
        </p:nvSpPr>
        <p:spPr bwMode="auto">
          <a:xfrm>
            <a:off x="3767832" y="1752093"/>
            <a:ext cx="184150" cy="519112"/>
          </a:xfrm>
          <a:prstGeom prst="rect">
            <a:avLst/>
          </a:prstGeom>
          <a:noFill/>
          <a:ln w="9525">
            <a:noFill/>
            <a:miter lim="800000"/>
            <a:headEnd/>
            <a:tailEnd/>
          </a:ln>
        </p:spPr>
        <p:txBody>
          <a:bodyPr wrap="none">
            <a:spAutoFit/>
          </a:bodyPr>
          <a:lstStyle/>
          <a:p>
            <a:pPr algn="l"/>
            <a:endParaRPr lang="en-GB" sz="2800" i="0">
              <a:latin typeface="Times New Roman" pitchFamily="18" charset="0"/>
            </a:endParaRPr>
          </a:p>
        </p:txBody>
      </p:sp>
      <p:sp>
        <p:nvSpPr>
          <p:cNvPr id="18550" name="Line 180"/>
          <p:cNvSpPr>
            <a:spLocks noChangeShapeType="1"/>
          </p:cNvSpPr>
          <p:nvPr/>
        </p:nvSpPr>
        <p:spPr bwMode="auto">
          <a:xfrm>
            <a:off x="4580353" y="1596896"/>
            <a:ext cx="3186113" cy="0"/>
          </a:xfrm>
          <a:prstGeom prst="line">
            <a:avLst/>
          </a:prstGeom>
          <a:noFill/>
          <a:ln w="11176">
            <a:solidFill>
              <a:schemeClr val="tx1"/>
            </a:solidFill>
            <a:round/>
            <a:headEnd/>
            <a:tailEnd/>
          </a:ln>
        </p:spPr>
        <p:txBody>
          <a:bodyPr/>
          <a:lstStyle/>
          <a:p>
            <a:endParaRPr lang="en-US"/>
          </a:p>
        </p:txBody>
      </p:sp>
      <p:sp>
        <p:nvSpPr>
          <p:cNvPr id="18551" name="Text Box 181"/>
          <p:cNvSpPr txBox="1">
            <a:spLocks noChangeArrowheads="1"/>
          </p:cNvSpPr>
          <p:nvPr/>
        </p:nvSpPr>
        <p:spPr bwMode="auto">
          <a:xfrm>
            <a:off x="1246221" y="1356805"/>
            <a:ext cx="26613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P(Spam = 1 | </a:t>
            </a:r>
            <a:r>
              <a:rPr lang="en-US" i="1" dirty="0" err="1"/>
              <a:t>abd</a:t>
            </a:r>
            <a:r>
              <a:rPr lang="en-US" i="1" dirty="0"/>
              <a:t> </a:t>
            </a:r>
            <a:r>
              <a:rPr lang="en-US" dirty="0"/>
              <a:t>) =</a:t>
            </a:r>
          </a:p>
        </p:txBody>
      </p:sp>
      <p:sp>
        <p:nvSpPr>
          <p:cNvPr id="18552" name="Text Box 182"/>
          <p:cNvSpPr txBox="1">
            <a:spLocks noChangeArrowheads="1"/>
          </p:cNvSpPr>
          <p:nvPr/>
        </p:nvSpPr>
        <p:spPr bwMode="auto">
          <a:xfrm>
            <a:off x="4113035" y="1150778"/>
            <a:ext cx="37898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a:t>
            </a:r>
            <a:r>
              <a:rPr lang="en-US" i="1" dirty="0"/>
              <a:t> </a:t>
            </a:r>
            <a:r>
              <a:rPr lang="en-US" i="1" dirty="0" err="1"/>
              <a:t>abd</a:t>
            </a:r>
            <a:r>
              <a:rPr lang="en-US" dirty="0"/>
              <a:t> | Spam=1) x P(Spam=1)</a:t>
            </a:r>
          </a:p>
        </p:txBody>
      </p:sp>
      <p:sp>
        <p:nvSpPr>
          <p:cNvPr id="18553" name="Text Box 183"/>
          <p:cNvSpPr txBox="1">
            <a:spLocks noChangeArrowheads="1"/>
          </p:cNvSpPr>
          <p:nvPr/>
        </p:nvSpPr>
        <p:spPr bwMode="auto">
          <a:xfrm>
            <a:off x="5314056" y="1627008"/>
            <a:ext cx="10182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P(</a:t>
            </a:r>
            <a:r>
              <a:rPr lang="en-US" i="1" dirty="0" err="1"/>
              <a:t>abd</a:t>
            </a:r>
            <a:r>
              <a:rPr lang="en-US" i="1" dirty="0"/>
              <a:t> </a:t>
            </a:r>
            <a:r>
              <a:rPr lang="en-US" dirty="0"/>
              <a:t>)</a:t>
            </a:r>
          </a:p>
        </p:txBody>
      </p:sp>
      <p:sp>
        <p:nvSpPr>
          <p:cNvPr id="2" name="TextBox 1">
            <a:extLst>
              <a:ext uri="{FF2B5EF4-FFF2-40B4-BE49-F238E27FC236}">
                <a16:creationId xmlns:a16="http://schemas.microsoft.com/office/drawing/2014/main" id="{F3F0C7C2-5FCE-0645-B76B-3A79D168D233}"/>
              </a:ext>
            </a:extLst>
          </p:cNvPr>
          <p:cNvSpPr txBox="1"/>
          <p:nvPr/>
        </p:nvSpPr>
        <p:spPr>
          <a:xfrm>
            <a:off x="1173113" y="2666493"/>
            <a:ext cx="465005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pPr marL="342900" indent="-342900">
              <a:buFont typeface="Arial" panose="020B0604020202020204" pitchFamily="34" charset="0"/>
              <a:buChar char="•"/>
            </a:pPr>
            <a:r>
              <a:rPr lang="en-US" dirty="0"/>
              <a:t>Problem: we have never seen ‘a-b-d’</a:t>
            </a:r>
          </a:p>
          <a:p>
            <a:pPr marL="342900" indent="-342900">
              <a:buFont typeface="Arial" panose="020B0604020202020204" pitchFamily="34" charset="0"/>
              <a:buChar char="•"/>
            </a:pPr>
            <a:r>
              <a:rPr lang="en-US" dirty="0"/>
              <a:t>But: we have seen ’a’, ‘b’, ‘d’ …</a:t>
            </a:r>
          </a:p>
        </p:txBody>
      </p:sp>
      <p:sp>
        <p:nvSpPr>
          <p:cNvPr id="6" name="Title 5">
            <a:extLst>
              <a:ext uri="{FF2B5EF4-FFF2-40B4-BE49-F238E27FC236}">
                <a16:creationId xmlns:a16="http://schemas.microsoft.com/office/drawing/2014/main" id="{1F4391F4-5D44-1382-F727-9B4C9C63D434}"/>
              </a:ext>
            </a:extLst>
          </p:cNvPr>
          <p:cNvSpPr>
            <a:spLocks noGrp="1"/>
          </p:cNvSpPr>
          <p:nvPr>
            <p:ph type="title"/>
          </p:nvPr>
        </p:nvSpPr>
        <p:spPr>
          <a:xfrm>
            <a:off x="2191037" y="158624"/>
            <a:ext cx="4190214" cy="729214"/>
          </a:xfrm>
        </p:spPr>
        <p:txBody>
          <a:bodyPr/>
          <a:lstStyle/>
          <a:p>
            <a:r>
              <a:rPr lang="en-US" dirty="0"/>
              <a:t>Using Bayes’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E8C6A03-638F-62ED-6AE0-BAE8F83BCADE}"/>
                  </a:ext>
                </a:extLst>
              </p:cNvPr>
              <p:cNvSpPr txBox="1"/>
              <p:nvPr/>
            </p:nvSpPr>
            <p:spPr>
              <a:xfrm>
                <a:off x="902899" y="5790105"/>
                <a:ext cx="7775038" cy="746423"/>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𝑃</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1</m:t>
                        </m:r>
                      </m:e>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𝑎𝑏𝑑</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a:rPr lang="en-US" sz="2400" b="0" i="1" dirty="0" smtClean="0">
                        <a:latin typeface="Cambria Math" panose="02040503050406030204" pitchFamily="18" charset="0"/>
                        <a:ea typeface="Cambria Math" panose="02040503050406030204" pitchFamily="18" charset="0"/>
                        <a:cs typeface="Tahoma" panose="020B0604030504040204" pitchFamily="34" charset="0"/>
                      </a:rPr>
                      <m:t> </m:t>
                    </m:r>
                    <m:f>
                      <m:f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fPr>
                      <m:num>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𝑎𝑏𝑑</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num>
                      <m:den>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𝑎𝑏𝑑</m:t>
                            </m:r>
                          </m:e>
                        </m:d>
                      </m:den>
                    </m:f>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f>
                      <m:f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fPr>
                      <m:num>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𝑎</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x</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𝑏</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x</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1" dirty="0" smtClean="0">
                                <a:latin typeface="Cambria Math" panose="02040503050406030204" pitchFamily="18" charset="0"/>
                                <a:ea typeface="Cambria Math" panose="02040503050406030204" pitchFamily="18" charset="0"/>
                                <a:cs typeface="Tahoma" panose="020B0604030504040204" pitchFamily="34" charset="0"/>
                              </a:rPr>
                              <m:t>𝑑</m:t>
                            </m:r>
                          </m:e>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x</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num>
                      <m:den>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abd</m:t>
                        </m:r>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den>
                    </m:f>
                    <m:r>
                      <a:rPr lang="en-US" sz="2400" b="0" i="0" dirty="0" smtClean="0">
                        <a:latin typeface="Cambria Math" panose="02040503050406030204" pitchFamily="18" charset="0"/>
                        <a:ea typeface="Cambria Math" panose="02040503050406030204" pitchFamily="18" charset="0"/>
                        <a:cs typeface="Tahoma" panose="020B0604030504040204" pitchFamily="34" charset="0"/>
                      </a:rPr>
                      <m:t> </m:t>
                    </m:r>
                  </m:oMath>
                </a14:m>
                <a:r>
                  <a:rPr lang="en-US" sz="2400" dirty="0">
                    <a:latin typeface="Cambria Math" panose="02040503050406030204" pitchFamily="18" charset="0"/>
                    <a:ea typeface="Cambria Math" panose="02040503050406030204" pitchFamily="18" charset="0"/>
                    <a:cs typeface="Tahoma" panose="020B0604030504040204" pitchFamily="34" charset="0"/>
                  </a:rPr>
                  <a:t> </a:t>
                </a:r>
              </a:p>
            </p:txBody>
          </p:sp>
        </mc:Choice>
        <mc:Fallback xmlns="">
          <p:sp>
            <p:nvSpPr>
              <p:cNvPr id="9" name="TextBox 8">
                <a:extLst>
                  <a:ext uri="{FF2B5EF4-FFF2-40B4-BE49-F238E27FC236}">
                    <a16:creationId xmlns:a16="http://schemas.microsoft.com/office/drawing/2014/main" id="{1E8C6A03-638F-62ED-6AE0-BAE8F83BCADE}"/>
                  </a:ext>
                </a:extLst>
              </p:cNvPr>
              <p:cNvSpPr txBox="1">
                <a:spLocks noRot="1" noChangeAspect="1" noMove="1" noResize="1" noEditPoints="1" noAdjustHandles="1" noChangeArrowheads="1" noChangeShapeType="1" noTextEdit="1"/>
              </p:cNvSpPr>
              <p:nvPr/>
            </p:nvSpPr>
            <p:spPr>
              <a:xfrm>
                <a:off x="902899" y="5790105"/>
                <a:ext cx="7775038" cy="746423"/>
              </a:xfrm>
              <a:prstGeom prst="rect">
                <a:avLst/>
              </a:prstGeom>
              <a:blipFill>
                <a:blip r:embed="rId2"/>
                <a:stretch>
                  <a:fillRect l="-163" b="-6780"/>
                </a:stretch>
              </a:blipFill>
            </p:spPr>
            <p:txBody>
              <a:bodyPr/>
              <a:lstStyle/>
              <a:p>
                <a:r>
                  <a:rPr lang="en-US">
                    <a:noFill/>
                  </a:rPr>
                  <a:t> </a:t>
                </a:r>
              </a:p>
            </p:txBody>
          </p:sp>
        </mc:Fallback>
      </mc:AlternateContent>
      <p:sp>
        <p:nvSpPr>
          <p:cNvPr id="10" name="Down Arrow 9">
            <a:extLst>
              <a:ext uri="{FF2B5EF4-FFF2-40B4-BE49-F238E27FC236}">
                <a16:creationId xmlns:a16="http://schemas.microsoft.com/office/drawing/2014/main" id="{2152D81B-C1DE-35F1-A711-611A16226BF0}"/>
              </a:ext>
            </a:extLst>
          </p:cNvPr>
          <p:cNvSpPr/>
          <p:nvPr/>
        </p:nvSpPr>
        <p:spPr bwMode="auto">
          <a:xfrm>
            <a:off x="3529261" y="3742451"/>
            <a:ext cx="710328" cy="1526157"/>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8E0D30"/>
              </a:buClr>
              <a:buSzTx/>
              <a:buFontTx/>
              <a:buChar char="•"/>
              <a:tabLst/>
            </a:pPr>
            <a:endParaRPr kumimoji="0" lang="en-US" sz="3200" b="0" i="0" u="none" strike="noStrike" cap="none" normalizeH="0" baseline="0">
              <a:ln>
                <a:noFill/>
              </a:ln>
              <a:solidFill>
                <a:schemeClr val="tx1"/>
              </a:solidFill>
              <a:effectLst/>
              <a:latin typeface="Times New Roman" pitchFamily="18" charset="0"/>
              <a:cs typeface="Arial" pitchFamily="34" charset="0"/>
            </a:endParaRPr>
          </a:p>
        </p:txBody>
      </p:sp>
      <p:sp>
        <p:nvSpPr>
          <p:cNvPr id="11" name="TextBox 10">
            <a:extLst>
              <a:ext uri="{FF2B5EF4-FFF2-40B4-BE49-F238E27FC236}">
                <a16:creationId xmlns:a16="http://schemas.microsoft.com/office/drawing/2014/main" id="{51C9A512-9818-D040-CAAE-3B0E027A8CF4}"/>
              </a:ext>
            </a:extLst>
          </p:cNvPr>
          <p:cNvSpPr txBox="1"/>
          <p:nvPr/>
        </p:nvSpPr>
        <p:spPr>
          <a:xfrm>
            <a:off x="2680249" y="4169758"/>
            <a:ext cx="2196755" cy="307777"/>
          </a:xfrm>
          <a:prstGeom prst="rect">
            <a:avLst/>
          </a:prstGeom>
          <a:noFill/>
        </p:spPr>
        <p:txBody>
          <a:bodyPr wrap="none" rtlCol="0">
            <a:spAutoFit/>
          </a:bodyPr>
          <a:lstStyle/>
          <a:p>
            <a:pPr marL="0" indent="0" algn="l">
              <a:buNone/>
            </a:pPr>
            <a:r>
              <a:rPr lang="en-US" sz="1400" i="1" dirty="0">
                <a:latin typeface="Tahoma" panose="020B0604030504040204" pitchFamily="34" charset="0"/>
                <a:ea typeface="Tahoma" panose="020B0604030504040204" pitchFamily="34" charset="0"/>
                <a:cs typeface="Tahoma" panose="020B0604030504040204" pitchFamily="34" charset="0"/>
              </a:rPr>
              <a:t>conditional independence</a:t>
            </a:r>
          </a:p>
        </p:txBody>
      </p:sp>
      <p:graphicFrame>
        <p:nvGraphicFramePr>
          <p:cNvPr id="12" name="Table 11">
            <a:extLst>
              <a:ext uri="{FF2B5EF4-FFF2-40B4-BE49-F238E27FC236}">
                <a16:creationId xmlns:a16="http://schemas.microsoft.com/office/drawing/2014/main" id="{3726323E-F323-DE17-B64D-E792E6824747}"/>
              </a:ext>
            </a:extLst>
          </p:cNvPr>
          <p:cNvGraphicFramePr>
            <a:graphicFrameLocks noGrp="1"/>
          </p:cNvGraphicFramePr>
          <p:nvPr>
            <p:extLst>
              <p:ext uri="{D42A27DB-BD31-4B8C-83A1-F6EECF244321}">
                <p14:modId xmlns:p14="http://schemas.microsoft.com/office/powerpoint/2010/main" val="1628642246"/>
              </p:ext>
            </p:extLst>
          </p:nvPr>
        </p:nvGraphicFramePr>
        <p:xfrm>
          <a:off x="6129552" y="2295837"/>
          <a:ext cx="2235724" cy="2857500"/>
        </p:xfrm>
        <a:graphic>
          <a:graphicData uri="http://schemas.openxmlformats.org/drawingml/2006/table">
            <a:tbl>
              <a:tblPr/>
              <a:tblGrid>
                <a:gridCol w="1279331">
                  <a:extLst>
                    <a:ext uri="{9D8B030D-6E8A-4147-A177-3AD203B41FA5}">
                      <a16:colId xmlns:a16="http://schemas.microsoft.com/office/drawing/2014/main" val="20000"/>
                    </a:ext>
                  </a:extLst>
                </a:gridCol>
                <a:gridCol w="956393">
                  <a:extLst>
                    <a:ext uri="{9D8B030D-6E8A-4147-A177-3AD203B41FA5}">
                      <a16:colId xmlns:a16="http://schemas.microsoft.com/office/drawing/2014/main" val="20001"/>
                    </a:ext>
                  </a:extLst>
                </a:gridCol>
              </a:tblGrid>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976">
                <a:tc>
                  <a:txBody>
                    <a:bodyPr/>
                    <a:lstStyle/>
                    <a:p>
                      <a:pPr marL="0" indent="0" algn="l" rtl="0" fontAlgn="base">
                        <a:spcBef>
                          <a:spcPct val="20000"/>
                        </a:spcBef>
                        <a:spcAft>
                          <a:spcPct val="0"/>
                        </a:spcAft>
                        <a:buClr>
                          <a:srgbClr val="8E0D30"/>
                        </a:buClr>
                        <a:buNone/>
                      </a:pPr>
                      <a:r>
                        <a:rPr lang="it-IT" sz="2000" kern="1200">
                          <a:solidFill>
                            <a:schemeClr val="tx1"/>
                          </a:solidFill>
                          <a:latin typeface="Tahoma" panose="020B0604030504040204" pitchFamily="34" charset="0"/>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976">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976">
                <a:tc>
                  <a:txBody>
                    <a:bodyPr/>
                    <a:lstStyle/>
                    <a:p>
                      <a:pPr marL="0" indent="0" algn="l" rtl="0" fontAlgn="base">
                        <a:spcBef>
                          <a:spcPct val="20000"/>
                        </a:spcBef>
                        <a:spcAft>
                          <a:spcPct val="0"/>
                        </a:spcAft>
                        <a:buClr>
                          <a:srgbClr val="8E0D30"/>
                        </a:buClr>
                        <a:buNone/>
                      </a:pPr>
                      <a:r>
                        <a:rPr lang="fr-FR" sz="2000" kern="120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Tree>
    <p:extLst>
      <p:ext uri="{BB962C8B-B14F-4D97-AF65-F5344CB8AC3E}">
        <p14:creationId xmlns:p14="http://schemas.microsoft.com/office/powerpoint/2010/main" val="48516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0" grpId="0" animBg="1"/>
      <p:bldP spid="18551" grpId="0"/>
      <p:bldP spid="18552" grpId="0"/>
      <p:bldP spid="18553" grpId="0"/>
      <p:bldP spid="2" grpId="0"/>
      <p:bldP spid="9" grpId="0"/>
      <p:bldP spid="10" grpId="0" animBg="1"/>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 Box 182"/>
          <p:cNvSpPr txBox="1">
            <a:spLocks noChangeArrowheads="1"/>
          </p:cNvSpPr>
          <p:nvPr/>
        </p:nvSpPr>
        <p:spPr bwMode="auto">
          <a:xfrm>
            <a:off x="684481" y="2545876"/>
            <a:ext cx="5128455"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rtlCol="0" anchor="t" anchorCtr="0" compatLnSpc="1">
            <a:prstTxWarp prst="textNoShape">
              <a:avLst/>
            </a:prstTxWarp>
            <a:spAutoFit/>
          </a:bodyPr>
          <a:lstStyle>
            <a:lvl1pPr marL="0" indent="0" eaLnBrk="1" hangingPunct="1">
              <a:buNone/>
              <a:defRPr sz="2000">
                <a:latin typeface="Tahoma" panose="020B0604030504040204" pitchFamily="34" charset="0"/>
                <a:ea typeface="Tahoma" panose="020B0604030504040204" pitchFamily="34" charset="0"/>
                <a:cs typeface="Tahoma" panose="020B0604030504040204" pitchFamily="34" charset="0"/>
              </a:defRPr>
            </a:lvl1pPr>
            <a:lvl2pPr marL="557213" indent="-214313" eaLnBrk="1" hangingPunct="1">
              <a:buChar char="–"/>
              <a:defRPr sz="1800">
                <a:latin typeface="Tahoma" panose="020B0604030504040204" pitchFamily="34" charset="0"/>
                <a:ea typeface="Tahoma" panose="020B0604030504040204" pitchFamily="34" charset="0"/>
                <a:cs typeface="Tahoma" panose="020B0604030504040204" pitchFamily="34" charset="0"/>
              </a:defRPr>
            </a:lvl2pPr>
            <a:lvl3pPr marL="857250" indent="-171450" eaLnBrk="1" hangingPunct="1">
              <a:defRPr sz="1600">
                <a:latin typeface="Tahoma" panose="020B0604030504040204" pitchFamily="34" charset="0"/>
                <a:ea typeface="Tahoma" panose="020B0604030504040204" pitchFamily="34" charset="0"/>
                <a:cs typeface="Tahoma" panose="020B0604030504040204" pitchFamily="34" charset="0"/>
              </a:defRPr>
            </a:lvl3pPr>
            <a:lvl4pPr marL="12001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4pPr>
            <a:lvl5pPr marL="1543050" indent="-171450" eaLnBrk="1" hangingPunct="1">
              <a:buChar char="»"/>
              <a:defRPr sz="1500">
                <a:latin typeface="Tahoma" panose="020B0604030504040204" pitchFamily="34" charset="0"/>
                <a:ea typeface="Tahoma" panose="020B0604030504040204" pitchFamily="34" charset="0"/>
                <a:cs typeface="Tahoma" panose="020B0604030504040204" pitchFamily="34" charset="0"/>
              </a:defRPr>
            </a:lvl5pPr>
            <a:lvl6pPr marL="1885950" indent="-171450" fontAlgn="base">
              <a:spcBef>
                <a:spcPct val="20000"/>
              </a:spcBef>
              <a:spcAft>
                <a:spcPct val="0"/>
              </a:spcAft>
              <a:buChar char="»"/>
              <a:defRPr sz="1500">
                <a:latin typeface="+mn-lt"/>
                <a:cs typeface="+mn-cs"/>
              </a:defRPr>
            </a:lvl6pPr>
            <a:lvl7pPr marL="2228850" indent="-171450" fontAlgn="base">
              <a:spcBef>
                <a:spcPct val="20000"/>
              </a:spcBef>
              <a:spcAft>
                <a:spcPct val="0"/>
              </a:spcAft>
              <a:buChar char="»"/>
              <a:defRPr sz="1500">
                <a:latin typeface="+mn-lt"/>
                <a:cs typeface="+mn-cs"/>
              </a:defRPr>
            </a:lvl7pPr>
            <a:lvl8pPr marL="2571750" indent="-171450" fontAlgn="base">
              <a:spcBef>
                <a:spcPct val="20000"/>
              </a:spcBef>
              <a:spcAft>
                <a:spcPct val="0"/>
              </a:spcAft>
              <a:buChar char="»"/>
              <a:defRPr sz="1500">
                <a:latin typeface="+mn-lt"/>
                <a:cs typeface="+mn-cs"/>
              </a:defRPr>
            </a:lvl8pPr>
            <a:lvl9pPr marL="2914650" indent="-171450" fontAlgn="base">
              <a:spcBef>
                <a:spcPct val="20000"/>
              </a:spcBef>
              <a:spcAft>
                <a:spcPct val="0"/>
              </a:spcAft>
              <a:buChar char="»"/>
              <a:defRPr sz="1500">
                <a:latin typeface="+mn-lt"/>
                <a:cs typeface="+mn-cs"/>
              </a:defRPr>
            </a:lvl9pPr>
          </a:lstStyle>
          <a:p>
            <a:r>
              <a:rPr lang="en-US" dirty="0"/>
              <a:t>Can all be calculated directly from the data!</a:t>
            </a:r>
          </a:p>
          <a:p>
            <a:endParaRPr lang="en-US" dirty="0"/>
          </a:p>
          <a:p>
            <a:r>
              <a:rPr lang="en-US" dirty="0"/>
              <a:t>P(a|1) = 3/5</a:t>
            </a:r>
          </a:p>
          <a:p>
            <a:r>
              <a:rPr lang="en-US" dirty="0"/>
              <a:t>P(b|1) = 1/5 </a:t>
            </a:r>
          </a:p>
          <a:p>
            <a:r>
              <a:rPr lang="en-US" dirty="0"/>
              <a:t>P(d|1) = 1/5</a:t>
            </a:r>
          </a:p>
          <a:p>
            <a:endParaRPr lang="en-US" dirty="0"/>
          </a:p>
          <a:p>
            <a:r>
              <a:rPr lang="en-US" dirty="0"/>
              <a:t>P(1) = 5/8</a:t>
            </a:r>
          </a:p>
        </p:txBody>
      </p:sp>
      <p:sp>
        <p:nvSpPr>
          <p:cNvPr id="4" name="Title 3">
            <a:extLst>
              <a:ext uri="{FF2B5EF4-FFF2-40B4-BE49-F238E27FC236}">
                <a16:creationId xmlns:a16="http://schemas.microsoft.com/office/drawing/2014/main" id="{AAE63C49-33BC-EA3B-009D-17D1ED21A291}"/>
              </a:ext>
            </a:extLst>
          </p:cNvPr>
          <p:cNvSpPr>
            <a:spLocks noGrp="1"/>
          </p:cNvSpPr>
          <p:nvPr>
            <p:ph type="title"/>
          </p:nvPr>
        </p:nvSpPr>
        <p:spPr>
          <a:xfrm>
            <a:off x="94425" y="118172"/>
            <a:ext cx="8229600" cy="729214"/>
          </a:xfrm>
        </p:spPr>
        <p:txBody>
          <a:bodyPr/>
          <a:lstStyle/>
          <a:p>
            <a:r>
              <a:rPr lang="en-US" dirty="0"/>
              <a:t>Naïve Bayes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BB11C36-97C0-3B98-DEF0-A52BDAE89B87}"/>
                  </a:ext>
                </a:extLst>
              </p:cNvPr>
              <p:cNvSpPr txBox="1"/>
              <p:nvPr/>
            </p:nvSpPr>
            <p:spPr>
              <a:xfrm>
                <a:off x="684481" y="1454339"/>
                <a:ext cx="7775038" cy="746423"/>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1</m:t>
                        </m:r>
                      </m:e>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𝑏</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(1)</m:t>
                        </m:r>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abd</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oMath>
                </a14:m>
                <a:r>
                  <a:rPr lang="en-US" sz="24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14" name="TextBox 13">
                <a:extLst>
                  <a:ext uri="{FF2B5EF4-FFF2-40B4-BE49-F238E27FC236}">
                    <a16:creationId xmlns:a16="http://schemas.microsoft.com/office/drawing/2014/main" id="{BBB11C36-97C0-3B98-DEF0-A52BDAE89B87}"/>
                  </a:ext>
                </a:extLst>
              </p:cNvPr>
              <p:cNvSpPr txBox="1">
                <a:spLocks noRot="1" noChangeAspect="1" noMove="1" noResize="1" noEditPoints="1" noAdjustHandles="1" noChangeArrowheads="1" noChangeShapeType="1" noTextEdit="1"/>
              </p:cNvSpPr>
              <p:nvPr/>
            </p:nvSpPr>
            <p:spPr>
              <a:xfrm>
                <a:off x="684481" y="1454339"/>
                <a:ext cx="7775038" cy="746423"/>
              </a:xfrm>
              <a:prstGeom prst="rect">
                <a:avLst/>
              </a:prstGeom>
              <a:blipFill>
                <a:blip r:embed="rId3"/>
                <a:stretch>
                  <a:fillRect l="-163" b="-6667"/>
                </a:stretch>
              </a:blipFill>
            </p:spPr>
            <p:txBody>
              <a:bodyPr/>
              <a:lstStyle/>
              <a:p>
                <a:r>
                  <a:rPr lang="en-US">
                    <a:noFill/>
                  </a:rPr>
                  <a:t> </a:t>
                </a:r>
              </a:p>
            </p:txBody>
          </p:sp>
        </mc:Fallback>
      </mc:AlternateContent>
      <p:graphicFrame>
        <p:nvGraphicFramePr>
          <p:cNvPr id="15" name="Table 14">
            <a:extLst>
              <a:ext uri="{FF2B5EF4-FFF2-40B4-BE49-F238E27FC236}">
                <a16:creationId xmlns:a16="http://schemas.microsoft.com/office/drawing/2014/main" id="{029E60BB-166E-B608-0B8B-469A8597E1A2}"/>
              </a:ext>
            </a:extLst>
          </p:cNvPr>
          <p:cNvGraphicFramePr>
            <a:graphicFrameLocks noGrp="1"/>
          </p:cNvGraphicFramePr>
          <p:nvPr>
            <p:extLst>
              <p:ext uri="{D42A27DB-BD31-4B8C-83A1-F6EECF244321}">
                <p14:modId xmlns:p14="http://schemas.microsoft.com/office/powerpoint/2010/main" val="2745418857"/>
              </p:ext>
            </p:extLst>
          </p:nvPr>
        </p:nvGraphicFramePr>
        <p:xfrm>
          <a:off x="6366528" y="2425177"/>
          <a:ext cx="2235724" cy="2857500"/>
        </p:xfrm>
        <a:graphic>
          <a:graphicData uri="http://schemas.openxmlformats.org/drawingml/2006/table">
            <a:tbl>
              <a:tblPr/>
              <a:tblGrid>
                <a:gridCol w="1279331">
                  <a:extLst>
                    <a:ext uri="{9D8B030D-6E8A-4147-A177-3AD203B41FA5}">
                      <a16:colId xmlns:a16="http://schemas.microsoft.com/office/drawing/2014/main" val="20000"/>
                    </a:ext>
                  </a:extLst>
                </a:gridCol>
                <a:gridCol w="956393">
                  <a:extLst>
                    <a:ext uri="{9D8B030D-6E8A-4147-A177-3AD203B41FA5}">
                      <a16:colId xmlns:a16="http://schemas.microsoft.com/office/drawing/2014/main" val="20001"/>
                    </a:ext>
                  </a:extLst>
                </a:gridCol>
              </a:tblGrid>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976">
                <a:tc>
                  <a:txBody>
                    <a:bodyPr/>
                    <a:lstStyle/>
                    <a:p>
                      <a:pPr marL="0" indent="0" algn="l" rtl="0" fontAlgn="base">
                        <a:spcBef>
                          <a:spcPct val="20000"/>
                        </a:spcBef>
                        <a:spcAft>
                          <a:spcPct val="0"/>
                        </a:spcAft>
                        <a:buClr>
                          <a:srgbClr val="8E0D30"/>
                        </a:buClr>
                        <a:buNone/>
                      </a:pPr>
                      <a:r>
                        <a:rPr lang="it-IT" sz="2000" kern="1200">
                          <a:solidFill>
                            <a:schemeClr val="tx1"/>
                          </a:solidFill>
                          <a:latin typeface="Tahoma" panose="020B0604030504040204" pitchFamily="34" charset="0"/>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6976">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6976">
                <a:tc>
                  <a:txBody>
                    <a:bodyPr/>
                    <a:lstStyle/>
                    <a:p>
                      <a:pPr marL="0" indent="0" algn="l" rtl="0" fontAlgn="base">
                        <a:spcBef>
                          <a:spcPct val="20000"/>
                        </a:spcBef>
                        <a:spcAft>
                          <a:spcPct val="0"/>
                        </a:spcAft>
                        <a:buClr>
                          <a:srgbClr val="8E0D30"/>
                        </a:buClr>
                        <a:buNone/>
                      </a:pPr>
                      <a:r>
                        <a:rPr lang="fr-FR" sz="2000" kern="120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6976">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96976">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
        <p:nvSpPr>
          <p:cNvPr id="2" name="Rectangle 1">
            <a:extLst>
              <a:ext uri="{FF2B5EF4-FFF2-40B4-BE49-F238E27FC236}">
                <a16:creationId xmlns:a16="http://schemas.microsoft.com/office/drawing/2014/main" id="{C49E3223-86CF-1598-DC19-A95126BDE255}"/>
              </a:ext>
            </a:extLst>
          </p:cNvPr>
          <p:cNvSpPr/>
          <p:nvPr/>
        </p:nvSpPr>
        <p:spPr bwMode="auto">
          <a:xfrm>
            <a:off x="4436076" y="1454339"/>
            <a:ext cx="2879124" cy="373211"/>
          </a:xfrm>
          <a:prstGeom prst="rect">
            <a:avLst/>
          </a:prstGeom>
          <a:solidFill>
            <a:schemeClr val="accent1">
              <a:alpha val="34965"/>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
                <a:srgbClr val="8E0D30"/>
              </a:buClr>
              <a:buSzTx/>
              <a:buFontTx/>
              <a:buChar char="•"/>
              <a:tabLst/>
            </a:pPr>
            <a:endParaRPr kumimoji="0" lang="en-US" sz="3200" b="0" i="0" u="none" strike="noStrike" cap="none" normalizeH="0" baseline="0">
              <a:ln>
                <a:noFill/>
              </a:ln>
              <a:solidFill>
                <a:schemeClr val="tx1"/>
              </a:solidFill>
              <a:effectLst/>
              <a:latin typeface="Times New Roman" pitchFamily="18" charset="0"/>
              <a:cs typeface="Arial" pitchFamily="34" charset="0"/>
            </a:endParaRPr>
          </a:p>
        </p:txBody>
      </p:sp>
      <p:cxnSp>
        <p:nvCxnSpPr>
          <p:cNvPr id="5" name="Straight Arrow Connector 4">
            <a:extLst>
              <a:ext uri="{FF2B5EF4-FFF2-40B4-BE49-F238E27FC236}">
                <a16:creationId xmlns:a16="http://schemas.microsoft.com/office/drawing/2014/main" id="{36E94158-2FF6-EC47-73EA-AD8C2B2B9027}"/>
              </a:ext>
            </a:extLst>
          </p:cNvPr>
          <p:cNvCxnSpPr/>
          <p:nvPr/>
        </p:nvCxnSpPr>
        <p:spPr bwMode="auto">
          <a:xfrm flipH="1">
            <a:off x="4236119" y="1841599"/>
            <a:ext cx="1479176" cy="718326"/>
          </a:xfrm>
          <a:prstGeom prst="straightConnector1">
            <a:avLst/>
          </a:prstGeom>
          <a:ln w="28575">
            <a:headEnd type="none" w="med" len="med"/>
            <a:tailEnd type="triangle"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9753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pPr eaLnBrk="1" hangingPunct="1">
              <a:defRPr/>
            </a:pPr>
            <a:r>
              <a:rPr lang="en-US" dirty="0"/>
              <a:t>So, what is probability of Spam=1?</a:t>
            </a:r>
          </a:p>
        </p:txBody>
      </p:sp>
      <p:sp>
        <p:nvSpPr>
          <p:cNvPr id="226307" name="Rectangle 3"/>
          <p:cNvSpPr>
            <a:spLocks noGrp="1" noChangeArrowheads="1"/>
          </p:cNvSpPr>
          <p:nvPr>
            <p:ph type="body" idx="1"/>
          </p:nvPr>
        </p:nvSpPr>
        <p:spPr>
          <a:xfrm>
            <a:off x="1385047" y="4345661"/>
            <a:ext cx="6925236" cy="1127292"/>
          </a:xfrm>
          <a:solidFill>
            <a:schemeClr val="accent5"/>
          </a:solidFill>
        </p:spPr>
        <p:txBody>
          <a:bodyPr/>
          <a:lstStyle/>
          <a:p>
            <a:pPr marL="0" indent="0" eaLnBrk="1" hangingPunct="1">
              <a:buNone/>
              <a:defRPr/>
            </a:pPr>
            <a:r>
              <a:rPr lang="en-US" dirty="0"/>
              <a:t>P(1|abd) and P(0|abd) both have P(</a:t>
            </a:r>
            <a:r>
              <a:rPr lang="en-US" dirty="0" err="1"/>
              <a:t>abd</a:t>
            </a:r>
            <a:r>
              <a:rPr lang="en-US" dirty="0"/>
              <a:t>) in the denominator – which cancels out - allowing you to calculate relative probabilities of spam vs. no-spam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50C1936-0F4F-E6A3-BB6C-B22674B1CA9A}"/>
                  </a:ext>
                </a:extLst>
              </p:cNvPr>
              <p:cNvSpPr txBox="1"/>
              <p:nvPr/>
            </p:nvSpPr>
            <p:spPr>
              <a:xfrm>
                <a:off x="1752507" y="1285038"/>
                <a:ext cx="7775038" cy="850169"/>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1</m:t>
                        </m:r>
                      </m:e>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1</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1</m:t>
                            </m:r>
                          </m:e>
                        </m:d>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3</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5</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1</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5</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1</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 5</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5</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8 </m:t>
                            </m:r>
                          </m:den>
                        </m:f>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0.015</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oMath>
                </a14:m>
                <a:r>
                  <a:rPr lang="en-US" sz="24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2" name="TextBox 1">
                <a:extLst>
                  <a:ext uri="{FF2B5EF4-FFF2-40B4-BE49-F238E27FC236}">
                    <a16:creationId xmlns:a16="http://schemas.microsoft.com/office/drawing/2014/main" id="{550C1936-0F4F-E6A3-BB6C-B22674B1CA9A}"/>
                  </a:ext>
                </a:extLst>
              </p:cNvPr>
              <p:cNvSpPr txBox="1">
                <a:spLocks noRot="1" noChangeAspect="1" noMove="1" noResize="1" noEditPoints="1" noAdjustHandles="1" noChangeArrowheads="1" noChangeShapeType="1" noTextEdit="1"/>
              </p:cNvSpPr>
              <p:nvPr/>
            </p:nvSpPr>
            <p:spPr>
              <a:xfrm>
                <a:off x="1752507" y="1285038"/>
                <a:ext cx="7775038" cy="850169"/>
              </a:xfrm>
              <a:prstGeom prst="rect">
                <a:avLst/>
              </a:prstGeom>
              <a:blipFill>
                <a:blip r:embed="rId3"/>
                <a:stretch>
                  <a:fillRect l="-163" b="-2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CC201BB-37F4-6FC8-5CE0-879988E88211}"/>
                  </a:ext>
                </a:extLst>
              </p:cNvPr>
              <p:cNvSpPr txBox="1"/>
              <p:nvPr/>
            </p:nvSpPr>
            <p:spPr>
              <a:xfrm>
                <a:off x="1752507" y="2610827"/>
                <a:ext cx="7775038" cy="816634"/>
              </a:xfrm>
              <a:prstGeom prst="rect">
                <a:avLst/>
              </a:prstGeom>
              <a:noFill/>
            </p:spPr>
            <p:txBody>
              <a:bodyPr wrap="square" rtlCol="0">
                <a:spAutoFit/>
              </a:bodyPr>
              <a:lstStyle/>
              <a:p>
                <a:pPr marL="0" indent="0" algn="l">
                  <a:buNone/>
                </a:pPr>
                <a14:m>
                  <m:oMath xmlns:m="http://schemas.openxmlformats.org/officeDocument/2006/math">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0</m:t>
                        </m:r>
                      </m:e>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e>
                            <m:r>
                              <a:rPr lang="en-US" sz="2400" b="0" i="0" dirty="0" smtClean="0">
                                <a:latin typeface="Cambria Math" panose="02040503050406030204" pitchFamily="18" charset="0"/>
                                <a:ea typeface="Tahoma" panose="020B0604030504040204" pitchFamily="34" charset="0"/>
                                <a:cs typeface="Tahoma" panose="020B0604030504040204" pitchFamily="34" charset="0"/>
                              </a:rPr>
                              <m:t>0</m:t>
                            </m:r>
                          </m:e>
                        </m:d>
                        <m:r>
                          <a:rPr lang="en-US" sz="2400" b="0" i="0" dirty="0" smtClean="0">
                            <a:latin typeface="Cambria Math" panose="02040503050406030204" pitchFamily="18" charset="0"/>
                            <a:ea typeface="Cambria Math" panose="02040503050406030204" pitchFamily="18" charset="0"/>
                            <a:cs typeface="Tahoma" panose="020B0604030504040204" pitchFamily="34" charset="0"/>
                          </a:rPr>
                          <m:t>×</m:t>
                        </m:r>
                        <m:r>
                          <m:rPr>
                            <m:sty m:val="p"/>
                          </m:rPr>
                          <a:rPr lang="en-US" sz="2400" b="0" i="0" dirty="0" smtClean="0">
                            <a:latin typeface="Cambria Math" panose="02040503050406030204" pitchFamily="18" charset="0"/>
                            <a:ea typeface="Cambria Math" panose="02040503050406030204" pitchFamily="18" charset="0"/>
                            <a:cs typeface="Tahoma" panose="020B0604030504040204" pitchFamily="34" charset="0"/>
                          </a:rPr>
                          <m:t>P</m:t>
                        </m:r>
                        <m:d>
                          <m:dPr>
                            <m:ctrlPr>
                              <a:rPr lang="en-US" sz="2400" b="0" i="1" dirty="0" smtClean="0">
                                <a:latin typeface="Cambria Math" panose="02040503050406030204" pitchFamily="18" charset="0"/>
                                <a:ea typeface="Cambria Math" panose="02040503050406030204" pitchFamily="18" charset="0"/>
                                <a:cs typeface="Tahoma" panose="020B0604030504040204" pitchFamily="34" charset="0"/>
                              </a:rPr>
                            </m:ctrlPr>
                          </m:dPr>
                          <m:e>
                            <m:r>
                              <a:rPr lang="en-US" sz="2400" b="0" i="0" dirty="0" smtClean="0">
                                <a:latin typeface="Cambria Math" panose="02040503050406030204" pitchFamily="18" charset="0"/>
                                <a:ea typeface="Cambria Math" panose="02040503050406030204" pitchFamily="18" charset="0"/>
                                <a:cs typeface="Tahoma" panose="020B0604030504040204" pitchFamily="34" charset="0"/>
                              </a:rPr>
                              <m:t>0</m:t>
                            </m:r>
                          </m:e>
                        </m:d>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d>
                          <m:d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dPr>
                          <m:e>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e>
                        </m:d>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1</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3</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2</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3</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1 </m:t>
                        </m:r>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x</m:t>
                        </m:r>
                        <m:r>
                          <a:rPr lang="en-US" sz="2400" b="0" i="0" dirty="0" smtClean="0">
                            <a:latin typeface="Cambria Math" panose="02040503050406030204" pitchFamily="18" charset="0"/>
                            <a:ea typeface="Tahoma" panose="020B0604030504040204" pitchFamily="34" charset="0"/>
                            <a:cs typeface="Tahoma" panose="020B0604030504040204" pitchFamily="34" charset="0"/>
                          </a:rPr>
                          <m:t> </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0" dirty="0" smtClean="0">
                                <a:latin typeface="Cambria Math" panose="02040503050406030204" pitchFamily="18" charset="0"/>
                                <a:ea typeface="Tahoma" panose="020B0604030504040204" pitchFamily="34" charset="0"/>
                                <a:cs typeface="Tahoma" panose="020B0604030504040204" pitchFamily="34" charset="0"/>
                              </a:rPr>
                              <m:t>3</m:t>
                            </m:r>
                          </m:num>
                          <m:den>
                            <m:r>
                              <a:rPr lang="en-US" sz="2400" b="0" i="0" dirty="0" smtClean="0">
                                <a:latin typeface="Cambria Math" panose="02040503050406030204" pitchFamily="18" charset="0"/>
                                <a:ea typeface="Tahoma" panose="020B0604030504040204" pitchFamily="34" charset="0"/>
                                <a:cs typeface="Tahoma" panose="020B0604030504040204" pitchFamily="34" charset="0"/>
                              </a:rPr>
                              <m:t>8</m:t>
                            </m:r>
                          </m:den>
                        </m:f>
                      </m:num>
                      <m:den>
                        <m:r>
                          <m:rPr>
                            <m:sty m:val="p"/>
                          </m:rPr>
                          <a:rPr lang="en-US" sz="2400" b="0" i="0" dirty="0" smtClean="0">
                            <a:latin typeface="Cambria Math" panose="02040503050406030204" pitchFamily="18" charset="0"/>
                            <a:ea typeface="Tahoma" panose="020B0604030504040204" pitchFamily="34" charset="0"/>
                            <a:cs typeface="Tahoma" panose="020B0604030504040204" pitchFamily="34" charset="0"/>
                          </a:rPr>
                          <m:t>P</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0"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m:t>
                    </m:r>
                    <m:f>
                      <m:fPr>
                        <m:ctrlPr>
                          <a:rPr lang="en-US" sz="2400" b="0" i="1" dirty="0" smtClean="0">
                            <a:latin typeface="Cambria Math" panose="02040503050406030204" pitchFamily="18" charset="0"/>
                            <a:ea typeface="Tahoma" panose="020B0604030504040204" pitchFamily="34" charset="0"/>
                            <a:cs typeface="Tahoma" panose="020B0604030504040204" pitchFamily="34" charset="0"/>
                          </a:rPr>
                        </m:ctrlPr>
                      </m:fPr>
                      <m:num>
                        <m:r>
                          <a:rPr lang="en-US" sz="2400" b="0" i="1" dirty="0" smtClean="0">
                            <a:latin typeface="Cambria Math" panose="02040503050406030204" pitchFamily="18" charset="0"/>
                            <a:ea typeface="Tahoma" panose="020B0604030504040204" pitchFamily="34" charset="0"/>
                            <a:cs typeface="Tahoma" panose="020B0604030504040204" pitchFamily="34" charset="0"/>
                          </a:rPr>
                          <m:t>0.083</m:t>
                        </m:r>
                      </m:num>
                      <m:den>
                        <m:r>
                          <a:rPr lang="en-US" sz="2400" b="0" i="1" dirty="0" smtClean="0">
                            <a:latin typeface="Cambria Math" panose="02040503050406030204" pitchFamily="18" charset="0"/>
                            <a:ea typeface="Tahoma" panose="020B0604030504040204" pitchFamily="34" charset="0"/>
                            <a:cs typeface="Tahoma" panose="020B0604030504040204" pitchFamily="34" charset="0"/>
                          </a:rPr>
                          <m:t>𝑃</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r>
                          <a:rPr lang="en-US" sz="2400" b="0" i="1" dirty="0" smtClean="0">
                            <a:latin typeface="Cambria Math" panose="02040503050406030204" pitchFamily="18" charset="0"/>
                            <a:ea typeface="Tahoma" panose="020B0604030504040204" pitchFamily="34" charset="0"/>
                            <a:cs typeface="Tahoma" panose="020B0604030504040204" pitchFamily="34" charset="0"/>
                          </a:rPr>
                          <m:t>𝑎𝑏𝑑</m:t>
                        </m:r>
                        <m:r>
                          <a:rPr lang="en-US" sz="2400" b="0" i="1" dirty="0" smtClean="0">
                            <a:latin typeface="Cambria Math" panose="02040503050406030204" pitchFamily="18" charset="0"/>
                            <a:ea typeface="Tahoma" panose="020B0604030504040204" pitchFamily="34" charset="0"/>
                            <a:cs typeface="Tahoma" panose="020B0604030504040204" pitchFamily="34" charset="0"/>
                          </a:rPr>
                          <m:t>)</m:t>
                        </m:r>
                      </m:den>
                    </m:f>
                    <m:r>
                      <a:rPr lang="en-US" sz="2400" b="0" i="0" dirty="0" smtClean="0">
                        <a:latin typeface="Cambria Math" panose="02040503050406030204" pitchFamily="18" charset="0"/>
                        <a:ea typeface="Tahoma" panose="020B0604030504040204" pitchFamily="34" charset="0"/>
                        <a:cs typeface="Tahoma" panose="020B0604030504040204" pitchFamily="34" charset="0"/>
                      </a:rPr>
                      <m:t>  </m:t>
                    </m:r>
                  </m:oMath>
                </a14:m>
                <a:r>
                  <a:rPr lang="en-US" sz="24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3" name="TextBox 2">
                <a:extLst>
                  <a:ext uri="{FF2B5EF4-FFF2-40B4-BE49-F238E27FC236}">
                    <a16:creationId xmlns:a16="http://schemas.microsoft.com/office/drawing/2014/main" id="{2CC201BB-37F4-6FC8-5CE0-879988E88211}"/>
                  </a:ext>
                </a:extLst>
              </p:cNvPr>
              <p:cNvSpPr txBox="1">
                <a:spLocks noRot="1" noChangeAspect="1" noMove="1" noResize="1" noEditPoints="1" noAdjustHandles="1" noChangeArrowheads="1" noChangeShapeType="1" noTextEdit="1"/>
              </p:cNvSpPr>
              <p:nvPr/>
            </p:nvSpPr>
            <p:spPr>
              <a:xfrm>
                <a:off x="1752507" y="2610827"/>
                <a:ext cx="7775038" cy="816634"/>
              </a:xfrm>
              <a:prstGeom prst="rect">
                <a:avLst/>
              </a:prstGeom>
              <a:blipFill>
                <a:blip r:embed="rId4"/>
                <a:stretch>
                  <a:fillRect l="-163" b="-7692"/>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C0649E85-E643-5E6F-C00E-EAD4F71A18A5}"/>
              </a:ext>
            </a:extLst>
          </p:cNvPr>
          <p:cNvGraphicFramePr>
            <a:graphicFrameLocks noGrp="1"/>
          </p:cNvGraphicFramePr>
          <p:nvPr>
            <p:extLst>
              <p:ext uri="{D42A27DB-BD31-4B8C-83A1-F6EECF244321}">
                <p14:modId xmlns:p14="http://schemas.microsoft.com/office/powerpoint/2010/main" val="1256449779"/>
              </p:ext>
            </p:extLst>
          </p:nvPr>
        </p:nvGraphicFramePr>
        <p:xfrm>
          <a:off x="88276" y="915178"/>
          <a:ext cx="1551988" cy="2857500"/>
        </p:xfrm>
        <a:graphic>
          <a:graphicData uri="http://schemas.openxmlformats.org/drawingml/2006/table">
            <a:tbl>
              <a:tblPr/>
              <a:tblGrid>
                <a:gridCol w="888082">
                  <a:extLst>
                    <a:ext uri="{9D8B030D-6E8A-4147-A177-3AD203B41FA5}">
                      <a16:colId xmlns:a16="http://schemas.microsoft.com/office/drawing/2014/main" val="20000"/>
                    </a:ext>
                  </a:extLst>
                </a:gridCol>
                <a:gridCol w="663906">
                  <a:extLst>
                    <a:ext uri="{9D8B030D-6E8A-4147-A177-3AD203B41FA5}">
                      <a16:colId xmlns:a16="http://schemas.microsoft.com/office/drawing/2014/main" val="20001"/>
                    </a:ext>
                  </a:extLst>
                </a:gridCol>
              </a:tblGrid>
              <a:tr h="262380">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Text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Spam</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2380">
                <a:tc>
                  <a:txBody>
                    <a:bodyPr/>
                    <a:lstStyle/>
                    <a:p>
                      <a:pPr marL="0" indent="0" algn="l" rtl="0" fontAlgn="base">
                        <a:spcBef>
                          <a:spcPct val="20000"/>
                        </a:spcBef>
                        <a:spcAft>
                          <a:spcPct val="0"/>
                        </a:spcAft>
                        <a:buClr>
                          <a:srgbClr val="8E0D30"/>
                        </a:buClr>
                        <a:buNone/>
                      </a:pPr>
                      <a:r>
                        <a:rPr lang="it-IT" sz="2000" kern="1200">
                          <a:solidFill>
                            <a:schemeClr val="tx1"/>
                          </a:solidFill>
                          <a:latin typeface="Tahoma" panose="020B0604030504040204" pitchFamily="34" charset="0"/>
                          <a:ea typeface="Tahoma" panose="020B0604030504040204" pitchFamily="34" charset="0"/>
                          <a:cs typeface="Tahoma" panose="020B0604030504040204" pitchFamily="34" charset="0"/>
                        </a:rPr>
                        <a:t>a l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2380">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2380">
                <a:tc>
                  <a:txBody>
                    <a:bodyPr/>
                    <a:lstStyle/>
                    <a:p>
                      <a:pPr marL="0" indent="0" algn="l" rtl="0" fontAlgn="base">
                        <a:spcBef>
                          <a:spcPct val="20000"/>
                        </a:spcBef>
                        <a:spcAft>
                          <a:spcPct val="0"/>
                        </a:spcAft>
                        <a:buClr>
                          <a:srgbClr val="8E0D30"/>
                        </a:buClr>
                        <a:buNone/>
                      </a:pPr>
                      <a:r>
                        <a:rPr lang="it-IT"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e k</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2380">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c f 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c d</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a b 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444326"/>
                  </a:ext>
                </a:extLst>
              </a:tr>
              <a:tr h="262380">
                <a:tc>
                  <a:txBody>
                    <a:bodyPr/>
                    <a:lstStyle/>
                    <a:p>
                      <a:pPr marL="0" indent="0" algn="l" rtl="0" fontAlgn="base">
                        <a:spcBef>
                          <a:spcPct val="20000"/>
                        </a:spcBef>
                        <a:spcAft>
                          <a:spcPct val="0"/>
                        </a:spcAft>
                        <a:buClr>
                          <a:srgbClr val="8E0D30"/>
                        </a:buClr>
                        <a:buNone/>
                      </a:pPr>
                      <a:r>
                        <a:rPr lang="fr-FR"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b d 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rtl="0" fontAlgn="base">
                        <a:spcBef>
                          <a:spcPct val="20000"/>
                        </a:spcBef>
                        <a:spcAft>
                          <a:spcPct val="0"/>
                        </a:spcAft>
                        <a:buClr>
                          <a:srgbClr val="8E0D30"/>
                        </a:buClr>
                        <a:buNone/>
                      </a:pPr>
                      <a:r>
                        <a: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rPr>
                        <a:t>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7710058"/>
                  </a:ext>
                </a:extLst>
              </a:tr>
            </a:tbl>
          </a:graphicData>
        </a:graphic>
      </p:graphicFrame>
    </p:spTree>
    <p:extLst>
      <p:ext uri="{BB962C8B-B14F-4D97-AF65-F5344CB8AC3E}">
        <p14:creationId xmlns:p14="http://schemas.microsoft.com/office/powerpoint/2010/main" val="241141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7">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nimBg="1"/>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90" y="76824"/>
            <a:ext cx="8229600" cy="685482"/>
          </a:xfrm>
        </p:spPr>
        <p:txBody>
          <a:bodyPr>
            <a:normAutofit/>
          </a:bodyPr>
          <a:lstStyle/>
          <a:p>
            <a:r>
              <a:rPr lang="en-US" dirty="0"/>
              <a:t>Why Naïve Bayes for text??</a:t>
            </a:r>
          </a:p>
        </p:txBody>
      </p:sp>
      <p:sp>
        <p:nvSpPr>
          <p:cNvPr id="3" name="Content Placeholder 2"/>
          <p:cNvSpPr>
            <a:spLocks noGrp="1"/>
          </p:cNvSpPr>
          <p:nvPr>
            <p:ph idx="1"/>
          </p:nvPr>
        </p:nvSpPr>
        <p:spPr>
          <a:xfrm>
            <a:off x="264064" y="873342"/>
            <a:ext cx="8452308" cy="4955668"/>
          </a:xfrm>
        </p:spPr>
        <p:txBody>
          <a:bodyPr/>
          <a:lstStyle/>
          <a:p>
            <a:r>
              <a:rPr lang="en-US" sz="1800" dirty="0"/>
              <a:t>The conditional independence probability is very useful for text </a:t>
            </a:r>
          </a:p>
          <a:p>
            <a:pPr lvl="1"/>
            <a:r>
              <a:rPr lang="en-US" sz="1600" dirty="0"/>
              <a:t>We have probably never seen that specific collection of words before</a:t>
            </a:r>
          </a:p>
          <a:p>
            <a:pPr lvl="1"/>
            <a:r>
              <a:rPr lang="en-US" sz="1600" dirty="0"/>
              <a:t>BUT we have seen each word independently in both scenarios</a:t>
            </a:r>
          </a:p>
          <a:p>
            <a:pPr lvl="1"/>
            <a:endParaRPr lang="en-US" sz="1600" dirty="0"/>
          </a:p>
          <a:p>
            <a:r>
              <a:rPr lang="en-US" sz="1800" dirty="0"/>
              <a:t>The individual probabilities are very easy to calculate</a:t>
            </a:r>
          </a:p>
          <a:p>
            <a:pPr lvl="1"/>
            <a:r>
              <a:rPr lang="en-US" sz="1600" dirty="0"/>
              <a:t>Just counting when they occur</a:t>
            </a:r>
          </a:p>
          <a:p>
            <a:endParaRPr lang="en-US" sz="1800" dirty="0"/>
          </a:p>
          <a:p>
            <a:r>
              <a:rPr lang="en-US" sz="1800" dirty="0"/>
              <a:t>Naïve Bayes can be used for any predictive problem!</a:t>
            </a:r>
          </a:p>
          <a:p>
            <a:pPr lvl="1"/>
            <a:r>
              <a:rPr lang="en-US" sz="1600" dirty="0"/>
              <a:t>BUT the features </a:t>
            </a:r>
            <a:r>
              <a:rPr lang="en-US" sz="1600" i="1" dirty="0"/>
              <a:t>have to be nominal </a:t>
            </a:r>
            <a:r>
              <a:rPr lang="en-US" sz="1600" i="1" dirty="0" err="1"/>
              <a:t>categoricals</a:t>
            </a:r>
            <a:r>
              <a:rPr lang="en-US" sz="1600" i="1" dirty="0"/>
              <a:t> </a:t>
            </a:r>
            <a:r>
              <a:rPr lang="en-US" sz="1600" dirty="0"/>
              <a:t>(like words!) </a:t>
            </a:r>
          </a:p>
          <a:p>
            <a:pPr lvl="1"/>
            <a:r>
              <a:rPr lang="en-US" sz="1600" dirty="0"/>
              <a:t>If you have numerical features, you can run NB by binning them </a:t>
            </a:r>
          </a:p>
          <a:p>
            <a:pPr lvl="2"/>
            <a:r>
              <a:rPr lang="en-US" sz="1400" dirty="0"/>
              <a:t>But you lose the ordering…have to treat them like nominal…</a:t>
            </a:r>
          </a:p>
          <a:p>
            <a:pPr lvl="2"/>
            <a:endParaRPr lang="en-US" dirty="0"/>
          </a:p>
        </p:txBody>
      </p:sp>
      <p:sp>
        <p:nvSpPr>
          <p:cNvPr id="4" name="Slide Number Placeholder 3"/>
          <p:cNvSpPr>
            <a:spLocks noGrp="1"/>
          </p:cNvSpPr>
          <p:nvPr>
            <p:ph type="sldNum" sz="quarter" idx="4294967295"/>
          </p:nvPr>
        </p:nvSpPr>
        <p:spPr>
          <a:xfrm>
            <a:off x="7650516" y="6222641"/>
            <a:ext cx="1315721" cy="365125"/>
          </a:xfrm>
          <a:prstGeom prst="rect">
            <a:avLst/>
          </a:prstGeom>
        </p:spPr>
        <p:txBody>
          <a:bodyPr/>
          <a:lstStyle/>
          <a:p>
            <a:pPr>
              <a:defRPr/>
            </a:pPr>
            <a:fld id="{22F27C8E-632E-435E-8D7A-E81F227BC0D3}" type="slidenum">
              <a:rPr lang="en-US" smtClean="0"/>
              <a:pPr>
                <a:defRPr/>
              </a:pPr>
              <a:t>26</a:t>
            </a:fld>
            <a:endParaRPr lang="en-US"/>
          </a:p>
        </p:txBody>
      </p:sp>
      <p:sp>
        <p:nvSpPr>
          <p:cNvPr id="5" name="TextBox 4">
            <a:extLst>
              <a:ext uri="{FF2B5EF4-FFF2-40B4-BE49-F238E27FC236}">
                <a16:creationId xmlns:a16="http://schemas.microsoft.com/office/drawing/2014/main" id="{DBB63601-9F5F-B749-9B4A-87E678D83C5C}"/>
              </a:ext>
            </a:extLst>
          </p:cNvPr>
          <p:cNvSpPr txBox="1"/>
          <p:nvPr/>
        </p:nvSpPr>
        <p:spPr>
          <a:xfrm>
            <a:off x="6077566" y="4064702"/>
            <a:ext cx="2802370"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Discussion:  DSB p261 </a:t>
            </a:r>
          </a:p>
        </p:txBody>
      </p:sp>
      <p:graphicFrame>
        <p:nvGraphicFramePr>
          <p:cNvPr id="6" name="Content Placeholder 4">
            <a:extLst>
              <a:ext uri="{FF2B5EF4-FFF2-40B4-BE49-F238E27FC236}">
                <a16:creationId xmlns:a16="http://schemas.microsoft.com/office/drawing/2014/main" id="{F62FF2E6-4ED4-1BFC-0C5C-D674D5610FE8}"/>
              </a:ext>
            </a:extLst>
          </p:cNvPr>
          <p:cNvGraphicFramePr>
            <a:graphicFrameLocks/>
          </p:cNvGraphicFramePr>
          <p:nvPr>
            <p:extLst>
              <p:ext uri="{D42A27DB-BD31-4B8C-83A1-F6EECF244321}">
                <p14:modId xmlns:p14="http://schemas.microsoft.com/office/powerpoint/2010/main" val="455430901"/>
              </p:ext>
            </p:extLst>
          </p:nvPr>
        </p:nvGraphicFramePr>
        <p:xfrm>
          <a:off x="1438507" y="4661627"/>
          <a:ext cx="5594195" cy="1691640"/>
        </p:xfrm>
        <a:graphic>
          <a:graphicData uri="http://schemas.openxmlformats.org/drawingml/2006/table">
            <a:tbl>
              <a:tblPr firstRow="1" bandRow="1">
                <a:tableStyleId>{5C22544A-7EE6-4342-B048-85BDC9FD1C3A}</a:tableStyleId>
              </a:tblPr>
              <a:tblGrid>
                <a:gridCol w="1504408">
                  <a:extLst>
                    <a:ext uri="{9D8B030D-6E8A-4147-A177-3AD203B41FA5}">
                      <a16:colId xmlns:a16="http://schemas.microsoft.com/office/drawing/2014/main" val="3157175921"/>
                    </a:ext>
                  </a:extLst>
                </a:gridCol>
                <a:gridCol w="4089787">
                  <a:extLst>
                    <a:ext uri="{9D8B030D-6E8A-4147-A177-3AD203B41FA5}">
                      <a16:colId xmlns:a16="http://schemas.microsoft.com/office/drawing/2014/main" val="3575257204"/>
                    </a:ext>
                  </a:extLst>
                </a:gridCol>
              </a:tblGrid>
              <a:tr h="283210">
                <a:tc>
                  <a:txBody>
                    <a:bodyPr/>
                    <a:lstStyle/>
                    <a:p>
                      <a:r>
                        <a:rPr lang="en-US" dirty="0">
                          <a:solidFill>
                            <a:srgbClr val="C00000"/>
                          </a:solidFill>
                        </a:rPr>
                        <a:t>Types of NB</a:t>
                      </a:r>
                    </a:p>
                  </a:txBody>
                  <a:tcPr/>
                </a:tc>
                <a:tc>
                  <a:txBody>
                    <a:bodyPr/>
                    <a:lstStyle/>
                    <a:p>
                      <a:r>
                        <a:rPr lang="en-US" dirty="0">
                          <a:solidFill>
                            <a:srgbClr val="C00000"/>
                          </a:solidFill>
                        </a:rPr>
                        <a:t>Usage</a:t>
                      </a:r>
                    </a:p>
                  </a:txBody>
                  <a:tcPr/>
                </a:tc>
                <a:extLst>
                  <a:ext uri="{0D108BD9-81ED-4DB2-BD59-A6C34878D82A}">
                    <a16:rowId xmlns:a16="http://schemas.microsoft.com/office/drawing/2014/main" val="1612082980"/>
                  </a:ext>
                </a:extLst>
              </a:tr>
              <a:tr h="283210">
                <a:tc>
                  <a:txBody>
                    <a:bodyPr/>
                    <a:lstStyle/>
                    <a:p>
                      <a:r>
                        <a:rPr lang="en-US" dirty="0" err="1">
                          <a:latin typeface="Consolas" panose="020B0609020204030204" pitchFamily="49" charset="0"/>
                          <a:cs typeface="Consolas" panose="020B0609020204030204" pitchFamily="49" charset="0"/>
                        </a:rPr>
                        <a:t>BernoulliNB</a:t>
                      </a:r>
                      <a:endParaRPr lang="en-US" dirty="0">
                        <a:latin typeface="Consolas" panose="020B0609020204030204" pitchFamily="49" charset="0"/>
                        <a:cs typeface="Consolas" panose="020B0609020204030204" pitchFamily="49" charset="0"/>
                      </a:endParaRPr>
                    </a:p>
                  </a:txBody>
                  <a:tcPr/>
                </a:tc>
                <a:tc>
                  <a:txBody>
                    <a:bodyPr/>
                    <a:lstStyle/>
                    <a:p>
                      <a:r>
                        <a:rPr lang="en-US" dirty="0"/>
                        <a:t>Uses Term Occurrence (Binary)</a:t>
                      </a:r>
                    </a:p>
                  </a:txBody>
                  <a:tcPr/>
                </a:tc>
                <a:extLst>
                  <a:ext uri="{0D108BD9-81ED-4DB2-BD59-A6C34878D82A}">
                    <a16:rowId xmlns:a16="http://schemas.microsoft.com/office/drawing/2014/main" val="3247529185"/>
                  </a:ext>
                </a:extLst>
              </a:tr>
              <a:tr h="283210">
                <a:tc>
                  <a:txBody>
                    <a:bodyPr/>
                    <a:lstStyle/>
                    <a:p>
                      <a:r>
                        <a:rPr lang="en-US" dirty="0" err="1">
                          <a:latin typeface="Consolas" panose="020B0609020204030204" pitchFamily="49" charset="0"/>
                          <a:cs typeface="Consolas" panose="020B0609020204030204" pitchFamily="49" charset="0"/>
                        </a:rPr>
                        <a:t>MultinomialNB</a:t>
                      </a:r>
                      <a:endParaRPr lang="en-US" dirty="0">
                        <a:latin typeface="Consolas" panose="020B0609020204030204" pitchFamily="49" charset="0"/>
                        <a:cs typeface="Consolas" panose="020B0609020204030204" pitchFamily="49" charset="0"/>
                      </a:endParaRPr>
                    </a:p>
                  </a:txBody>
                  <a:tcPr/>
                </a:tc>
                <a:tc>
                  <a:txBody>
                    <a:bodyPr/>
                    <a:lstStyle/>
                    <a:p>
                      <a:r>
                        <a:rPr lang="en-US" dirty="0"/>
                        <a:t>Works with raw term frequencies</a:t>
                      </a:r>
                    </a:p>
                  </a:txBody>
                  <a:tcPr/>
                </a:tc>
                <a:extLst>
                  <a:ext uri="{0D108BD9-81ED-4DB2-BD59-A6C34878D82A}">
                    <a16:rowId xmlns:a16="http://schemas.microsoft.com/office/drawing/2014/main" val="1388118973"/>
                  </a:ext>
                </a:extLst>
              </a:tr>
              <a:tr h="283210">
                <a:tc>
                  <a:txBody>
                    <a:bodyPr/>
                    <a:lstStyle/>
                    <a:p>
                      <a:r>
                        <a:rPr lang="en-US" dirty="0" err="1">
                          <a:latin typeface="Consolas" panose="020B0609020204030204" pitchFamily="49" charset="0"/>
                          <a:cs typeface="Consolas" panose="020B0609020204030204" pitchFamily="49" charset="0"/>
                        </a:rPr>
                        <a:t>GaussianNB</a:t>
                      </a:r>
                      <a:endParaRPr lang="en-US" dirty="0">
                        <a:latin typeface="Consolas" panose="020B0609020204030204" pitchFamily="49" charset="0"/>
                        <a:cs typeface="Consolas" panose="020B0609020204030204" pitchFamily="49" charset="0"/>
                      </a:endParaRPr>
                    </a:p>
                  </a:txBody>
                  <a:tcPr/>
                </a:tc>
                <a:tc>
                  <a:txBody>
                    <a:bodyPr/>
                    <a:lstStyle/>
                    <a:p>
                      <a:r>
                        <a:rPr lang="en-US" dirty="0"/>
                        <a:t>Assumes continuous features and normality, not typically used for text</a:t>
                      </a:r>
                    </a:p>
                  </a:txBody>
                  <a:tcPr/>
                </a:tc>
                <a:extLst>
                  <a:ext uri="{0D108BD9-81ED-4DB2-BD59-A6C34878D82A}">
                    <a16:rowId xmlns:a16="http://schemas.microsoft.com/office/drawing/2014/main" val="1503161772"/>
                  </a:ext>
                </a:extLst>
              </a:tr>
              <a:tr h="283210">
                <a:tc>
                  <a:txBody>
                    <a:bodyPr/>
                    <a:lstStyle/>
                    <a:p>
                      <a:r>
                        <a:rPr lang="en-US" dirty="0" err="1">
                          <a:latin typeface="Consolas" panose="020B0609020204030204" pitchFamily="49" charset="0"/>
                          <a:cs typeface="Consolas" panose="020B0609020204030204" pitchFamily="49" charset="0"/>
                        </a:rPr>
                        <a:t>ComplementNB</a:t>
                      </a:r>
                      <a:endParaRPr lang="en-US" dirty="0">
                        <a:latin typeface="Consolas" panose="020B0609020204030204" pitchFamily="49" charset="0"/>
                        <a:cs typeface="Consolas" panose="020B0609020204030204" pitchFamily="49" charset="0"/>
                      </a:endParaRPr>
                    </a:p>
                  </a:txBody>
                  <a:tcPr/>
                </a:tc>
                <a:tc>
                  <a:txBody>
                    <a:bodyPr/>
                    <a:lstStyle/>
                    <a:p>
                      <a:r>
                        <a:rPr lang="en-US" dirty="0"/>
                        <a:t>Best for unbalanced data and TFIDF</a:t>
                      </a:r>
                    </a:p>
                  </a:txBody>
                  <a:tcPr/>
                </a:tc>
                <a:extLst>
                  <a:ext uri="{0D108BD9-81ED-4DB2-BD59-A6C34878D82A}">
                    <a16:rowId xmlns:a16="http://schemas.microsoft.com/office/drawing/2014/main" val="233107108"/>
                  </a:ext>
                </a:extLst>
              </a:tr>
            </a:tbl>
          </a:graphicData>
        </a:graphic>
      </p:graphicFrame>
    </p:spTree>
    <p:extLst>
      <p:ext uri="{BB962C8B-B14F-4D97-AF65-F5344CB8AC3E}">
        <p14:creationId xmlns:p14="http://schemas.microsoft.com/office/powerpoint/2010/main" val="134053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103695"/>
            <a:ext cx="8229600" cy="641023"/>
          </a:xfrm>
        </p:spPr>
        <p:txBody>
          <a:bodyPr/>
          <a:lstStyle/>
          <a:p>
            <a:pPr eaLnBrk="1" hangingPunct="1">
              <a:defRPr/>
            </a:pPr>
            <a:r>
              <a:rPr lang="en-US" dirty="0"/>
              <a:t>Naïve Bayes Example</a:t>
            </a:r>
          </a:p>
        </p:txBody>
      </p:sp>
      <p:sp>
        <p:nvSpPr>
          <p:cNvPr id="186371" name="Rectangle 3"/>
          <p:cNvSpPr>
            <a:spLocks noGrp="1" noChangeArrowheads="1"/>
          </p:cNvSpPr>
          <p:nvPr>
            <p:ph type="body" idx="1"/>
          </p:nvPr>
        </p:nvSpPr>
        <p:spPr>
          <a:xfrm>
            <a:off x="457200" y="968245"/>
            <a:ext cx="4270075" cy="360375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spAutoFit/>
          </a:bodyPr>
          <a:lstStyle/>
          <a:p>
            <a:r>
              <a:rPr lang="en-US" dirty="0"/>
              <a:t>DSB p 264</a:t>
            </a:r>
          </a:p>
          <a:p>
            <a:r>
              <a:rPr lang="en-US" dirty="0"/>
              <a:t>“High IQ” from the PNAS paper</a:t>
            </a:r>
          </a:p>
          <a:p>
            <a:r>
              <a:rPr lang="en-US" dirty="0"/>
              <a:t>“Likes” are like words</a:t>
            </a:r>
          </a:p>
          <a:p>
            <a:pPr lvl="1"/>
            <a:r>
              <a:rPr lang="en-US" dirty="0"/>
              <a:t>Binary</a:t>
            </a:r>
          </a:p>
          <a:p>
            <a:pPr lvl="1"/>
            <a:r>
              <a:rPr lang="en-US" dirty="0"/>
              <a:t>there are many of them</a:t>
            </a:r>
          </a:p>
          <a:p>
            <a:pPr lvl="1"/>
            <a:r>
              <a:rPr lang="en-US" dirty="0"/>
              <a:t>they are discrete</a:t>
            </a:r>
          </a:p>
          <a:p>
            <a:r>
              <a:rPr lang="en-US" dirty="0"/>
              <a:t>NB provides a “lift” - the increase in probability given the presence of the feature</a:t>
            </a:r>
          </a:p>
          <a:p>
            <a:pPr marL="0" indent="0">
              <a:buNone/>
            </a:pPr>
            <a:endParaRPr lang="en-US" dirty="0"/>
          </a:p>
        </p:txBody>
      </p:sp>
      <p:pic>
        <p:nvPicPr>
          <p:cNvPr id="3" name="Picture 2" descr="A screenshot of a computer&#10;&#10;Description automatically generated">
            <a:extLst>
              <a:ext uri="{FF2B5EF4-FFF2-40B4-BE49-F238E27FC236}">
                <a16:creationId xmlns:a16="http://schemas.microsoft.com/office/drawing/2014/main" id="{8BD00B0D-DA48-E76A-6C16-394947435023}"/>
              </a:ext>
            </a:extLst>
          </p:cNvPr>
          <p:cNvPicPr>
            <a:picLocks noChangeAspect="1"/>
          </p:cNvPicPr>
          <p:nvPr/>
        </p:nvPicPr>
        <p:blipFill>
          <a:blip r:embed="rId3"/>
          <a:stretch>
            <a:fillRect/>
          </a:stretch>
        </p:blipFill>
        <p:spPr>
          <a:xfrm>
            <a:off x="5076948" y="2083853"/>
            <a:ext cx="3609852" cy="4054377"/>
          </a:xfrm>
          <a:prstGeom prst="rect">
            <a:avLst/>
          </a:prstGeom>
        </p:spPr>
      </p:pic>
      <p:sp>
        <p:nvSpPr>
          <p:cNvPr id="4" name="TextBox 3">
            <a:extLst>
              <a:ext uri="{FF2B5EF4-FFF2-40B4-BE49-F238E27FC236}">
                <a16:creationId xmlns:a16="http://schemas.microsoft.com/office/drawing/2014/main" id="{0464FAAB-67DE-51D9-221C-7331AAC379A1}"/>
              </a:ext>
            </a:extLst>
          </p:cNvPr>
          <p:cNvSpPr txBox="1"/>
          <p:nvPr/>
        </p:nvSpPr>
        <p:spPr>
          <a:xfrm>
            <a:off x="6957270" y="6415751"/>
            <a:ext cx="1937453" cy="338554"/>
          </a:xfrm>
          <a:prstGeom prst="rect">
            <a:avLst/>
          </a:prstGeom>
          <a:solidFill>
            <a:schemeClr val="accent5"/>
          </a:solidFill>
        </p:spPr>
        <p:txBody>
          <a:bodyPr wrap="none" rtlCol="0">
            <a:spAutoFit/>
          </a:bodyPr>
          <a:lstStyle/>
          <a:p>
            <a:pPr marL="0" indent="0" algn="l">
              <a:buNone/>
            </a:pPr>
            <a:r>
              <a:rPr lang="en-US" sz="1600" dirty="0">
                <a:latin typeface="Tahoma" panose="020B0604030504040204" pitchFamily="34" charset="0"/>
                <a:ea typeface="Tahoma" panose="020B0604030504040204" pitchFamily="34" charset="0"/>
                <a:cs typeface="Tahoma" panose="020B0604030504040204" pitchFamily="34" charset="0"/>
              </a:rPr>
              <a:t>Kosinski, et al 2013</a:t>
            </a:r>
          </a:p>
        </p:txBody>
      </p:sp>
    </p:spTree>
    <p:extLst>
      <p:ext uri="{BB962C8B-B14F-4D97-AF65-F5344CB8AC3E}">
        <p14:creationId xmlns:p14="http://schemas.microsoft.com/office/powerpoint/2010/main" val="420692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63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63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4DC0E8-154A-F075-6848-4C0CFB344405}"/>
              </a:ext>
            </a:extLst>
          </p:cNvPr>
          <p:cNvSpPr>
            <a:spLocks noGrp="1"/>
          </p:cNvSpPr>
          <p:nvPr>
            <p:ph type="sldNum" sz="quarter" idx="12"/>
          </p:nvPr>
        </p:nvSpPr>
        <p:spPr/>
        <p:txBody>
          <a:bodyPr/>
          <a:lstStyle/>
          <a:p>
            <a:fld id="{ABBEE3BA-F264-1746-880E-39AD601DF2B1}" type="slidenum">
              <a:rPr lang="en-US" smtClean="0"/>
              <a:t>28</a:t>
            </a:fld>
            <a:endParaRPr lang="en-US"/>
          </a:p>
        </p:txBody>
      </p:sp>
      <p:sp>
        <p:nvSpPr>
          <p:cNvPr id="3" name="Text Placeholder 2">
            <a:extLst>
              <a:ext uri="{FF2B5EF4-FFF2-40B4-BE49-F238E27FC236}">
                <a16:creationId xmlns:a16="http://schemas.microsoft.com/office/drawing/2014/main" id="{9E0277F7-DCEE-0F92-951D-8E0625CB9B8A}"/>
              </a:ext>
            </a:extLst>
          </p:cNvPr>
          <p:cNvSpPr>
            <a:spLocks noGrp="1"/>
          </p:cNvSpPr>
          <p:nvPr>
            <p:ph type="body" sz="quarter" idx="13"/>
          </p:nvPr>
        </p:nvSpPr>
        <p:spPr>
          <a:xfrm>
            <a:off x="606356" y="1769441"/>
            <a:ext cx="6310638" cy="914400"/>
          </a:xfrm>
        </p:spPr>
        <p:txBody>
          <a:bodyPr/>
          <a:lstStyle/>
          <a:p>
            <a:r>
              <a:rPr lang="en-US" dirty="0"/>
              <a:t>Using TFIDF / Naïve Bayes</a:t>
            </a:r>
          </a:p>
        </p:txBody>
      </p:sp>
      <p:sp>
        <p:nvSpPr>
          <p:cNvPr id="4" name="TextBox 3">
            <a:extLst>
              <a:ext uri="{FF2B5EF4-FFF2-40B4-BE49-F238E27FC236}">
                <a16:creationId xmlns:a16="http://schemas.microsoft.com/office/drawing/2014/main" id="{0DE20BD0-D2DD-2D26-0C31-C22930A7AAF3}"/>
              </a:ext>
            </a:extLst>
          </p:cNvPr>
          <p:cNvSpPr txBox="1"/>
          <p:nvPr/>
        </p:nvSpPr>
        <p:spPr>
          <a:xfrm>
            <a:off x="3468428" y="3228945"/>
            <a:ext cx="2734018" cy="400110"/>
          </a:xfrm>
          <a:prstGeom prst="rect">
            <a:avLst/>
          </a:prstGeom>
          <a:solidFill>
            <a:schemeClr val="accent1"/>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T8_Text_Mining.ipynb</a:t>
            </a:r>
          </a:p>
        </p:txBody>
      </p:sp>
    </p:spTree>
    <p:extLst>
      <p:ext uri="{BB962C8B-B14F-4D97-AF65-F5344CB8AC3E}">
        <p14:creationId xmlns:p14="http://schemas.microsoft.com/office/powerpoint/2010/main" val="3542870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EE3878-25C7-5736-7E89-3F08C6A6DE16}"/>
              </a:ext>
            </a:extLst>
          </p:cNvPr>
          <p:cNvSpPr>
            <a:spLocks noGrp="1"/>
          </p:cNvSpPr>
          <p:nvPr>
            <p:ph type="sldNum" sz="quarter" idx="12"/>
          </p:nvPr>
        </p:nvSpPr>
        <p:spPr/>
        <p:txBody>
          <a:bodyPr/>
          <a:lstStyle/>
          <a:p>
            <a:fld id="{ABBEE3BA-F264-1746-880E-39AD601DF2B1}" type="slidenum">
              <a:rPr lang="en-US" smtClean="0"/>
              <a:t>29</a:t>
            </a:fld>
            <a:endParaRPr lang="en-US"/>
          </a:p>
        </p:txBody>
      </p:sp>
      <p:sp>
        <p:nvSpPr>
          <p:cNvPr id="3" name="Text Placeholder 2">
            <a:extLst>
              <a:ext uri="{FF2B5EF4-FFF2-40B4-BE49-F238E27FC236}">
                <a16:creationId xmlns:a16="http://schemas.microsoft.com/office/drawing/2014/main" id="{AA9F6313-DC3B-9B7C-B696-4ABB4BEB2FB0}"/>
              </a:ext>
            </a:extLst>
          </p:cNvPr>
          <p:cNvSpPr>
            <a:spLocks noGrp="1"/>
          </p:cNvSpPr>
          <p:nvPr>
            <p:ph type="body" sz="quarter" idx="13"/>
          </p:nvPr>
        </p:nvSpPr>
        <p:spPr/>
        <p:txBody>
          <a:bodyPr/>
          <a:lstStyle/>
          <a:p>
            <a:r>
              <a:rPr lang="en-US" dirty="0"/>
              <a:t>NLP: Other Topics</a:t>
            </a:r>
          </a:p>
        </p:txBody>
      </p:sp>
      <p:sp>
        <p:nvSpPr>
          <p:cNvPr id="4" name="TextBox 3">
            <a:extLst>
              <a:ext uri="{FF2B5EF4-FFF2-40B4-BE49-F238E27FC236}">
                <a16:creationId xmlns:a16="http://schemas.microsoft.com/office/drawing/2014/main" id="{548B81B3-A57B-2509-40CC-05785F5CAC07}"/>
              </a:ext>
            </a:extLst>
          </p:cNvPr>
          <p:cNvSpPr txBox="1"/>
          <p:nvPr/>
        </p:nvSpPr>
        <p:spPr>
          <a:xfrm>
            <a:off x="3981796" y="3233651"/>
            <a:ext cx="1877437" cy="1138773"/>
          </a:xfrm>
          <a:prstGeom prst="rect">
            <a:avLst/>
          </a:prstGeom>
          <a:noFill/>
        </p:spPr>
        <p:txBody>
          <a:bodyPr wrap="none" rtlCol="0">
            <a:spAutoFit/>
          </a:bodyPr>
          <a:lstStyle/>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import </a:t>
            </a:r>
            <a:r>
              <a:rPr lang="en-US" sz="2000" dirty="0" err="1">
                <a:latin typeface="Consolas" panose="020B0609020204030204" pitchFamily="49" charset="0"/>
                <a:ea typeface="Tahoma" panose="020B0604030504040204" pitchFamily="34" charset="0"/>
                <a:cs typeface="Consolas" panose="020B0609020204030204" pitchFamily="49" charset="0"/>
              </a:rPr>
              <a:t>nltk</a:t>
            </a:r>
            <a:endParaRPr lang="en-US" sz="2000" dirty="0">
              <a:latin typeface="Consolas" panose="020B0609020204030204" pitchFamily="49" charset="0"/>
              <a:ea typeface="Tahoma" panose="020B0604030504040204" pitchFamily="34" charset="0"/>
              <a:cs typeface="Consolas" panose="020B0609020204030204" pitchFamily="49" charset="0"/>
            </a:endParaRPr>
          </a:p>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import spacy</a:t>
            </a:r>
          </a:p>
          <a:p>
            <a:pPr marL="0" indent="0" algn="l">
              <a:buNone/>
            </a:pPr>
            <a:r>
              <a:rPr lang="en-US" sz="2000" dirty="0">
                <a:latin typeface="Consolas" panose="020B0609020204030204" pitchFamily="49" charset="0"/>
                <a:ea typeface="Tahoma" panose="020B0604030504040204" pitchFamily="34" charset="0"/>
                <a:cs typeface="Consolas" panose="020B0609020204030204" pitchFamily="49" charset="0"/>
              </a:rPr>
              <a:t>Gen AI???</a:t>
            </a:r>
          </a:p>
        </p:txBody>
      </p:sp>
    </p:spTree>
    <p:extLst>
      <p:ext uri="{BB962C8B-B14F-4D97-AF65-F5344CB8AC3E}">
        <p14:creationId xmlns:p14="http://schemas.microsoft.com/office/powerpoint/2010/main" val="134937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2F05-372C-6720-9EBF-16B501F98AA4}"/>
              </a:ext>
            </a:extLst>
          </p:cNvPr>
          <p:cNvSpPr>
            <a:spLocks noGrp="1"/>
          </p:cNvSpPr>
          <p:nvPr>
            <p:ph type="title"/>
          </p:nvPr>
        </p:nvSpPr>
        <p:spPr/>
        <p:txBody>
          <a:bodyPr/>
          <a:lstStyle/>
          <a:p>
            <a:r>
              <a:rPr lang="en-US" dirty="0"/>
              <a:t>Overview of Text Mining</a:t>
            </a:r>
          </a:p>
        </p:txBody>
      </p:sp>
      <p:sp>
        <p:nvSpPr>
          <p:cNvPr id="3" name="Content Placeholder 2">
            <a:extLst>
              <a:ext uri="{FF2B5EF4-FFF2-40B4-BE49-F238E27FC236}">
                <a16:creationId xmlns:a16="http://schemas.microsoft.com/office/drawing/2014/main" id="{F031B7AD-5AAA-D525-C9FF-862162944D84}"/>
              </a:ext>
            </a:extLst>
          </p:cNvPr>
          <p:cNvSpPr>
            <a:spLocks noGrp="1"/>
          </p:cNvSpPr>
          <p:nvPr>
            <p:ph idx="1"/>
          </p:nvPr>
        </p:nvSpPr>
        <p:spPr/>
        <p:txBody>
          <a:bodyPr/>
          <a:lstStyle/>
          <a:p>
            <a:r>
              <a:rPr lang="en-US" dirty="0"/>
              <a:t>Automatically extracting meaning from a document</a:t>
            </a:r>
          </a:p>
          <a:p>
            <a:r>
              <a:rPr lang="en-US" dirty="0"/>
              <a:t>Label a document into one of many known types </a:t>
            </a:r>
          </a:p>
          <a:p>
            <a:pPr lvl="1"/>
            <a:r>
              <a:rPr lang="en-US" dirty="0"/>
              <a:t>E.g. Library categorization</a:t>
            </a:r>
          </a:p>
          <a:p>
            <a:pPr lvl="1"/>
            <a:r>
              <a:rPr lang="en-US" dirty="0"/>
              <a:t>Multi-class classification</a:t>
            </a:r>
          </a:p>
          <a:p>
            <a:r>
              <a:rPr lang="en-US" dirty="0"/>
              <a:t>Clustering documents into useful groups</a:t>
            </a:r>
          </a:p>
          <a:p>
            <a:pPr lvl="1"/>
            <a:r>
              <a:rPr lang="en-US" dirty="0"/>
              <a:t>Unsupervised learning</a:t>
            </a:r>
          </a:p>
          <a:p>
            <a:r>
              <a:rPr lang="en-US" dirty="0"/>
              <a:t>Query a set of documents for search or to find most similar ones</a:t>
            </a:r>
          </a:p>
          <a:p>
            <a:pPr lvl="1"/>
            <a:r>
              <a:rPr lang="en-US" dirty="0"/>
              <a:t>E.g. legal precedent, patent searches</a:t>
            </a:r>
          </a:p>
          <a:p>
            <a:pPr lvl="1"/>
            <a:endParaRPr lang="en-US" dirty="0"/>
          </a:p>
          <a:p>
            <a:pPr lvl="1"/>
            <a:endParaRPr lang="en-US" dirty="0"/>
          </a:p>
          <a:p>
            <a:r>
              <a:rPr lang="en-US" dirty="0"/>
              <a:t>Text-based learning often requires a large collection of documents to learn from – a </a:t>
            </a:r>
            <a:r>
              <a:rPr lang="en-US" i="1" dirty="0"/>
              <a:t>corpus</a:t>
            </a:r>
            <a:r>
              <a:rPr lang="en-US" dirty="0"/>
              <a:t> -  that needs to be pre-processed significantly before analysis. </a:t>
            </a:r>
          </a:p>
          <a:p>
            <a:endParaRPr lang="en-US" dirty="0"/>
          </a:p>
        </p:txBody>
      </p:sp>
      <p:sp>
        <p:nvSpPr>
          <p:cNvPr id="4" name="Slide Number Placeholder 3">
            <a:extLst>
              <a:ext uri="{FF2B5EF4-FFF2-40B4-BE49-F238E27FC236}">
                <a16:creationId xmlns:a16="http://schemas.microsoft.com/office/drawing/2014/main" id="{41DD001E-D4EC-4AE3-3EDC-D74CFF8671EC}"/>
              </a:ext>
            </a:extLst>
          </p:cNvPr>
          <p:cNvSpPr>
            <a:spLocks noGrp="1"/>
          </p:cNvSpPr>
          <p:nvPr>
            <p:ph type="sldNum" sz="quarter" idx="10"/>
          </p:nvPr>
        </p:nvSpPr>
        <p:spPr/>
        <p:txBody>
          <a:bodyPr/>
          <a:lstStyle/>
          <a:p>
            <a:fld id="{ABBEE3BA-F264-1746-880E-39AD601DF2B1}" type="slidenum">
              <a:rPr lang="en-US" smtClean="0"/>
              <a:t>3</a:t>
            </a:fld>
            <a:endParaRPr lang="en-US"/>
          </a:p>
        </p:txBody>
      </p:sp>
    </p:spTree>
    <p:extLst>
      <p:ext uri="{BB962C8B-B14F-4D97-AF65-F5344CB8AC3E}">
        <p14:creationId xmlns:p14="http://schemas.microsoft.com/office/powerpoint/2010/main" val="20875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Screen shot 2011-10-26 at 12.12.52 PM.png">
            <a:extLst>
              <a:ext uri="{FF2B5EF4-FFF2-40B4-BE49-F238E27FC236}">
                <a16:creationId xmlns:a16="http://schemas.microsoft.com/office/drawing/2014/main" id="{CA6FA133-BEC4-14DC-9989-EB142CFED9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3656" y="3650152"/>
            <a:ext cx="6058300" cy="3199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BC27D87-5B3F-C727-AC59-7624DDB4198A}"/>
              </a:ext>
            </a:extLst>
          </p:cNvPr>
          <p:cNvSpPr>
            <a:spLocks noGrp="1"/>
          </p:cNvSpPr>
          <p:nvPr>
            <p:ph type="title"/>
          </p:nvPr>
        </p:nvSpPr>
        <p:spPr>
          <a:xfrm>
            <a:off x="457200" y="7937"/>
            <a:ext cx="8229600" cy="729214"/>
          </a:xfrm>
        </p:spPr>
        <p:txBody>
          <a:bodyPr/>
          <a:lstStyle/>
          <a:p>
            <a:r>
              <a:rPr lang="en-US" dirty="0"/>
              <a:t>Topic Modelling – LSA/LDA, </a:t>
            </a:r>
            <a:r>
              <a:rPr lang="en-US" dirty="0" err="1"/>
              <a:t>etc</a:t>
            </a:r>
            <a:endParaRPr lang="en-US" dirty="0"/>
          </a:p>
        </p:txBody>
      </p:sp>
      <p:sp>
        <p:nvSpPr>
          <p:cNvPr id="3" name="Content Placeholder 2">
            <a:extLst>
              <a:ext uri="{FF2B5EF4-FFF2-40B4-BE49-F238E27FC236}">
                <a16:creationId xmlns:a16="http://schemas.microsoft.com/office/drawing/2014/main" id="{D2C4E0FD-C7A8-0A8C-DD9A-89556084F9B2}"/>
              </a:ext>
            </a:extLst>
          </p:cNvPr>
          <p:cNvSpPr>
            <a:spLocks noGrp="1"/>
          </p:cNvSpPr>
          <p:nvPr>
            <p:ph idx="1"/>
          </p:nvPr>
        </p:nvSpPr>
        <p:spPr>
          <a:xfrm>
            <a:off x="457200" y="865739"/>
            <a:ext cx="8453120" cy="3092901"/>
          </a:xfrm>
        </p:spPr>
        <p:txBody>
          <a:bodyPr/>
          <a:lstStyle/>
          <a:p>
            <a:r>
              <a:rPr lang="en-US" sz="1600" dirty="0"/>
              <a:t>“topic modelling” is a way of doing unsupervised learning on a set of documents (corpus)</a:t>
            </a:r>
          </a:p>
          <a:p>
            <a:r>
              <a:rPr lang="en-US" sz="1600" dirty="0"/>
              <a:t>Think of it as a clustering exercise</a:t>
            </a:r>
          </a:p>
          <a:p>
            <a:pPr lvl="1"/>
            <a:r>
              <a:rPr lang="en-US" sz="1400" dirty="0"/>
              <a:t>Similar to Principal Components: reduced dimensions define “topics”</a:t>
            </a:r>
          </a:p>
          <a:p>
            <a:r>
              <a:rPr lang="en-US" sz="1600" dirty="0"/>
              <a:t>Typically starts with the TFIDF matrix</a:t>
            </a:r>
          </a:p>
          <a:p>
            <a:pPr lvl="1"/>
            <a:r>
              <a:rPr lang="en-US" sz="1400" dirty="0"/>
              <a:t>Extracts “topics” by finding clusters of words</a:t>
            </a:r>
          </a:p>
          <a:p>
            <a:r>
              <a:rPr lang="en-US" sz="1600" dirty="0"/>
              <a:t>Methods find “latent” topics</a:t>
            </a:r>
          </a:p>
          <a:p>
            <a:pPr lvl="1"/>
            <a:r>
              <a:rPr lang="en-US" sz="1400" dirty="0"/>
              <a:t>Latent Semantic Indexing (LSI)</a:t>
            </a:r>
          </a:p>
          <a:p>
            <a:pPr lvl="1"/>
            <a:r>
              <a:rPr lang="en-US" sz="1400" dirty="0"/>
              <a:t>Latent Dirichlet Analysis (LDA)</a:t>
            </a:r>
          </a:p>
          <a:p>
            <a:pPr lvl="1"/>
            <a:r>
              <a:rPr lang="en-US" sz="1400" dirty="0"/>
              <a:t>Non-negative Matrix Factorization (NMF)</a:t>
            </a:r>
          </a:p>
        </p:txBody>
      </p:sp>
      <p:sp>
        <p:nvSpPr>
          <p:cNvPr id="4" name="Slide Number Placeholder 3">
            <a:extLst>
              <a:ext uri="{FF2B5EF4-FFF2-40B4-BE49-F238E27FC236}">
                <a16:creationId xmlns:a16="http://schemas.microsoft.com/office/drawing/2014/main" id="{27719BA2-F8B4-CC8E-A333-AC52DBC82012}"/>
              </a:ext>
            </a:extLst>
          </p:cNvPr>
          <p:cNvSpPr>
            <a:spLocks noGrp="1"/>
          </p:cNvSpPr>
          <p:nvPr>
            <p:ph type="sldNum" sz="quarter" idx="10"/>
          </p:nvPr>
        </p:nvSpPr>
        <p:spPr/>
        <p:txBody>
          <a:bodyPr/>
          <a:lstStyle/>
          <a:p>
            <a:fld id="{ABBEE3BA-F264-1746-880E-39AD601DF2B1}" type="slidenum">
              <a:rPr lang="en-US" smtClean="0"/>
              <a:t>30</a:t>
            </a:fld>
            <a:endParaRPr lang="en-US"/>
          </a:p>
        </p:txBody>
      </p:sp>
      <p:sp>
        <p:nvSpPr>
          <p:cNvPr id="7" name="TextBox 6">
            <a:extLst>
              <a:ext uri="{FF2B5EF4-FFF2-40B4-BE49-F238E27FC236}">
                <a16:creationId xmlns:a16="http://schemas.microsoft.com/office/drawing/2014/main" id="{ED6ADDB4-AAA0-5D2A-9EF1-C4AADD94229B}"/>
              </a:ext>
            </a:extLst>
          </p:cNvPr>
          <p:cNvSpPr txBox="1"/>
          <p:nvPr/>
        </p:nvSpPr>
        <p:spPr>
          <a:xfrm>
            <a:off x="457200" y="4355867"/>
            <a:ext cx="2236124" cy="707886"/>
          </a:xfrm>
          <a:prstGeom prst="rect">
            <a:avLst/>
          </a:prstGeom>
          <a:solidFill>
            <a:schemeClr val="accent1"/>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LDA applied to TV program data</a:t>
            </a:r>
          </a:p>
        </p:txBody>
      </p:sp>
    </p:spTree>
    <p:extLst>
      <p:ext uri="{BB962C8B-B14F-4D97-AF65-F5344CB8AC3E}">
        <p14:creationId xmlns:p14="http://schemas.microsoft.com/office/powerpoint/2010/main" val="116698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5015-BCD5-F146-D13E-F0DD8D0F61F7}"/>
              </a:ext>
            </a:extLst>
          </p:cNvPr>
          <p:cNvSpPr>
            <a:spLocks noGrp="1"/>
          </p:cNvSpPr>
          <p:nvPr>
            <p:ph type="title"/>
          </p:nvPr>
        </p:nvSpPr>
        <p:spPr/>
        <p:txBody>
          <a:bodyPr/>
          <a:lstStyle/>
          <a:p>
            <a:r>
              <a:rPr lang="en-US" dirty="0"/>
              <a:t>Named Entity Recognition</a:t>
            </a:r>
          </a:p>
        </p:txBody>
      </p:sp>
      <p:sp>
        <p:nvSpPr>
          <p:cNvPr id="3" name="Content Placeholder 2">
            <a:extLst>
              <a:ext uri="{FF2B5EF4-FFF2-40B4-BE49-F238E27FC236}">
                <a16:creationId xmlns:a16="http://schemas.microsoft.com/office/drawing/2014/main" id="{2230A762-45A3-8557-7D80-2A288C16A464}"/>
              </a:ext>
            </a:extLst>
          </p:cNvPr>
          <p:cNvSpPr>
            <a:spLocks noGrp="1"/>
          </p:cNvSpPr>
          <p:nvPr>
            <p:ph idx="1"/>
          </p:nvPr>
        </p:nvSpPr>
        <p:spPr>
          <a:xfrm>
            <a:off x="457200" y="1021899"/>
            <a:ext cx="7481455" cy="939905"/>
          </a:xfrm>
        </p:spPr>
        <p:txBody>
          <a:bodyPr/>
          <a:lstStyle/>
          <a:p>
            <a:r>
              <a:rPr lang="en-US" dirty="0"/>
              <a:t>Move us away from Bags of Words and toward understanding of the data</a:t>
            </a:r>
          </a:p>
          <a:p>
            <a:endParaRPr lang="en-US" dirty="0"/>
          </a:p>
          <a:p>
            <a:r>
              <a:rPr lang="en-US" dirty="0"/>
              <a:t>Knowing what  are the proper nouns and names can go a long way to extracting meaning from text </a:t>
            </a:r>
          </a:p>
          <a:p>
            <a:pPr lvl="1"/>
            <a:r>
              <a:rPr lang="en-US" dirty="0"/>
              <a:t>In fact : entities can be very helpful in topic modelling</a:t>
            </a:r>
          </a:p>
        </p:txBody>
      </p:sp>
      <p:sp>
        <p:nvSpPr>
          <p:cNvPr id="4" name="Slide Number Placeholder 3">
            <a:extLst>
              <a:ext uri="{FF2B5EF4-FFF2-40B4-BE49-F238E27FC236}">
                <a16:creationId xmlns:a16="http://schemas.microsoft.com/office/drawing/2014/main" id="{50A8C1BA-575E-FE79-53C8-20E2188F7AA1}"/>
              </a:ext>
            </a:extLst>
          </p:cNvPr>
          <p:cNvSpPr>
            <a:spLocks noGrp="1"/>
          </p:cNvSpPr>
          <p:nvPr>
            <p:ph type="sldNum" sz="quarter" idx="10"/>
          </p:nvPr>
        </p:nvSpPr>
        <p:spPr/>
        <p:txBody>
          <a:bodyPr/>
          <a:lstStyle/>
          <a:p>
            <a:fld id="{ABBEE3BA-F264-1746-880E-39AD601DF2B1}" type="slidenum">
              <a:rPr lang="en-US" smtClean="0"/>
              <a:t>31</a:t>
            </a:fld>
            <a:endParaRPr lang="en-US"/>
          </a:p>
        </p:txBody>
      </p:sp>
      <p:sp>
        <p:nvSpPr>
          <p:cNvPr id="5" name="TextBox 4">
            <a:extLst>
              <a:ext uri="{FF2B5EF4-FFF2-40B4-BE49-F238E27FC236}">
                <a16:creationId xmlns:a16="http://schemas.microsoft.com/office/drawing/2014/main" id="{2D537B8E-3829-F63D-E4D8-1BAF4A6CC596}"/>
              </a:ext>
            </a:extLst>
          </p:cNvPr>
          <p:cNvSpPr txBox="1"/>
          <p:nvPr/>
        </p:nvSpPr>
        <p:spPr>
          <a:xfrm>
            <a:off x="1070949" y="3748112"/>
            <a:ext cx="6867706" cy="1754326"/>
          </a:xfrm>
          <a:prstGeom prst="rect">
            <a:avLst/>
          </a:prstGeom>
          <a:noFill/>
        </p:spPr>
        <p:txBody>
          <a:bodyPr wrap="square" rtlCol="0">
            <a:spAutoFit/>
          </a:bodyPr>
          <a:lstStyle/>
          <a:p>
            <a:pPr>
              <a:buNone/>
            </a:pPr>
            <a:r>
              <a:rPr lang="en-US" sz="1800" b="1" dirty="0">
                <a:solidFill>
                  <a:srgbClr val="FF0000"/>
                </a:solidFill>
                <a:effectLst/>
                <a:highlight>
                  <a:srgbClr val="FFFFFF"/>
                </a:highlight>
                <a:latin typeface="+mn-lt"/>
              </a:rPr>
              <a:t>Christopher Robin </a:t>
            </a:r>
            <a:r>
              <a:rPr lang="en-US" sz="1800" dirty="0">
                <a:effectLst/>
                <a:highlight>
                  <a:srgbClr val="FFFFFF"/>
                </a:highlight>
                <a:latin typeface="+mn-lt"/>
              </a:rPr>
              <a:t>is alive and well. </a:t>
            </a:r>
            <a:r>
              <a:rPr lang="en-US" sz="1800" b="1" dirty="0">
                <a:solidFill>
                  <a:srgbClr val="FF0000"/>
                </a:solidFill>
                <a:effectLst/>
                <a:highlight>
                  <a:srgbClr val="FFFFFF"/>
                </a:highlight>
                <a:latin typeface="+mn-lt"/>
              </a:rPr>
              <a:t>He </a:t>
            </a:r>
            <a:r>
              <a:rPr lang="en-US" sz="1800" dirty="0">
                <a:effectLst/>
                <a:highlight>
                  <a:srgbClr val="FFFFFF"/>
                </a:highlight>
                <a:latin typeface="+mn-lt"/>
              </a:rPr>
              <a:t>is the same person that you read about in the book, </a:t>
            </a:r>
            <a:r>
              <a:rPr lang="en-US" sz="1800" b="1" dirty="0">
                <a:solidFill>
                  <a:srgbClr val="009999"/>
                </a:solidFill>
                <a:effectLst/>
                <a:highlight>
                  <a:srgbClr val="FFFFFF"/>
                </a:highlight>
                <a:latin typeface="+mn-lt"/>
              </a:rPr>
              <a:t>Winnie the Pooh</a:t>
            </a:r>
            <a:r>
              <a:rPr lang="en-US" sz="1800" dirty="0">
                <a:effectLst/>
                <a:highlight>
                  <a:srgbClr val="FFFFFF"/>
                </a:highlight>
                <a:latin typeface="+mn-lt"/>
              </a:rPr>
              <a:t>. As a </a:t>
            </a:r>
            <a:r>
              <a:rPr lang="en-US" sz="1800" b="1" dirty="0">
                <a:solidFill>
                  <a:srgbClr val="FF0000"/>
                </a:solidFill>
                <a:effectLst/>
                <a:highlight>
                  <a:srgbClr val="FFFFFF"/>
                </a:highlight>
                <a:latin typeface="+mn-lt"/>
              </a:rPr>
              <a:t>boy</a:t>
            </a:r>
            <a:r>
              <a:rPr lang="en-US" sz="1800" dirty="0">
                <a:effectLst/>
                <a:highlight>
                  <a:srgbClr val="FFFFFF"/>
                </a:highlight>
                <a:latin typeface="+mn-lt"/>
              </a:rPr>
              <a:t>, </a:t>
            </a:r>
            <a:r>
              <a:rPr lang="en-US" sz="1800" b="1" dirty="0">
                <a:solidFill>
                  <a:srgbClr val="FF0000"/>
                </a:solidFill>
                <a:effectLst/>
                <a:highlight>
                  <a:srgbClr val="FFFFFF"/>
                </a:highlight>
                <a:latin typeface="+mn-lt"/>
              </a:rPr>
              <a:t>Chris </a:t>
            </a:r>
            <a:r>
              <a:rPr lang="en-US" sz="1800" dirty="0">
                <a:effectLst/>
                <a:highlight>
                  <a:srgbClr val="FFFFFF"/>
                </a:highlight>
                <a:latin typeface="+mn-lt"/>
              </a:rPr>
              <a:t>lived in a pretty home called </a:t>
            </a:r>
            <a:r>
              <a:rPr lang="en-US" sz="1800" b="1" dirty="0" err="1">
                <a:solidFill>
                  <a:srgbClr val="FF00FF"/>
                </a:solidFill>
                <a:effectLst/>
                <a:highlight>
                  <a:srgbClr val="FFFFFF"/>
                </a:highlight>
                <a:latin typeface="+mn-lt"/>
              </a:rPr>
              <a:t>Cotchfield</a:t>
            </a:r>
            <a:r>
              <a:rPr lang="en-US" sz="1800" b="1" dirty="0">
                <a:solidFill>
                  <a:srgbClr val="FF00FF"/>
                </a:solidFill>
                <a:effectLst/>
                <a:highlight>
                  <a:srgbClr val="FFFFFF"/>
                </a:highlight>
                <a:latin typeface="+mn-lt"/>
              </a:rPr>
              <a:t> Farm</a:t>
            </a:r>
            <a:r>
              <a:rPr lang="en-US" sz="1800" b="1" dirty="0">
                <a:effectLst/>
                <a:highlight>
                  <a:srgbClr val="FFFFFF"/>
                </a:highlight>
                <a:latin typeface="+mn-lt"/>
              </a:rPr>
              <a:t>. </a:t>
            </a:r>
            <a:r>
              <a:rPr lang="en-US" sz="1800" dirty="0">
                <a:effectLst/>
                <a:highlight>
                  <a:srgbClr val="FFFFFF"/>
                </a:highlight>
                <a:latin typeface="+mn-lt"/>
              </a:rPr>
              <a:t>When </a:t>
            </a:r>
            <a:r>
              <a:rPr lang="en-US" sz="1800" b="1" dirty="0">
                <a:solidFill>
                  <a:srgbClr val="FF0000"/>
                </a:solidFill>
                <a:effectLst/>
                <a:highlight>
                  <a:srgbClr val="FFFFFF"/>
                </a:highlight>
                <a:latin typeface="+mn-lt"/>
              </a:rPr>
              <a:t>Chris </a:t>
            </a:r>
            <a:r>
              <a:rPr lang="en-US" sz="1800" dirty="0">
                <a:effectLst/>
                <a:highlight>
                  <a:srgbClr val="FFFFFF"/>
                </a:highlight>
                <a:latin typeface="+mn-lt"/>
              </a:rPr>
              <a:t>was three years old, </a:t>
            </a:r>
            <a:r>
              <a:rPr lang="en-US" sz="1800" b="1" dirty="0">
                <a:solidFill>
                  <a:srgbClr val="006DBF"/>
                </a:solidFill>
                <a:effectLst/>
                <a:highlight>
                  <a:srgbClr val="FFFFFF"/>
                </a:highlight>
                <a:latin typeface="+mn-lt"/>
              </a:rPr>
              <a:t>his father </a:t>
            </a:r>
            <a:r>
              <a:rPr lang="en-US" sz="1800" dirty="0">
                <a:effectLst/>
                <a:highlight>
                  <a:srgbClr val="FFFFFF"/>
                </a:highlight>
                <a:latin typeface="+mn-lt"/>
              </a:rPr>
              <a:t>wrote a poem about </a:t>
            </a:r>
            <a:r>
              <a:rPr lang="en-US" sz="1800" b="1" dirty="0">
                <a:solidFill>
                  <a:srgbClr val="FF0000"/>
                </a:solidFill>
                <a:effectLst/>
                <a:highlight>
                  <a:srgbClr val="FFFFFF"/>
                </a:highlight>
                <a:latin typeface="+mn-lt"/>
              </a:rPr>
              <a:t>him</a:t>
            </a:r>
            <a:r>
              <a:rPr lang="en-US" sz="1800" dirty="0">
                <a:effectLst/>
                <a:highlight>
                  <a:srgbClr val="FFFFFF"/>
                </a:highlight>
                <a:latin typeface="+mn-lt"/>
              </a:rPr>
              <a:t>. The poem was printed in a magazine for others to read. </a:t>
            </a:r>
            <a:r>
              <a:rPr lang="en-US" sz="1800" b="1" dirty="0">
                <a:solidFill>
                  <a:srgbClr val="006DBF"/>
                </a:solidFill>
                <a:effectLst/>
                <a:highlight>
                  <a:srgbClr val="FFFFFF"/>
                </a:highlight>
                <a:latin typeface="+mn-lt"/>
              </a:rPr>
              <a:t>Mr. Robin </a:t>
            </a:r>
            <a:r>
              <a:rPr lang="en-US" sz="1800" dirty="0">
                <a:effectLst/>
                <a:highlight>
                  <a:srgbClr val="FFFFFF"/>
                </a:highlight>
                <a:latin typeface="+mn-lt"/>
              </a:rPr>
              <a:t>then wrote a book </a:t>
            </a:r>
            <a:endParaRPr lang="en-US" sz="1200" dirty="0">
              <a:effectLst/>
              <a:highlight>
                <a:srgbClr val="FFFFFF"/>
              </a:highlight>
              <a:latin typeface="+mn-lt"/>
            </a:endParaRPr>
          </a:p>
        </p:txBody>
      </p:sp>
    </p:spTree>
    <p:extLst>
      <p:ext uri="{BB962C8B-B14F-4D97-AF65-F5344CB8AC3E}">
        <p14:creationId xmlns:p14="http://schemas.microsoft.com/office/powerpoint/2010/main" val="16714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7CC6-65C8-B444-824A-9E78C94BDD15}"/>
              </a:ext>
            </a:extLst>
          </p:cNvPr>
          <p:cNvSpPr>
            <a:spLocks noGrp="1"/>
          </p:cNvSpPr>
          <p:nvPr>
            <p:ph type="title"/>
          </p:nvPr>
        </p:nvSpPr>
        <p:spPr/>
        <p:txBody>
          <a:bodyPr/>
          <a:lstStyle/>
          <a:p>
            <a:r>
              <a:rPr lang="en-US" dirty="0"/>
              <a:t>Part of Speech Detection</a:t>
            </a:r>
          </a:p>
        </p:txBody>
      </p:sp>
      <p:sp>
        <p:nvSpPr>
          <p:cNvPr id="3" name="Content Placeholder 2">
            <a:extLst>
              <a:ext uri="{FF2B5EF4-FFF2-40B4-BE49-F238E27FC236}">
                <a16:creationId xmlns:a16="http://schemas.microsoft.com/office/drawing/2014/main" id="{FD4A4E84-AB82-3C93-E244-4EFD9597B295}"/>
              </a:ext>
            </a:extLst>
          </p:cNvPr>
          <p:cNvSpPr>
            <a:spLocks noGrp="1"/>
          </p:cNvSpPr>
          <p:nvPr>
            <p:ph idx="1"/>
          </p:nvPr>
        </p:nvSpPr>
        <p:spPr>
          <a:xfrm>
            <a:off x="457200" y="865739"/>
            <a:ext cx="8229600" cy="4814202"/>
          </a:xfrm>
        </p:spPr>
        <p:txBody>
          <a:bodyPr/>
          <a:lstStyle/>
          <a:p>
            <a:r>
              <a:rPr lang="en-US" dirty="0"/>
              <a:t>Natural Language parsing (</a:t>
            </a:r>
            <a:r>
              <a:rPr lang="en-US" dirty="0" err="1"/>
              <a:t>PoS</a:t>
            </a:r>
            <a:r>
              <a:rPr lang="en-US" dirty="0"/>
              <a:t>) attempts to deconstruct language into parts of speech to truly try to understand the meanings of sentences:</a:t>
            </a:r>
          </a:p>
        </p:txBody>
      </p:sp>
      <p:sp>
        <p:nvSpPr>
          <p:cNvPr id="4" name="Slide Number Placeholder 3">
            <a:extLst>
              <a:ext uri="{FF2B5EF4-FFF2-40B4-BE49-F238E27FC236}">
                <a16:creationId xmlns:a16="http://schemas.microsoft.com/office/drawing/2014/main" id="{B6C7115D-9343-4A0F-FF97-4006AF5EE1D5}"/>
              </a:ext>
            </a:extLst>
          </p:cNvPr>
          <p:cNvSpPr>
            <a:spLocks noGrp="1"/>
          </p:cNvSpPr>
          <p:nvPr>
            <p:ph type="sldNum" sz="quarter" idx="10"/>
          </p:nvPr>
        </p:nvSpPr>
        <p:spPr/>
        <p:txBody>
          <a:bodyPr/>
          <a:lstStyle/>
          <a:p>
            <a:fld id="{ABBEE3BA-F264-1746-880E-39AD601DF2B1}" type="slidenum">
              <a:rPr lang="en-US" smtClean="0"/>
              <a:t>32</a:t>
            </a:fld>
            <a:endParaRPr lang="en-US"/>
          </a:p>
        </p:txBody>
      </p:sp>
      <p:pic>
        <p:nvPicPr>
          <p:cNvPr id="6" name="Picture 5" descr="A diagram of a diagram&#10;&#10;Description automatically generated">
            <a:extLst>
              <a:ext uri="{FF2B5EF4-FFF2-40B4-BE49-F238E27FC236}">
                <a16:creationId xmlns:a16="http://schemas.microsoft.com/office/drawing/2014/main" id="{FD1DCF2D-7F8B-B683-DFDB-FE583BA8E7E3}"/>
              </a:ext>
            </a:extLst>
          </p:cNvPr>
          <p:cNvPicPr>
            <a:picLocks noChangeAspect="1"/>
          </p:cNvPicPr>
          <p:nvPr/>
        </p:nvPicPr>
        <p:blipFill>
          <a:blip r:embed="rId3"/>
          <a:stretch>
            <a:fillRect/>
          </a:stretch>
        </p:blipFill>
        <p:spPr>
          <a:xfrm>
            <a:off x="457200" y="1818526"/>
            <a:ext cx="7772400" cy="2158409"/>
          </a:xfrm>
          <a:prstGeom prst="rect">
            <a:avLst/>
          </a:prstGeom>
        </p:spPr>
      </p:pic>
      <p:pic>
        <p:nvPicPr>
          <p:cNvPr id="8" name="Picture 7" descr="A diagram of a diagram&#10;&#10;Description automatically generated">
            <a:extLst>
              <a:ext uri="{FF2B5EF4-FFF2-40B4-BE49-F238E27FC236}">
                <a16:creationId xmlns:a16="http://schemas.microsoft.com/office/drawing/2014/main" id="{38C76350-6055-CCE8-607A-DD8A590DB87E}"/>
              </a:ext>
            </a:extLst>
          </p:cNvPr>
          <p:cNvPicPr>
            <a:picLocks noChangeAspect="1"/>
          </p:cNvPicPr>
          <p:nvPr/>
        </p:nvPicPr>
        <p:blipFill>
          <a:blip r:embed="rId4"/>
          <a:stretch>
            <a:fillRect/>
          </a:stretch>
        </p:blipFill>
        <p:spPr>
          <a:xfrm>
            <a:off x="1690254" y="4245792"/>
            <a:ext cx="5763491" cy="1999433"/>
          </a:xfrm>
          <a:prstGeom prst="rect">
            <a:avLst/>
          </a:prstGeom>
        </p:spPr>
      </p:pic>
      <p:sp>
        <p:nvSpPr>
          <p:cNvPr id="9" name="TextBox 8">
            <a:extLst>
              <a:ext uri="{FF2B5EF4-FFF2-40B4-BE49-F238E27FC236}">
                <a16:creationId xmlns:a16="http://schemas.microsoft.com/office/drawing/2014/main" id="{A53B7D7C-B436-E2D5-941A-D55CAC7797D2}"/>
              </a:ext>
            </a:extLst>
          </p:cNvPr>
          <p:cNvSpPr txBox="1"/>
          <p:nvPr/>
        </p:nvSpPr>
        <p:spPr>
          <a:xfrm>
            <a:off x="4422371" y="6488684"/>
            <a:ext cx="4072140" cy="276999"/>
          </a:xfrm>
          <a:prstGeom prst="rect">
            <a:avLst/>
          </a:prstGeom>
          <a:solidFill>
            <a:schemeClr val="accent1"/>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Courtesy https://ift6758.github.io/lectures/NLP_part1.pdf</a:t>
            </a:r>
          </a:p>
        </p:txBody>
      </p:sp>
      <p:sp>
        <p:nvSpPr>
          <p:cNvPr id="10" name="TextBox 9">
            <a:extLst>
              <a:ext uri="{FF2B5EF4-FFF2-40B4-BE49-F238E27FC236}">
                <a16:creationId xmlns:a16="http://schemas.microsoft.com/office/drawing/2014/main" id="{2CE5124C-AC1A-54FA-D864-4A8F6C30C2A5}"/>
              </a:ext>
            </a:extLst>
          </p:cNvPr>
          <p:cNvSpPr txBox="1"/>
          <p:nvPr/>
        </p:nvSpPr>
        <p:spPr>
          <a:xfrm>
            <a:off x="2128058" y="6446826"/>
            <a:ext cx="1896288" cy="276999"/>
          </a:xfrm>
          <a:prstGeom prst="rect">
            <a:avLst/>
          </a:prstGeom>
          <a:solidFill>
            <a:schemeClr val="accent1"/>
          </a:solidFill>
        </p:spPr>
        <p:txBody>
          <a:bodyPr wrap="none" rtlCol="0">
            <a:spAutoFit/>
          </a:bodyPr>
          <a:lstStyle/>
          <a:p>
            <a:pPr marL="0" indent="0" algn="l">
              <a:buNone/>
            </a:pPr>
            <a:r>
              <a:rPr lang="en-US" sz="1200" dirty="0">
                <a:latin typeface="Tahoma" panose="020B0604030504040204" pitchFamily="34" charset="0"/>
                <a:ea typeface="Tahoma" panose="020B0604030504040204" pitchFamily="34" charset="0"/>
                <a:cs typeface="Tahoma" panose="020B0604030504040204" pitchFamily="34" charset="0"/>
              </a:rPr>
              <a:t>Import </a:t>
            </a:r>
            <a:r>
              <a:rPr lang="en-US" sz="1200" dirty="0" err="1">
                <a:latin typeface="Tahoma" panose="020B0604030504040204" pitchFamily="34" charset="0"/>
                <a:ea typeface="Tahoma" panose="020B0604030504040204" pitchFamily="34" charset="0"/>
                <a:cs typeface="Tahoma" panose="020B0604030504040204" pitchFamily="34" charset="0"/>
              </a:rPr>
              <a:t>pos_tag</a:t>
            </a:r>
            <a:r>
              <a:rPr lang="en-US" sz="1200" dirty="0">
                <a:latin typeface="Tahoma" panose="020B0604030504040204" pitchFamily="34" charset="0"/>
                <a:ea typeface="Tahoma" panose="020B0604030504040204" pitchFamily="34" charset="0"/>
                <a:cs typeface="Tahoma" panose="020B0604030504040204" pitchFamily="34" charset="0"/>
              </a:rPr>
              <a:t> from </a:t>
            </a:r>
            <a:r>
              <a:rPr lang="en-US" sz="1200" dirty="0" err="1">
                <a:latin typeface="Tahoma" panose="020B0604030504040204" pitchFamily="34" charset="0"/>
                <a:ea typeface="Tahoma" panose="020B0604030504040204" pitchFamily="34" charset="0"/>
                <a:cs typeface="Tahoma" panose="020B0604030504040204" pitchFamily="34" charset="0"/>
              </a:rPr>
              <a:t>nltk</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87244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D7D98-5D9E-3E0B-7E7A-EF8CB6A0AD4B}"/>
              </a:ext>
            </a:extLst>
          </p:cNvPr>
          <p:cNvSpPr>
            <a:spLocks noGrp="1"/>
          </p:cNvSpPr>
          <p:nvPr>
            <p:ph type="title"/>
          </p:nvPr>
        </p:nvSpPr>
        <p:spPr/>
        <p:txBody>
          <a:bodyPr/>
          <a:lstStyle/>
          <a:p>
            <a:r>
              <a:rPr lang="en-US" dirty="0" err="1"/>
              <a:t>PoS</a:t>
            </a:r>
            <a:r>
              <a:rPr lang="en-US" dirty="0"/>
              <a:t> / NER in python</a:t>
            </a:r>
          </a:p>
        </p:txBody>
      </p:sp>
      <p:pic>
        <p:nvPicPr>
          <p:cNvPr id="6" name="Content Placeholder 5" descr="A close-up of a computer screen&#10;&#10;Description automatically generated">
            <a:extLst>
              <a:ext uri="{FF2B5EF4-FFF2-40B4-BE49-F238E27FC236}">
                <a16:creationId xmlns:a16="http://schemas.microsoft.com/office/drawing/2014/main" id="{AC2D7C7F-02B7-4261-A07B-5755008A9F29}"/>
              </a:ext>
            </a:extLst>
          </p:cNvPr>
          <p:cNvPicPr>
            <a:picLocks noGrp="1" noChangeAspect="1"/>
          </p:cNvPicPr>
          <p:nvPr>
            <p:ph idx="1"/>
          </p:nvPr>
        </p:nvPicPr>
        <p:blipFill>
          <a:blip r:embed="rId2"/>
          <a:stretch>
            <a:fillRect/>
          </a:stretch>
        </p:blipFill>
        <p:spPr>
          <a:xfrm>
            <a:off x="650702" y="1369291"/>
            <a:ext cx="4318000" cy="711200"/>
          </a:xfrm>
        </p:spPr>
      </p:pic>
      <p:sp>
        <p:nvSpPr>
          <p:cNvPr id="4" name="Slide Number Placeholder 3">
            <a:extLst>
              <a:ext uri="{FF2B5EF4-FFF2-40B4-BE49-F238E27FC236}">
                <a16:creationId xmlns:a16="http://schemas.microsoft.com/office/drawing/2014/main" id="{C75D78DF-005A-C9A5-5AD8-DD86CF9E1ED1}"/>
              </a:ext>
            </a:extLst>
          </p:cNvPr>
          <p:cNvSpPr>
            <a:spLocks noGrp="1"/>
          </p:cNvSpPr>
          <p:nvPr>
            <p:ph type="sldNum" sz="quarter" idx="10"/>
          </p:nvPr>
        </p:nvSpPr>
        <p:spPr/>
        <p:txBody>
          <a:bodyPr/>
          <a:lstStyle/>
          <a:p>
            <a:fld id="{ABBEE3BA-F264-1746-880E-39AD601DF2B1}" type="slidenum">
              <a:rPr lang="en-US" smtClean="0"/>
              <a:t>33</a:t>
            </a:fld>
            <a:endParaRPr lang="en-US"/>
          </a:p>
        </p:txBody>
      </p:sp>
      <p:pic>
        <p:nvPicPr>
          <p:cNvPr id="8" name="Picture 7" descr="A computer code with many letters&#10;&#10;Description automatically generated with medium confidence">
            <a:extLst>
              <a:ext uri="{FF2B5EF4-FFF2-40B4-BE49-F238E27FC236}">
                <a16:creationId xmlns:a16="http://schemas.microsoft.com/office/drawing/2014/main" id="{2AA9F74F-6BB4-D885-959C-3239EAB66207}"/>
              </a:ext>
            </a:extLst>
          </p:cNvPr>
          <p:cNvPicPr>
            <a:picLocks noChangeAspect="1"/>
          </p:cNvPicPr>
          <p:nvPr/>
        </p:nvPicPr>
        <p:blipFill>
          <a:blip r:embed="rId3"/>
          <a:stretch>
            <a:fillRect/>
          </a:stretch>
        </p:blipFill>
        <p:spPr>
          <a:xfrm>
            <a:off x="7168919" y="501132"/>
            <a:ext cx="1689100" cy="3924300"/>
          </a:xfrm>
          <a:prstGeom prst="rect">
            <a:avLst/>
          </a:prstGeom>
        </p:spPr>
      </p:pic>
      <p:pic>
        <p:nvPicPr>
          <p:cNvPr id="10" name="Picture 9" descr="A close-up of a white background&#10;&#10;Description automatically generated">
            <a:extLst>
              <a:ext uri="{FF2B5EF4-FFF2-40B4-BE49-F238E27FC236}">
                <a16:creationId xmlns:a16="http://schemas.microsoft.com/office/drawing/2014/main" id="{602C7A62-F614-0E81-B44B-B6BE01427760}"/>
              </a:ext>
            </a:extLst>
          </p:cNvPr>
          <p:cNvPicPr>
            <a:picLocks noChangeAspect="1"/>
          </p:cNvPicPr>
          <p:nvPr/>
        </p:nvPicPr>
        <p:blipFill>
          <a:blip r:embed="rId4"/>
          <a:stretch>
            <a:fillRect/>
          </a:stretch>
        </p:blipFill>
        <p:spPr>
          <a:xfrm>
            <a:off x="866371" y="2536059"/>
            <a:ext cx="4343400" cy="622300"/>
          </a:xfrm>
          <a:prstGeom prst="rect">
            <a:avLst/>
          </a:prstGeom>
        </p:spPr>
      </p:pic>
      <p:sp>
        <p:nvSpPr>
          <p:cNvPr id="11" name="TextBox 10">
            <a:extLst>
              <a:ext uri="{FF2B5EF4-FFF2-40B4-BE49-F238E27FC236}">
                <a16:creationId xmlns:a16="http://schemas.microsoft.com/office/drawing/2014/main" id="{DF8E5A6A-0E4A-0E99-86D6-0CE8352E349A}"/>
              </a:ext>
            </a:extLst>
          </p:cNvPr>
          <p:cNvSpPr txBox="1"/>
          <p:nvPr/>
        </p:nvSpPr>
        <p:spPr>
          <a:xfrm>
            <a:off x="2701637" y="6128426"/>
            <a:ext cx="5506636" cy="246221"/>
          </a:xfrm>
          <a:prstGeom prst="rect">
            <a:avLst/>
          </a:prstGeom>
          <a:solidFill>
            <a:schemeClr val="accent1"/>
          </a:solidFill>
        </p:spPr>
        <p:txBody>
          <a:bodyPr wrap="none" rtlCol="0">
            <a:spAutoFit/>
          </a:bodyPr>
          <a:lstStyle/>
          <a:p>
            <a:pPr marL="0" indent="0" algn="l">
              <a:buNone/>
            </a:pPr>
            <a:r>
              <a:rPr lang="en-US" sz="1000" dirty="0">
                <a:latin typeface="Tahoma" panose="020B0604030504040204" pitchFamily="34" charset="0"/>
                <a:ea typeface="Tahoma" panose="020B0604030504040204" pitchFamily="34" charset="0"/>
                <a:cs typeface="Tahoma" panose="020B0604030504040204" pitchFamily="34" charset="0"/>
              </a:rPr>
              <a:t>https://</a:t>
            </a:r>
            <a:r>
              <a:rPr lang="en-US" sz="1000" dirty="0" err="1">
                <a:latin typeface="Tahoma" panose="020B0604030504040204" pitchFamily="34" charset="0"/>
                <a:ea typeface="Tahoma" panose="020B0604030504040204" pitchFamily="34" charset="0"/>
                <a:cs typeface="Tahoma" panose="020B0604030504040204" pitchFamily="34" charset="0"/>
              </a:rPr>
              <a:t>towardsdatascience.com</a:t>
            </a:r>
            <a:r>
              <a:rPr lang="en-US" sz="1000" dirty="0">
                <a:latin typeface="Tahoma" panose="020B0604030504040204" pitchFamily="34" charset="0"/>
                <a:ea typeface="Tahoma" panose="020B0604030504040204" pitchFamily="34" charset="0"/>
                <a:cs typeface="Tahoma" panose="020B0604030504040204" pitchFamily="34" charset="0"/>
              </a:rPr>
              <a:t>/named-entity-recognition-with-nltk-and-spacy-8c4a7d88e7da</a:t>
            </a:r>
          </a:p>
        </p:txBody>
      </p:sp>
      <p:pic>
        <p:nvPicPr>
          <p:cNvPr id="13" name="Picture 12" descr="A white background with black text&#10;&#10;Description automatically generated">
            <a:extLst>
              <a:ext uri="{FF2B5EF4-FFF2-40B4-BE49-F238E27FC236}">
                <a16:creationId xmlns:a16="http://schemas.microsoft.com/office/drawing/2014/main" id="{C8EB74F4-86A5-C396-B91B-01110ADD1FC6}"/>
              </a:ext>
            </a:extLst>
          </p:cNvPr>
          <p:cNvPicPr>
            <a:picLocks noChangeAspect="1"/>
          </p:cNvPicPr>
          <p:nvPr/>
        </p:nvPicPr>
        <p:blipFill>
          <a:blip r:embed="rId5"/>
          <a:stretch>
            <a:fillRect/>
          </a:stretch>
        </p:blipFill>
        <p:spPr>
          <a:xfrm>
            <a:off x="1253144" y="4751954"/>
            <a:ext cx="4343400" cy="838200"/>
          </a:xfrm>
          <a:prstGeom prst="rect">
            <a:avLst/>
          </a:prstGeom>
        </p:spPr>
      </p:pic>
      <p:pic>
        <p:nvPicPr>
          <p:cNvPr id="15" name="Picture 14" descr="A group of black text&#10;&#10;Description automatically generated">
            <a:extLst>
              <a:ext uri="{FF2B5EF4-FFF2-40B4-BE49-F238E27FC236}">
                <a16:creationId xmlns:a16="http://schemas.microsoft.com/office/drawing/2014/main" id="{2674C1FA-F125-CD54-0B66-DFC37CCD5DFB}"/>
              </a:ext>
            </a:extLst>
          </p:cNvPr>
          <p:cNvPicPr>
            <a:picLocks noChangeAspect="1"/>
          </p:cNvPicPr>
          <p:nvPr/>
        </p:nvPicPr>
        <p:blipFill>
          <a:blip r:embed="rId6"/>
          <a:stretch>
            <a:fillRect/>
          </a:stretch>
        </p:blipFill>
        <p:spPr>
          <a:xfrm>
            <a:off x="6388100" y="4812130"/>
            <a:ext cx="2298700" cy="812800"/>
          </a:xfrm>
          <a:prstGeom prst="rect">
            <a:avLst/>
          </a:prstGeom>
        </p:spPr>
      </p:pic>
    </p:spTree>
    <p:extLst>
      <p:ext uri="{BB962C8B-B14F-4D97-AF65-F5344CB8AC3E}">
        <p14:creationId xmlns:p14="http://schemas.microsoft.com/office/powerpoint/2010/main" val="2001647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F925-6192-B468-23E4-14A10D98EE16}"/>
              </a:ext>
            </a:extLst>
          </p:cNvPr>
          <p:cNvSpPr>
            <a:spLocks noGrp="1"/>
          </p:cNvSpPr>
          <p:nvPr>
            <p:ph type="title"/>
          </p:nvPr>
        </p:nvSpPr>
        <p:spPr/>
        <p:txBody>
          <a:bodyPr/>
          <a:lstStyle/>
          <a:p>
            <a:r>
              <a:rPr lang="en-US" dirty="0"/>
              <a:t>Sentiment Analysis</a:t>
            </a:r>
          </a:p>
        </p:txBody>
      </p:sp>
      <p:sp>
        <p:nvSpPr>
          <p:cNvPr id="3" name="Content Placeholder 2">
            <a:extLst>
              <a:ext uri="{FF2B5EF4-FFF2-40B4-BE49-F238E27FC236}">
                <a16:creationId xmlns:a16="http://schemas.microsoft.com/office/drawing/2014/main" id="{7398BCCE-C055-2543-D8CE-57904A7D0D02}"/>
              </a:ext>
            </a:extLst>
          </p:cNvPr>
          <p:cNvSpPr>
            <a:spLocks noGrp="1"/>
          </p:cNvSpPr>
          <p:nvPr>
            <p:ph idx="1"/>
          </p:nvPr>
        </p:nvSpPr>
        <p:spPr/>
        <p:txBody>
          <a:bodyPr/>
          <a:lstStyle/>
          <a:p>
            <a:r>
              <a:rPr lang="en-US" dirty="0"/>
              <a:t>Many applications attempt to automatically identify text as positive or negative, based on the words used.  </a:t>
            </a:r>
          </a:p>
          <a:p>
            <a:r>
              <a:rPr lang="en-US" dirty="0"/>
              <a:t>This is hard!  </a:t>
            </a:r>
          </a:p>
          <a:p>
            <a:pPr lvl="1"/>
            <a:r>
              <a:rPr lang="en-US" dirty="0"/>
              <a:t>“this movie was not a total waste of time!”</a:t>
            </a:r>
          </a:p>
          <a:p>
            <a:pPr lvl="1"/>
            <a:r>
              <a:rPr lang="en-US" dirty="0"/>
              <a:t>“reading this book was so engrossing it destroyed my desire to do anything else”</a:t>
            </a:r>
          </a:p>
          <a:p>
            <a:r>
              <a:rPr lang="en-US" dirty="0"/>
              <a:t>Nonetheless, we can use:</a:t>
            </a:r>
          </a:p>
          <a:p>
            <a:pPr lvl="1"/>
            <a:r>
              <a:rPr lang="en-US" dirty="0"/>
              <a:t>Existing lists of </a:t>
            </a:r>
            <a:r>
              <a:rPr lang="en-US" dirty="0" err="1"/>
              <a:t>good:bad</a:t>
            </a:r>
            <a:r>
              <a:rPr lang="en-US" dirty="0"/>
              <a:t> words (e.g. AFINN)</a:t>
            </a:r>
          </a:p>
          <a:p>
            <a:pPr lvl="1"/>
            <a:r>
              <a:rPr lang="en-US" dirty="0"/>
              <a:t>Labeled corpuses from existing domains as training data</a:t>
            </a:r>
          </a:p>
        </p:txBody>
      </p:sp>
      <p:sp>
        <p:nvSpPr>
          <p:cNvPr id="4" name="Slide Number Placeholder 3">
            <a:extLst>
              <a:ext uri="{FF2B5EF4-FFF2-40B4-BE49-F238E27FC236}">
                <a16:creationId xmlns:a16="http://schemas.microsoft.com/office/drawing/2014/main" id="{C1028C98-5652-5B3E-16CE-83369C620487}"/>
              </a:ext>
            </a:extLst>
          </p:cNvPr>
          <p:cNvSpPr>
            <a:spLocks noGrp="1"/>
          </p:cNvSpPr>
          <p:nvPr>
            <p:ph type="sldNum" sz="quarter" idx="10"/>
          </p:nvPr>
        </p:nvSpPr>
        <p:spPr/>
        <p:txBody>
          <a:bodyPr/>
          <a:lstStyle/>
          <a:p>
            <a:fld id="{ABBEE3BA-F264-1746-880E-39AD601DF2B1}" type="slidenum">
              <a:rPr lang="en-US" smtClean="0"/>
              <a:t>34</a:t>
            </a:fld>
            <a:endParaRPr lang="en-US"/>
          </a:p>
        </p:txBody>
      </p:sp>
      <p:pic>
        <p:nvPicPr>
          <p:cNvPr id="6" name="Picture 5" descr="A screenshot of a computer code&#10;&#10;Description automatically generated">
            <a:extLst>
              <a:ext uri="{FF2B5EF4-FFF2-40B4-BE49-F238E27FC236}">
                <a16:creationId xmlns:a16="http://schemas.microsoft.com/office/drawing/2014/main" id="{23C4D687-6054-F7EF-709B-0FA82DFBD27E}"/>
              </a:ext>
            </a:extLst>
          </p:cNvPr>
          <p:cNvPicPr>
            <a:picLocks noChangeAspect="1"/>
          </p:cNvPicPr>
          <p:nvPr/>
        </p:nvPicPr>
        <p:blipFill>
          <a:blip r:embed="rId3"/>
          <a:stretch>
            <a:fillRect/>
          </a:stretch>
        </p:blipFill>
        <p:spPr>
          <a:xfrm>
            <a:off x="7469101" y="2809240"/>
            <a:ext cx="1587500" cy="1422400"/>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413470E6-70D0-57DA-EB80-37D9C7E6E1F9}"/>
              </a:ext>
            </a:extLst>
          </p:cNvPr>
          <p:cNvPicPr>
            <a:picLocks noChangeAspect="1"/>
          </p:cNvPicPr>
          <p:nvPr/>
        </p:nvPicPr>
        <p:blipFill>
          <a:blip r:embed="rId4"/>
          <a:stretch>
            <a:fillRect/>
          </a:stretch>
        </p:blipFill>
        <p:spPr>
          <a:xfrm>
            <a:off x="6299200" y="4358912"/>
            <a:ext cx="2641600" cy="1511300"/>
          </a:xfrm>
          <a:prstGeom prst="rect">
            <a:avLst/>
          </a:prstGeom>
        </p:spPr>
      </p:pic>
      <p:sp>
        <p:nvSpPr>
          <p:cNvPr id="9" name="TextBox 8">
            <a:extLst>
              <a:ext uri="{FF2B5EF4-FFF2-40B4-BE49-F238E27FC236}">
                <a16:creationId xmlns:a16="http://schemas.microsoft.com/office/drawing/2014/main" id="{C4E019F6-6B02-3341-4B14-7654B07EC959}"/>
              </a:ext>
            </a:extLst>
          </p:cNvPr>
          <p:cNvSpPr txBox="1"/>
          <p:nvPr/>
        </p:nvSpPr>
        <p:spPr>
          <a:xfrm>
            <a:off x="1782495" y="4220412"/>
            <a:ext cx="4262705" cy="276999"/>
          </a:xfrm>
          <a:prstGeom prst="rect">
            <a:avLst/>
          </a:prstGeom>
          <a:solidFill>
            <a:schemeClr val="accent1"/>
          </a:solidFill>
        </p:spPr>
        <p:txBody>
          <a:bodyPr wrap="none" rtlCol="0">
            <a:spAutoFit/>
          </a:bodyPr>
          <a:lstStyle/>
          <a:p>
            <a:pPr marL="0" indent="0" algn="l">
              <a:buNone/>
            </a:pPr>
            <a:r>
              <a:rPr lang="en-US" sz="1200" b="1" dirty="0">
                <a:effectLst/>
                <a:latin typeface="Consolas" panose="020B0609020204030204" pitchFamily="49" charset="0"/>
                <a:cs typeface="Consolas" panose="020B0609020204030204" pitchFamily="49" charset="0"/>
              </a:rPr>
              <a:t>from</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nltk.corpus</a:t>
            </a:r>
            <a:r>
              <a:rPr lang="en-US" sz="1200" dirty="0">
                <a:latin typeface="Consolas" panose="020B0609020204030204" pitchFamily="49" charset="0"/>
                <a:cs typeface="Consolas" panose="020B0609020204030204" pitchFamily="49" charset="0"/>
              </a:rPr>
              <a:t> </a:t>
            </a:r>
            <a:r>
              <a:rPr lang="en-US" sz="1200" b="1" dirty="0">
                <a:effectLst/>
                <a:latin typeface="Consolas" panose="020B0609020204030204" pitchFamily="49" charset="0"/>
                <a:cs typeface="Consolas" panose="020B0609020204030204" pitchFamily="49" charset="0"/>
              </a:rPr>
              <a:t>import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movie_reviews</a:t>
            </a:r>
            <a:r>
              <a:rPr lang="en-US" sz="1200" dirty="0">
                <a:latin typeface="Consolas" panose="020B0609020204030204" pitchFamily="49" charset="0"/>
                <a:cs typeface="Consolas" panose="020B0609020204030204" pitchFamily="49" charset="0"/>
              </a:rPr>
              <a:t> </a:t>
            </a:r>
            <a:r>
              <a:rPr lang="en-US" sz="1200" b="1" dirty="0">
                <a:effectLst/>
                <a:latin typeface="Consolas" panose="020B0609020204030204" pitchFamily="49" charset="0"/>
                <a:cs typeface="Consolas" panose="020B0609020204030204" pitchFamily="49" charset="0"/>
              </a:rPr>
              <a:t>as</a:t>
            </a:r>
            <a:r>
              <a:rPr lang="en-US" sz="1200" dirty="0">
                <a:latin typeface="Consolas" panose="020B0609020204030204" pitchFamily="49" charset="0"/>
                <a:cs typeface="Consolas" panose="020B0609020204030204" pitchFamily="49" charset="0"/>
              </a:rPr>
              <a:t> reviews</a:t>
            </a:r>
            <a:endParaRPr lang="en-US" sz="2000" dirty="0">
              <a:latin typeface="Consolas" panose="020B0609020204030204" pitchFamily="49" charset="0"/>
              <a:ea typeface="Tahoma" panose="020B0604030504040204" pitchFamily="34" charset="0"/>
              <a:cs typeface="Consolas" panose="020B0609020204030204" pitchFamily="49" charset="0"/>
            </a:endParaRPr>
          </a:p>
        </p:txBody>
      </p:sp>
      <p:pic>
        <p:nvPicPr>
          <p:cNvPr id="7" name="Picture 6" descr="A guide to a tool&#10;&#10;AI-generated content may be incorrect.">
            <a:extLst>
              <a:ext uri="{FF2B5EF4-FFF2-40B4-BE49-F238E27FC236}">
                <a16:creationId xmlns:a16="http://schemas.microsoft.com/office/drawing/2014/main" id="{5B799734-9209-A5A4-DBD7-1E22AA843CB1}"/>
              </a:ext>
            </a:extLst>
          </p:cNvPr>
          <p:cNvPicPr>
            <a:picLocks noChangeAspect="1"/>
          </p:cNvPicPr>
          <p:nvPr/>
        </p:nvPicPr>
        <p:blipFill>
          <a:blip r:embed="rId5"/>
          <a:stretch>
            <a:fillRect/>
          </a:stretch>
        </p:blipFill>
        <p:spPr>
          <a:xfrm>
            <a:off x="2716884" y="4940751"/>
            <a:ext cx="2609850" cy="1790700"/>
          </a:xfrm>
          <a:prstGeom prst="rect">
            <a:avLst/>
          </a:prstGeom>
        </p:spPr>
      </p:pic>
      <p:sp>
        <p:nvSpPr>
          <p:cNvPr id="10" name="TextBox 9">
            <a:extLst>
              <a:ext uri="{FF2B5EF4-FFF2-40B4-BE49-F238E27FC236}">
                <a16:creationId xmlns:a16="http://schemas.microsoft.com/office/drawing/2014/main" id="{A8E241AF-D094-A93C-E27D-FB9D55D76BC8}"/>
              </a:ext>
            </a:extLst>
          </p:cNvPr>
          <p:cNvSpPr txBox="1"/>
          <p:nvPr/>
        </p:nvSpPr>
        <p:spPr>
          <a:xfrm>
            <a:off x="681889" y="5992261"/>
            <a:ext cx="1938223"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So many tools..</a:t>
            </a:r>
          </a:p>
        </p:txBody>
      </p:sp>
    </p:spTree>
    <p:extLst>
      <p:ext uri="{BB962C8B-B14F-4D97-AF65-F5344CB8AC3E}">
        <p14:creationId xmlns:p14="http://schemas.microsoft.com/office/powerpoint/2010/main" val="156688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D331-DE9A-0254-1F4B-4D5F466BDD4D}"/>
              </a:ext>
            </a:extLst>
          </p:cNvPr>
          <p:cNvSpPr>
            <a:spLocks noGrp="1"/>
          </p:cNvSpPr>
          <p:nvPr>
            <p:ph type="title"/>
          </p:nvPr>
        </p:nvSpPr>
        <p:spPr>
          <a:xfrm>
            <a:off x="457200" y="99606"/>
            <a:ext cx="8229600" cy="729214"/>
          </a:xfrm>
        </p:spPr>
        <p:txBody>
          <a:bodyPr/>
          <a:lstStyle/>
          <a:p>
            <a:r>
              <a:rPr lang="en-US" dirty="0"/>
              <a:t>Embeddings </a:t>
            </a:r>
          </a:p>
        </p:txBody>
      </p:sp>
      <p:sp>
        <p:nvSpPr>
          <p:cNvPr id="3" name="Content Placeholder 2">
            <a:extLst>
              <a:ext uri="{FF2B5EF4-FFF2-40B4-BE49-F238E27FC236}">
                <a16:creationId xmlns:a16="http://schemas.microsoft.com/office/drawing/2014/main" id="{04A3E219-760E-0C7B-B794-343A38C3E7CF}"/>
              </a:ext>
            </a:extLst>
          </p:cNvPr>
          <p:cNvSpPr>
            <a:spLocks noGrp="1"/>
          </p:cNvSpPr>
          <p:nvPr>
            <p:ph idx="1"/>
          </p:nvPr>
        </p:nvSpPr>
        <p:spPr>
          <a:xfrm>
            <a:off x="394854" y="839125"/>
            <a:ext cx="8229600" cy="956530"/>
          </a:xfrm>
        </p:spPr>
        <p:txBody>
          <a:bodyPr/>
          <a:lstStyle/>
          <a:p>
            <a:r>
              <a:rPr lang="en-US" sz="1600" dirty="0"/>
              <a:t>Embeddings are a fairly recent approach to NLP </a:t>
            </a:r>
          </a:p>
          <a:p>
            <a:pPr lvl="1"/>
            <a:r>
              <a:rPr lang="en-US" sz="1400" dirty="0"/>
              <a:t>An alternative to TFIDF</a:t>
            </a:r>
          </a:p>
          <a:p>
            <a:r>
              <a:rPr lang="en-US" sz="1600" dirty="0"/>
              <a:t>Words are “embedded” into a multidimensional space, so that they are near other words of similar meaning or common context</a:t>
            </a:r>
          </a:p>
          <a:p>
            <a:endParaRPr lang="en-US" sz="1600" dirty="0"/>
          </a:p>
          <a:p>
            <a:r>
              <a:rPr lang="en-US" sz="1600" dirty="0"/>
              <a:t>Embeddings are learned from training data</a:t>
            </a:r>
          </a:p>
        </p:txBody>
      </p:sp>
      <p:sp>
        <p:nvSpPr>
          <p:cNvPr id="4" name="Slide Number Placeholder 3">
            <a:extLst>
              <a:ext uri="{FF2B5EF4-FFF2-40B4-BE49-F238E27FC236}">
                <a16:creationId xmlns:a16="http://schemas.microsoft.com/office/drawing/2014/main" id="{8CBAF0BB-AE3B-CBE6-551E-D5E6BBA07F3C}"/>
              </a:ext>
            </a:extLst>
          </p:cNvPr>
          <p:cNvSpPr>
            <a:spLocks noGrp="1"/>
          </p:cNvSpPr>
          <p:nvPr>
            <p:ph type="sldNum" sz="quarter" idx="10"/>
          </p:nvPr>
        </p:nvSpPr>
        <p:spPr/>
        <p:txBody>
          <a:bodyPr/>
          <a:lstStyle/>
          <a:p>
            <a:fld id="{ABBEE3BA-F264-1746-880E-39AD601DF2B1}" type="slidenum">
              <a:rPr lang="en-US" smtClean="0"/>
              <a:t>35</a:t>
            </a:fld>
            <a:endParaRPr lang="en-US"/>
          </a:p>
        </p:txBody>
      </p:sp>
      <p:sp>
        <p:nvSpPr>
          <p:cNvPr id="7" name="Content Placeholder 2">
            <a:extLst>
              <a:ext uri="{FF2B5EF4-FFF2-40B4-BE49-F238E27FC236}">
                <a16:creationId xmlns:a16="http://schemas.microsoft.com/office/drawing/2014/main" id="{78721B14-276C-273C-4BB3-B460E392D22C}"/>
              </a:ext>
            </a:extLst>
          </p:cNvPr>
          <p:cNvSpPr txBox="1">
            <a:spLocks/>
          </p:cNvSpPr>
          <p:nvPr/>
        </p:nvSpPr>
        <p:spPr bwMode="auto">
          <a:xfrm>
            <a:off x="378941" y="2176582"/>
            <a:ext cx="4423719" cy="4544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endParaRPr lang="en-US" sz="1600" kern="0" dirty="0"/>
          </a:p>
          <a:p>
            <a:pPr>
              <a:buClrTx/>
            </a:pPr>
            <a:r>
              <a:rPr lang="en-US" sz="1600" kern="0" dirty="0"/>
              <a:t>“espresso song” is associated with “Sabrina Carpenter” even though there are no words in common.  </a:t>
            </a:r>
          </a:p>
          <a:p>
            <a:pPr marL="0" indent="0">
              <a:buClrTx/>
              <a:buNone/>
            </a:pPr>
            <a:endParaRPr lang="en-US" sz="1600" kern="0" dirty="0"/>
          </a:p>
          <a:p>
            <a:pPr>
              <a:buClrTx/>
            </a:pPr>
            <a:r>
              <a:rPr lang="en-US" sz="1600" kern="0" dirty="0"/>
              <a:t>Embeddings place words in a multi-dimensional space so that similar words are together (happy </a:t>
            </a:r>
            <a:r>
              <a:rPr lang="en-US" sz="1600" kern="0" dirty="0">
                <a:sym typeface="Wingdings" pitchFamily="2" charset="2"/>
              </a:rPr>
              <a:t> joyful) but words can also have multiple meanings (BMW  Jaguar  leopard).</a:t>
            </a:r>
          </a:p>
          <a:p>
            <a:pPr>
              <a:buClrTx/>
            </a:pPr>
            <a:r>
              <a:rPr lang="en-US" sz="1600" kern="0" dirty="0"/>
              <a:t>Pre-trained word embeddings you can use:</a:t>
            </a:r>
          </a:p>
          <a:p>
            <a:pPr lvl="1">
              <a:buClrTx/>
            </a:pPr>
            <a:r>
              <a:rPr lang="en-US" sz="1600" kern="0" dirty="0"/>
              <a:t>Word2vec</a:t>
            </a:r>
          </a:p>
          <a:p>
            <a:pPr lvl="1">
              <a:buClrTx/>
            </a:pPr>
            <a:r>
              <a:rPr lang="en-US" sz="1600" kern="0" dirty="0" err="1"/>
              <a:t>gloVe</a:t>
            </a:r>
            <a:endParaRPr lang="en-US" sz="1600" kern="0" dirty="0"/>
          </a:p>
          <a:p>
            <a:pPr lvl="1">
              <a:buClrTx/>
            </a:pPr>
            <a:r>
              <a:rPr lang="en-US" sz="1600" kern="0" dirty="0"/>
              <a:t>BERT </a:t>
            </a:r>
          </a:p>
          <a:p>
            <a:pPr marL="342900" lvl="1" indent="0">
              <a:buClrTx/>
              <a:buNone/>
            </a:pPr>
            <a:endParaRPr lang="en-US" sz="1600" kern="0" dirty="0"/>
          </a:p>
        </p:txBody>
      </p:sp>
      <p:pic>
        <p:nvPicPr>
          <p:cNvPr id="1026" name="Picture 2">
            <a:extLst>
              <a:ext uri="{FF2B5EF4-FFF2-40B4-BE49-F238E27FC236}">
                <a16:creationId xmlns:a16="http://schemas.microsoft.com/office/drawing/2014/main" id="{657472F7-E1FF-3416-1467-DA5EBBC7B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7194" y="3595816"/>
            <a:ext cx="4286006" cy="30399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computer program&#10;&#10;Description automatically generated">
            <a:extLst>
              <a:ext uri="{FF2B5EF4-FFF2-40B4-BE49-F238E27FC236}">
                <a16:creationId xmlns:a16="http://schemas.microsoft.com/office/drawing/2014/main" id="{1AFAC974-B76E-11CE-B1DC-D47994F03B9F}"/>
              </a:ext>
            </a:extLst>
          </p:cNvPr>
          <p:cNvPicPr>
            <a:picLocks noChangeAspect="1"/>
          </p:cNvPicPr>
          <p:nvPr/>
        </p:nvPicPr>
        <p:blipFill>
          <a:blip r:embed="rId4"/>
          <a:stretch>
            <a:fillRect/>
          </a:stretch>
        </p:blipFill>
        <p:spPr>
          <a:xfrm>
            <a:off x="4941943" y="2205089"/>
            <a:ext cx="4016508" cy="1083683"/>
          </a:xfrm>
          <a:prstGeom prst="rect">
            <a:avLst/>
          </a:prstGeom>
        </p:spPr>
      </p:pic>
      <p:sp>
        <p:nvSpPr>
          <p:cNvPr id="11" name="TextBox 10">
            <a:extLst>
              <a:ext uri="{FF2B5EF4-FFF2-40B4-BE49-F238E27FC236}">
                <a16:creationId xmlns:a16="http://schemas.microsoft.com/office/drawing/2014/main" id="{63B38DB4-C727-5A19-A33B-A96309215069}"/>
              </a:ext>
            </a:extLst>
          </p:cNvPr>
          <p:cNvSpPr txBox="1"/>
          <p:nvPr/>
        </p:nvSpPr>
        <p:spPr>
          <a:xfrm>
            <a:off x="6178191" y="1759545"/>
            <a:ext cx="1544012" cy="276999"/>
          </a:xfrm>
          <a:prstGeom prst="rect">
            <a:avLst/>
          </a:prstGeom>
          <a:solidFill>
            <a:schemeClr val="accent1"/>
          </a:solidFill>
        </p:spPr>
        <p:txBody>
          <a:bodyPr wrap="none" rtlCol="0">
            <a:spAutoFit/>
          </a:bodyPr>
          <a:lstStyle/>
          <a:p>
            <a:pPr marL="0" indent="0" algn="l">
              <a:buNone/>
            </a:pPr>
            <a:r>
              <a:rPr lang="en-US" sz="1200" dirty="0" err="1">
                <a:latin typeface="Consolas" panose="020B0609020204030204" pitchFamily="49" charset="0"/>
                <a:ea typeface="Tahoma" panose="020B0604030504040204" pitchFamily="34" charset="0"/>
                <a:cs typeface="Consolas" panose="020B0609020204030204" pitchFamily="49" charset="0"/>
              </a:rPr>
              <a:t>Embeddings.ipynb</a:t>
            </a:r>
            <a:endParaRPr lang="en-US" sz="1200" dirty="0">
              <a:latin typeface="Consolas" panose="020B0609020204030204" pitchFamily="49" charset="0"/>
              <a:ea typeface="Tahoma" panose="020B0604030504040204" pitchFamily="34" charset="0"/>
              <a:cs typeface="Consolas" panose="020B0609020204030204" pitchFamily="49" charset="0"/>
            </a:endParaRPr>
          </a:p>
        </p:txBody>
      </p:sp>
    </p:spTree>
    <p:extLst>
      <p:ext uri="{BB962C8B-B14F-4D97-AF65-F5344CB8AC3E}">
        <p14:creationId xmlns:p14="http://schemas.microsoft.com/office/powerpoint/2010/main" val="36113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31018-D321-48FA-A8DB-35A076B17E7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B2C6C6-2D6E-CB5F-8F8B-B92C45CE3B6A}"/>
              </a:ext>
            </a:extLst>
          </p:cNvPr>
          <p:cNvSpPr>
            <a:spLocks noGrp="1"/>
          </p:cNvSpPr>
          <p:nvPr>
            <p:ph type="sldNum" sz="quarter" idx="12"/>
          </p:nvPr>
        </p:nvSpPr>
        <p:spPr/>
        <p:txBody>
          <a:bodyPr/>
          <a:lstStyle/>
          <a:p>
            <a:fld id="{ABBEE3BA-F264-1746-880E-39AD601DF2B1}" type="slidenum">
              <a:rPr lang="en-US" smtClean="0"/>
              <a:t>36</a:t>
            </a:fld>
            <a:endParaRPr lang="en-US"/>
          </a:p>
        </p:txBody>
      </p:sp>
      <p:sp>
        <p:nvSpPr>
          <p:cNvPr id="3" name="Text Placeholder 2">
            <a:extLst>
              <a:ext uri="{FF2B5EF4-FFF2-40B4-BE49-F238E27FC236}">
                <a16:creationId xmlns:a16="http://schemas.microsoft.com/office/drawing/2014/main" id="{ABFE2058-4CAE-8D18-1309-F8190F8AAAAB}"/>
              </a:ext>
            </a:extLst>
          </p:cNvPr>
          <p:cNvSpPr>
            <a:spLocks noGrp="1"/>
          </p:cNvSpPr>
          <p:nvPr>
            <p:ph type="body" sz="quarter" idx="13"/>
          </p:nvPr>
        </p:nvSpPr>
        <p:spPr>
          <a:xfrm>
            <a:off x="606356" y="1769441"/>
            <a:ext cx="6310638" cy="914400"/>
          </a:xfrm>
        </p:spPr>
        <p:txBody>
          <a:bodyPr/>
          <a:lstStyle/>
          <a:p>
            <a:r>
              <a:rPr lang="en-US" dirty="0"/>
              <a:t>Topic Modelling</a:t>
            </a:r>
          </a:p>
        </p:txBody>
      </p:sp>
      <p:sp>
        <p:nvSpPr>
          <p:cNvPr id="4" name="TextBox 3">
            <a:extLst>
              <a:ext uri="{FF2B5EF4-FFF2-40B4-BE49-F238E27FC236}">
                <a16:creationId xmlns:a16="http://schemas.microsoft.com/office/drawing/2014/main" id="{4899BAF1-C720-D44C-202A-FCCBF724B6D3}"/>
              </a:ext>
            </a:extLst>
          </p:cNvPr>
          <p:cNvSpPr txBox="1"/>
          <p:nvPr/>
        </p:nvSpPr>
        <p:spPr>
          <a:xfrm>
            <a:off x="3468428" y="3228945"/>
            <a:ext cx="1934504" cy="400110"/>
          </a:xfrm>
          <a:prstGeom prst="rect">
            <a:avLst/>
          </a:prstGeom>
          <a:solidFill>
            <a:schemeClr val="accent1"/>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T8_SOTU.ipynb</a:t>
            </a:r>
          </a:p>
        </p:txBody>
      </p:sp>
    </p:spTree>
    <p:extLst>
      <p:ext uri="{BB962C8B-B14F-4D97-AF65-F5344CB8AC3E}">
        <p14:creationId xmlns:p14="http://schemas.microsoft.com/office/powerpoint/2010/main" val="3772211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04027-6391-E8BF-6186-2AB229BD2946}"/>
              </a:ext>
            </a:extLst>
          </p:cNvPr>
          <p:cNvSpPr>
            <a:spLocks noGrp="1"/>
          </p:cNvSpPr>
          <p:nvPr>
            <p:ph type="title"/>
          </p:nvPr>
        </p:nvSpPr>
        <p:spPr/>
        <p:txBody>
          <a:bodyPr/>
          <a:lstStyle/>
          <a:p>
            <a:r>
              <a:rPr lang="en-US" dirty="0"/>
              <a:t>Text / NLP : Summary </a:t>
            </a:r>
          </a:p>
        </p:txBody>
      </p:sp>
      <p:sp>
        <p:nvSpPr>
          <p:cNvPr id="3" name="Content Placeholder 2">
            <a:extLst>
              <a:ext uri="{FF2B5EF4-FFF2-40B4-BE49-F238E27FC236}">
                <a16:creationId xmlns:a16="http://schemas.microsoft.com/office/drawing/2014/main" id="{FE7CB2F1-2B67-AA04-644F-F02DE0A9A91D}"/>
              </a:ext>
            </a:extLst>
          </p:cNvPr>
          <p:cNvSpPr>
            <a:spLocks noGrp="1"/>
          </p:cNvSpPr>
          <p:nvPr>
            <p:ph idx="1"/>
          </p:nvPr>
        </p:nvSpPr>
        <p:spPr>
          <a:xfrm>
            <a:off x="285750" y="865739"/>
            <a:ext cx="8858250" cy="5379486"/>
          </a:xfrm>
        </p:spPr>
        <p:txBody>
          <a:bodyPr/>
          <a:lstStyle/>
          <a:p>
            <a:r>
              <a:rPr lang="en-US" sz="2400" dirty="0"/>
              <a:t>Text is Data!  📊</a:t>
            </a:r>
          </a:p>
          <a:p>
            <a:pPr lvl="1"/>
            <a:r>
              <a:rPr lang="en-US" sz="2000" dirty="0"/>
              <a:t>TF/IDF enables you to use your toolbox</a:t>
            </a:r>
          </a:p>
          <a:p>
            <a:r>
              <a:rPr lang="en-US" sz="2400" dirty="0"/>
              <a:t>Pre-processing text is important for success 👩‍💻</a:t>
            </a:r>
          </a:p>
          <a:p>
            <a:pPr lvl="1"/>
            <a:r>
              <a:rPr lang="en-US" sz="2000" dirty="0"/>
              <a:t>Text is messy!</a:t>
            </a:r>
          </a:p>
          <a:p>
            <a:pPr lvl="1"/>
            <a:r>
              <a:rPr lang="en-US" sz="2000" dirty="0"/>
              <a:t>Removing punctuation, numbers, </a:t>
            </a:r>
            <a:r>
              <a:rPr lang="en-US" sz="2000" dirty="0" err="1"/>
              <a:t>stopwords</a:t>
            </a:r>
            <a:r>
              <a:rPr lang="en-US" sz="2000" dirty="0"/>
              <a:t>; stemming, tokenization</a:t>
            </a:r>
          </a:p>
          <a:p>
            <a:r>
              <a:rPr lang="en-US" sz="2400" dirty="0"/>
              <a:t>Naïve Bayes</a:t>
            </a:r>
          </a:p>
          <a:p>
            <a:pPr lvl="1"/>
            <a:r>
              <a:rPr lang="en-US" sz="2000" dirty="0"/>
              <a:t>A new tool for your toolbox  🧰</a:t>
            </a:r>
          </a:p>
          <a:p>
            <a:pPr lvl="1"/>
            <a:r>
              <a:rPr lang="en-US" sz="2000" dirty="0"/>
              <a:t>Built from conditional probability</a:t>
            </a:r>
          </a:p>
          <a:p>
            <a:pPr lvl="1"/>
            <a:r>
              <a:rPr lang="en-US" sz="2000" dirty="0"/>
              <a:t>Naïve (conditional independence of terms) + Bayes (flip the conditional) </a:t>
            </a:r>
          </a:p>
          <a:p>
            <a:r>
              <a:rPr lang="en-US" sz="2400" dirty="0"/>
              <a:t>Many applications 📱</a:t>
            </a:r>
          </a:p>
          <a:p>
            <a:pPr lvl="1"/>
            <a:r>
              <a:rPr lang="en-US" sz="2000" dirty="0"/>
              <a:t>Clustering/topic modelling</a:t>
            </a:r>
          </a:p>
          <a:p>
            <a:pPr lvl="1"/>
            <a:r>
              <a:rPr lang="en-US" sz="2000" dirty="0"/>
              <a:t>Summarization </a:t>
            </a:r>
          </a:p>
          <a:p>
            <a:pPr lvl="1"/>
            <a:r>
              <a:rPr lang="en-US" sz="2000" dirty="0"/>
              <a:t>Sentiment</a:t>
            </a:r>
          </a:p>
        </p:txBody>
      </p:sp>
      <p:sp>
        <p:nvSpPr>
          <p:cNvPr id="4" name="Slide Number Placeholder 3">
            <a:extLst>
              <a:ext uri="{FF2B5EF4-FFF2-40B4-BE49-F238E27FC236}">
                <a16:creationId xmlns:a16="http://schemas.microsoft.com/office/drawing/2014/main" id="{3E9A9C8E-452E-4B89-4220-527BDF7C6986}"/>
              </a:ext>
            </a:extLst>
          </p:cNvPr>
          <p:cNvSpPr>
            <a:spLocks noGrp="1"/>
          </p:cNvSpPr>
          <p:nvPr>
            <p:ph type="sldNum" sz="quarter" idx="10"/>
          </p:nvPr>
        </p:nvSpPr>
        <p:spPr/>
        <p:txBody>
          <a:bodyPr/>
          <a:lstStyle/>
          <a:p>
            <a:fld id="{ABBEE3BA-F264-1746-880E-39AD601DF2B1}" type="slidenum">
              <a:rPr lang="en-US" smtClean="0"/>
              <a:t>37</a:t>
            </a:fld>
            <a:endParaRPr lang="en-US"/>
          </a:p>
        </p:txBody>
      </p:sp>
    </p:spTree>
    <p:extLst>
      <p:ext uri="{BB962C8B-B14F-4D97-AF65-F5344CB8AC3E}">
        <p14:creationId xmlns:p14="http://schemas.microsoft.com/office/powerpoint/2010/main" val="31385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E1912-0119-0BF8-83F3-C86DDE2E9139}"/>
              </a:ext>
            </a:extLst>
          </p:cNvPr>
          <p:cNvSpPr>
            <a:spLocks noGrp="1"/>
          </p:cNvSpPr>
          <p:nvPr>
            <p:ph type="title"/>
          </p:nvPr>
        </p:nvSpPr>
        <p:spPr/>
        <p:txBody>
          <a:bodyPr/>
          <a:lstStyle/>
          <a:p>
            <a:r>
              <a:rPr lang="en-US" dirty="0"/>
              <a:t>Text Analysis is Hard!</a:t>
            </a:r>
          </a:p>
        </p:txBody>
      </p:sp>
      <p:sp>
        <p:nvSpPr>
          <p:cNvPr id="3" name="Content Placeholder 2">
            <a:extLst>
              <a:ext uri="{FF2B5EF4-FFF2-40B4-BE49-F238E27FC236}">
                <a16:creationId xmlns:a16="http://schemas.microsoft.com/office/drawing/2014/main" id="{5670CAD6-72E9-BF25-B68D-1F5F8F905A4D}"/>
              </a:ext>
            </a:extLst>
          </p:cNvPr>
          <p:cNvSpPr>
            <a:spLocks noGrp="1"/>
          </p:cNvSpPr>
          <p:nvPr>
            <p:ph idx="1"/>
          </p:nvPr>
        </p:nvSpPr>
        <p:spPr>
          <a:xfrm>
            <a:off x="457200" y="1148381"/>
            <a:ext cx="8229600" cy="4814202"/>
          </a:xfrm>
        </p:spPr>
        <p:txBody>
          <a:bodyPr/>
          <a:lstStyle/>
          <a:p>
            <a:r>
              <a:rPr lang="en-US" dirty="0"/>
              <a:t>“Boston beat San Francisco in the game last night” vs “San Francisco beat Boston in the game last night” </a:t>
            </a:r>
          </a:p>
          <a:p>
            <a:r>
              <a:rPr lang="en-US" dirty="0"/>
              <a:t>“Hitchcock shot The Birds in Bodega Bay”</a:t>
            </a:r>
          </a:p>
          <a:p>
            <a:r>
              <a:rPr lang="en-US" dirty="0"/>
              <a:t>“Lets eat, Grandma!”</a:t>
            </a:r>
          </a:p>
          <a:p>
            <a:r>
              <a:rPr lang="en-US" dirty="0"/>
              <a:t>“I can’t recommend this person highly enough”</a:t>
            </a:r>
          </a:p>
          <a:p>
            <a:pPr marL="0" indent="0">
              <a:buNone/>
            </a:pPr>
            <a:endParaRPr lang="en-US" dirty="0"/>
          </a:p>
          <a:p>
            <a:pPr marL="0" indent="0">
              <a:buNone/>
            </a:pPr>
            <a:endParaRPr lang="en-US" dirty="0"/>
          </a:p>
          <a:p>
            <a:pPr marL="0" indent="0">
              <a:buNone/>
            </a:pPr>
            <a:endParaRPr lang="en-US" dirty="0"/>
          </a:p>
          <a:p>
            <a:pPr marL="0" indent="0">
              <a:buNone/>
            </a:pPr>
            <a:r>
              <a:rPr lang="en-US" dirty="0"/>
              <a:t>Text is more than just words, and understanding language (NLP) is a technical field all to itself…but we have to start somewhere! </a:t>
            </a:r>
          </a:p>
        </p:txBody>
      </p:sp>
      <p:sp>
        <p:nvSpPr>
          <p:cNvPr id="4" name="Slide Number Placeholder 3">
            <a:extLst>
              <a:ext uri="{FF2B5EF4-FFF2-40B4-BE49-F238E27FC236}">
                <a16:creationId xmlns:a16="http://schemas.microsoft.com/office/drawing/2014/main" id="{D23B97CC-85D1-F48D-605C-9C8D8004B1E2}"/>
              </a:ext>
            </a:extLst>
          </p:cNvPr>
          <p:cNvSpPr>
            <a:spLocks noGrp="1"/>
          </p:cNvSpPr>
          <p:nvPr>
            <p:ph type="sldNum" sz="quarter" idx="10"/>
          </p:nvPr>
        </p:nvSpPr>
        <p:spPr/>
        <p:txBody>
          <a:bodyPr/>
          <a:lstStyle/>
          <a:p>
            <a:fld id="{ABBEE3BA-F264-1746-880E-39AD601DF2B1}" type="slidenum">
              <a:rPr lang="en-US" smtClean="0"/>
              <a:t>4</a:t>
            </a:fld>
            <a:endParaRPr lang="en-US"/>
          </a:p>
        </p:txBody>
      </p:sp>
    </p:spTree>
    <p:extLst>
      <p:ext uri="{BB962C8B-B14F-4D97-AF65-F5344CB8AC3E}">
        <p14:creationId xmlns:p14="http://schemas.microsoft.com/office/powerpoint/2010/main" val="126827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C3E0E0-BD78-1A29-1E00-41A4FDAF5FD2}"/>
              </a:ext>
            </a:extLst>
          </p:cNvPr>
          <p:cNvSpPr>
            <a:spLocks noGrp="1"/>
          </p:cNvSpPr>
          <p:nvPr>
            <p:ph type="sldNum" sz="quarter" idx="12"/>
          </p:nvPr>
        </p:nvSpPr>
        <p:spPr/>
        <p:txBody>
          <a:bodyPr/>
          <a:lstStyle/>
          <a:p>
            <a:fld id="{ABBEE3BA-F264-1746-880E-39AD601DF2B1}" type="slidenum">
              <a:rPr lang="en-US" smtClean="0"/>
              <a:t>5</a:t>
            </a:fld>
            <a:endParaRPr lang="en-US"/>
          </a:p>
        </p:txBody>
      </p:sp>
      <p:sp>
        <p:nvSpPr>
          <p:cNvPr id="3" name="Text Placeholder 2">
            <a:extLst>
              <a:ext uri="{FF2B5EF4-FFF2-40B4-BE49-F238E27FC236}">
                <a16:creationId xmlns:a16="http://schemas.microsoft.com/office/drawing/2014/main" id="{3327B1A1-2077-262B-86E1-4CF9CC7EB845}"/>
              </a:ext>
            </a:extLst>
          </p:cNvPr>
          <p:cNvSpPr>
            <a:spLocks noGrp="1"/>
          </p:cNvSpPr>
          <p:nvPr>
            <p:ph type="body" sz="quarter" idx="13"/>
          </p:nvPr>
        </p:nvSpPr>
        <p:spPr>
          <a:xfrm>
            <a:off x="606356" y="1769441"/>
            <a:ext cx="7077553" cy="914400"/>
          </a:xfrm>
        </p:spPr>
        <p:txBody>
          <a:bodyPr/>
          <a:lstStyle/>
          <a:p>
            <a:r>
              <a:rPr lang="en-US" dirty="0"/>
              <a:t>Representing Text for Data Science</a:t>
            </a:r>
          </a:p>
        </p:txBody>
      </p:sp>
    </p:spTree>
    <p:extLst>
      <p:ext uri="{BB962C8B-B14F-4D97-AF65-F5344CB8AC3E}">
        <p14:creationId xmlns:p14="http://schemas.microsoft.com/office/powerpoint/2010/main" val="388773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CF728-1575-DD39-2FA3-CA8F11CD1E7E}"/>
              </a:ext>
            </a:extLst>
          </p:cNvPr>
          <p:cNvSpPr>
            <a:spLocks noGrp="1"/>
          </p:cNvSpPr>
          <p:nvPr>
            <p:ph type="title"/>
          </p:nvPr>
        </p:nvSpPr>
        <p:spPr/>
        <p:txBody>
          <a:bodyPr/>
          <a:lstStyle/>
          <a:p>
            <a:r>
              <a:rPr lang="en-US" dirty="0"/>
              <a:t>Preparing Text for Modelling</a:t>
            </a:r>
          </a:p>
        </p:txBody>
      </p:sp>
      <p:sp>
        <p:nvSpPr>
          <p:cNvPr id="4" name="Slide Number Placeholder 3">
            <a:extLst>
              <a:ext uri="{FF2B5EF4-FFF2-40B4-BE49-F238E27FC236}">
                <a16:creationId xmlns:a16="http://schemas.microsoft.com/office/drawing/2014/main" id="{CCA7D801-A906-3B7E-A605-5897992D666A}"/>
              </a:ext>
            </a:extLst>
          </p:cNvPr>
          <p:cNvSpPr>
            <a:spLocks noGrp="1"/>
          </p:cNvSpPr>
          <p:nvPr>
            <p:ph type="sldNum" sz="quarter" idx="10"/>
          </p:nvPr>
        </p:nvSpPr>
        <p:spPr/>
        <p:txBody>
          <a:bodyPr/>
          <a:lstStyle/>
          <a:p>
            <a:fld id="{ABBEE3BA-F264-1746-880E-39AD601DF2B1}" type="slidenum">
              <a:rPr lang="en-US" smtClean="0"/>
              <a:t>6</a:t>
            </a:fld>
            <a:endParaRPr lang="en-US"/>
          </a:p>
        </p:txBody>
      </p:sp>
      <p:graphicFrame>
        <p:nvGraphicFramePr>
          <p:cNvPr id="5" name="Content Placeholder 4">
            <a:extLst>
              <a:ext uri="{FF2B5EF4-FFF2-40B4-BE49-F238E27FC236}">
                <a16:creationId xmlns:a16="http://schemas.microsoft.com/office/drawing/2014/main" id="{BB822102-64A0-FF6B-C22D-61C8544BD3A2}"/>
              </a:ext>
            </a:extLst>
          </p:cNvPr>
          <p:cNvGraphicFramePr>
            <a:graphicFrameLocks noGrp="1"/>
          </p:cNvGraphicFramePr>
          <p:nvPr>
            <p:ph idx="1"/>
            <p:extLst>
              <p:ext uri="{D42A27DB-BD31-4B8C-83A1-F6EECF244321}">
                <p14:modId xmlns:p14="http://schemas.microsoft.com/office/powerpoint/2010/main" val="3275522142"/>
              </p:ext>
            </p:extLst>
          </p:nvPr>
        </p:nvGraphicFramePr>
        <p:xfrm>
          <a:off x="1755058" y="1040881"/>
          <a:ext cx="6253241" cy="5029201"/>
        </p:xfrm>
        <a:graphic>
          <a:graphicData uri="http://schemas.openxmlformats.org/drawingml/2006/table">
            <a:tbl>
              <a:tblPr>
                <a:tableStyleId>{5C22544A-7EE6-4342-B048-85BDC9FD1C3A}</a:tableStyleId>
              </a:tblPr>
              <a:tblGrid>
                <a:gridCol w="5188861">
                  <a:extLst>
                    <a:ext uri="{9D8B030D-6E8A-4147-A177-3AD203B41FA5}">
                      <a16:colId xmlns:a16="http://schemas.microsoft.com/office/drawing/2014/main" val="20000"/>
                    </a:ext>
                  </a:extLst>
                </a:gridCol>
                <a:gridCol w="1064380">
                  <a:extLst>
                    <a:ext uri="{9D8B030D-6E8A-4147-A177-3AD203B41FA5}">
                      <a16:colId xmlns:a16="http://schemas.microsoft.com/office/drawing/2014/main" val="20001"/>
                    </a:ext>
                  </a:extLst>
                </a:gridCol>
              </a:tblGrid>
              <a:tr h="212185">
                <a:tc>
                  <a:txBody>
                    <a:bodyPr/>
                    <a:lstStyle/>
                    <a:p>
                      <a:pPr algn="l" fontAlgn="b"/>
                      <a:r>
                        <a:rPr lang="en-US" sz="1100" b="0" i="0" u="none" strike="noStrike" dirty="0">
                          <a:solidFill>
                            <a:schemeClr val="dk1"/>
                          </a:solidFill>
                          <a:effectLst/>
                          <a:latin typeface="+mn-lt"/>
                        </a:rPr>
                        <a:t>Description</a:t>
                      </a:r>
                      <a:endParaRPr lang="en-US" sz="1100" b="1"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b"/>
                      <a:r>
                        <a:rPr lang="en-US" sz="1100" b="0" i="0" u="none" strike="noStrike" dirty="0">
                          <a:solidFill>
                            <a:schemeClr val="dk1"/>
                          </a:solidFill>
                          <a:effectLst/>
                          <a:latin typeface="+mn-lt"/>
                        </a:rPr>
                        <a:t>Loan Default</a:t>
                      </a:r>
                      <a:endParaRPr lang="en-US" sz="1100" b="1"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29863">
                <a:tc>
                  <a:txBody>
                    <a:bodyPr/>
                    <a:lstStyle/>
                    <a:p>
                      <a:pPr algn="l" fontAlgn="b"/>
                      <a:r>
                        <a:rPr lang="en-US" sz="1100" u="none" strike="noStrike" dirty="0">
                          <a:effectLst/>
                        </a:rPr>
                        <a:t>   This loan request is to reduce credit card debt by receiving a more manageable finance charge and payment schedule than what I am currently paying on a monthly basis. I currently meet all my financial obligations without problems. This allows quicker debt reduction.</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241649">
                <a:tc>
                  <a:txBody>
                    <a:bodyPr/>
                    <a:lstStyle/>
                    <a:p>
                      <a:pPr algn="l" fontAlgn="b"/>
                      <a:r>
                        <a:rPr lang="en-US" sz="1100" u="none" strike="noStrike" dirty="0">
                          <a:effectLst/>
                        </a:rPr>
                        <a:t>   This loan will lower my interest rate on about $7000 of debt by 2 percentage points!  I have qualified for this great rate by having an outstanding credit score over the last 20 years.  Thank you for helping to fund me.&lt;</a:t>
                      </a:r>
                      <a:r>
                        <a:rPr lang="en-US" sz="1100" u="none" strike="noStrike" dirty="0" err="1">
                          <a:effectLst/>
                        </a:rPr>
                        <a:t>br</a:t>
                      </a:r>
                      <a:r>
                        <a:rPr lang="en-US" sz="1100" u="none" strike="noStrike" dirty="0">
                          <a:effectLst/>
                        </a:rPr>
                        <a:t>&gt;&lt;</a:t>
                      </a:r>
                      <a:r>
                        <a:rPr lang="en-US" sz="1100" u="none" strike="noStrike" dirty="0" err="1">
                          <a:effectLst/>
                        </a:rPr>
                        <a:t>br</a:t>
                      </a:r>
                      <a:r>
                        <a:rPr lang="en-US" sz="1100" u="none" strike="noStrike" dirty="0">
                          <a:effectLst/>
                        </a:rPr>
                        <a:t>&gt;  This short term loan will allow me to lower my interest rate by 2 percentage points.  I have qualified for a great rate due to my solid credit score, etc.  Thank you for helping me to achieve my goals.</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a:effectLst/>
                        </a:rPr>
                        <a:t>0</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8078">
                <a:tc>
                  <a:txBody>
                    <a:bodyPr/>
                    <a:lstStyle/>
                    <a:p>
                      <a:pPr algn="l" fontAlgn="b"/>
                      <a:r>
                        <a:rPr lang="en-US" sz="1100" u="none" strike="noStrike" dirty="0">
                          <a:effectLst/>
                        </a:rPr>
                        <a:t>   To be financially stable within 3 years.  Pay off all bills and concentrating on paying off my house within 10 years of my plan.</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8078">
                <a:tc>
                  <a:txBody>
                    <a:bodyPr/>
                    <a:lstStyle/>
                    <a:p>
                      <a:pPr algn="l" fontAlgn="b"/>
                      <a:r>
                        <a:rPr lang="en-US" sz="1100" u="none" strike="noStrike" dirty="0">
                          <a:effectLst/>
                        </a:rPr>
                        <a:t>   To </a:t>
                      </a:r>
                      <a:r>
                        <a:rPr lang="en-US" sz="1100" u="none" strike="noStrike" dirty="0" err="1">
                          <a:effectLst/>
                        </a:rPr>
                        <a:t>consildate</a:t>
                      </a:r>
                      <a:r>
                        <a:rPr lang="en-US" sz="1100" u="none" strike="noStrike" dirty="0">
                          <a:effectLst/>
                        </a:rPr>
                        <a:t> credit card debt</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8078">
                <a:tc>
                  <a:txBody>
                    <a:bodyPr/>
                    <a:lstStyle/>
                    <a:p>
                      <a:pPr algn="l" fontAlgn="b"/>
                      <a:r>
                        <a:rPr lang="en-US" sz="1100" u="none" strike="noStrike" dirty="0">
                          <a:effectLst/>
                        </a:rPr>
                        <a:t>   To consolidate bills for one monthly payment.&lt;</a:t>
                      </a:r>
                      <a:r>
                        <a:rPr lang="en-US" sz="1100" u="none" strike="noStrike" dirty="0" err="1">
                          <a:effectLst/>
                        </a:rPr>
                        <a:t>br</a:t>
                      </a:r>
                      <a:r>
                        <a:rPr lang="en-US" sz="1100" u="none" strike="noStrike" dirty="0">
                          <a:effectLst/>
                        </a:rPr>
                        <a:t>&gt;&lt;</a:t>
                      </a:r>
                      <a:r>
                        <a:rPr lang="en-US" sz="1100" u="none" strike="noStrike" dirty="0" err="1">
                          <a:effectLst/>
                        </a:rPr>
                        <a:t>br</a:t>
                      </a:r>
                      <a:r>
                        <a:rPr lang="en-US" sz="1100" u="none" strike="noStrike" dirty="0">
                          <a:effectLst/>
                        </a:rPr>
                        <a:t>&gt;  To pay off credit card debt and have one monthly payment.&lt;</a:t>
                      </a:r>
                      <a:r>
                        <a:rPr lang="en-US" sz="1100" u="none" strike="noStrike" dirty="0" err="1">
                          <a:effectLst/>
                        </a:rPr>
                        <a:t>br</a:t>
                      </a:r>
                      <a:r>
                        <a:rPr lang="en-US" sz="1100" u="none" strike="noStrike" dirty="0">
                          <a:effectLst/>
                        </a:rPr>
                        <a:t>&gt;</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9222">
                <a:tc>
                  <a:txBody>
                    <a:bodyPr/>
                    <a:lstStyle/>
                    <a:p>
                      <a:pPr algn="l" fontAlgn="b"/>
                      <a:r>
                        <a:rPr lang="en-US" sz="1100" u="none" strike="noStrike" dirty="0">
                          <a:effectLst/>
                        </a:rPr>
                        <a:t>   To consolidate credit card bills and be debt free in 5 years&lt;</a:t>
                      </a:r>
                      <a:r>
                        <a:rPr lang="en-US" sz="1100" u="none" strike="noStrike" dirty="0" err="1">
                          <a:effectLst/>
                        </a:rPr>
                        <a:t>br</a:t>
                      </a:r>
                      <a:r>
                        <a:rPr lang="en-US" sz="1100" u="none" strike="noStrike" dirty="0">
                          <a:effectLst/>
                        </a:rPr>
                        <a:t>&gt;</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8078">
                <a:tc>
                  <a:txBody>
                    <a:bodyPr/>
                    <a:lstStyle/>
                    <a:p>
                      <a:pPr algn="l" fontAlgn="b"/>
                      <a:r>
                        <a:rPr lang="en-US" sz="1100" u="none" strike="noStrike">
                          <a:effectLst/>
                        </a:rPr>
                        <a:t>   To consolidate credit card debt.&lt;br&gt;&lt;br&gt;  My loan is to consolidate credit card debt and simplify my payments,&lt;br&gt;</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1</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623970">
                <a:tc>
                  <a:txBody>
                    <a:bodyPr/>
                    <a:lstStyle/>
                    <a:p>
                      <a:pPr algn="l" fontAlgn="b"/>
                      <a:r>
                        <a:rPr lang="en-US" sz="1100" u="none" strike="noStrike">
                          <a:effectLst/>
                        </a:rPr>
                        <a:t>   To consolidate some credit cards and assist my son who is graduating from college relocate to the Washington DC area where he has accepted a full time job.&lt;br&gt;</a:t>
                      </a:r>
                      <a:endParaRPr lang="en-US" sz="1100" b="0" i="0" u="none" strike="noStrike">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US" sz="1100" u="none" strike="noStrike" dirty="0">
                          <a:effectLst/>
                        </a:rPr>
                        <a:t>0</a:t>
                      </a:r>
                      <a:endParaRPr lang="en-US" sz="1100" b="0" i="0" u="none" strike="noStrike" dirty="0">
                        <a:solidFill>
                          <a:srgbClr val="000000"/>
                        </a:solidFill>
                        <a:effectLst/>
                        <a:latin typeface="Calibri"/>
                      </a:endParaRPr>
                    </a:p>
                  </a:txBody>
                  <a:tcPr marL="3726" marR="3726" marT="372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5389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48AE-9264-1572-1135-F05A50E0E546}"/>
              </a:ext>
            </a:extLst>
          </p:cNvPr>
          <p:cNvSpPr>
            <a:spLocks noGrp="1"/>
          </p:cNvSpPr>
          <p:nvPr>
            <p:ph type="title"/>
          </p:nvPr>
        </p:nvSpPr>
        <p:spPr/>
        <p:txBody>
          <a:bodyPr/>
          <a:lstStyle/>
          <a:p>
            <a:r>
              <a:rPr lang="en-US" dirty="0"/>
              <a:t>Text Mining: Processing</a:t>
            </a:r>
          </a:p>
        </p:txBody>
      </p:sp>
      <p:sp>
        <p:nvSpPr>
          <p:cNvPr id="3" name="Content Placeholder 2">
            <a:extLst>
              <a:ext uri="{FF2B5EF4-FFF2-40B4-BE49-F238E27FC236}">
                <a16:creationId xmlns:a16="http://schemas.microsoft.com/office/drawing/2014/main" id="{C81AF59B-9A3C-3A6D-F9D6-31AA4FE8DD6E}"/>
              </a:ext>
            </a:extLst>
          </p:cNvPr>
          <p:cNvSpPr>
            <a:spLocks noGrp="1"/>
          </p:cNvSpPr>
          <p:nvPr>
            <p:ph idx="1"/>
          </p:nvPr>
        </p:nvSpPr>
        <p:spPr>
          <a:xfrm>
            <a:off x="457200" y="1021899"/>
            <a:ext cx="8229600" cy="4020748"/>
          </a:xfrm>
        </p:spPr>
        <p:txBody>
          <a:bodyPr/>
          <a:lstStyle/>
          <a:p>
            <a:r>
              <a:rPr lang="en-US" sz="2400" dirty="0"/>
              <a:t>Language is notoriously messy!!! Looking at every word as its own entity might not make sense!</a:t>
            </a:r>
          </a:p>
          <a:p>
            <a:pPr lvl="1"/>
            <a:r>
              <a:rPr lang="en-US" sz="2400" dirty="0"/>
              <a:t>Not all words are important</a:t>
            </a:r>
          </a:p>
          <a:p>
            <a:pPr lvl="1"/>
            <a:r>
              <a:rPr lang="en-US" sz="2400" dirty="0"/>
              <a:t>Some words mean the same thing</a:t>
            </a:r>
          </a:p>
          <a:p>
            <a:pPr lvl="1"/>
            <a:r>
              <a:rPr lang="en-US" sz="2400" dirty="0"/>
              <a:t>Tenses</a:t>
            </a:r>
          </a:p>
          <a:p>
            <a:pPr lvl="1"/>
            <a:r>
              <a:rPr lang="en-US" sz="2400" dirty="0"/>
              <a:t>Long tail! </a:t>
            </a:r>
          </a:p>
          <a:p>
            <a:pPr lvl="1"/>
            <a:r>
              <a:rPr lang="en-US" sz="2400" dirty="0"/>
              <a:t>Spelling! </a:t>
            </a:r>
          </a:p>
          <a:p>
            <a:pPr lvl="1"/>
            <a:r>
              <a:rPr lang="en-US" sz="2400" dirty="0"/>
              <a:t>Phrases that might not make sense to break up : “data science”  “double play”</a:t>
            </a:r>
          </a:p>
        </p:txBody>
      </p:sp>
      <p:sp>
        <p:nvSpPr>
          <p:cNvPr id="4" name="Slide Number Placeholder 3">
            <a:extLst>
              <a:ext uri="{FF2B5EF4-FFF2-40B4-BE49-F238E27FC236}">
                <a16:creationId xmlns:a16="http://schemas.microsoft.com/office/drawing/2014/main" id="{826C9BBA-C0B5-98AA-40CC-05E4D6284663}"/>
              </a:ext>
            </a:extLst>
          </p:cNvPr>
          <p:cNvSpPr>
            <a:spLocks noGrp="1"/>
          </p:cNvSpPr>
          <p:nvPr>
            <p:ph type="sldNum" sz="quarter" idx="10"/>
          </p:nvPr>
        </p:nvSpPr>
        <p:spPr/>
        <p:txBody>
          <a:bodyPr/>
          <a:lstStyle/>
          <a:p>
            <a:fld id="{ABBEE3BA-F264-1746-880E-39AD601DF2B1}" type="slidenum">
              <a:rPr lang="en-US" smtClean="0"/>
              <a:t>7</a:t>
            </a:fld>
            <a:endParaRPr lang="en-US"/>
          </a:p>
        </p:txBody>
      </p:sp>
      <p:sp>
        <p:nvSpPr>
          <p:cNvPr id="5" name="TextBox 4">
            <a:extLst>
              <a:ext uri="{FF2B5EF4-FFF2-40B4-BE49-F238E27FC236}">
                <a16:creationId xmlns:a16="http://schemas.microsoft.com/office/drawing/2014/main" id="{99B3860C-A435-2595-A16D-D969995F3E1C}"/>
              </a:ext>
            </a:extLst>
          </p:cNvPr>
          <p:cNvSpPr txBox="1"/>
          <p:nvPr/>
        </p:nvSpPr>
        <p:spPr>
          <a:xfrm>
            <a:off x="2383837" y="5636046"/>
            <a:ext cx="4376326"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…but we have to start somewhere …</a:t>
            </a:r>
          </a:p>
        </p:txBody>
      </p:sp>
    </p:spTree>
    <p:extLst>
      <p:ext uri="{BB962C8B-B14F-4D97-AF65-F5344CB8AC3E}">
        <p14:creationId xmlns:p14="http://schemas.microsoft.com/office/powerpoint/2010/main" val="44098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48AE-9264-1572-1135-F05A50E0E546}"/>
              </a:ext>
            </a:extLst>
          </p:cNvPr>
          <p:cNvSpPr>
            <a:spLocks noGrp="1"/>
          </p:cNvSpPr>
          <p:nvPr>
            <p:ph type="title"/>
          </p:nvPr>
        </p:nvSpPr>
        <p:spPr/>
        <p:txBody>
          <a:bodyPr/>
          <a:lstStyle/>
          <a:p>
            <a:r>
              <a:rPr lang="en-US" dirty="0"/>
              <a:t>Text Mining: Processing</a:t>
            </a:r>
          </a:p>
        </p:txBody>
      </p:sp>
      <p:sp>
        <p:nvSpPr>
          <p:cNvPr id="3" name="Content Placeholder 2">
            <a:extLst>
              <a:ext uri="{FF2B5EF4-FFF2-40B4-BE49-F238E27FC236}">
                <a16:creationId xmlns:a16="http://schemas.microsoft.com/office/drawing/2014/main" id="{C81AF59B-9A3C-3A6D-F9D6-31AA4FE8DD6E}"/>
              </a:ext>
            </a:extLst>
          </p:cNvPr>
          <p:cNvSpPr>
            <a:spLocks noGrp="1"/>
          </p:cNvSpPr>
          <p:nvPr>
            <p:ph idx="1"/>
          </p:nvPr>
        </p:nvSpPr>
        <p:spPr>
          <a:xfrm>
            <a:off x="0" y="885374"/>
            <a:ext cx="7980217" cy="5836101"/>
          </a:xfrm>
        </p:spPr>
        <p:txBody>
          <a:bodyPr/>
          <a:lstStyle/>
          <a:p>
            <a:r>
              <a:rPr lang="en-US" sz="1600" dirty="0"/>
              <a:t>Pre-processing steps for text:</a:t>
            </a:r>
          </a:p>
          <a:p>
            <a:pPr lvl="1"/>
            <a:r>
              <a:rPr lang="en-US" sz="1600" dirty="0"/>
              <a:t>Remove symbols and punctuation</a:t>
            </a:r>
          </a:p>
          <a:p>
            <a:pPr lvl="1"/>
            <a:r>
              <a:rPr lang="en-US" sz="1600" b="1" i="0" dirty="0"/>
              <a:t>Stop-word</a:t>
            </a:r>
            <a:r>
              <a:rPr lang="en-US" sz="1600" i="0" dirty="0"/>
              <a:t> removal </a:t>
            </a:r>
          </a:p>
          <a:p>
            <a:pPr lvl="2"/>
            <a:r>
              <a:rPr lang="en-US" i="0" dirty="0"/>
              <a:t>(the, is, in, a, at, for, where, when)</a:t>
            </a:r>
          </a:p>
          <a:p>
            <a:pPr lvl="2"/>
            <a:r>
              <a:rPr lang="en-US" dirty="0"/>
              <a:t>But be careful - “not”, “very”, and ”the” can be important (e.g. “The Batman”)</a:t>
            </a:r>
            <a:endParaRPr lang="en-US" i="0" dirty="0"/>
          </a:p>
          <a:p>
            <a:pPr lvl="1"/>
            <a:r>
              <a:rPr lang="en-US" sz="1600" i="0" dirty="0"/>
              <a:t>Case correction </a:t>
            </a:r>
          </a:p>
          <a:p>
            <a:pPr lvl="1"/>
            <a:r>
              <a:rPr lang="en-US" sz="1600" b="1" i="0" dirty="0"/>
              <a:t>Stemming</a:t>
            </a:r>
            <a:r>
              <a:rPr lang="en-US" sz="1600" i="0" dirty="0"/>
              <a:t> – eliminate suffixes from words</a:t>
            </a:r>
          </a:p>
          <a:p>
            <a:pPr lvl="2"/>
            <a:r>
              <a:rPr lang="en-US" i="0" dirty="0"/>
              <a:t>“</a:t>
            </a:r>
            <a:r>
              <a:rPr lang="en-US" i="0" dirty="0" err="1"/>
              <a:t>walking”,”walk”,”walked”,”walks</a:t>
            </a:r>
            <a:r>
              <a:rPr lang="en-US" i="0" dirty="0"/>
              <a:t>” =&gt; “walk”</a:t>
            </a:r>
          </a:p>
          <a:p>
            <a:pPr lvl="2"/>
            <a:r>
              <a:rPr lang="en-US" dirty="0"/>
              <a:t>“lemmatizing” can go further (“</a:t>
            </a:r>
            <a:r>
              <a:rPr lang="en-US" dirty="0" err="1"/>
              <a:t>see”,”saw</a:t>
            </a:r>
            <a:r>
              <a:rPr lang="en-US" dirty="0"/>
              <a:t>”)</a:t>
            </a:r>
            <a:endParaRPr lang="en-US" i="0" dirty="0"/>
          </a:p>
          <a:p>
            <a:pPr lvl="1"/>
            <a:r>
              <a:rPr lang="en-US" sz="1600" dirty="0"/>
              <a:t>Spell correction</a:t>
            </a:r>
          </a:p>
          <a:p>
            <a:pPr lvl="1"/>
            <a:r>
              <a:rPr lang="en-US" sz="1600" dirty="0"/>
              <a:t>Tokenizing using subject matter expertise</a:t>
            </a:r>
          </a:p>
          <a:p>
            <a:pPr lvl="2"/>
            <a:r>
              <a:rPr lang="en-US" dirty="0"/>
              <a:t>E.g. “double play” =&gt; “double-play”</a:t>
            </a:r>
          </a:p>
          <a:p>
            <a:pPr lvl="1"/>
            <a:r>
              <a:rPr lang="en-US" sz="1600" i="0" dirty="0"/>
              <a:t>Remove rare words</a:t>
            </a:r>
          </a:p>
          <a:p>
            <a:pPr lvl="2"/>
            <a:r>
              <a:rPr lang="en-US" dirty="0"/>
              <a:t>Words that occur only once might overfit</a:t>
            </a:r>
          </a:p>
          <a:p>
            <a:pPr lvl="1"/>
            <a:r>
              <a:rPr lang="en-US" sz="1600" i="0" dirty="0"/>
              <a:t>Synonym lookup and replacement</a:t>
            </a:r>
          </a:p>
          <a:p>
            <a:pPr lvl="2"/>
            <a:r>
              <a:rPr lang="en-US" i="0" dirty="0"/>
              <a:t>(“Travel”, “vacation”, “</a:t>
            </a:r>
            <a:r>
              <a:rPr lang="en-US" dirty="0"/>
              <a:t>t</a:t>
            </a:r>
            <a:r>
              <a:rPr lang="en-US" i="0" dirty="0"/>
              <a:t>rip”, ”journey”) =&gt; “travel”</a:t>
            </a:r>
          </a:p>
        </p:txBody>
      </p:sp>
      <p:sp>
        <p:nvSpPr>
          <p:cNvPr id="4" name="Slide Number Placeholder 3">
            <a:extLst>
              <a:ext uri="{FF2B5EF4-FFF2-40B4-BE49-F238E27FC236}">
                <a16:creationId xmlns:a16="http://schemas.microsoft.com/office/drawing/2014/main" id="{826C9BBA-C0B5-98AA-40CC-05E4D6284663}"/>
              </a:ext>
            </a:extLst>
          </p:cNvPr>
          <p:cNvSpPr>
            <a:spLocks noGrp="1"/>
          </p:cNvSpPr>
          <p:nvPr>
            <p:ph type="sldNum" sz="quarter" idx="10"/>
          </p:nvPr>
        </p:nvSpPr>
        <p:spPr/>
        <p:txBody>
          <a:bodyPr/>
          <a:lstStyle/>
          <a:p>
            <a:fld id="{ABBEE3BA-F264-1746-880E-39AD601DF2B1}" type="slidenum">
              <a:rPr lang="en-US" smtClean="0"/>
              <a:t>8</a:t>
            </a:fld>
            <a:endParaRPr lang="en-US"/>
          </a:p>
        </p:txBody>
      </p:sp>
      <p:sp>
        <p:nvSpPr>
          <p:cNvPr id="5" name="TextBox 4">
            <a:extLst>
              <a:ext uri="{FF2B5EF4-FFF2-40B4-BE49-F238E27FC236}">
                <a16:creationId xmlns:a16="http://schemas.microsoft.com/office/drawing/2014/main" id="{E97A94BA-3B8E-D1F8-838F-F5DA75705A39}"/>
              </a:ext>
            </a:extLst>
          </p:cNvPr>
          <p:cNvSpPr txBox="1"/>
          <p:nvPr/>
        </p:nvSpPr>
        <p:spPr>
          <a:xfrm>
            <a:off x="2590801" y="6314020"/>
            <a:ext cx="4188647" cy="400110"/>
          </a:xfrm>
          <a:prstGeom prst="rect">
            <a:avLst/>
          </a:prstGeom>
          <a:solidFill>
            <a:schemeClr val="accent5"/>
          </a:solidFill>
        </p:spPr>
        <p:txBody>
          <a:bodyPr wrap="non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All of these can be domain specific!</a:t>
            </a:r>
          </a:p>
        </p:txBody>
      </p:sp>
      <p:sp>
        <p:nvSpPr>
          <p:cNvPr id="8" name="TextBox 7">
            <a:extLst>
              <a:ext uri="{FF2B5EF4-FFF2-40B4-BE49-F238E27FC236}">
                <a16:creationId xmlns:a16="http://schemas.microsoft.com/office/drawing/2014/main" id="{DDFE3C7E-F22F-A426-30DA-97CCE76E94CB}"/>
              </a:ext>
            </a:extLst>
          </p:cNvPr>
          <p:cNvSpPr txBox="1"/>
          <p:nvPr/>
        </p:nvSpPr>
        <p:spPr>
          <a:xfrm>
            <a:off x="6094308" y="1733642"/>
            <a:ext cx="2512226" cy="246221"/>
          </a:xfrm>
          <a:prstGeom prst="rect">
            <a:avLst/>
          </a:prstGeom>
          <a:solidFill>
            <a:schemeClr val="accent1"/>
          </a:solidFill>
        </p:spPr>
        <p:txBody>
          <a:bodyPr wrap="none" rtlCol="0">
            <a:spAutoFit/>
          </a:bodyPr>
          <a:lstStyle/>
          <a:p>
            <a:pPr marL="0" indent="0" algn="l">
              <a:buNone/>
            </a:pPr>
            <a:r>
              <a:rPr lang="en-US" sz="1000" dirty="0">
                <a:latin typeface="Consolas" panose="020B0609020204030204" pitchFamily="49" charset="0"/>
                <a:cs typeface="Consolas" panose="020B0609020204030204" pitchFamily="49" charset="0"/>
              </a:rPr>
              <a:t>from</a:t>
            </a:r>
            <a:r>
              <a:rPr lang="en-US" sz="1000" b="0" i="0" dirty="0">
                <a:solidFill>
                  <a:srgbClr val="273239"/>
                </a:solidFill>
                <a:effectLst/>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nltk.corpus</a:t>
            </a:r>
            <a:r>
              <a:rPr lang="en-US" sz="1000" dirty="0">
                <a:latin typeface="Consolas" panose="020B0609020204030204" pitchFamily="49" charset="0"/>
                <a:cs typeface="Consolas" panose="020B0609020204030204" pitchFamily="49" charset="0"/>
              </a:rPr>
              <a:t> import</a:t>
            </a:r>
            <a:r>
              <a:rPr lang="en-US" sz="1000" b="0" i="0" dirty="0">
                <a:solidFill>
                  <a:srgbClr val="273239"/>
                </a:solidFill>
                <a:effectLst/>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stopwords</a:t>
            </a:r>
            <a:endParaRPr lang="en-US" sz="1000" dirty="0">
              <a:latin typeface="Consolas" panose="020B0609020204030204" pitchFamily="49" charset="0"/>
              <a:ea typeface="Tahoma" panose="020B0604030504040204" pitchFamily="34" charset="0"/>
              <a:cs typeface="Consolas" panose="020B0609020204030204" pitchFamily="49" charset="0"/>
            </a:endParaRPr>
          </a:p>
        </p:txBody>
      </p:sp>
      <p:sp>
        <p:nvSpPr>
          <p:cNvPr id="9" name="TextBox 8">
            <a:extLst>
              <a:ext uri="{FF2B5EF4-FFF2-40B4-BE49-F238E27FC236}">
                <a16:creationId xmlns:a16="http://schemas.microsoft.com/office/drawing/2014/main" id="{7670F968-695F-1868-57B8-920BAA31531C}"/>
              </a:ext>
            </a:extLst>
          </p:cNvPr>
          <p:cNvSpPr txBox="1"/>
          <p:nvPr/>
        </p:nvSpPr>
        <p:spPr>
          <a:xfrm>
            <a:off x="6094308" y="3180051"/>
            <a:ext cx="2708870" cy="246221"/>
          </a:xfrm>
          <a:prstGeom prst="rect">
            <a:avLst/>
          </a:prstGeom>
          <a:solidFill>
            <a:schemeClr val="accent1"/>
          </a:solidFill>
        </p:spPr>
        <p:txBody>
          <a:bodyPr wrap="square" rtlCol="0">
            <a:spAutoFit/>
          </a:bodyPr>
          <a:lstStyle/>
          <a:p>
            <a:pPr algn="l" rtl="0" fontAlgn="base">
              <a:buNone/>
            </a:pPr>
            <a:r>
              <a:rPr lang="en-US" sz="1000" b="0" i="0" dirty="0">
                <a:solidFill>
                  <a:srgbClr val="273239"/>
                </a:solidFill>
                <a:effectLst/>
                <a:latin typeface="Consolas" panose="020B0609020204030204" pitchFamily="49" charset="0"/>
              </a:rPr>
              <a:t>from </a:t>
            </a:r>
            <a:r>
              <a:rPr lang="en-US" sz="1000" b="0" i="0" dirty="0" err="1">
                <a:solidFill>
                  <a:srgbClr val="273239"/>
                </a:solidFill>
                <a:effectLst/>
                <a:latin typeface="Consolas" panose="020B0609020204030204" pitchFamily="49" charset="0"/>
              </a:rPr>
              <a:t>nltk.stem</a:t>
            </a:r>
            <a:r>
              <a:rPr lang="en-US" sz="1000" b="0" i="0" dirty="0">
                <a:solidFill>
                  <a:srgbClr val="273239"/>
                </a:solidFill>
                <a:effectLst/>
                <a:latin typeface="Consolas" panose="020B0609020204030204" pitchFamily="49" charset="0"/>
              </a:rPr>
              <a:t> import </a:t>
            </a:r>
            <a:r>
              <a:rPr lang="en-US" sz="1000" b="0" i="0" dirty="0" err="1">
                <a:solidFill>
                  <a:srgbClr val="273239"/>
                </a:solidFill>
                <a:effectLst/>
                <a:latin typeface="Consolas" panose="020B0609020204030204" pitchFamily="49" charset="0"/>
              </a:rPr>
              <a:t>PorterStemmer</a:t>
            </a:r>
            <a:endParaRPr lang="en-US" sz="1000" b="0" i="0" dirty="0">
              <a:solidFill>
                <a:srgbClr val="273239"/>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9B7EDD75-57BC-35D6-CC68-DA73F46E67F2}"/>
              </a:ext>
            </a:extLst>
          </p:cNvPr>
          <p:cNvSpPr txBox="1"/>
          <p:nvPr/>
        </p:nvSpPr>
        <p:spPr>
          <a:xfrm>
            <a:off x="6094308" y="2810051"/>
            <a:ext cx="1401180" cy="246221"/>
          </a:xfrm>
          <a:prstGeom prst="rect">
            <a:avLst/>
          </a:prstGeom>
          <a:solidFill>
            <a:schemeClr val="accent1"/>
          </a:solidFill>
        </p:spPr>
        <p:txBody>
          <a:bodyPr wrap="square" rtlCol="0">
            <a:spAutoFit/>
          </a:bodyPr>
          <a:lstStyle/>
          <a:p>
            <a:pPr algn="l" rtl="0" fontAlgn="base">
              <a:buNone/>
            </a:pPr>
            <a:r>
              <a:rPr lang="en-US" sz="1000" b="0" i="0" dirty="0" err="1">
                <a:solidFill>
                  <a:srgbClr val="273239"/>
                </a:solidFill>
                <a:effectLst/>
                <a:latin typeface="Consolas" panose="020B0609020204030204" pitchFamily="49" charset="0"/>
              </a:rPr>
              <a:t>String.lower</a:t>
            </a:r>
            <a:r>
              <a:rPr lang="en-US" sz="1000" b="0" i="0" dirty="0">
                <a:solidFill>
                  <a:srgbClr val="273239"/>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B27FD40C-74A0-BA31-93C8-474B26EA9D1D}"/>
              </a:ext>
            </a:extLst>
          </p:cNvPr>
          <p:cNvSpPr txBox="1"/>
          <p:nvPr/>
        </p:nvSpPr>
        <p:spPr>
          <a:xfrm>
            <a:off x="5995986" y="5370584"/>
            <a:ext cx="2708870" cy="246221"/>
          </a:xfrm>
          <a:prstGeom prst="rect">
            <a:avLst/>
          </a:prstGeom>
          <a:solidFill>
            <a:schemeClr val="accent1"/>
          </a:solidFill>
        </p:spPr>
        <p:txBody>
          <a:bodyPr wrap="square" rtlCol="0">
            <a:spAutoFit/>
          </a:bodyPr>
          <a:lstStyle/>
          <a:p>
            <a:pPr algn="l" rtl="0" fontAlgn="base">
              <a:buNone/>
            </a:pPr>
            <a:r>
              <a:rPr lang="en-US" sz="1000" dirty="0">
                <a:solidFill>
                  <a:srgbClr val="273239"/>
                </a:solidFill>
                <a:latin typeface="Consolas" panose="020B0609020204030204" pitchFamily="49" charset="0"/>
              </a:rPr>
              <a:t>Embeddings: word2vec (advanced!)</a:t>
            </a:r>
            <a:endParaRPr lang="en-US" sz="1000" b="0" i="0" dirty="0">
              <a:solidFill>
                <a:srgbClr val="273239"/>
              </a:solidFill>
              <a:effectLst/>
              <a:latin typeface="Consolas" panose="020B0609020204030204" pitchFamily="49" charset="0"/>
            </a:endParaRPr>
          </a:p>
        </p:txBody>
      </p:sp>
      <p:sp>
        <p:nvSpPr>
          <p:cNvPr id="7" name="TextBox 6">
            <a:extLst>
              <a:ext uri="{FF2B5EF4-FFF2-40B4-BE49-F238E27FC236}">
                <a16:creationId xmlns:a16="http://schemas.microsoft.com/office/drawing/2014/main" id="{79D681DB-D39A-0F1C-6716-C9EB3ECEA190}"/>
              </a:ext>
            </a:extLst>
          </p:cNvPr>
          <p:cNvSpPr txBox="1"/>
          <p:nvPr/>
        </p:nvSpPr>
        <p:spPr>
          <a:xfrm>
            <a:off x="5995986" y="3801064"/>
            <a:ext cx="2708870" cy="246221"/>
          </a:xfrm>
          <a:prstGeom prst="rect">
            <a:avLst/>
          </a:prstGeom>
          <a:solidFill>
            <a:schemeClr val="accent1"/>
          </a:solidFill>
        </p:spPr>
        <p:txBody>
          <a:bodyPr wrap="square" rtlCol="0">
            <a:spAutoFit/>
          </a:bodyPr>
          <a:lstStyle/>
          <a:p>
            <a:pPr algn="l" rtl="0" fontAlgn="base">
              <a:buNone/>
            </a:pPr>
            <a:r>
              <a:rPr lang="en-US" sz="1000" dirty="0" err="1">
                <a:solidFill>
                  <a:srgbClr val="273239"/>
                </a:solidFill>
                <a:latin typeface="Consolas" panose="020B0609020204030204" pitchFamily="49" charset="0"/>
              </a:rPr>
              <a:t>pySpellChecker</a:t>
            </a:r>
            <a:r>
              <a:rPr lang="en-US" sz="1000" dirty="0">
                <a:solidFill>
                  <a:srgbClr val="273239"/>
                </a:solidFill>
                <a:latin typeface="Consolas" panose="020B0609020204030204" pitchFamily="49" charset="0"/>
              </a:rPr>
              <a:t>, </a:t>
            </a:r>
            <a:r>
              <a:rPr lang="en-US" sz="1000" dirty="0" err="1">
                <a:solidFill>
                  <a:srgbClr val="273239"/>
                </a:solidFill>
                <a:latin typeface="Consolas" panose="020B0609020204030204" pitchFamily="49" charset="0"/>
              </a:rPr>
              <a:t>JamSpell</a:t>
            </a:r>
            <a:r>
              <a:rPr lang="en-US" sz="1000" dirty="0">
                <a:solidFill>
                  <a:srgbClr val="273239"/>
                </a:solidFill>
                <a:latin typeface="Consolas" panose="020B0609020204030204" pitchFamily="49" charset="0"/>
              </a:rPr>
              <a:t>, </a:t>
            </a:r>
            <a:r>
              <a:rPr lang="en-US" sz="1000" dirty="0" err="1">
                <a:solidFill>
                  <a:srgbClr val="273239"/>
                </a:solidFill>
                <a:latin typeface="Consolas" panose="020B0609020204030204" pitchFamily="49" charset="0"/>
              </a:rPr>
              <a:t>textblob</a:t>
            </a:r>
            <a:endParaRPr lang="en-US" sz="1000" b="0" i="0" dirty="0">
              <a:solidFill>
                <a:srgbClr val="273239"/>
              </a:solidFill>
              <a:effectLst/>
              <a:latin typeface="Consolas" panose="020B0609020204030204" pitchFamily="49" charset="0"/>
            </a:endParaRPr>
          </a:p>
        </p:txBody>
      </p:sp>
    </p:spTree>
    <p:extLst>
      <p:ext uri="{BB962C8B-B14F-4D97-AF65-F5344CB8AC3E}">
        <p14:creationId xmlns:p14="http://schemas.microsoft.com/office/powerpoint/2010/main" val="90977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animBg="1"/>
      <p:bldP spid="8" grpId="0" animBg="1"/>
      <p:bldP spid="9" grpId="0" animBg="1"/>
      <p:bldP spid="10" grpId="0" animBg="1"/>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DFCC-B5A1-E678-B4A6-981B68401E45}"/>
              </a:ext>
            </a:extLst>
          </p:cNvPr>
          <p:cNvSpPr>
            <a:spLocks noGrp="1"/>
          </p:cNvSpPr>
          <p:nvPr>
            <p:ph type="title"/>
          </p:nvPr>
        </p:nvSpPr>
        <p:spPr/>
        <p:txBody>
          <a:bodyPr/>
          <a:lstStyle/>
          <a:p>
            <a:r>
              <a:rPr lang="en-US" dirty="0"/>
              <a:t>Simplest method: Bag of Words</a:t>
            </a:r>
          </a:p>
        </p:txBody>
      </p:sp>
      <p:sp>
        <p:nvSpPr>
          <p:cNvPr id="3" name="Content Placeholder 2">
            <a:extLst>
              <a:ext uri="{FF2B5EF4-FFF2-40B4-BE49-F238E27FC236}">
                <a16:creationId xmlns:a16="http://schemas.microsoft.com/office/drawing/2014/main" id="{D34D9CD4-23F7-0532-FFD1-1A172E0794F9}"/>
              </a:ext>
            </a:extLst>
          </p:cNvPr>
          <p:cNvSpPr>
            <a:spLocks noGrp="1"/>
          </p:cNvSpPr>
          <p:nvPr>
            <p:ph idx="1"/>
          </p:nvPr>
        </p:nvSpPr>
        <p:spPr>
          <a:xfrm>
            <a:off x="324464" y="865739"/>
            <a:ext cx="8229600" cy="4814202"/>
          </a:xfrm>
        </p:spPr>
        <p:txBody>
          <a:bodyPr/>
          <a:lstStyle/>
          <a:p>
            <a:pPr marL="0" indent="0">
              <a:buNone/>
            </a:pPr>
            <a:r>
              <a:rPr lang="en-US" dirty="0"/>
              <a:t>Each document is simply a bag of words (</a:t>
            </a:r>
            <a:r>
              <a:rPr lang="en-US" dirty="0" err="1"/>
              <a:t>BoW</a:t>
            </a:r>
            <a:r>
              <a:rPr lang="en-US" dirty="0"/>
              <a:t>)</a:t>
            </a:r>
          </a:p>
          <a:p>
            <a:endParaRPr lang="en-US" dirty="0"/>
          </a:p>
        </p:txBody>
      </p:sp>
      <p:sp>
        <p:nvSpPr>
          <p:cNvPr id="4" name="Slide Number Placeholder 3">
            <a:extLst>
              <a:ext uri="{FF2B5EF4-FFF2-40B4-BE49-F238E27FC236}">
                <a16:creationId xmlns:a16="http://schemas.microsoft.com/office/drawing/2014/main" id="{199F3999-7EAD-A0B1-1740-1A60E6B155CB}"/>
              </a:ext>
            </a:extLst>
          </p:cNvPr>
          <p:cNvSpPr>
            <a:spLocks noGrp="1"/>
          </p:cNvSpPr>
          <p:nvPr>
            <p:ph type="sldNum" sz="quarter" idx="10"/>
          </p:nvPr>
        </p:nvSpPr>
        <p:spPr/>
        <p:txBody>
          <a:bodyPr/>
          <a:lstStyle/>
          <a:p>
            <a:fld id="{ABBEE3BA-F264-1746-880E-39AD601DF2B1}" type="slidenum">
              <a:rPr lang="en-US" smtClean="0"/>
              <a:t>9</a:t>
            </a:fld>
            <a:endParaRPr lang="en-US"/>
          </a:p>
        </p:txBody>
      </p:sp>
      <p:sp>
        <p:nvSpPr>
          <p:cNvPr id="5" name="Content Placeholder 2">
            <a:extLst>
              <a:ext uri="{FF2B5EF4-FFF2-40B4-BE49-F238E27FC236}">
                <a16:creationId xmlns:a16="http://schemas.microsoft.com/office/drawing/2014/main" id="{49DA37D2-CB76-E073-6733-59EA214CFC05}"/>
              </a:ext>
            </a:extLst>
          </p:cNvPr>
          <p:cNvSpPr txBox="1">
            <a:spLocks/>
          </p:cNvSpPr>
          <p:nvPr/>
        </p:nvSpPr>
        <p:spPr bwMode="auto">
          <a:xfrm>
            <a:off x="324464" y="1490663"/>
            <a:ext cx="8568813" cy="339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257175" indent="-257175" algn="l" rtl="0" eaLnBrk="1" fontAlgn="base" hangingPunct="1">
              <a:spcBef>
                <a:spcPct val="20000"/>
              </a:spcBef>
              <a:spcAft>
                <a:spcPct val="0"/>
              </a:spcAft>
              <a:buChar char="•"/>
              <a:defRPr sz="20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57213" indent="-214313" algn="l" rtl="0" eaLnBrk="1" fontAlgn="base" hangingPunct="1">
              <a:spcBef>
                <a:spcPct val="20000"/>
              </a:spcBef>
              <a:spcAft>
                <a:spcPct val="0"/>
              </a:spcAft>
              <a:buChar char="–"/>
              <a:defRPr sz="18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rtl="0" eaLnBrk="1" fontAlgn="base" hangingPunct="1">
              <a:spcBef>
                <a:spcPct val="20000"/>
              </a:spcBef>
              <a:spcAft>
                <a:spcPct val="0"/>
              </a:spcAft>
              <a:buChar char="•"/>
              <a:defRPr sz="16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543050" indent="-171450" algn="l" rtl="0" eaLnBrk="1" fontAlgn="base" hangingPunct="1">
              <a:spcBef>
                <a:spcPct val="20000"/>
              </a:spcBef>
              <a:spcAft>
                <a:spcPct val="0"/>
              </a:spcAft>
              <a:buChar char="»"/>
              <a:defRPr sz="15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1885950" indent="-171450" algn="l" rtl="0" eaLnBrk="1" fontAlgn="base" hangingPunct="1">
              <a:spcBef>
                <a:spcPct val="20000"/>
              </a:spcBef>
              <a:spcAft>
                <a:spcPct val="0"/>
              </a:spcAft>
              <a:buChar char="»"/>
              <a:defRPr sz="1500">
                <a:solidFill>
                  <a:schemeClr val="tx1"/>
                </a:solidFill>
                <a:latin typeface="+mn-lt"/>
                <a:cs typeface="+mn-cs"/>
              </a:defRPr>
            </a:lvl6pPr>
            <a:lvl7pPr marL="2228850" indent="-171450" algn="l" rtl="0" eaLnBrk="1" fontAlgn="base" hangingPunct="1">
              <a:spcBef>
                <a:spcPct val="20000"/>
              </a:spcBef>
              <a:spcAft>
                <a:spcPct val="0"/>
              </a:spcAft>
              <a:buChar char="»"/>
              <a:defRPr sz="1500">
                <a:solidFill>
                  <a:schemeClr val="tx1"/>
                </a:solidFill>
                <a:latin typeface="+mn-lt"/>
                <a:cs typeface="+mn-cs"/>
              </a:defRPr>
            </a:lvl7pPr>
            <a:lvl8pPr marL="2571750" indent="-171450" algn="l" rtl="0" eaLnBrk="1" fontAlgn="base" hangingPunct="1">
              <a:spcBef>
                <a:spcPct val="20000"/>
              </a:spcBef>
              <a:spcAft>
                <a:spcPct val="0"/>
              </a:spcAft>
              <a:buChar char="»"/>
              <a:defRPr sz="1500">
                <a:solidFill>
                  <a:schemeClr val="tx1"/>
                </a:solidFill>
                <a:latin typeface="+mn-lt"/>
                <a:cs typeface="+mn-cs"/>
              </a:defRPr>
            </a:lvl8pPr>
            <a:lvl9pPr marL="2914650" indent="-171450" algn="l" rtl="0" eaLnBrk="1" fontAlgn="base" hangingPunct="1">
              <a:spcBef>
                <a:spcPct val="20000"/>
              </a:spcBef>
              <a:spcAft>
                <a:spcPct val="0"/>
              </a:spcAft>
              <a:buChar char="»"/>
              <a:defRPr sz="1500">
                <a:solidFill>
                  <a:schemeClr val="tx1"/>
                </a:solidFill>
                <a:latin typeface="+mn-lt"/>
                <a:cs typeface="+mn-cs"/>
              </a:defRPr>
            </a:lvl9pPr>
          </a:lstStyle>
          <a:p>
            <a:pPr>
              <a:buClrTx/>
            </a:pPr>
            <a:r>
              <a:rPr lang="en-US" kern="0" dirty="0"/>
              <a:t>Text:  </a:t>
            </a:r>
            <a:r>
              <a:rPr lang="en-US" i="1" kern="0" dirty="0"/>
              <a:t>“This loan request is to reduce credit card debt by receiving a more manageable finance charge and payment schedule than what I am currently paying on a monthly basis. I currently meet all my financial obligations without problems. This allows quicker debt reduction.”</a:t>
            </a:r>
            <a:endParaRPr lang="en-US" i="1" kern="0" dirty="0">
              <a:solidFill>
                <a:srgbClr val="000000"/>
              </a:solidFill>
              <a:latin typeface="Calibri"/>
            </a:endParaRPr>
          </a:p>
          <a:p>
            <a:pPr>
              <a:buClrTx/>
            </a:pPr>
            <a:endParaRPr lang="en-US" kern="0" dirty="0"/>
          </a:p>
          <a:p>
            <a:pPr>
              <a:buClrTx/>
            </a:pPr>
            <a:r>
              <a:rPr lang="en-US" kern="0" dirty="0"/>
              <a:t>BAG:{without,what,to,this,this,than,schedule,request,reduction,reduce,receiving,quicker,problems,payment,paying,on,obligations,my,more,monthly,meet,manageable,loan,is,financial,finance,debt,debt,currently,currently,credit,charge,card,by,basis,and,am,allows,all,a,a,I,I}</a:t>
            </a:r>
          </a:p>
        </p:txBody>
      </p:sp>
      <p:sp>
        <p:nvSpPr>
          <p:cNvPr id="6" name="TextBox 5">
            <a:extLst>
              <a:ext uri="{FF2B5EF4-FFF2-40B4-BE49-F238E27FC236}">
                <a16:creationId xmlns:a16="http://schemas.microsoft.com/office/drawing/2014/main" id="{FB4007AE-2A1D-796D-62B2-9279915A4527}"/>
              </a:ext>
            </a:extLst>
          </p:cNvPr>
          <p:cNvSpPr txBox="1"/>
          <p:nvPr/>
        </p:nvSpPr>
        <p:spPr>
          <a:xfrm>
            <a:off x="3754912" y="4896466"/>
            <a:ext cx="4221990" cy="1735860"/>
          </a:xfrm>
          <a:prstGeom prst="rect">
            <a:avLst/>
          </a:prstGeom>
          <a:solidFill>
            <a:schemeClr val="accent5"/>
          </a:solidFill>
        </p:spPr>
        <p:txBody>
          <a:bodyPr wrap="none" rtlCol="0">
            <a:spAutoFit/>
          </a:bodyPr>
          <a:lstStyle/>
          <a:p>
            <a:pPr marL="0" indent="0" algn="l">
              <a:buNone/>
            </a:pPr>
            <a:r>
              <a:rPr lang="en-US" sz="1800" dirty="0" err="1">
                <a:latin typeface="Tahoma" panose="020B0604030504040204" pitchFamily="34" charset="0"/>
                <a:ea typeface="Tahoma" panose="020B0604030504040204" pitchFamily="34" charset="0"/>
                <a:cs typeface="Tahoma" panose="020B0604030504040204" pitchFamily="34" charset="0"/>
              </a:rPr>
              <a:t>BoW</a:t>
            </a:r>
            <a:r>
              <a:rPr lang="en-US" sz="1800" dirty="0">
                <a:latin typeface="Tahoma" panose="020B0604030504040204" pitchFamily="34" charset="0"/>
                <a:ea typeface="Tahoma" panose="020B0604030504040204" pitchFamily="34" charset="0"/>
                <a:cs typeface="Tahoma" panose="020B0604030504040204" pitchFamily="34" charset="0"/>
              </a:rPr>
              <a:t> is simple, convenient, but ignores:</a:t>
            </a:r>
          </a:p>
          <a:p>
            <a:pPr marL="285750" indent="-285750"/>
            <a:r>
              <a:rPr lang="en-US" sz="1800" dirty="0">
                <a:latin typeface="Tahoma" panose="020B0604030504040204" pitchFamily="34" charset="0"/>
                <a:ea typeface="Tahoma" panose="020B0604030504040204" pitchFamily="34" charset="0"/>
                <a:cs typeface="Tahoma" panose="020B0604030504040204" pitchFamily="34" charset="0"/>
              </a:rPr>
              <a:t>Grammar</a:t>
            </a:r>
          </a:p>
          <a:p>
            <a:pPr marL="285750" indent="-285750"/>
            <a:r>
              <a:rPr lang="en-US" sz="1800" i="0" dirty="0">
                <a:latin typeface="Tahoma" panose="020B0604030504040204" pitchFamily="34" charset="0"/>
                <a:ea typeface="Tahoma" panose="020B0604030504040204" pitchFamily="34" charset="0"/>
                <a:cs typeface="Tahoma" panose="020B0604030504040204" pitchFamily="34" charset="0"/>
              </a:rPr>
              <a:t>Word order</a:t>
            </a:r>
          </a:p>
          <a:p>
            <a:pPr marL="285750" indent="-285750"/>
            <a:r>
              <a:rPr lang="en-US" sz="1800" dirty="0">
                <a:latin typeface="Tahoma" panose="020B0604030504040204" pitchFamily="34" charset="0"/>
                <a:ea typeface="Tahoma" panose="020B0604030504040204" pitchFamily="34" charset="0"/>
                <a:cs typeface="Tahoma" panose="020B0604030504040204" pitchFamily="34" charset="0"/>
              </a:rPr>
              <a:t>Sentence structure</a:t>
            </a:r>
            <a:endParaRPr lang="en-US" sz="1800" i="0" dirty="0">
              <a:latin typeface="Tahoma" panose="020B0604030504040204" pitchFamily="34" charset="0"/>
              <a:ea typeface="Tahoma" panose="020B0604030504040204" pitchFamily="34" charset="0"/>
              <a:cs typeface="Tahoma" panose="020B0604030504040204" pitchFamily="34" charset="0"/>
            </a:endParaRPr>
          </a:p>
          <a:p>
            <a:pPr marL="0" indent="0" algn="l">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CA82E82C-0FAD-2B52-ECB0-C890225C0AA1}"/>
              </a:ext>
            </a:extLst>
          </p:cNvPr>
          <p:cNvSpPr txBox="1"/>
          <p:nvPr/>
        </p:nvSpPr>
        <p:spPr>
          <a:xfrm>
            <a:off x="324464" y="4939635"/>
            <a:ext cx="2914254" cy="1323439"/>
          </a:xfrm>
          <a:prstGeom prst="rect">
            <a:avLst/>
          </a:prstGeom>
          <a:solidFill>
            <a:schemeClr val="accent1"/>
          </a:solidFill>
        </p:spPr>
        <p:txBody>
          <a:bodyPr wrap="square" rtlCol="0">
            <a:spAutoFit/>
          </a:bodyPr>
          <a:lstStyle/>
          <a:p>
            <a:pPr marL="0" indent="0" algn="l">
              <a:buNone/>
            </a:pPr>
            <a:r>
              <a:rPr lang="en-US" sz="2000" dirty="0">
                <a:latin typeface="Tahoma" panose="020B0604030504040204" pitchFamily="34" charset="0"/>
                <a:ea typeface="Tahoma" panose="020B0604030504040204" pitchFamily="34" charset="0"/>
                <a:cs typeface="Tahoma" panose="020B0604030504040204" pitchFamily="34" charset="0"/>
              </a:rPr>
              <a:t>This is known as </a:t>
            </a:r>
            <a:r>
              <a:rPr lang="en-US" sz="2000" i="1" dirty="0">
                <a:latin typeface="Tahoma" panose="020B0604030504040204" pitchFamily="34" charset="0"/>
                <a:ea typeface="Tahoma" panose="020B0604030504040204" pitchFamily="34" charset="0"/>
                <a:cs typeface="Tahoma" panose="020B0604030504040204" pitchFamily="34" charset="0"/>
              </a:rPr>
              <a:t>tokenization: </a:t>
            </a:r>
            <a:r>
              <a:rPr lang="en-US" sz="2000" dirty="0">
                <a:latin typeface="Tahoma" panose="020B0604030504040204" pitchFamily="34" charset="0"/>
                <a:ea typeface="Tahoma" panose="020B0604030504040204" pitchFamily="34" charset="0"/>
                <a:cs typeface="Tahoma" panose="020B0604030504040204" pitchFamily="34" charset="0"/>
              </a:rPr>
              <a:t> taking a document and reducing it to its terms</a:t>
            </a:r>
            <a:endParaRPr lang="en-US" sz="2000" i="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1847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Lst>
  </p:timing>
</p:sld>
</file>

<file path=ppt/theme/theme1.xml><?xml version="1.0" encoding="utf-8"?>
<a:theme xmlns:a="http://schemas.openxmlformats.org/drawingml/2006/main" name="1_SBE10">
  <a:themeElements>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BE10">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rgbClr val="8E0D30"/>
          </a:buClr>
          <a:buSzTx/>
          <a:buFontTx/>
          <a:buChar char="•"/>
          <a:tabLst/>
          <a:defRPr kumimoji="0" sz="3200" b="0" i="0" u="none" strike="noStrike" cap="none" normalizeH="0" baseline="0">
            <a:ln>
              <a:noFill/>
            </a:ln>
            <a:solidFill>
              <a:schemeClr val="tx1"/>
            </a:solidFill>
            <a:effectLst/>
            <a:latin typeface="Times New Roman" pitchFamily="18" charset="0"/>
            <a:cs typeface="Arial" pitchFamily="34" charset="0"/>
          </a:defRPr>
        </a:defPPr>
      </a:lstStyle>
    </a:spDef>
    <a:lnDef>
      <a:spPr bwMode="auto">
        <a:ln>
          <a:headEnd type="none" w="med" len="med"/>
          <a:tailEnd type="triangle"/>
        </a:ln>
      </a:spPr>
      <a:bodyPr/>
      <a:lstStyle/>
      <a:style>
        <a:lnRef idx="1">
          <a:schemeClr val="accent2"/>
        </a:lnRef>
        <a:fillRef idx="0">
          <a:schemeClr val="accent2"/>
        </a:fillRef>
        <a:effectRef idx="0">
          <a:schemeClr val="accent2"/>
        </a:effectRef>
        <a:fontRef idx="minor">
          <a:schemeClr val="tx1"/>
        </a:fontRef>
      </a:style>
    </a:lnDef>
    <a:txDef>
      <a:spPr>
        <a:noFill/>
      </a:spPr>
      <a:bodyPr wrap="none" rtlCol="0">
        <a:spAutoFit/>
      </a:bodyPr>
      <a:lstStyle>
        <a:defPPr marL="0" indent="0" algn="l">
          <a:buNone/>
          <a:defRPr sz="200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extraClrScheme>
      <a:clrScheme name="1_SBE1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BE1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BE1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BE1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BE1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BE1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BE1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BE1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BE1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BE1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BE1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BE1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TV-style" id="{76D76506-A0BC-8D4F-A42C-BBF50ED27964}" vid="{B20F4F62-1BD5-CD4F-87A9-C146A9A146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CTV-style</Template>
  <TotalTime>46949</TotalTime>
  <Words>3384</Words>
  <Application>Microsoft Macintosh PowerPoint</Application>
  <PresentationFormat>On-screen Show (4:3)</PresentationFormat>
  <Paragraphs>544</Paragraphs>
  <Slides>37</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Cambria Math</vt:lpstr>
      <vt:lpstr>Consolas</vt:lpstr>
      <vt:lpstr>MinionPro</vt:lpstr>
      <vt:lpstr>Tahoma</vt:lpstr>
      <vt:lpstr>Times New Roman</vt:lpstr>
      <vt:lpstr>Wingdings</vt:lpstr>
      <vt:lpstr>1_SBE10</vt:lpstr>
      <vt:lpstr>Topic 8 – Text Modelling </vt:lpstr>
      <vt:lpstr>Motivating example: Spam</vt:lpstr>
      <vt:lpstr>Overview of Text Mining</vt:lpstr>
      <vt:lpstr>Text Analysis is Hard!</vt:lpstr>
      <vt:lpstr>PowerPoint Presentation</vt:lpstr>
      <vt:lpstr>Preparing Text for Modelling</vt:lpstr>
      <vt:lpstr>Text Mining: Processing</vt:lpstr>
      <vt:lpstr>Text Mining: Processing</vt:lpstr>
      <vt:lpstr>Simplest method: Bag of Words</vt:lpstr>
      <vt:lpstr>From unstructured to structured</vt:lpstr>
      <vt:lpstr>Term-Frequency Table (TF)</vt:lpstr>
      <vt:lpstr>Inverse Document Frequency (IDF)</vt:lpstr>
      <vt:lpstr>Representing Text: TFIDF</vt:lpstr>
      <vt:lpstr>NLP using TFIDF</vt:lpstr>
      <vt:lpstr>PowerPoint Presentation</vt:lpstr>
      <vt:lpstr>Recall : Conditional Probability</vt:lpstr>
      <vt:lpstr>Recall : Conditional Probability</vt:lpstr>
      <vt:lpstr>Recall : Conditional Probability</vt:lpstr>
      <vt:lpstr>Bayesian Statistics</vt:lpstr>
      <vt:lpstr>So What??</vt:lpstr>
      <vt:lpstr>Applying Bayes’ Rule in Data Science</vt:lpstr>
      <vt:lpstr>Getting back to spam…</vt:lpstr>
      <vt:lpstr>Using Bayes’ Rule</vt:lpstr>
      <vt:lpstr>Naïve Bayes</vt:lpstr>
      <vt:lpstr>So, what is probability of Spam=1?</vt:lpstr>
      <vt:lpstr>Why Naïve Bayes for text??</vt:lpstr>
      <vt:lpstr>Naïve Bayes Example</vt:lpstr>
      <vt:lpstr>PowerPoint Presentation</vt:lpstr>
      <vt:lpstr>PowerPoint Presentation</vt:lpstr>
      <vt:lpstr>Topic Modelling – LSA/LDA, etc</vt:lpstr>
      <vt:lpstr>Named Entity Recognition</vt:lpstr>
      <vt:lpstr>Part of Speech Detection</vt:lpstr>
      <vt:lpstr>PoS / NER in python</vt:lpstr>
      <vt:lpstr>Sentiment Analysis</vt:lpstr>
      <vt:lpstr>Embeddings </vt:lpstr>
      <vt:lpstr>PowerPoint Presentation</vt:lpstr>
      <vt:lpstr>Text / NLP :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volinsky</dc:creator>
  <cp:lastModifiedBy>chris volinsky</cp:lastModifiedBy>
  <cp:revision>48</cp:revision>
  <dcterms:created xsi:type="dcterms:W3CDTF">2023-07-07T20:20:38Z</dcterms:created>
  <dcterms:modified xsi:type="dcterms:W3CDTF">2025-04-01T23:30:09Z</dcterms:modified>
</cp:coreProperties>
</file>