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8800" y="1121410"/>
          <a:ext cx="5938520" cy="74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u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t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748665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28800" y="2101215"/>
          <a:ext cx="16198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40000"/>
                <a:gridCol w="540000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068570" y="210121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40250"/>
                <a:gridCol w="540000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837055" y="1639570"/>
            <a:ext cx="0" cy="474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43605" y="1634490"/>
            <a:ext cx="0" cy="474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76825" y="1639570"/>
            <a:ext cx="0" cy="474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73215" y="1639570"/>
            <a:ext cx="0" cy="474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0730" y="2714625"/>
            <a:ext cx="121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index=0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70500" y="2714625"/>
            <a:ext cx="121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index=6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1828165" y="3793490"/>
          <a:ext cx="5938520" cy="74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l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e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e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t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o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e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748030" y="342646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/>
        </p:nvGraphicFramePr>
        <p:xfrm>
          <a:off x="1828165" y="4773295"/>
          <a:ext cx="16198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l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e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e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t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o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1836420" y="4311650"/>
            <a:ext cx="0" cy="474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2720" y="4306570"/>
            <a:ext cx="0" cy="474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53085" y="1237615"/>
            <a:ext cx="1216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主串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3085" y="2218055"/>
            <a:ext cx="1216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3085" y="3909060"/>
            <a:ext cx="1216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主串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3085" y="4889500"/>
            <a:ext cx="1216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28165" y="5422900"/>
            <a:ext cx="2699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匹配失败，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return -1</a:t>
            </a:r>
            <a:endParaRPr lang="en-US" altLang="zh-CN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8800" y="1121410"/>
          <a:ext cx="486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t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748665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28800" y="1720215"/>
          <a:ext cx="16198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65500" y="1795145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匹配成功，</a:t>
            </a:r>
            <a:r>
              <a:rPr lang="en-US" altLang="zh-CN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index=0</a:t>
            </a:r>
            <a:endParaRPr lang="en-US" altLang="zh-CN" sz="14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3085" y="1237615"/>
            <a:ext cx="1216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主串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3085" y="1795780"/>
            <a:ext cx="1216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72021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280920" y="217741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738120" y="261302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3195320" y="307022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3652520" y="352742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4109720" y="398462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4566920" y="444563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067425" y="452120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匹配成功，</a:t>
            </a:r>
            <a:r>
              <a:rPr lang="en-US" altLang="zh-CN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index=6</a:t>
            </a:r>
            <a:endParaRPr lang="en-US" altLang="zh-CN" sz="14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8800" y="1121410"/>
          <a:ext cx="486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748665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n-1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n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28800" y="1720215"/>
          <a:ext cx="16198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48665" y="1196340"/>
            <a:ext cx="969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主串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7695" y="1720215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72021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280285" y="217741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732405" y="2636520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732405" y="2636520"/>
          <a:ext cx="1828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3192780" y="3095625"/>
          <a:ext cx="1828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3649980" y="3554730"/>
          <a:ext cx="1828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4107180" y="4013835"/>
          <a:ext cx="1828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3649980" y="1732915"/>
            <a:ext cx="28943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24550" y="4445635"/>
            <a:ext cx="6102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44845" y="2751455"/>
            <a:ext cx="969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需比较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O(n)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次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229985" y="1720215"/>
            <a:ext cx="0" cy="10312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</p:cNvCxnSpPr>
          <p:nvPr/>
        </p:nvCxnSpPr>
        <p:spPr>
          <a:xfrm>
            <a:off x="6229985" y="3273425"/>
            <a:ext cx="0" cy="11639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16070" y="4450715"/>
            <a:ext cx="0" cy="380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24550" y="4453890"/>
            <a:ext cx="0" cy="380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05020" y="449897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长度为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m</a:t>
            </a:r>
            <a:endParaRPr lang="en-US" altLang="zh-CN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30" name="直接箭头连接符 29"/>
          <p:cNvCxnSpPr>
            <a:stCxn id="29" idx="1"/>
          </p:cNvCxnSpPr>
          <p:nvPr/>
        </p:nvCxnSpPr>
        <p:spPr>
          <a:xfrm flipH="1">
            <a:off x="4117340" y="4652645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3"/>
          </p:cNvCxnSpPr>
          <p:nvPr/>
        </p:nvCxnSpPr>
        <p:spPr>
          <a:xfrm>
            <a:off x="5435600" y="4652645"/>
            <a:ext cx="4883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38960" y="1121410"/>
          <a:ext cx="486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 b="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84250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0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38960" y="1720215"/>
          <a:ext cx="16198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s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58825" y="1196340"/>
            <a:ext cx="969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主串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7855" y="1720215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38960" y="1720215"/>
          <a:ext cx="1371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838960" y="1720215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284095" y="2177415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739390" y="263906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3194050" y="310896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318250" y="1795780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第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轮匹配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20790" y="2252980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第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轮匹配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7140" y="2716530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第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3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轮匹配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2220" y="3184525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第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4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轮匹配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19" name="表格 18"/>
          <p:cNvGraphicFramePr/>
          <p:nvPr/>
        </p:nvGraphicFramePr>
        <p:xfrm>
          <a:off x="3644900" y="35725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·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332220" y="3637280"/>
            <a:ext cx="100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···</a:t>
            </a:r>
            <a:endParaRPr 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32965" y="2408555"/>
            <a:ext cx="3044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588260" y="2872105"/>
            <a:ext cx="3044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4090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08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07695" y="184277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数组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11214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828800" y="17678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7695" y="119634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5040" y="1842770"/>
            <a:ext cx="3098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i=0: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0&lt;=k&lt;0+1; max(k)=0</a:t>
            </a:r>
            <a:endParaRPr lang="en-US" altLang="zh-CN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1828800" y="22250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765040" y="2299970"/>
            <a:ext cx="3797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i=1: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0&lt;=k&lt;1+1; 'b'!='a' --&gt; max(k)=0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1828800" y="26822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765040" y="2757170"/>
            <a:ext cx="3797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i=2: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0&lt;=k&lt;2+1; 'c'!='a' --&gt; max(k)=0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3" name="表格 22"/>
          <p:cNvGraphicFramePr/>
          <p:nvPr/>
        </p:nvGraphicFramePr>
        <p:xfrm>
          <a:off x="1828800" y="31394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765040" y="3214370"/>
            <a:ext cx="3797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i=3: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0&lt;=k&lt;3+1; 'a'=='a' --&gt; max(k)=1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1828800" y="359537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765040" y="3678555"/>
            <a:ext cx="551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i=4: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0&lt;=k&lt;4+1; 'ab'=='ab' --&gt; max(k)=2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8" name="表格 27"/>
          <p:cNvGraphicFramePr/>
          <p:nvPr/>
        </p:nvGraphicFramePr>
        <p:xfrm>
          <a:off x="1828800" y="4046855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765040" y="4134485"/>
            <a:ext cx="551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i=5: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0&lt;=k&lt;5+1; 'd'!='a' --&gt; max(k)=0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7779385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08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412990" y="1767205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数组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634095" y="11214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12990" y="119634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28" name="表格 27"/>
          <p:cNvGraphicFramePr/>
          <p:nvPr/>
        </p:nvGraphicFramePr>
        <p:xfrm>
          <a:off x="8634095" y="1692275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7779385" y="754380"/>
          <a:ext cx="3597910" cy="36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08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713105" y="754380"/>
          <a:ext cx="59709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566545" y="11214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56565" y="119634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主串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19" name="表格 18"/>
          <p:cNvGraphicFramePr/>
          <p:nvPr/>
        </p:nvGraphicFramePr>
        <p:xfrm>
          <a:off x="2938145" y="188595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61315" y="194691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1315" y="2383790"/>
            <a:ext cx="1173543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1. </a:t>
            </a:r>
            <a:r>
              <a:rPr lang="en-US" altLang="zh-CN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cur=3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：匹配当前子串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abcabc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和模式串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abcabd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，于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P[5]=='d'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匹配失败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('d'!='c')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，因此有 </a:t>
            </a:r>
            <a:r>
              <a:rPr lang="en-US" altLang="zh-CN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wrong=5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；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2. </a:t>
            </a:r>
            <a:r>
              <a:rPr lang="en-US" altLang="zh-CN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next[wrong-1]==next[4]==2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：表示子串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abcab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的前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个字符等于后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个字符，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P[0]P[1]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P[3]P[4]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；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3.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对于主串而言：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pPr algn="l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   "S[cur+wrong-next[wrong-1]]S[cur+wrong-next[wrong-1]+1]···S[cur+wrong-1]"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S[3+5-2]S[3+5-1]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S[6]S[7]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ab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  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对于模式串而言：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   "P[0]P[1]···P[next[wrong-1]-1]"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P[0]P[2-1]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P[0]P[1]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==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ab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"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4. </a:t>
            </a:r>
            <a:r>
              <a:rPr lang="zh-CN" altLang="en-US" sz="1400" b="1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将模式串窗口向右滑动 wrong-next[wrong-1]</a:t>
            </a:r>
            <a:r>
              <a:rPr lang="en-US" altLang="zh-CN" sz="1400" b="1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==5-2==3 </a:t>
            </a:r>
            <a:r>
              <a:rPr lang="zh-CN" altLang="en-US" sz="1400" b="1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个步长，将 P[0] 对齐 S[cur+wrong-next[wrong-1]]</a:t>
            </a:r>
            <a:r>
              <a:rPr lang="en-US" altLang="zh-CN" sz="1400" b="1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==S[3+5-2]==S[6]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  <a:sym typeface="+mn-ea"/>
              </a:rPr>
              <a:t>：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  <a:sym typeface="+mn-ea"/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4309745" y="4013835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566545" y="1951355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第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轮匹配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66545" y="408940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第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轮匹配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4090" y="754380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08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07695" y="184277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数组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11214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828800" y="17678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7695" y="119634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1828800" y="22250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1828800" y="26822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1828800" y="31394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28235" y="2643505"/>
            <a:ext cx="6303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i=4</a:t>
            </a:r>
            <a:r>
              <a:rPr lang="zh-CN" alt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，计算 </a:t>
            </a:r>
            <a:r>
              <a:rPr lang="en-US" altLang="zh-CN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next[4]</a:t>
            </a:r>
            <a:r>
              <a:rPr lang="zh-CN" altLang="en-US" sz="1400" b="1">
                <a:solidFill>
                  <a:srgbClr val="00B0F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：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a.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已知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next[3]==1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表示子串 "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abca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"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的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前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个字符等于后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个字符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b.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现在属于第一种情况——P[next[i-1]]==P[i]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(P[1]==P[4])</a:t>
            </a:r>
            <a:endParaRPr lang="en-US" altLang="zh-CN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pPr algn="l"/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c.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因此，在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next[3]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的基础上向后扩展一位即可得到 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next[4]=1+1</a:t>
            </a:r>
            <a:endParaRPr lang="en-US" altLang="zh-CN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35966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465310" y="3348990"/>
            <a:ext cx="1182370" cy="219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6" idx="2"/>
          </p:cNvCxnSpPr>
          <p:nvPr/>
        </p:nvCxnSpPr>
        <p:spPr>
          <a:xfrm rot="5400000">
            <a:off x="6956425" y="726440"/>
            <a:ext cx="258445" cy="5941695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4090" y="754380"/>
          <a:ext cx="359791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07695" y="184277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数组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11214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828800" y="17678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?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7695" y="119634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2920" y="1075690"/>
            <a:ext cx="2389505" cy="51943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8025" y="1090295"/>
            <a:ext cx="2389505" cy="51943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4090" y="754380"/>
          <a:ext cx="359791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index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07695" y="184277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next </a:t>
            </a:r>
            <a:r>
              <a:rPr lang="zh-CN" altLang="en-US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数组</a:t>
            </a:r>
            <a:endParaRPr lang="zh-CN" altLang="en-US" sz="1400" b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112141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d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24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828800" y="176784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?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7695" y="1196340"/>
            <a:ext cx="110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模式串 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(</a:t>
            </a:r>
            <a:r>
              <a:rPr lang="en-US" altLang="zh-CN" sz="1400" b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</a:t>
            </a:r>
            <a:r>
              <a:rPr lang="en-US" altLang="zh-CN" sz="1400" b="1">
                <a:latin typeface="华文楷体" panose="02010600040101010101" charset="-122"/>
                <a:ea typeface="华文楷体" panose="02010600040101010101" charset="-122"/>
                <a:cs typeface="Consolas" panose="020B0609020204030204" charset="0"/>
              </a:rPr>
              <a:t>)</a:t>
            </a:r>
            <a:endParaRPr lang="zh-CN" altLang="en-US" sz="1400" b="1">
              <a:latin typeface="华文楷体" panose="02010600040101010101" charset="-122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2920" y="1082040"/>
            <a:ext cx="2389505" cy="51943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8025" y="1090295"/>
            <a:ext cx="2389505" cy="51943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42135" y="1136015"/>
            <a:ext cx="882650" cy="4279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06115" y="1137920"/>
            <a:ext cx="882650" cy="4279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1060" y="1137920"/>
            <a:ext cx="882650" cy="4279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4" idx="0"/>
            <a:endCxn id="6" idx="0"/>
          </p:cNvCxnSpPr>
          <p:nvPr/>
        </p:nvCxnSpPr>
        <p:spPr>
          <a:xfrm rot="16200000">
            <a:off x="5014595" y="-229235"/>
            <a:ext cx="3175" cy="2734945"/>
          </a:xfrm>
          <a:prstGeom prst="bentConnector3">
            <a:avLst>
              <a:gd name="adj1" fmla="val 1178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演示</Application>
  <PresentationFormat>宽屏</PresentationFormat>
  <Paragraphs>881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 Regular</vt:lpstr>
      <vt:lpstr>Arial Regular</vt:lpstr>
      <vt:lpstr>Consolas</vt:lpstr>
      <vt:lpstr>华文楷体</vt:lpstr>
      <vt:lpstr>Hiragino Sans GB W3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tangchao</dc:creator>
  <cp:lastModifiedBy>tangchao</cp:lastModifiedBy>
  <cp:revision>280</cp:revision>
  <dcterms:created xsi:type="dcterms:W3CDTF">2023-04-25T03:02:17Z</dcterms:created>
  <dcterms:modified xsi:type="dcterms:W3CDTF">2023-04-25T03:02:17Z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