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19" r:id="rId10"/>
    <p:sldId id="304" r:id="rId11"/>
    <p:sldId id="305" r:id="rId12"/>
    <p:sldId id="306" r:id="rId13"/>
    <p:sldId id="307" r:id="rId14"/>
    <p:sldId id="309" r:id="rId15"/>
    <p:sldId id="310" r:id="rId16"/>
    <p:sldId id="311" r:id="rId17"/>
    <p:sldId id="312" r:id="rId18"/>
    <p:sldId id="316" r:id="rId19"/>
    <p:sldId id="317" r:id="rId20"/>
    <p:sldId id="313" r:id="rId21"/>
    <p:sldId id="314" r:id="rId22"/>
    <p:sldId id="318" r:id="rId23"/>
  </p:sldIdLst>
  <p:sldSz cx="12192000" cy="6858000"/>
  <p:notesSz cx="7016750" cy="9302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90" d="100"/>
          <a:sy n="90" d="100"/>
        </p:scale>
        <p:origin x="67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7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6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7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1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1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0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9163-5641-417B-A4AF-9D87861810C0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B555-72C6-4794-A2E3-097960036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4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and Linked Lists provide access to any location in the structure.</a:t>
            </a:r>
          </a:p>
          <a:p>
            <a:r>
              <a:rPr lang="en-US" dirty="0"/>
              <a:t>For a known location, arrays provide </a:t>
            </a:r>
            <a:r>
              <a:rPr lang="en-US" i="1" dirty="0"/>
              <a:t>O(1)</a:t>
            </a:r>
            <a:r>
              <a:rPr lang="en-US" dirty="0"/>
              <a:t> access, and Linked Lists provide </a:t>
            </a:r>
            <a:r>
              <a:rPr lang="en-US" i="1" dirty="0"/>
              <a:t>O(n)</a:t>
            </a:r>
            <a:r>
              <a:rPr lang="en-US" dirty="0"/>
              <a:t> access.</a:t>
            </a:r>
          </a:p>
          <a:p>
            <a:r>
              <a:rPr lang="en-US" dirty="0"/>
              <a:t>Locating data is </a:t>
            </a:r>
            <a:r>
              <a:rPr lang="en-US" i="1" dirty="0"/>
              <a:t>O(n)</a:t>
            </a:r>
            <a:r>
              <a:rPr lang="en-US" dirty="0"/>
              <a:t> in both structures.</a:t>
            </a:r>
          </a:p>
          <a:p>
            <a:r>
              <a:rPr lang="en-US" dirty="0"/>
              <a:t>Internal modifications are </a:t>
            </a:r>
            <a:r>
              <a:rPr lang="en-US" i="1" dirty="0"/>
              <a:t>O(n)</a:t>
            </a:r>
            <a:r>
              <a:rPr lang="en-US" dirty="0"/>
              <a:t> in arrays and </a:t>
            </a:r>
            <a:r>
              <a:rPr lang="en-US" i="1" dirty="0"/>
              <a:t>O(1)</a:t>
            </a:r>
            <a:r>
              <a:rPr lang="en-US" dirty="0"/>
              <a:t> in Linked Lists.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BD473E52-8B9B-49F1-A7D5-2BC363FFE431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32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of operations can be a pain in the.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 + 6 + 2 * 4</a:t>
            </a:r>
          </a:p>
          <a:p>
            <a:r>
              <a:rPr lang="en-US" dirty="0"/>
              <a:t>We know that multiplication takes precedence over addition, so it is easy for humans.</a:t>
            </a:r>
          </a:p>
          <a:p>
            <a:r>
              <a:rPr lang="en-US" dirty="0"/>
              <a:t>Computers want to process in order, yielding incorrect result.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3741A2A9-E7D2-46F4-9D33-0E4D3A94B847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16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in postfix notation can be evaluated left-to-right without ambiguity or order of operations.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 + 6 + 2 * 4</a:t>
            </a:r>
            <a:r>
              <a:rPr lang="en-US" dirty="0"/>
              <a:t>    becomes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 6 + 2 4 * +</a:t>
            </a:r>
          </a:p>
          <a:p>
            <a:r>
              <a:rPr lang="en-US" dirty="0"/>
              <a:t>Scan left to right, pushing operands onto the stack.</a:t>
            </a:r>
          </a:p>
          <a:p>
            <a:r>
              <a:rPr lang="en-US" dirty="0"/>
              <a:t>When you encounter an operator, pop b then a from the stack, compute a operator b, and push the result.</a:t>
            </a:r>
          </a:p>
          <a:p>
            <a:r>
              <a:rPr lang="en-US" dirty="0"/>
              <a:t>Last (and only) value in the stack is the result.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3948824C-FBF4-4211-93CC-367DFA644092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56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 5 2 3 + 8 * + 3 - *</a:t>
            </a:r>
          </a:p>
        </p:txBody>
      </p:sp>
      <p:sp>
        <p:nvSpPr>
          <p:cNvPr id="3" name="Rectangle 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17AFDF93-1D42-4C65-98EB-55A697843E85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2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the expression left to right.</a:t>
            </a:r>
          </a:p>
          <a:p>
            <a:r>
              <a:rPr lang="en-US" dirty="0"/>
              <a:t>Operands go directly to output</a:t>
            </a:r>
          </a:p>
          <a:p>
            <a:r>
              <a:rPr lang="en-US" dirty="0"/>
              <a:t>Operators modify a stack depending on precedence.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4615462D-A2C5-4BC5-A248-50951BBE0FC0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token </a:t>
            </a:r>
            <a:r>
              <a:rPr lang="en-US" i="1" dirty="0"/>
              <a:t>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k</a:t>
            </a:r>
            <a:r>
              <a:rPr lang="en-US" dirty="0"/>
              <a:t> is an operand, output it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k</a:t>
            </a:r>
            <a:r>
              <a:rPr lang="en-US" dirty="0"/>
              <a:t> is a ')', pop operators from the stack and output them until you pop '('. Ignore the parentheses.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k</a:t>
            </a:r>
            <a:r>
              <a:rPr lang="en-US" dirty="0"/>
              <a:t> is any other operator, pop and output while the top operator is not a '(' and is of greater or equal precedence than k, then push the new operator.</a:t>
            </a:r>
          </a:p>
          <a:p>
            <a:pPr lvl="1"/>
            <a:r>
              <a:rPr lang="en-US" dirty="0"/>
              <a:t>After all characters have been read, pop and output the rest of the stack.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2129D63F-A163-4BA7-BB84-D8DB0B5DEE53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088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86854"/>
            <a:ext cx="4166063" cy="5590109"/>
          </a:xfrm>
        </p:spPr>
        <p:txBody>
          <a:bodyPr>
            <a:normAutofit/>
          </a:bodyPr>
          <a:lstStyle/>
          <a:p>
            <a:r>
              <a:rPr lang="en-US" sz="1800" dirty="0"/>
              <a:t>For token </a:t>
            </a:r>
            <a:r>
              <a:rPr lang="en-US" sz="1800" i="1" dirty="0"/>
              <a:t>k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if </a:t>
            </a:r>
            <a:r>
              <a:rPr lang="en-US" sz="1800" i="1" dirty="0"/>
              <a:t>k</a:t>
            </a:r>
            <a:r>
              <a:rPr lang="en-US" sz="1800" dirty="0"/>
              <a:t> is an operand, output it</a:t>
            </a:r>
          </a:p>
          <a:p>
            <a:pPr lvl="1"/>
            <a:r>
              <a:rPr lang="en-US" sz="1800" dirty="0"/>
              <a:t>if </a:t>
            </a:r>
            <a:r>
              <a:rPr lang="en-US" sz="1800" i="1" dirty="0"/>
              <a:t>k</a:t>
            </a:r>
            <a:r>
              <a:rPr lang="en-US" sz="1800" dirty="0"/>
              <a:t> is a ')', pop operators from the stack and output them until you pop '('. Ignore the parentheses.</a:t>
            </a:r>
          </a:p>
          <a:p>
            <a:pPr lvl="1"/>
            <a:r>
              <a:rPr lang="en-US" sz="1800"/>
              <a:t>If k is any other operator, pop and output while the top operator is not a '(' and is of greater or equal precedence than k, then push the new operator.</a:t>
            </a:r>
            <a:endParaRPr lang="en-US" sz="1800" dirty="0"/>
          </a:p>
          <a:p>
            <a:pPr lvl="1"/>
            <a:r>
              <a:rPr lang="en-US" sz="1800" dirty="0"/>
              <a:t>After all characters have been read, pop and output the rest of the stack.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08478" y="365125"/>
            <a:ext cx="6645322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 + b * 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c *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d - e -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 ) * g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6A0CDEAA-C56D-4AF7-8F85-FB659E45E8BB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14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Reversal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sequence of values, create a new sequence with the same values, but in reverse order.</a:t>
            </a:r>
          </a:p>
          <a:p>
            <a:r>
              <a:rPr lang="en-US" dirty="0"/>
              <a:t>Push each item from the sequence onto a stack, then pop them off, one a time, into the new sequence.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65F4B08C-F9F2-4602-AA41-7DEAFE0359AD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64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of characters that is the same forwards and backwards.</a:t>
            </a:r>
          </a:p>
          <a:p>
            <a:r>
              <a:rPr lang="en-US" dirty="0"/>
              <a:t>A man, a plan, a canal: Panama!</a:t>
            </a:r>
          </a:p>
          <a:p>
            <a:r>
              <a:rPr lang="en-US" dirty="0"/>
              <a:t>Rise to vote, sir!</a:t>
            </a:r>
          </a:p>
          <a:p>
            <a:r>
              <a:rPr lang="en-US" dirty="0"/>
              <a:t>Are we not drawn onward to new era?</a:t>
            </a:r>
          </a:p>
          <a:p>
            <a:r>
              <a:rPr lang="en-US" dirty="0"/>
              <a:t>Live not on evil.</a:t>
            </a:r>
          </a:p>
          <a:p>
            <a:endParaRPr lang="en-US" dirty="0"/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B6346A92-E8BF-4228-A285-BDF31E2F7C39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7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LIVENOTONEVIL</a:t>
            </a:r>
          </a:p>
        </p:txBody>
      </p:sp>
      <p:sp>
        <p:nvSpPr>
          <p:cNvPr id="3" name="Rectangle 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F85E8343-A780-40C0-9827-6405C235A56E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78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Palindromic Primes (because math)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209" y="1690688"/>
            <a:ext cx="8428630" cy="4858602"/>
          </a:xfrm>
        </p:spPr>
        <p:txBody>
          <a:bodyPr/>
          <a:lstStyle/>
          <a:p>
            <a:r>
              <a:rPr lang="en-US" dirty="0"/>
              <a:t>757, 13331, 15451 (infinitely many?)</a:t>
            </a:r>
          </a:p>
          <a:p>
            <a:r>
              <a:rPr lang="en-US" dirty="0"/>
              <a:t>Beastly palindromic primes, such as Belphegor's Prime: 1000000000000066600000000000001</a:t>
            </a:r>
          </a:p>
          <a:p>
            <a:r>
              <a:rPr lang="en-US" dirty="0"/>
              <a:t>Triply palindromic primes: number </a:t>
            </a:r>
            <a:r>
              <a:rPr lang="en-US" i="1" dirty="0"/>
              <a:t>p</a:t>
            </a:r>
            <a:r>
              <a:rPr lang="en-US" dirty="0"/>
              <a:t> is prime and a palindrome, number of digits </a:t>
            </a:r>
            <a:r>
              <a:rPr lang="en-US" i="1" dirty="0"/>
              <a:t>q</a:t>
            </a:r>
            <a:r>
              <a:rPr lang="en-US" dirty="0"/>
              <a:t> in </a:t>
            </a:r>
            <a:r>
              <a:rPr lang="en-US" i="1" dirty="0"/>
              <a:t>p</a:t>
            </a:r>
            <a:r>
              <a:rPr lang="en-US" dirty="0"/>
              <a:t> is prime and a palindrome, and number of digits </a:t>
            </a:r>
            <a:r>
              <a:rPr lang="en-US" i="1" dirty="0"/>
              <a:t>r</a:t>
            </a:r>
            <a:r>
              <a:rPr lang="en-US" dirty="0"/>
              <a:t> in </a:t>
            </a:r>
            <a:r>
              <a:rPr lang="en-US" i="1" dirty="0"/>
              <a:t>q</a:t>
            </a:r>
            <a:r>
              <a:rPr lang="en-US" dirty="0"/>
              <a:t> is prime and a palindrome. First example in base ten is 10000500001.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231" y="1421098"/>
            <a:ext cx="2561002" cy="2947916"/>
          </a:xfrm>
          <a:prstGeom prst="rect">
            <a:avLst/>
          </a:prstGeom>
        </p:spPr>
      </p:pic>
      <p:sp>
        <p:nvSpPr>
          <p:cNvPr id="5" name="Rectangle 4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DCF005CE-E4B5-428F-94F5-E3CE8F37B83A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Restricted Access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random locations not permitted.</a:t>
            </a:r>
          </a:p>
          <a:p>
            <a:r>
              <a:rPr lang="en-US" dirty="0" err="1"/>
              <a:t>Accessors</a:t>
            </a:r>
            <a:r>
              <a:rPr lang="en-US" dirty="0"/>
              <a:t> and </a:t>
            </a:r>
            <a:r>
              <a:rPr lang="en-US" dirty="0" err="1"/>
              <a:t>mutators</a:t>
            </a:r>
            <a:r>
              <a:rPr lang="en-US" dirty="0"/>
              <a:t> provide entry to structures in specific patterns.</a:t>
            </a:r>
          </a:p>
          <a:p>
            <a:r>
              <a:rPr lang="en-US" dirty="0"/>
              <a:t>Attributes used for implementation should be private!</a:t>
            </a:r>
          </a:p>
          <a:p>
            <a:r>
              <a:rPr lang="en-US" dirty="0"/>
              <a:t>Enforce data access patterns for specific applications.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24FA6263-7510-410C-AEAF-7E1E773BA21C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8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Array-based approach. Top of stack is at end of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0746" y="3398293"/>
            <a:ext cx="846161" cy="846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16907" y="3398293"/>
            <a:ext cx="846161" cy="846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63068" y="3398292"/>
            <a:ext cx="846161" cy="846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09229" y="3398291"/>
            <a:ext cx="846161" cy="846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55390" y="3398290"/>
            <a:ext cx="846161" cy="846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1551" y="3398289"/>
            <a:ext cx="846161" cy="846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30961" y="299817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77122" y="299817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7820" y="299817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3980" y="2998179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10142" y="299817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6303" y="299817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6" name="5-Point Star 15"/>
          <p:cNvSpPr/>
          <p:nvPr/>
        </p:nvSpPr>
        <p:spPr>
          <a:xfrm>
            <a:off x="3341027" y="3654743"/>
            <a:ext cx="305600" cy="3056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4187187" y="3671248"/>
            <a:ext cx="290242" cy="25020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>
            <a:off x="5043130" y="3647410"/>
            <a:ext cx="320266" cy="320266"/>
          </a:xfrm>
          <a:prstGeom prst="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73738200-597B-4744-84D9-352427918B5A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57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List-based approach. Top of stack is at head or tail.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7493" y="3642222"/>
            <a:ext cx="787791" cy="787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80066" y="4583165"/>
            <a:ext cx="787791" cy="787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51865" y="3642222"/>
            <a:ext cx="787791" cy="787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-8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728036" y="4189269"/>
            <a:ext cx="787791" cy="787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37256" y="3158357"/>
            <a:ext cx="787791" cy="787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24" name="Curved Connector 23"/>
          <p:cNvCxnSpPr>
            <a:stCxn id="23" idx="3"/>
            <a:endCxn id="19" idx="1"/>
          </p:cNvCxnSpPr>
          <p:nvPr/>
        </p:nvCxnSpPr>
        <p:spPr>
          <a:xfrm>
            <a:off x="2025047" y="3552253"/>
            <a:ext cx="1652446" cy="483865"/>
          </a:xfrm>
          <a:prstGeom prst="curvedConnector3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9" idx="3"/>
            <a:endCxn id="20" idx="1"/>
          </p:cNvCxnSpPr>
          <p:nvPr/>
        </p:nvCxnSpPr>
        <p:spPr>
          <a:xfrm>
            <a:off x="4465284" y="4036118"/>
            <a:ext cx="1014782" cy="940943"/>
          </a:xfrm>
          <a:prstGeom prst="curvedConnector3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0" idx="3"/>
            <a:endCxn id="21" idx="1"/>
          </p:cNvCxnSpPr>
          <p:nvPr/>
        </p:nvCxnSpPr>
        <p:spPr>
          <a:xfrm flipV="1">
            <a:off x="6267857" y="4036118"/>
            <a:ext cx="1284008" cy="940943"/>
          </a:xfrm>
          <a:prstGeom prst="curvedConnector3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1" idx="3"/>
            <a:endCxn id="22" idx="1"/>
          </p:cNvCxnSpPr>
          <p:nvPr/>
        </p:nvCxnSpPr>
        <p:spPr>
          <a:xfrm>
            <a:off x="8339656" y="4036118"/>
            <a:ext cx="1388380" cy="547047"/>
          </a:xfrm>
          <a:prstGeom prst="curvedConnector3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144759CA-557A-4063-83D6-B356B002E975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97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4554"/>
            <a:ext cx="10515600" cy="2268893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Thought Homework: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 function calls work?</a:t>
            </a:r>
          </a:p>
        </p:txBody>
      </p:sp>
      <p:sp>
        <p:nvSpPr>
          <p:cNvPr id="3" name="Rectangle 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8A7E43CE-E388-48F1-A461-6DBBB86D505C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53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ADT: Last In, First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stack, you can only access the element on top.</a:t>
            </a:r>
          </a:p>
          <a:p>
            <a:r>
              <a:rPr lang="en-US" dirty="0"/>
              <a:t>The item most recently added in the only visible element.</a:t>
            </a:r>
          </a:p>
          <a:p>
            <a:r>
              <a:rPr lang="en-US" dirty="0"/>
              <a:t>Seems quite simple, but is extremely powerful. Lots of examples.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E0099359-33CF-4817-ACB7-CF74B0D7230D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7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push(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#add item to the top of the stack.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pop()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#remove item from the top of the stack.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peek()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#look at the top item, but don't remove it.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size()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#count the number of items in the structure.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FFD51398-7A1E-408D-9AA9-403B68C95EF0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3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string containing parentheses or other group delimiters, do those symbols pairwise match?</a:t>
            </a:r>
          </a:p>
          <a:p>
            <a:r>
              <a:rPr lang="en-US" dirty="0"/>
              <a:t>Scan the string from left to right, ignoring non-delimiting characters.</a:t>
            </a:r>
          </a:p>
          <a:p>
            <a:r>
              <a:rPr lang="en-US" dirty="0"/>
              <a:t>Push opening delimiters onto the stack.</a:t>
            </a:r>
          </a:p>
          <a:p>
            <a:r>
              <a:rPr lang="en-US" dirty="0"/>
              <a:t>When you see a closing delimiter, it must match the one on the top of the stack, or the string is imbalanced.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505EEA38-6056-45D7-8E3B-CBC7F7AFAD9F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2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{(([])[()])}</a:t>
            </a:r>
          </a:p>
        </p:txBody>
      </p:sp>
      <p:sp>
        <p:nvSpPr>
          <p:cNvPr id="3" name="Rectangle 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BE430A16-CCDF-415D-B5BE-48BEFB2D50A6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1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{(([][)()])}</a:t>
            </a:r>
          </a:p>
        </p:txBody>
      </p:sp>
      <p:sp>
        <p:nvSpPr>
          <p:cNvPr id="3" name="Rectangle 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3A836515-0B31-49B1-932D-A60DD2E2E409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3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Seems trivial, but consider applications for text processing.</a:t>
            </a:r>
          </a:p>
          <a:p>
            <a:r>
              <a:rPr lang="en-US" dirty="0"/>
              <a:t>HTML validation</a:t>
            </a:r>
          </a:p>
          <a:p>
            <a:r>
              <a:rPr lang="en-US" dirty="0"/>
              <a:t>Partial program syntax validation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10761885-760E-4BDC-BA21-D6364FDC92AF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7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1837"/>
            <a:ext cx="10515600" cy="409432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&lt;meta charset="UTF-8"&gt;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Title of the document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Content of the document......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&lt;/html&gt; </a:t>
            </a:r>
          </a:p>
        </p:txBody>
      </p:sp>
      <p:sp>
        <p:nvSpPr>
          <p:cNvPr id="3" name="Rectangle 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AD328DF8-E218-4399-B2A4-A2F0332AFC8C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89582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 w="lg" len="lg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latin typeface="Consolas" panose="020B0609020204030204" pitchFamily="49" charset="0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9585</TotalTime>
  <Words>902</Words>
  <Application>Microsoft Office PowerPoint</Application>
  <PresentationFormat>Widescreen</PresentationFormat>
  <Paragraphs>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Verdana</vt:lpstr>
      <vt:lpstr>1_Custom Design</vt:lpstr>
      <vt:lpstr>Random Access Data Structures</vt:lpstr>
      <vt:lpstr>Restricted Access Data Structures</vt:lpstr>
      <vt:lpstr>Stack ADT: Last In, First Out</vt:lpstr>
      <vt:lpstr>Stack Operations</vt:lpstr>
      <vt:lpstr>Balancing Symbols</vt:lpstr>
      <vt:lpstr>{(([])[()])}</vt:lpstr>
      <vt:lpstr>{(([][)()])}</vt:lpstr>
      <vt:lpstr>Balancing Symbols</vt:lpstr>
      <vt:lpstr>&lt;!DOCTYPE html&gt; &lt;html&gt; &lt;head&gt; &lt;meta charset="UTF-8"&gt; &lt;title&gt;Title of the document&lt;/title&gt; &lt;/head&gt;  &lt;body&gt; Content of the document...... &lt;/body&gt;  &lt;/html&gt; </vt:lpstr>
      <vt:lpstr>Arithmetic Expression Evaluation</vt:lpstr>
      <vt:lpstr>Postfix Notation</vt:lpstr>
      <vt:lpstr>6 5 2 3 + 8 * + 3 - *</vt:lpstr>
      <vt:lpstr>Infix To Postfix Conversion</vt:lpstr>
      <vt:lpstr>Infix To Postfix Conversion</vt:lpstr>
      <vt:lpstr>a + b * c * ( d - e - f ) * g</vt:lpstr>
      <vt:lpstr>Sequence Reversal</vt:lpstr>
      <vt:lpstr>Palindromes</vt:lpstr>
      <vt:lpstr>LIVENOTONEVIL</vt:lpstr>
      <vt:lpstr>Palindromic Primes (because math)</vt:lpstr>
      <vt:lpstr>Stack Implementations</vt:lpstr>
      <vt:lpstr>Stack Implementations</vt:lpstr>
      <vt:lpstr>Thought Homework:  How do function calls work?</vt:lpstr>
    </vt:vector>
  </TitlesOfParts>
  <Company>College of William and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Deverick, James</dc:creator>
  <cp:lastModifiedBy>Deverick, Jim</cp:lastModifiedBy>
  <cp:revision>138</cp:revision>
  <cp:lastPrinted>2016-06-07T13:24:29Z</cp:lastPrinted>
  <dcterms:created xsi:type="dcterms:W3CDTF">2015-09-09T12:15:11Z</dcterms:created>
  <dcterms:modified xsi:type="dcterms:W3CDTF">2021-10-17T10:13:14Z</dcterms:modified>
</cp:coreProperties>
</file>