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8" r:id="rId3"/>
    <p:sldId id="261" r:id="rId4"/>
    <p:sldId id="257" r:id="rId5"/>
    <p:sldId id="259" r:id="rId6"/>
    <p:sldId id="262"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7626B1-6411-8A30-0723-1082313488C9}" v="9" dt="2024-09-23T07:42:59.3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0"/>
      </a:schemeClr>
    </dgm:fillClrLst>
    <dgm:linClrLst>
      <a:schemeClr val="accent2"/>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a:schemeClr val="accent2"/>
      <a:schemeClr val="accent3"/>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7D719C-7619-49E5-ADB7-D52306F75826}"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02326E82-4E1A-438B-8623-DCC2E09F021D}">
      <dgm:prSet/>
      <dgm:spPr/>
      <dgm:t>
        <a:bodyPr/>
        <a:lstStyle/>
        <a:p>
          <a:r>
            <a:rPr lang="en-US" b="1" i="0"/>
            <a:t>Why Random Forest? – Captures complex relationships in financial data</a:t>
          </a:r>
        </a:p>
        <a:p>
          <a:r>
            <a:rPr lang="en-US"/>
            <a:t>Fit many trees using subsets of signals (features) to fit each tree with random samples drawn from training data</a:t>
          </a:r>
        </a:p>
      </dgm:t>
    </dgm:pt>
    <dgm:pt modelId="{102F0DCF-87B7-41D7-9665-DDACC1719FD2}" type="parTrans" cxnId="{9FC78F73-3FFC-47D7-A17C-F86FD84373EF}">
      <dgm:prSet/>
      <dgm:spPr/>
      <dgm:t>
        <a:bodyPr/>
        <a:lstStyle/>
        <a:p>
          <a:endParaRPr lang="en-US"/>
        </a:p>
      </dgm:t>
    </dgm:pt>
    <dgm:pt modelId="{386346D6-DE55-4DB1-A841-6C051EA688C7}" type="sibTrans" cxnId="{9FC78F73-3FFC-47D7-A17C-F86FD84373EF}">
      <dgm:prSet/>
      <dgm:spPr/>
      <dgm:t>
        <a:bodyPr/>
        <a:lstStyle/>
        <a:p>
          <a:endParaRPr lang="en-US"/>
        </a:p>
      </dgm:t>
    </dgm:pt>
    <dgm:pt modelId="{7651647D-ED5B-491B-9F3A-3D3B87B396FE}">
      <dgm:prSet/>
      <dgm:spPr/>
      <dgm:t>
        <a:bodyPr/>
        <a:lstStyle/>
        <a:p>
          <a:r>
            <a:rPr lang="en-US" b="1" i="0"/>
            <a:t>Effect of Outliers: </a:t>
          </a:r>
          <a:r>
            <a:rPr lang="en-US" b="0" i="0"/>
            <a:t>Outliers can skew the model predictions; In tree-based models like Random Forest, which could be sensitive to extreme values. Use robust scaling or rank transformation of features to reduce the impact of outliers. In this case, we use rank transformation to reduce the impact of outliers.</a:t>
          </a:r>
          <a:endParaRPr lang="en-US"/>
        </a:p>
      </dgm:t>
    </dgm:pt>
    <dgm:pt modelId="{FAF308D2-6690-4673-B1F2-15795CB3A990}" type="parTrans" cxnId="{B49C7CF0-8C9C-4705-8053-ABFD99BB2749}">
      <dgm:prSet/>
      <dgm:spPr/>
      <dgm:t>
        <a:bodyPr/>
        <a:lstStyle/>
        <a:p>
          <a:endParaRPr lang="en-US"/>
        </a:p>
      </dgm:t>
    </dgm:pt>
    <dgm:pt modelId="{28B1A50C-5C4F-433A-BACC-E51B5D781D10}" type="sibTrans" cxnId="{B49C7CF0-8C9C-4705-8053-ABFD99BB2749}">
      <dgm:prSet/>
      <dgm:spPr/>
      <dgm:t>
        <a:bodyPr/>
        <a:lstStyle/>
        <a:p>
          <a:endParaRPr lang="en-US"/>
        </a:p>
      </dgm:t>
    </dgm:pt>
    <dgm:pt modelId="{5A192B4D-68A1-493F-B407-E4CB03E739CB}">
      <dgm:prSet/>
      <dgm:spPr/>
      <dgm:t>
        <a:bodyPr/>
        <a:lstStyle/>
        <a:p>
          <a:r>
            <a:rPr lang="en-US" b="1" i="0"/>
            <a:t>Overfitting Prevention: </a:t>
          </a:r>
          <a:r>
            <a:rPr lang="en-US" b="0" i="0"/>
            <a:t>Implementing cross-validation, Limiting the depth of trees (to prevent learning overly complex patterns), and Tuning hyperparameters (like </a:t>
          </a:r>
          <a:r>
            <a:rPr lang="en-US" b="0" i="0" err="1"/>
            <a:t>max_depth</a:t>
          </a:r>
          <a:r>
            <a:rPr lang="en-US" b="0" i="0"/>
            <a:t> and </a:t>
          </a:r>
          <a:r>
            <a:rPr lang="en-US" b="0" i="0" err="1"/>
            <a:t>n_estimators</a:t>
          </a:r>
          <a:r>
            <a:rPr lang="en-US" b="0" i="0"/>
            <a:t>)</a:t>
          </a:r>
          <a:endParaRPr lang="en-US"/>
        </a:p>
      </dgm:t>
    </dgm:pt>
    <dgm:pt modelId="{6EF7C1A4-A3AD-4D84-8EFF-6EC8FE3ADD64}" type="parTrans" cxnId="{772D0AB3-2B69-4C4F-BAEA-B0E46905C788}">
      <dgm:prSet/>
      <dgm:spPr/>
      <dgm:t>
        <a:bodyPr/>
        <a:lstStyle/>
        <a:p>
          <a:endParaRPr lang="en-US"/>
        </a:p>
      </dgm:t>
    </dgm:pt>
    <dgm:pt modelId="{848E7CA3-C348-4B59-A2F7-3940FD842F3F}" type="sibTrans" cxnId="{772D0AB3-2B69-4C4F-BAEA-B0E46905C788}">
      <dgm:prSet/>
      <dgm:spPr/>
      <dgm:t>
        <a:bodyPr/>
        <a:lstStyle/>
        <a:p>
          <a:endParaRPr lang="en-US"/>
        </a:p>
      </dgm:t>
    </dgm:pt>
    <dgm:pt modelId="{526F1D00-7938-4EB3-87EA-94A7B537ABED}" type="pres">
      <dgm:prSet presAssocID="{347D719C-7619-49E5-ADB7-D52306F75826}" presName="root" presStyleCnt="0">
        <dgm:presLayoutVars>
          <dgm:dir/>
          <dgm:resizeHandles val="exact"/>
        </dgm:presLayoutVars>
      </dgm:prSet>
      <dgm:spPr/>
    </dgm:pt>
    <dgm:pt modelId="{A787709E-BEEA-4E04-A005-6AA77C421690}" type="pres">
      <dgm:prSet presAssocID="{02326E82-4E1A-438B-8623-DCC2E09F021D}" presName="compNode" presStyleCnt="0"/>
      <dgm:spPr/>
    </dgm:pt>
    <dgm:pt modelId="{E81EAD88-AE64-47FC-8E95-DBD6F4482AB3}" type="pres">
      <dgm:prSet presAssocID="{02326E82-4E1A-438B-8623-DCC2E09F021D}" presName="bgRect" presStyleLbl="bgShp" presStyleIdx="0" presStyleCnt="3"/>
      <dgm:spPr/>
    </dgm:pt>
    <dgm:pt modelId="{BDC2AD13-19D5-44CE-AF09-16CFB716E707}" type="pres">
      <dgm:prSet presAssocID="{02326E82-4E1A-438B-8623-DCC2E09F021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r tree"/>
        </a:ext>
      </dgm:extLst>
    </dgm:pt>
    <dgm:pt modelId="{E6E577F4-9F5B-4A11-BB10-3FAA8AB107D7}" type="pres">
      <dgm:prSet presAssocID="{02326E82-4E1A-438B-8623-DCC2E09F021D}" presName="spaceRect" presStyleCnt="0"/>
      <dgm:spPr/>
    </dgm:pt>
    <dgm:pt modelId="{0813FB25-4DF0-47BD-B42C-F30CE18B4FE7}" type="pres">
      <dgm:prSet presAssocID="{02326E82-4E1A-438B-8623-DCC2E09F021D}" presName="parTx" presStyleLbl="revTx" presStyleIdx="0" presStyleCnt="3">
        <dgm:presLayoutVars>
          <dgm:chMax val="0"/>
          <dgm:chPref val="0"/>
        </dgm:presLayoutVars>
      </dgm:prSet>
      <dgm:spPr/>
    </dgm:pt>
    <dgm:pt modelId="{B4D7A1C7-E3E3-4D48-B407-DF6768503E2A}" type="pres">
      <dgm:prSet presAssocID="{386346D6-DE55-4DB1-A841-6C051EA688C7}" presName="sibTrans" presStyleCnt="0"/>
      <dgm:spPr/>
    </dgm:pt>
    <dgm:pt modelId="{790C52AB-6362-468E-AC47-40F537065F88}" type="pres">
      <dgm:prSet presAssocID="{7651647D-ED5B-491B-9F3A-3D3B87B396FE}" presName="compNode" presStyleCnt="0"/>
      <dgm:spPr/>
    </dgm:pt>
    <dgm:pt modelId="{58789A39-EA3B-4694-BC71-8C8277ED5322}" type="pres">
      <dgm:prSet presAssocID="{7651647D-ED5B-491B-9F3A-3D3B87B396FE}" presName="bgRect" presStyleLbl="bgShp" presStyleIdx="1" presStyleCnt="3"/>
      <dgm:spPr/>
    </dgm:pt>
    <dgm:pt modelId="{99D622A4-3086-4E93-806F-4ACC205732CC}" type="pres">
      <dgm:prSet presAssocID="{7651647D-ED5B-491B-9F3A-3D3B87B396F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enn Diagram"/>
        </a:ext>
      </dgm:extLst>
    </dgm:pt>
    <dgm:pt modelId="{E59A8E07-1E08-4637-A69D-C9EFDDFC6479}" type="pres">
      <dgm:prSet presAssocID="{7651647D-ED5B-491B-9F3A-3D3B87B396FE}" presName="spaceRect" presStyleCnt="0"/>
      <dgm:spPr/>
    </dgm:pt>
    <dgm:pt modelId="{F832B01B-2409-472A-9D88-D6D8DC10A77E}" type="pres">
      <dgm:prSet presAssocID="{7651647D-ED5B-491B-9F3A-3D3B87B396FE}" presName="parTx" presStyleLbl="revTx" presStyleIdx="1" presStyleCnt="3">
        <dgm:presLayoutVars>
          <dgm:chMax val="0"/>
          <dgm:chPref val="0"/>
        </dgm:presLayoutVars>
      </dgm:prSet>
      <dgm:spPr/>
    </dgm:pt>
    <dgm:pt modelId="{9CB12215-464C-4B5B-8B50-3968C1C4C173}" type="pres">
      <dgm:prSet presAssocID="{28B1A50C-5C4F-433A-BACC-E51B5D781D10}" presName="sibTrans" presStyleCnt="0"/>
      <dgm:spPr/>
    </dgm:pt>
    <dgm:pt modelId="{07335510-230F-4F1E-8454-0DBAB1F9DD48}" type="pres">
      <dgm:prSet presAssocID="{5A192B4D-68A1-493F-B407-E4CB03E739CB}" presName="compNode" presStyleCnt="0"/>
      <dgm:spPr/>
    </dgm:pt>
    <dgm:pt modelId="{D61CE0AF-1D81-47C0-8E53-208D287B59A1}" type="pres">
      <dgm:prSet presAssocID="{5A192B4D-68A1-493F-B407-E4CB03E739CB}" presName="bgRect" presStyleLbl="bgShp" presStyleIdx="2" presStyleCnt="3"/>
      <dgm:spPr/>
    </dgm:pt>
    <dgm:pt modelId="{3705C306-F5A5-46AE-A052-3E3FDFC4B32D}" type="pres">
      <dgm:prSet presAssocID="{5A192B4D-68A1-493F-B407-E4CB03E739C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Hand with Plant"/>
        </a:ext>
      </dgm:extLst>
    </dgm:pt>
    <dgm:pt modelId="{AA0B8148-233A-4F38-A697-A03523B9D202}" type="pres">
      <dgm:prSet presAssocID="{5A192B4D-68A1-493F-B407-E4CB03E739CB}" presName="spaceRect" presStyleCnt="0"/>
      <dgm:spPr/>
    </dgm:pt>
    <dgm:pt modelId="{B67EF21B-135A-47B4-B227-FEF026A1F293}" type="pres">
      <dgm:prSet presAssocID="{5A192B4D-68A1-493F-B407-E4CB03E739CB}" presName="parTx" presStyleLbl="revTx" presStyleIdx="2" presStyleCnt="3">
        <dgm:presLayoutVars>
          <dgm:chMax val="0"/>
          <dgm:chPref val="0"/>
        </dgm:presLayoutVars>
      </dgm:prSet>
      <dgm:spPr/>
    </dgm:pt>
  </dgm:ptLst>
  <dgm:cxnLst>
    <dgm:cxn modelId="{CB54DC24-7587-5449-82F6-C8D18D793F7F}" type="presOf" srcId="{02326E82-4E1A-438B-8623-DCC2E09F021D}" destId="{0813FB25-4DF0-47BD-B42C-F30CE18B4FE7}" srcOrd="0" destOrd="0" presId="urn:microsoft.com/office/officeart/2018/2/layout/IconVerticalSolidList"/>
    <dgm:cxn modelId="{9FC78F73-3FFC-47D7-A17C-F86FD84373EF}" srcId="{347D719C-7619-49E5-ADB7-D52306F75826}" destId="{02326E82-4E1A-438B-8623-DCC2E09F021D}" srcOrd="0" destOrd="0" parTransId="{102F0DCF-87B7-41D7-9665-DDACC1719FD2}" sibTransId="{386346D6-DE55-4DB1-A841-6C051EA688C7}"/>
    <dgm:cxn modelId="{2C95269F-E40D-B345-B6C7-A69783DB6012}" type="presOf" srcId="{7651647D-ED5B-491B-9F3A-3D3B87B396FE}" destId="{F832B01B-2409-472A-9D88-D6D8DC10A77E}" srcOrd="0" destOrd="0" presId="urn:microsoft.com/office/officeart/2018/2/layout/IconVerticalSolidList"/>
    <dgm:cxn modelId="{772D0AB3-2B69-4C4F-BAEA-B0E46905C788}" srcId="{347D719C-7619-49E5-ADB7-D52306F75826}" destId="{5A192B4D-68A1-493F-B407-E4CB03E739CB}" srcOrd="2" destOrd="0" parTransId="{6EF7C1A4-A3AD-4D84-8EFF-6EC8FE3ADD64}" sibTransId="{848E7CA3-C348-4B59-A2F7-3940FD842F3F}"/>
    <dgm:cxn modelId="{8AD53FD6-EDE2-3240-84A8-68799A5E95B2}" type="presOf" srcId="{5A192B4D-68A1-493F-B407-E4CB03E739CB}" destId="{B67EF21B-135A-47B4-B227-FEF026A1F293}" srcOrd="0" destOrd="0" presId="urn:microsoft.com/office/officeart/2018/2/layout/IconVerticalSolidList"/>
    <dgm:cxn modelId="{F410F6E2-B997-5842-BE88-C03825D5FCC2}" type="presOf" srcId="{347D719C-7619-49E5-ADB7-D52306F75826}" destId="{526F1D00-7938-4EB3-87EA-94A7B537ABED}" srcOrd="0" destOrd="0" presId="urn:microsoft.com/office/officeart/2018/2/layout/IconVerticalSolidList"/>
    <dgm:cxn modelId="{B49C7CF0-8C9C-4705-8053-ABFD99BB2749}" srcId="{347D719C-7619-49E5-ADB7-D52306F75826}" destId="{7651647D-ED5B-491B-9F3A-3D3B87B396FE}" srcOrd="1" destOrd="0" parTransId="{FAF308D2-6690-4673-B1F2-15795CB3A990}" sibTransId="{28B1A50C-5C4F-433A-BACC-E51B5D781D10}"/>
    <dgm:cxn modelId="{8848542E-5758-CA44-844C-119A05D86445}" type="presParOf" srcId="{526F1D00-7938-4EB3-87EA-94A7B537ABED}" destId="{A787709E-BEEA-4E04-A005-6AA77C421690}" srcOrd="0" destOrd="0" presId="urn:microsoft.com/office/officeart/2018/2/layout/IconVerticalSolidList"/>
    <dgm:cxn modelId="{1A7BE0D9-ACEC-2C49-BDE8-D044A83EA689}" type="presParOf" srcId="{A787709E-BEEA-4E04-A005-6AA77C421690}" destId="{E81EAD88-AE64-47FC-8E95-DBD6F4482AB3}" srcOrd="0" destOrd="0" presId="urn:microsoft.com/office/officeart/2018/2/layout/IconVerticalSolidList"/>
    <dgm:cxn modelId="{1B990F6F-4454-A242-AA7F-8C82508E5E61}" type="presParOf" srcId="{A787709E-BEEA-4E04-A005-6AA77C421690}" destId="{BDC2AD13-19D5-44CE-AF09-16CFB716E707}" srcOrd="1" destOrd="0" presId="urn:microsoft.com/office/officeart/2018/2/layout/IconVerticalSolidList"/>
    <dgm:cxn modelId="{7052E46A-B40B-B14B-8062-9F07344BA50F}" type="presParOf" srcId="{A787709E-BEEA-4E04-A005-6AA77C421690}" destId="{E6E577F4-9F5B-4A11-BB10-3FAA8AB107D7}" srcOrd="2" destOrd="0" presId="urn:microsoft.com/office/officeart/2018/2/layout/IconVerticalSolidList"/>
    <dgm:cxn modelId="{1EFD4825-1BB1-A84D-AAA0-F54C62A82942}" type="presParOf" srcId="{A787709E-BEEA-4E04-A005-6AA77C421690}" destId="{0813FB25-4DF0-47BD-B42C-F30CE18B4FE7}" srcOrd="3" destOrd="0" presId="urn:microsoft.com/office/officeart/2018/2/layout/IconVerticalSolidList"/>
    <dgm:cxn modelId="{AC429030-6B0C-7643-BB65-5447E3773F06}" type="presParOf" srcId="{526F1D00-7938-4EB3-87EA-94A7B537ABED}" destId="{B4D7A1C7-E3E3-4D48-B407-DF6768503E2A}" srcOrd="1" destOrd="0" presId="urn:microsoft.com/office/officeart/2018/2/layout/IconVerticalSolidList"/>
    <dgm:cxn modelId="{32C963A7-516F-AE43-A940-6AAFB9BD408E}" type="presParOf" srcId="{526F1D00-7938-4EB3-87EA-94A7B537ABED}" destId="{790C52AB-6362-468E-AC47-40F537065F88}" srcOrd="2" destOrd="0" presId="urn:microsoft.com/office/officeart/2018/2/layout/IconVerticalSolidList"/>
    <dgm:cxn modelId="{6021EAB3-1F12-0441-8960-9DF55F9E2448}" type="presParOf" srcId="{790C52AB-6362-468E-AC47-40F537065F88}" destId="{58789A39-EA3B-4694-BC71-8C8277ED5322}" srcOrd="0" destOrd="0" presId="urn:microsoft.com/office/officeart/2018/2/layout/IconVerticalSolidList"/>
    <dgm:cxn modelId="{0CF21077-423C-B340-A845-470AEB81F4B8}" type="presParOf" srcId="{790C52AB-6362-468E-AC47-40F537065F88}" destId="{99D622A4-3086-4E93-806F-4ACC205732CC}" srcOrd="1" destOrd="0" presId="urn:microsoft.com/office/officeart/2018/2/layout/IconVerticalSolidList"/>
    <dgm:cxn modelId="{DB0D01FA-FF60-9E40-992E-C001EC2EF3EE}" type="presParOf" srcId="{790C52AB-6362-468E-AC47-40F537065F88}" destId="{E59A8E07-1E08-4637-A69D-C9EFDDFC6479}" srcOrd="2" destOrd="0" presId="urn:microsoft.com/office/officeart/2018/2/layout/IconVerticalSolidList"/>
    <dgm:cxn modelId="{AA255947-F673-BF4F-AEDB-663A09E9EEE7}" type="presParOf" srcId="{790C52AB-6362-468E-AC47-40F537065F88}" destId="{F832B01B-2409-472A-9D88-D6D8DC10A77E}" srcOrd="3" destOrd="0" presId="urn:microsoft.com/office/officeart/2018/2/layout/IconVerticalSolidList"/>
    <dgm:cxn modelId="{E10FF2AE-4673-084B-B803-623E6ED962E7}" type="presParOf" srcId="{526F1D00-7938-4EB3-87EA-94A7B537ABED}" destId="{9CB12215-464C-4B5B-8B50-3968C1C4C173}" srcOrd="3" destOrd="0" presId="urn:microsoft.com/office/officeart/2018/2/layout/IconVerticalSolidList"/>
    <dgm:cxn modelId="{6315F36E-979D-7D48-B20D-483BC3738EEC}" type="presParOf" srcId="{526F1D00-7938-4EB3-87EA-94A7B537ABED}" destId="{07335510-230F-4F1E-8454-0DBAB1F9DD48}" srcOrd="4" destOrd="0" presId="urn:microsoft.com/office/officeart/2018/2/layout/IconVerticalSolidList"/>
    <dgm:cxn modelId="{E065A288-A1AC-B540-8C22-DECB682D1B47}" type="presParOf" srcId="{07335510-230F-4F1E-8454-0DBAB1F9DD48}" destId="{D61CE0AF-1D81-47C0-8E53-208D287B59A1}" srcOrd="0" destOrd="0" presId="urn:microsoft.com/office/officeart/2018/2/layout/IconVerticalSolidList"/>
    <dgm:cxn modelId="{CDB38CAA-33EF-9F4D-8952-8EA6293FB39B}" type="presParOf" srcId="{07335510-230F-4F1E-8454-0DBAB1F9DD48}" destId="{3705C306-F5A5-46AE-A052-3E3FDFC4B32D}" srcOrd="1" destOrd="0" presId="urn:microsoft.com/office/officeart/2018/2/layout/IconVerticalSolidList"/>
    <dgm:cxn modelId="{B64BE3FB-01E6-0640-9E90-DCB28D01EF3B}" type="presParOf" srcId="{07335510-230F-4F1E-8454-0DBAB1F9DD48}" destId="{AA0B8148-233A-4F38-A697-A03523B9D202}" srcOrd="2" destOrd="0" presId="urn:microsoft.com/office/officeart/2018/2/layout/IconVerticalSolidList"/>
    <dgm:cxn modelId="{161DF82C-B369-5C48-8295-E0A83A9929FC}" type="presParOf" srcId="{07335510-230F-4F1E-8454-0DBAB1F9DD48}" destId="{B67EF21B-135A-47B4-B227-FEF026A1F29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6776A6-3D8F-4F58-AE6F-F28EA7B70C5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304CC75-3062-4B5F-B4AC-58948BCE8D23}">
      <dgm:prSet custT="1"/>
      <dgm:spPr>
        <a:solidFill>
          <a:schemeClr val="accent1">
            <a:hueOff val="0"/>
            <a:satOff val="0"/>
            <a:lumOff val="0"/>
            <a:alpha val="70000"/>
          </a:schemeClr>
        </a:solidFill>
        <a:effectLst>
          <a:softEdge rad="146588"/>
        </a:effectLst>
      </dgm:spPr>
      <dgm:t>
        <a:bodyPr/>
        <a:lstStyle/>
        <a:p>
          <a:r>
            <a:rPr lang="en-US" sz="1700" b="1" i="0" u="sng"/>
            <a:t>Investment</a:t>
          </a:r>
        </a:p>
        <a:p>
          <a:r>
            <a:rPr lang="en-US" sz="1400" b="0" i="0"/>
            <a:t>Measures a company's relative investment in capital assets, which can indicate growth prospects</a:t>
          </a:r>
          <a:endParaRPr lang="en-US" sz="1400" b="0"/>
        </a:p>
      </dgm:t>
    </dgm:pt>
    <dgm:pt modelId="{6722FB2E-D700-412D-A9F0-2043E0F7576C}" type="parTrans" cxnId="{F0109B3D-7153-4CF3-9849-C288BA2E7AEA}">
      <dgm:prSet/>
      <dgm:spPr/>
      <dgm:t>
        <a:bodyPr/>
        <a:lstStyle/>
        <a:p>
          <a:endParaRPr lang="en-US"/>
        </a:p>
      </dgm:t>
    </dgm:pt>
    <dgm:pt modelId="{F4FD10BA-2284-4656-8B90-D53BB66CB218}" type="sibTrans" cxnId="{F0109B3D-7153-4CF3-9849-C288BA2E7AEA}">
      <dgm:prSet/>
      <dgm:spPr/>
      <dgm:t>
        <a:bodyPr/>
        <a:lstStyle/>
        <a:p>
          <a:endParaRPr lang="en-US"/>
        </a:p>
      </dgm:t>
    </dgm:pt>
    <dgm:pt modelId="{17E6C5ED-79D1-4BBA-A3AC-39EE07BA4C62}">
      <dgm:prSet custT="1"/>
      <dgm:spPr>
        <a:solidFill>
          <a:schemeClr val="accent1">
            <a:hueOff val="0"/>
            <a:satOff val="0"/>
            <a:lumOff val="0"/>
            <a:alpha val="70000"/>
          </a:schemeClr>
        </a:solidFill>
        <a:effectLst>
          <a:softEdge rad="139700"/>
        </a:effectLst>
      </dgm:spPr>
      <dgm:t>
        <a:bodyPr/>
        <a:lstStyle/>
        <a:p>
          <a:r>
            <a:rPr lang="en-US" sz="1700" b="1" i="0" u="sng"/>
            <a:t>Accruals</a:t>
          </a:r>
        </a:p>
        <a:p>
          <a:r>
            <a:rPr lang="en-US" sz="1400" b="0" i="0"/>
            <a:t>Reflects the quality of earnings with a focus on cash versus non-cash earnings, important for assessing true performance</a:t>
          </a:r>
          <a:endParaRPr lang="en-US" sz="1700" b="0"/>
        </a:p>
      </dgm:t>
    </dgm:pt>
    <dgm:pt modelId="{EC966108-76E5-4959-9C4D-DBB09B6364EE}" type="parTrans" cxnId="{B14FA303-B0EE-4A5D-B09D-9477EB5AC1D9}">
      <dgm:prSet/>
      <dgm:spPr/>
      <dgm:t>
        <a:bodyPr/>
        <a:lstStyle/>
        <a:p>
          <a:endParaRPr lang="en-US"/>
        </a:p>
      </dgm:t>
    </dgm:pt>
    <dgm:pt modelId="{2B19CB53-1104-4DDB-A996-464BDAA42157}" type="sibTrans" cxnId="{B14FA303-B0EE-4A5D-B09D-9477EB5AC1D9}">
      <dgm:prSet/>
      <dgm:spPr/>
      <dgm:t>
        <a:bodyPr/>
        <a:lstStyle/>
        <a:p>
          <a:endParaRPr lang="en-US"/>
        </a:p>
      </dgm:t>
    </dgm:pt>
    <dgm:pt modelId="{9246EE0B-CD36-4DA1-86DC-ABDF27974901}">
      <dgm:prSet custT="1"/>
      <dgm:spPr>
        <a:solidFill>
          <a:schemeClr val="accent1">
            <a:hueOff val="0"/>
            <a:satOff val="0"/>
            <a:lumOff val="0"/>
            <a:alpha val="70000"/>
          </a:schemeClr>
        </a:solidFill>
        <a:effectLst>
          <a:softEdge rad="139700"/>
        </a:effectLst>
      </dgm:spPr>
      <dgm:t>
        <a:bodyPr/>
        <a:lstStyle/>
        <a:p>
          <a:r>
            <a:rPr lang="en-US" sz="1700" b="1" i="0" u="sng"/>
            <a:t>Book-to-Market Ratio</a:t>
          </a:r>
        </a:p>
        <a:p>
          <a:r>
            <a:rPr lang="en-US" sz="1400" b="0" i="0"/>
            <a:t>A valuation metric that compares a company's book value to its market value, traditionally used to identify undervalued stocks</a:t>
          </a:r>
          <a:endParaRPr lang="en-US" sz="1400" b="0"/>
        </a:p>
      </dgm:t>
    </dgm:pt>
    <dgm:pt modelId="{340EE541-F047-4F3A-A57D-33EC788E4D94}" type="parTrans" cxnId="{3BC48239-8F91-4D7F-BD13-EC302C2D67DF}">
      <dgm:prSet/>
      <dgm:spPr/>
      <dgm:t>
        <a:bodyPr/>
        <a:lstStyle/>
        <a:p>
          <a:endParaRPr lang="en-US"/>
        </a:p>
      </dgm:t>
    </dgm:pt>
    <dgm:pt modelId="{91C4B4DB-FBDF-4ACD-929B-E0312A78FB4A}" type="sibTrans" cxnId="{3BC48239-8F91-4D7F-BD13-EC302C2D67DF}">
      <dgm:prSet/>
      <dgm:spPr/>
      <dgm:t>
        <a:bodyPr/>
        <a:lstStyle/>
        <a:p>
          <a:endParaRPr lang="en-US"/>
        </a:p>
      </dgm:t>
    </dgm:pt>
    <dgm:pt modelId="{7FD97F56-3924-4546-80CF-014E8DE74625}">
      <dgm:prSet custT="1"/>
      <dgm:spPr>
        <a:solidFill>
          <a:schemeClr val="accent1">
            <a:hueOff val="0"/>
            <a:satOff val="0"/>
            <a:lumOff val="0"/>
            <a:alpha val="70000"/>
          </a:schemeClr>
        </a:solidFill>
        <a:effectLst>
          <a:softEdge rad="139700"/>
        </a:effectLst>
      </dgm:spPr>
      <dgm:t>
        <a:bodyPr/>
        <a:lstStyle/>
        <a:p>
          <a:r>
            <a:rPr lang="en-US" sz="1700" b="1" i="0" u="sng"/>
            <a:t>Debt-to-Equity Ratio</a:t>
          </a:r>
        </a:p>
        <a:p>
          <a:r>
            <a:rPr lang="en-US" sz="1700" b="0" i="0" u="sng"/>
            <a:t> </a:t>
          </a:r>
          <a:r>
            <a:rPr lang="en-US" sz="1400" b="0" i="0"/>
            <a:t>Provides insight into financial leverage and risk by comparing external financing to shareholder equity.</a:t>
          </a:r>
          <a:endParaRPr lang="en-US" sz="1800" b="0"/>
        </a:p>
      </dgm:t>
    </dgm:pt>
    <dgm:pt modelId="{D3345A80-2CD4-4F64-90CA-36C4193FD54E}" type="parTrans" cxnId="{C06C3DD0-3B67-4969-AA4A-91178FBBC35C}">
      <dgm:prSet/>
      <dgm:spPr/>
      <dgm:t>
        <a:bodyPr/>
        <a:lstStyle/>
        <a:p>
          <a:endParaRPr lang="en-US"/>
        </a:p>
      </dgm:t>
    </dgm:pt>
    <dgm:pt modelId="{4EF141EB-662F-4E62-AB41-4E4ACDC11F3D}" type="sibTrans" cxnId="{C06C3DD0-3B67-4969-AA4A-91178FBBC35C}">
      <dgm:prSet/>
      <dgm:spPr/>
      <dgm:t>
        <a:bodyPr/>
        <a:lstStyle/>
        <a:p>
          <a:endParaRPr lang="en-US"/>
        </a:p>
      </dgm:t>
    </dgm:pt>
    <dgm:pt modelId="{AE933457-C34B-44D4-8CD8-2B004EAAFF65}">
      <dgm:prSet custT="1"/>
      <dgm:spPr>
        <a:solidFill>
          <a:schemeClr val="accent1">
            <a:hueOff val="0"/>
            <a:satOff val="0"/>
            <a:lumOff val="0"/>
            <a:alpha val="70000"/>
          </a:schemeClr>
        </a:solidFill>
        <a:effectLst>
          <a:softEdge rad="139700"/>
        </a:effectLst>
      </dgm:spPr>
      <dgm:t>
        <a:bodyPr/>
        <a:lstStyle/>
        <a:p>
          <a:r>
            <a:rPr lang="en-US" sz="1700" b="1" i="0" u="sng"/>
            <a:t>Return on Assets</a:t>
          </a:r>
        </a:p>
        <a:p>
          <a:r>
            <a:rPr lang="en-US" sz="1400" b="0" i="0"/>
            <a:t>Indicates how effectively a company uses its assets to generate earnings, a key performance metric.</a:t>
          </a:r>
          <a:endParaRPr lang="en-US" sz="1400" b="0"/>
        </a:p>
      </dgm:t>
    </dgm:pt>
    <dgm:pt modelId="{0E3958DC-540B-4A1F-9B23-AB912DCD8D49}" type="parTrans" cxnId="{FDFCD953-8A83-443A-AA4C-B393BC6AFD14}">
      <dgm:prSet/>
      <dgm:spPr/>
      <dgm:t>
        <a:bodyPr/>
        <a:lstStyle/>
        <a:p>
          <a:endParaRPr lang="en-US"/>
        </a:p>
      </dgm:t>
    </dgm:pt>
    <dgm:pt modelId="{EA064FEB-5F4B-49FE-AD17-6AF05BAFA954}" type="sibTrans" cxnId="{FDFCD953-8A83-443A-AA4C-B393BC6AFD14}">
      <dgm:prSet/>
      <dgm:spPr/>
      <dgm:t>
        <a:bodyPr/>
        <a:lstStyle/>
        <a:p>
          <a:endParaRPr lang="en-US"/>
        </a:p>
      </dgm:t>
    </dgm:pt>
    <dgm:pt modelId="{00005DBE-6876-4181-8F9E-8527149B8E90}">
      <dgm:prSet custT="1"/>
      <dgm:spPr>
        <a:solidFill>
          <a:schemeClr val="accent1">
            <a:hueOff val="0"/>
            <a:satOff val="0"/>
            <a:lumOff val="0"/>
            <a:alpha val="70000"/>
          </a:schemeClr>
        </a:solidFill>
        <a:effectLst>
          <a:softEdge rad="139700"/>
        </a:effectLst>
      </dgm:spPr>
      <dgm:t>
        <a:bodyPr/>
        <a:lstStyle/>
        <a:p>
          <a:r>
            <a:rPr lang="en-US" sz="1700" b="1" i="0" u="sng"/>
            <a:t>Price-to-Earnings Ratio</a:t>
          </a:r>
        </a:p>
        <a:p>
          <a:r>
            <a:rPr lang="en-US" sz="1400" b="0" i="0"/>
            <a:t>Evaluates a stock's current price relative to its earnings, useful in gauging market expectations and stock valuation.</a:t>
          </a:r>
          <a:endParaRPr lang="en-US" sz="1400" b="0"/>
        </a:p>
      </dgm:t>
    </dgm:pt>
    <dgm:pt modelId="{B6FE3E0D-CC47-4496-8BD7-5914CFFD7A5B}" type="parTrans" cxnId="{5398BE87-18E5-442C-845D-68E2BB9D278D}">
      <dgm:prSet/>
      <dgm:spPr/>
      <dgm:t>
        <a:bodyPr/>
        <a:lstStyle/>
        <a:p>
          <a:endParaRPr lang="en-US"/>
        </a:p>
      </dgm:t>
    </dgm:pt>
    <dgm:pt modelId="{7573F672-473F-4995-99DC-47724CFEE3BB}" type="sibTrans" cxnId="{5398BE87-18E5-442C-845D-68E2BB9D278D}">
      <dgm:prSet/>
      <dgm:spPr/>
      <dgm:t>
        <a:bodyPr/>
        <a:lstStyle/>
        <a:p>
          <a:endParaRPr lang="en-US"/>
        </a:p>
      </dgm:t>
    </dgm:pt>
    <dgm:pt modelId="{F7FFD318-EB99-904E-B12F-E28C066B85ED}" type="pres">
      <dgm:prSet presAssocID="{D86776A6-3D8F-4F58-AE6F-F28EA7B70C53}" presName="diagram" presStyleCnt="0">
        <dgm:presLayoutVars>
          <dgm:dir/>
          <dgm:resizeHandles val="exact"/>
        </dgm:presLayoutVars>
      </dgm:prSet>
      <dgm:spPr/>
    </dgm:pt>
    <dgm:pt modelId="{3B7129E8-539A-3146-98D7-2332E118078D}" type="pres">
      <dgm:prSet presAssocID="{A304CC75-3062-4B5F-B4AC-58948BCE8D23}" presName="node" presStyleLbl="node1" presStyleIdx="0" presStyleCnt="6">
        <dgm:presLayoutVars>
          <dgm:bulletEnabled val="1"/>
        </dgm:presLayoutVars>
      </dgm:prSet>
      <dgm:spPr/>
    </dgm:pt>
    <dgm:pt modelId="{9DB959AF-6F17-7549-85BB-FE2C5D026268}" type="pres">
      <dgm:prSet presAssocID="{F4FD10BA-2284-4656-8B90-D53BB66CB218}" presName="sibTrans" presStyleCnt="0"/>
      <dgm:spPr/>
    </dgm:pt>
    <dgm:pt modelId="{C95C327B-04A2-BE49-B6A9-DCC2BEE8CAF4}" type="pres">
      <dgm:prSet presAssocID="{17E6C5ED-79D1-4BBA-A3AC-39EE07BA4C62}" presName="node" presStyleLbl="node1" presStyleIdx="1" presStyleCnt="6">
        <dgm:presLayoutVars>
          <dgm:bulletEnabled val="1"/>
        </dgm:presLayoutVars>
      </dgm:prSet>
      <dgm:spPr/>
    </dgm:pt>
    <dgm:pt modelId="{A221B519-C090-E445-BA99-8537050445CD}" type="pres">
      <dgm:prSet presAssocID="{2B19CB53-1104-4DDB-A996-464BDAA42157}" presName="sibTrans" presStyleCnt="0"/>
      <dgm:spPr/>
    </dgm:pt>
    <dgm:pt modelId="{5B98C23B-69A6-B04B-A397-CF726DA87231}" type="pres">
      <dgm:prSet presAssocID="{9246EE0B-CD36-4DA1-86DC-ABDF27974901}" presName="node" presStyleLbl="node1" presStyleIdx="2" presStyleCnt="6">
        <dgm:presLayoutVars>
          <dgm:bulletEnabled val="1"/>
        </dgm:presLayoutVars>
      </dgm:prSet>
      <dgm:spPr/>
    </dgm:pt>
    <dgm:pt modelId="{4954AA07-AA68-4D4D-A6C0-39143247A2ED}" type="pres">
      <dgm:prSet presAssocID="{91C4B4DB-FBDF-4ACD-929B-E0312A78FB4A}" presName="sibTrans" presStyleCnt="0"/>
      <dgm:spPr/>
    </dgm:pt>
    <dgm:pt modelId="{6687F4D0-B7A4-1149-BFCA-57EB61CA8B50}" type="pres">
      <dgm:prSet presAssocID="{7FD97F56-3924-4546-80CF-014E8DE74625}" presName="node" presStyleLbl="node1" presStyleIdx="3" presStyleCnt="6">
        <dgm:presLayoutVars>
          <dgm:bulletEnabled val="1"/>
        </dgm:presLayoutVars>
      </dgm:prSet>
      <dgm:spPr/>
    </dgm:pt>
    <dgm:pt modelId="{31DA5B06-4318-2C4D-93BB-C9B108C7F6DB}" type="pres">
      <dgm:prSet presAssocID="{4EF141EB-662F-4E62-AB41-4E4ACDC11F3D}" presName="sibTrans" presStyleCnt="0"/>
      <dgm:spPr/>
    </dgm:pt>
    <dgm:pt modelId="{ECEB661E-E688-AA48-B54E-4126255C717B}" type="pres">
      <dgm:prSet presAssocID="{AE933457-C34B-44D4-8CD8-2B004EAAFF65}" presName="node" presStyleLbl="node1" presStyleIdx="4" presStyleCnt="6">
        <dgm:presLayoutVars>
          <dgm:bulletEnabled val="1"/>
        </dgm:presLayoutVars>
      </dgm:prSet>
      <dgm:spPr/>
    </dgm:pt>
    <dgm:pt modelId="{83426106-3EC3-B74C-B599-DC85AB8C0E82}" type="pres">
      <dgm:prSet presAssocID="{EA064FEB-5F4B-49FE-AD17-6AF05BAFA954}" presName="sibTrans" presStyleCnt="0"/>
      <dgm:spPr/>
    </dgm:pt>
    <dgm:pt modelId="{6965F10F-FE5C-3D42-A91E-FEE4AF579088}" type="pres">
      <dgm:prSet presAssocID="{00005DBE-6876-4181-8F9E-8527149B8E90}" presName="node" presStyleLbl="node1" presStyleIdx="5" presStyleCnt="6">
        <dgm:presLayoutVars>
          <dgm:bulletEnabled val="1"/>
        </dgm:presLayoutVars>
      </dgm:prSet>
      <dgm:spPr/>
    </dgm:pt>
  </dgm:ptLst>
  <dgm:cxnLst>
    <dgm:cxn modelId="{B14FA303-B0EE-4A5D-B09D-9477EB5AC1D9}" srcId="{D86776A6-3D8F-4F58-AE6F-F28EA7B70C53}" destId="{17E6C5ED-79D1-4BBA-A3AC-39EE07BA4C62}" srcOrd="1" destOrd="0" parTransId="{EC966108-76E5-4959-9C4D-DBB09B6364EE}" sibTransId="{2B19CB53-1104-4DDB-A996-464BDAA42157}"/>
    <dgm:cxn modelId="{23E4652F-F5E6-BB40-8425-C7488CAA8088}" type="presOf" srcId="{00005DBE-6876-4181-8F9E-8527149B8E90}" destId="{6965F10F-FE5C-3D42-A91E-FEE4AF579088}" srcOrd="0" destOrd="0" presId="urn:microsoft.com/office/officeart/2005/8/layout/default"/>
    <dgm:cxn modelId="{3BC48239-8F91-4D7F-BD13-EC302C2D67DF}" srcId="{D86776A6-3D8F-4F58-AE6F-F28EA7B70C53}" destId="{9246EE0B-CD36-4DA1-86DC-ABDF27974901}" srcOrd="2" destOrd="0" parTransId="{340EE541-F047-4F3A-A57D-33EC788E4D94}" sibTransId="{91C4B4DB-FBDF-4ACD-929B-E0312A78FB4A}"/>
    <dgm:cxn modelId="{F0109B3D-7153-4CF3-9849-C288BA2E7AEA}" srcId="{D86776A6-3D8F-4F58-AE6F-F28EA7B70C53}" destId="{A304CC75-3062-4B5F-B4AC-58948BCE8D23}" srcOrd="0" destOrd="0" parTransId="{6722FB2E-D700-412D-A9F0-2043E0F7576C}" sibTransId="{F4FD10BA-2284-4656-8B90-D53BB66CB218}"/>
    <dgm:cxn modelId="{2D4E7A5E-2C0D-CC48-B1DF-33D4E257E89F}" type="presOf" srcId="{A304CC75-3062-4B5F-B4AC-58948BCE8D23}" destId="{3B7129E8-539A-3146-98D7-2332E118078D}" srcOrd="0" destOrd="0" presId="urn:microsoft.com/office/officeart/2005/8/layout/default"/>
    <dgm:cxn modelId="{20AC6868-2831-9148-B973-75CAF1515FE1}" type="presOf" srcId="{D86776A6-3D8F-4F58-AE6F-F28EA7B70C53}" destId="{F7FFD318-EB99-904E-B12F-E28C066B85ED}" srcOrd="0" destOrd="0" presId="urn:microsoft.com/office/officeart/2005/8/layout/default"/>
    <dgm:cxn modelId="{FDFCD953-8A83-443A-AA4C-B393BC6AFD14}" srcId="{D86776A6-3D8F-4F58-AE6F-F28EA7B70C53}" destId="{AE933457-C34B-44D4-8CD8-2B004EAAFF65}" srcOrd="4" destOrd="0" parTransId="{0E3958DC-540B-4A1F-9B23-AB912DCD8D49}" sibTransId="{EA064FEB-5F4B-49FE-AD17-6AF05BAFA954}"/>
    <dgm:cxn modelId="{5398BE87-18E5-442C-845D-68E2BB9D278D}" srcId="{D86776A6-3D8F-4F58-AE6F-F28EA7B70C53}" destId="{00005DBE-6876-4181-8F9E-8527149B8E90}" srcOrd="5" destOrd="0" parTransId="{B6FE3E0D-CC47-4496-8BD7-5914CFFD7A5B}" sibTransId="{7573F672-473F-4995-99DC-47724CFEE3BB}"/>
    <dgm:cxn modelId="{87A7BDBE-25D2-FE42-8747-1941239DECF0}" type="presOf" srcId="{7FD97F56-3924-4546-80CF-014E8DE74625}" destId="{6687F4D0-B7A4-1149-BFCA-57EB61CA8B50}" srcOrd="0" destOrd="0" presId="urn:microsoft.com/office/officeart/2005/8/layout/default"/>
    <dgm:cxn modelId="{C06C3DD0-3B67-4969-AA4A-91178FBBC35C}" srcId="{D86776A6-3D8F-4F58-AE6F-F28EA7B70C53}" destId="{7FD97F56-3924-4546-80CF-014E8DE74625}" srcOrd="3" destOrd="0" parTransId="{D3345A80-2CD4-4F64-90CA-36C4193FD54E}" sibTransId="{4EF141EB-662F-4E62-AB41-4E4ACDC11F3D}"/>
    <dgm:cxn modelId="{2B047ED2-77ED-D94D-A322-B9227249D2BA}" type="presOf" srcId="{9246EE0B-CD36-4DA1-86DC-ABDF27974901}" destId="{5B98C23B-69A6-B04B-A397-CF726DA87231}" srcOrd="0" destOrd="0" presId="urn:microsoft.com/office/officeart/2005/8/layout/default"/>
    <dgm:cxn modelId="{DC2EB4E9-AF04-A44E-9BBA-5D0A31F51BFD}" type="presOf" srcId="{17E6C5ED-79D1-4BBA-A3AC-39EE07BA4C62}" destId="{C95C327B-04A2-BE49-B6A9-DCC2BEE8CAF4}" srcOrd="0" destOrd="0" presId="urn:microsoft.com/office/officeart/2005/8/layout/default"/>
    <dgm:cxn modelId="{B686EFF5-95CC-EE48-9D65-96DE18075096}" type="presOf" srcId="{AE933457-C34B-44D4-8CD8-2B004EAAFF65}" destId="{ECEB661E-E688-AA48-B54E-4126255C717B}" srcOrd="0" destOrd="0" presId="urn:microsoft.com/office/officeart/2005/8/layout/default"/>
    <dgm:cxn modelId="{61028963-125F-5341-81F6-B83DB6DA080B}" type="presParOf" srcId="{F7FFD318-EB99-904E-B12F-E28C066B85ED}" destId="{3B7129E8-539A-3146-98D7-2332E118078D}" srcOrd="0" destOrd="0" presId="urn:microsoft.com/office/officeart/2005/8/layout/default"/>
    <dgm:cxn modelId="{79277072-4332-9440-AC84-B35EE44F600D}" type="presParOf" srcId="{F7FFD318-EB99-904E-B12F-E28C066B85ED}" destId="{9DB959AF-6F17-7549-85BB-FE2C5D026268}" srcOrd="1" destOrd="0" presId="urn:microsoft.com/office/officeart/2005/8/layout/default"/>
    <dgm:cxn modelId="{9C87E37D-55F1-F146-A68A-34E06C01B43F}" type="presParOf" srcId="{F7FFD318-EB99-904E-B12F-E28C066B85ED}" destId="{C95C327B-04A2-BE49-B6A9-DCC2BEE8CAF4}" srcOrd="2" destOrd="0" presId="urn:microsoft.com/office/officeart/2005/8/layout/default"/>
    <dgm:cxn modelId="{368DE78D-5B77-1645-9E43-7C4D72874CED}" type="presParOf" srcId="{F7FFD318-EB99-904E-B12F-E28C066B85ED}" destId="{A221B519-C090-E445-BA99-8537050445CD}" srcOrd="3" destOrd="0" presId="urn:microsoft.com/office/officeart/2005/8/layout/default"/>
    <dgm:cxn modelId="{5BD7FEE3-7617-A044-9E1B-D53FB530754E}" type="presParOf" srcId="{F7FFD318-EB99-904E-B12F-E28C066B85ED}" destId="{5B98C23B-69A6-B04B-A397-CF726DA87231}" srcOrd="4" destOrd="0" presId="urn:microsoft.com/office/officeart/2005/8/layout/default"/>
    <dgm:cxn modelId="{1622B523-5746-C94B-A0A1-1BB780659EF3}" type="presParOf" srcId="{F7FFD318-EB99-904E-B12F-E28C066B85ED}" destId="{4954AA07-AA68-4D4D-A6C0-39143247A2ED}" srcOrd="5" destOrd="0" presId="urn:microsoft.com/office/officeart/2005/8/layout/default"/>
    <dgm:cxn modelId="{6D28839A-4D40-9041-8719-519726EF0E14}" type="presParOf" srcId="{F7FFD318-EB99-904E-B12F-E28C066B85ED}" destId="{6687F4D0-B7A4-1149-BFCA-57EB61CA8B50}" srcOrd="6" destOrd="0" presId="urn:microsoft.com/office/officeart/2005/8/layout/default"/>
    <dgm:cxn modelId="{E9C8037F-2EA4-874B-B8F2-63C5455834F5}" type="presParOf" srcId="{F7FFD318-EB99-904E-B12F-E28C066B85ED}" destId="{31DA5B06-4318-2C4D-93BB-C9B108C7F6DB}" srcOrd="7" destOrd="0" presId="urn:microsoft.com/office/officeart/2005/8/layout/default"/>
    <dgm:cxn modelId="{78C7ADF8-4409-C546-BA9F-32E3DA9501DD}" type="presParOf" srcId="{F7FFD318-EB99-904E-B12F-E28C066B85ED}" destId="{ECEB661E-E688-AA48-B54E-4126255C717B}" srcOrd="8" destOrd="0" presId="urn:microsoft.com/office/officeart/2005/8/layout/default"/>
    <dgm:cxn modelId="{6780DAD9-D099-3E4D-96A2-7E22F1F9F1BC}" type="presParOf" srcId="{F7FFD318-EB99-904E-B12F-E28C066B85ED}" destId="{83426106-3EC3-B74C-B599-DC85AB8C0E82}" srcOrd="9" destOrd="0" presId="urn:microsoft.com/office/officeart/2005/8/layout/default"/>
    <dgm:cxn modelId="{A68B7E43-7061-774C-808C-333380718422}" type="presParOf" srcId="{F7FFD318-EB99-904E-B12F-E28C066B85ED}" destId="{6965F10F-FE5C-3D42-A91E-FEE4AF579088}"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0690D3-D451-48F0-93C1-DA7FFD7B79BB}" type="doc">
      <dgm:prSet loTypeId="urn:microsoft.com/office/officeart/2018/2/layout/IconCircleList" loCatId="icon" qsTypeId="urn:microsoft.com/office/officeart/2005/8/quickstyle/simple1" qsCatId="simple" csTypeId="urn:microsoft.com/office/officeart/2018/5/colors/Iconchunking_coloredtext_colorful2" csCatId="colorful" phldr="1"/>
      <dgm:spPr/>
      <dgm:t>
        <a:bodyPr/>
        <a:lstStyle/>
        <a:p>
          <a:endParaRPr lang="en-US"/>
        </a:p>
      </dgm:t>
    </dgm:pt>
    <dgm:pt modelId="{7ED6255F-F466-4450-AA56-A03621D65D3D}">
      <dgm:prSet custT="1"/>
      <dgm:spPr/>
      <dgm:t>
        <a:bodyPr/>
        <a:lstStyle/>
        <a:p>
          <a:r>
            <a:rPr lang="en-US" sz="2000" b="1" i="0"/>
            <a:t>Number of Estimators (</a:t>
          </a:r>
          <a:r>
            <a:rPr lang="en-US" sz="2000" b="1" i="0" err="1"/>
            <a:t>n_estimators</a:t>
          </a:r>
          <a:r>
            <a:rPr lang="en-US" sz="2000" b="1" i="0"/>
            <a:t>)</a:t>
          </a:r>
        </a:p>
        <a:p>
          <a:r>
            <a:rPr lang="en-US" sz="1600" b="0" i="0"/>
            <a:t>Set at 100, allowing the model to build 100 decision trees to base its predictions on, enhancing the stability and accuracy of the predictions.</a:t>
          </a:r>
          <a:endParaRPr lang="en-US" sz="1600"/>
        </a:p>
      </dgm:t>
    </dgm:pt>
    <dgm:pt modelId="{62B10722-818B-430D-843A-AC20063939BD}" type="parTrans" cxnId="{B31C5DF1-6DD3-40BD-B56F-BC781D08E426}">
      <dgm:prSet/>
      <dgm:spPr/>
      <dgm:t>
        <a:bodyPr/>
        <a:lstStyle/>
        <a:p>
          <a:endParaRPr lang="en-US"/>
        </a:p>
      </dgm:t>
    </dgm:pt>
    <dgm:pt modelId="{5295129C-2343-423D-AA2B-FFB04BA19D8A}" type="sibTrans" cxnId="{B31C5DF1-6DD3-40BD-B56F-BC781D08E426}">
      <dgm:prSet/>
      <dgm:spPr/>
      <dgm:t>
        <a:bodyPr/>
        <a:lstStyle/>
        <a:p>
          <a:endParaRPr lang="en-US"/>
        </a:p>
      </dgm:t>
    </dgm:pt>
    <dgm:pt modelId="{4059323E-A137-4056-8FF7-3AC35C139A82}">
      <dgm:prSet custT="1"/>
      <dgm:spPr/>
      <dgm:t>
        <a:bodyPr/>
        <a:lstStyle/>
        <a:p>
          <a:r>
            <a:rPr lang="en-US" sz="2000" b="1" i="0"/>
            <a:t>Maximum Depth (</a:t>
          </a:r>
          <a:r>
            <a:rPr lang="en-US" sz="2000" b="1" i="0" err="1"/>
            <a:t>max_depth</a:t>
          </a:r>
          <a:r>
            <a:rPr lang="en-US" sz="2000" b="1" i="0"/>
            <a:t>)</a:t>
          </a:r>
        </a:p>
        <a:p>
          <a:r>
            <a:rPr lang="en-US" sz="1600" b="0" i="0"/>
            <a:t>Limited to 3 levels deep, this controls the complexity of the decision trees, ensuring they do not model the noise in the data.</a:t>
          </a:r>
          <a:endParaRPr lang="en-US" sz="1600"/>
        </a:p>
      </dgm:t>
    </dgm:pt>
    <dgm:pt modelId="{D986FCE0-6BA0-4DBA-9CFE-FF99353F7FC1}" type="parTrans" cxnId="{64437252-DB74-4B3E-9882-F1DEE2FE43DC}">
      <dgm:prSet/>
      <dgm:spPr/>
      <dgm:t>
        <a:bodyPr/>
        <a:lstStyle/>
        <a:p>
          <a:endParaRPr lang="en-US"/>
        </a:p>
      </dgm:t>
    </dgm:pt>
    <dgm:pt modelId="{D114DCBE-A47D-4BB1-BC4E-C7634D2FCF3B}" type="sibTrans" cxnId="{64437252-DB74-4B3E-9882-F1DEE2FE43DC}">
      <dgm:prSet/>
      <dgm:spPr/>
      <dgm:t>
        <a:bodyPr/>
        <a:lstStyle/>
        <a:p>
          <a:endParaRPr lang="en-US"/>
        </a:p>
      </dgm:t>
    </dgm:pt>
    <dgm:pt modelId="{EEA05862-5FC9-4AAA-8CA0-D36849AA7480}">
      <dgm:prSet custT="1"/>
      <dgm:spPr/>
      <dgm:t>
        <a:bodyPr/>
        <a:lstStyle/>
        <a:p>
          <a:r>
            <a:rPr lang="en-US" sz="2000" b="1" i="0"/>
            <a:t>Minimum Samples Split(</a:t>
          </a:r>
          <a:r>
            <a:rPr lang="en-US" sz="2000" b="1" i="0" err="1"/>
            <a:t>min_samples_split</a:t>
          </a:r>
          <a:r>
            <a:rPr lang="en-US" sz="2000" b="1" i="0"/>
            <a:t>)</a:t>
          </a:r>
        </a:p>
        <a:p>
          <a:r>
            <a:rPr lang="en-US" sz="1600" b="0" i="0"/>
            <a:t>Configured to 2, which means a node will split only if it contains more than two samples, helping to avoid overly granular splits.</a:t>
          </a:r>
          <a:endParaRPr lang="en-US" sz="1600"/>
        </a:p>
      </dgm:t>
    </dgm:pt>
    <dgm:pt modelId="{FAB4026D-1E1F-4B6C-9EB6-A20E31BC5D23}" type="parTrans" cxnId="{82831B2B-A41D-4B30-AD63-579D3616205A}">
      <dgm:prSet/>
      <dgm:spPr/>
      <dgm:t>
        <a:bodyPr/>
        <a:lstStyle/>
        <a:p>
          <a:endParaRPr lang="en-US"/>
        </a:p>
      </dgm:t>
    </dgm:pt>
    <dgm:pt modelId="{90C1BC61-3216-4E49-BD21-E440AE5799FE}" type="sibTrans" cxnId="{82831B2B-A41D-4B30-AD63-579D3616205A}">
      <dgm:prSet/>
      <dgm:spPr/>
      <dgm:t>
        <a:bodyPr/>
        <a:lstStyle/>
        <a:p>
          <a:endParaRPr lang="en-US"/>
        </a:p>
      </dgm:t>
    </dgm:pt>
    <dgm:pt modelId="{A1C45958-9C3B-49B1-B8DC-6F69B29502FE}" type="pres">
      <dgm:prSet presAssocID="{230690D3-D451-48F0-93C1-DA7FFD7B79BB}" presName="root" presStyleCnt="0">
        <dgm:presLayoutVars>
          <dgm:dir/>
          <dgm:resizeHandles val="exact"/>
        </dgm:presLayoutVars>
      </dgm:prSet>
      <dgm:spPr/>
    </dgm:pt>
    <dgm:pt modelId="{B9853449-AD71-47EE-BC7F-9773B8C4004F}" type="pres">
      <dgm:prSet presAssocID="{230690D3-D451-48F0-93C1-DA7FFD7B79BB}" presName="container" presStyleCnt="0">
        <dgm:presLayoutVars>
          <dgm:dir/>
          <dgm:resizeHandles val="exact"/>
        </dgm:presLayoutVars>
      </dgm:prSet>
      <dgm:spPr/>
    </dgm:pt>
    <dgm:pt modelId="{7F6EA12D-40F2-4978-9667-E542C933251C}" type="pres">
      <dgm:prSet presAssocID="{7ED6255F-F466-4450-AA56-A03621D65D3D}" presName="compNode" presStyleCnt="0"/>
      <dgm:spPr/>
    </dgm:pt>
    <dgm:pt modelId="{467B77AC-623C-4807-A701-2F2533E1DA35}" type="pres">
      <dgm:prSet presAssocID="{7ED6255F-F466-4450-AA56-A03621D65D3D}" presName="iconBgRect" presStyleLbl="bgShp" presStyleIdx="0" presStyleCnt="3"/>
      <dgm:spPr/>
    </dgm:pt>
    <dgm:pt modelId="{8FC8AA77-F5C9-4D5D-AD79-1F1E1BF1C950}" type="pres">
      <dgm:prSet presAssocID="{7ED6255F-F466-4450-AA56-A03621D65D3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dd"/>
        </a:ext>
      </dgm:extLst>
    </dgm:pt>
    <dgm:pt modelId="{9BE073EB-335D-4EEC-B644-1FF90A539144}" type="pres">
      <dgm:prSet presAssocID="{7ED6255F-F466-4450-AA56-A03621D65D3D}" presName="spaceRect" presStyleCnt="0"/>
      <dgm:spPr/>
    </dgm:pt>
    <dgm:pt modelId="{EC292A9B-F796-4237-97DF-8A116114CF5A}" type="pres">
      <dgm:prSet presAssocID="{7ED6255F-F466-4450-AA56-A03621D65D3D}" presName="textRect" presStyleLbl="revTx" presStyleIdx="0" presStyleCnt="3" custScaleX="96221" custScaleY="191673">
        <dgm:presLayoutVars>
          <dgm:chMax val="1"/>
          <dgm:chPref val="1"/>
        </dgm:presLayoutVars>
      </dgm:prSet>
      <dgm:spPr/>
    </dgm:pt>
    <dgm:pt modelId="{E3A86F72-AAA8-4AD4-B600-3362AD524A63}" type="pres">
      <dgm:prSet presAssocID="{5295129C-2343-423D-AA2B-FFB04BA19D8A}" presName="sibTrans" presStyleLbl="sibTrans2D1" presStyleIdx="0" presStyleCnt="0"/>
      <dgm:spPr/>
    </dgm:pt>
    <dgm:pt modelId="{727D73FC-311B-492F-AFEF-0AF39CCAF360}" type="pres">
      <dgm:prSet presAssocID="{4059323E-A137-4056-8FF7-3AC35C139A82}" presName="compNode" presStyleCnt="0"/>
      <dgm:spPr/>
    </dgm:pt>
    <dgm:pt modelId="{E8E30DF9-E391-4ED3-AC0C-656ADEB380C1}" type="pres">
      <dgm:prSet presAssocID="{4059323E-A137-4056-8FF7-3AC35C139A82}" presName="iconBgRect" presStyleLbl="bgShp" presStyleIdx="1" presStyleCnt="3"/>
      <dgm:spPr/>
    </dgm:pt>
    <dgm:pt modelId="{2FCFDB90-5C20-4B7E-80A2-4A9020B4A0AF}" type="pres">
      <dgm:prSet presAssocID="{4059323E-A137-4056-8FF7-3AC35C139A8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duous tree"/>
        </a:ext>
      </dgm:extLst>
    </dgm:pt>
    <dgm:pt modelId="{A40F403A-38BF-464D-BD5B-7503F0D1B95A}" type="pres">
      <dgm:prSet presAssocID="{4059323E-A137-4056-8FF7-3AC35C139A82}" presName="spaceRect" presStyleCnt="0"/>
      <dgm:spPr/>
    </dgm:pt>
    <dgm:pt modelId="{591E65A7-24B3-4FB1-827C-60349BC7EBC3}" type="pres">
      <dgm:prSet presAssocID="{4059323E-A137-4056-8FF7-3AC35C139A82}" presName="textRect" presStyleLbl="revTx" presStyleIdx="1" presStyleCnt="3" custScaleX="103325" custScaleY="155510">
        <dgm:presLayoutVars>
          <dgm:chMax val="1"/>
          <dgm:chPref val="1"/>
        </dgm:presLayoutVars>
      </dgm:prSet>
      <dgm:spPr/>
    </dgm:pt>
    <dgm:pt modelId="{2BDB7C9B-9E7D-439B-A868-FD226CE1EC05}" type="pres">
      <dgm:prSet presAssocID="{D114DCBE-A47D-4BB1-BC4E-C7634D2FCF3B}" presName="sibTrans" presStyleLbl="sibTrans2D1" presStyleIdx="0" presStyleCnt="0"/>
      <dgm:spPr/>
    </dgm:pt>
    <dgm:pt modelId="{B655ACFB-5CA4-4EFC-804B-2746FE9F6C44}" type="pres">
      <dgm:prSet presAssocID="{EEA05862-5FC9-4AAA-8CA0-D36849AA7480}" presName="compNode" presStyleCnt="0"/>
      <dgm:spPr/>
    </dgm:pt>
    <dgm:pt modelId="{02D8C289-9CB5-4336-A29A-80FA3E384EB2}" type="pres">
      <dgm:prSet presAssocID="{EEA05862-5FC9-4AAA-8CA0-D36849AA7480}" presName="iconBgRect" presStyleLbl="bgShp" presStyleIdx="2" presStyleCnt="3"/>
      <dgm:spPr/>
    </dgm:pt>
    <dgm:pt modelId="{B6F2E2AE-0634-4838-9F8B-A01C960C536A}" type="pres">
      <dgm:prSet presAssocID="{EEA05862-5FC9-4AAA-8CA0-D36849AA748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hell"/>
        </a:ext>
      </dgm:extLst>
    </dgm:pt>
    <dgm:pt modelId="{9A6D960D-2F15-4002-8DAB-5651BB7E7BC1}" type="pres">
      <dgm:prSet presAssocID="{EEA05862-5FC9-4AAA-8CA0-D36849AA7480}" presName="spaceRect" presStyleCnt="0"/>
      <dgm:spPr/>
    </dgm:pt>
    <dgm:pt modelId="{C9583139-601C-4181-916E-DE3EAACBCC81}" type="pres">
      <dgm:prSet presAssocID="{EEA05862-5FC9-4AAA-8CA0-D36849AA7480}" presName="textRect" presStyleLbl="revTx" presStyleIdx="2" presStyleCnt="3" custScaleX="108039" custScaleY="171948">
        <dgm:presLayoutVars>
          <dgm:chMax val="1"/>
          <dgm:chPref val="1"/>
        </dgm:presLayoutVars>
      </dgm:prSet>
      <dgm:spPr/>
    </dgm:pt>
  </dgm:ptLst>
  <dgm:cxnLst>
    <dgm:cxn modelId="{5A8BBA15-95F5-534B-BF58-5FECC6719987}" type="presOf" srcId="{5295129C-2343-423D-AA2B-FFB04BA19D8A}" destId="{E3A86F72-AAA8-4AD4-B600-3362AD524A63}" srcOrd="0" destOrd="0" presId="urn:microsoft.com/office/officeart/2018/2/layout/IconCircleList"/>
    <dgm:cxn modelId="{301A7425-22E9-814F-9B09-B488980866B6}" type="presOf" srcId="{230690D3-D451-48F0-93C1-DA7FFD7B79BB}" destId="{A1C45958-9C3B-49B1-B8DC-6F69B29502FE}" srcOrd="0" destOrd="0" presId="urn:microsoft.com/office/officeart/2018/2/layout/IconCircleList"/>
    <dgm:cxn modelId="{82831B2B-A41D-4B30-AD63-579D3616205A}" srcId="{230690D3-D451-48F0-93C1-DA7FFD7B79BB}" destId="{EEA05862-5FC9-4AAA-8CA0-D36849AA7480}" srcOrd="2" destOrd="0" parTransId="{FAB4026D-1E1F-4B6C-9EB6-A20E31BC5D23}" sibTransId="{90C1BC61-3216-4E49-BD21-E440AE5799FE}"/>
    <dgm:cxn modelId="{5E08B12D-11DA-EB46-B92B-8C6F2CEF776A}" type="presOf" srcId="{D114DCBE-A47D-4BB1-BC4E-C7634D2FCF3B}" destId="{2BDB7C9B-9E7D-439B-A868-FD226CE1EC05}" srcOrd="0" destOrd="0" presId="urn:microsoft.com/office/officeart/2018/2/layout/IconCircleList"/>
    <dgm:cxn modelId="{66040B39-0464-164B-961E-5F359658DC48}" type="presOf" srcId="{EEA05862-5FC9-4AAA-8CA0-D36849AA7480}" destId="{C9583139-601C-4181-916E-DE3EAACBCC81}" srcOrd="0" destOrd="0" presId="urn:microsoft.com/office/officeart/2018/2/layout/IconCircleList"/>
    <dgm:cxn modelId="{64437252-DB74-4B3E-9882-F1DEE2FE43DC}" srcId="{230690D3-D451-48F0-93C1-DA7FFD7B79BB}" destId="{4059323E-A137-4056-8FF7-3AC35C139A82}" srcOrd="1" destOrd="0" parTransId="{D986FCE0-6BA0-4DBA-9CFE-FF99353F7FC1}" sibTransId="{D114DCBE-A47D-4BB1-BC4E-C7634D2FCF3B}"/>
    <dgm:cxn modelId="{268DF986-ABDE-334D-AACC-27234600A9A5}" type="presOf" srcId="{4059323E-A137-4056-8FF7-3AC35C139A82}" destId="{591E65A7-24B3-4FB1-827C-60349BC7EBC3}" srcOrd="0" destOrd="0" presId="urn:microsoft.com/office/officeart/2018/2/layout/IconCircleList"/>
    <dgm:cxn modelId="{1F315B89-64F1-5C45-94E3-DE0437183F3C}" type="presOf" srcId="{7ED6255F-F466-4450-AA56-A03621D65D3D}" destId="{EC292A9B-F796-4237-97DF-8A116114CF5A}" srcOrd="0" destOrd="0" presId="urn:microsoft.com/office/officeart/2018/2/layout/IconCircleList"/>
    <dgm:cxn modelId="{B31C5DF1-6DD3-40BD-B56F-BC781D08E426}" srcId="{230690D3-D451-48F0-93C1-DA7FFD7B79BB}" destId="{7ED6255F-F466-4450-AA56-A03621D65D3D}" srcOrd="0" destOrd="0" parTransId="{62B10722-818B-430D-843A-AC20063939BD}" sibTransId="{5295129C-2343-423D-AA2B-FFB04BA19D8A}"/>
    <dgm:cxn modelId="{96D3EA2F-A311-5A4B-B284-2F75AB001DFE}" type="presParOf" srcId="{A1C45958-9C3B-49B1-B8DC-6F69B29502FE}" destId="{B9853449-AD71-47EE-BC7F-9773B8C4004F}" srcOrd="0" destOrd="0" presId="urn:microsoft.com/office/officeart/2018/2/layout/IconCircleList"/>
    <dgm:cxn modelId="{0F92FC80-E296-B143-8F95-6C9329DE8F27}" type="presParOf" srcId="{B9853449-AD71-47EE-BC7F-9773B8C4004F}" destId="{7F6EA12D-40F2-4978-9667-E542C933251C}" srcOrd="0" destOrd="0" presId="urn:microsoft.com/office/officeart/2018/2/layout/IconCircleList"/>
    <dgm:cxn modelId="{BDACC7F4-8F1E-344B-BDAA-481DCB4EEA49}" type="presParOf" srcId="{7F6EA12D-40F2-4978-9667-E542C933251C}" destId="{467B77AC-623C-4807-A701-2F2533E1DA35}" srcOrd="0" destOrd="0" presId="urn:microsoft.com/office/officeart/2018/2/layout/IconCircleList"/>
    <dgm:cxn modelId="{647D570D-BB3B-C54D-A2BD-FBDF4EF79324}" type="presParOf" srcId="{7F6EA12D-40F2-4978-9667-E542C933251C}" destId="{8FC8AA77-F5C9-4D5D-AD79-1F1E1BF1C950}" srcOrd="1" destOrd="0" presId="urn:microsoft.com/office/officeart/2018/2/layout/IconCircleList"/>
    <dgm:cxn modelId="{DF317A9C-52B8-704A-AD19-4AEF2616EDE8}" type="presParOf" srcId="{7F6EA12D-40F2-4978-9667-E542C933251C}" destId="{9BE073EB-335D-4EEC-B644-1FF90A539144}" srcOrd="2" destOrd="0" presId="urn:microsoft.com/office/officeart/2018/2/layout/IconCircleList"/>
    <dgm:cxn modelId="{3F602EDA-682C-3E43-B443-94413EDFE363}" type="presParOf" srcId="{7F6EA12D-40F2-4978-9667-E542C933251C}" destId="{EC292A9B-F796-4237-97DF-8A116114CF5A}" srcOrd="3" destOrd="0" presId="urn:microsoft.com/office/officeart/2018/2/layout/IconCircleList"/>
    <dgm:cxn modelId="{F8572BC4-F8AA-4743-93D4-021A4E9184C9}" type="presParOf" srcId="{B9853449-AD71-47EE-BC7F-9773B8C4004F}" destId="{E3A86F72-AAA8-4AD4-B600-3362AD524A63}" srcOrd="1" destOrd="0" presId="urn:microsoft.com/office/officeart/2018/2/layout/IconCircleList"/>
    <dgm:cxn modelId="{56217D00-F903-4948-B4AC-A70117ECB95C}" type="presParOf" srcId="{B9853449-AD71-47EE-BC7F-9773B8C4004F}" destId="{727D73FC-311B-492F-AFEF-0AF39CCAF360}" srcOrd="2" destOrd="0" presId="urn:microsoft.com/office/officeart/2018/2/layout/IconCircleList"/>
    <dgm:cxn modelId="{C87A5EE6-6C55-F048-9883-B1ED1D946634}" type="presParOf" srcId="{727D73FC-311B-492F-AFEF-0AF39CCAF360}" destId="{E8E30DF9-E391-4ED3-AC0C-656ADEB380C1}" srcOrd="0" destOrd="0" presId="urn:microsoft.com/office/officeart/2018/2/layout/IconCircleList"/>
    <dgm:cxn modelId="{9E05D72D-7FC2-0746-AFEE-993E47BE8F3C}" type="presParOf" srcId="{727D73FC-311B-492F-AFEF-0AF39CCAF360}" destId="{2FCFDB90-5C20-4B7E-80A2-4A9020B4A0AF}" srcOrd="1" destOrd="0" presId="urn:microsoft.com/office/officeart/2018/2/layout/IconCircleList"/>
    <dgm:cxn modelId="{99B3E31C-DEE8-FC41-B592-6BC25BAF5692}" type="presParOf" srcId="{727D73FC-311B-492F-AFEF-0AF39CCAF360}" destId="{A40F403A-38BF-464D-BD5B-7503F0D1B95A}" srcOrd="2" destOrd="0" presId="urn:microsoft.com/office/officeart/2018/2/layout/IconCircleList"/>
    <dgm:cxn modelId="{E60C4B5F-DE82-7144-8270-EBC14DE10C9F}" type="presParOf" srcId="{727D73FC-311B-492F-AFEF-0AF39CCAF360}" destId="{591E65A7-24B3-4FB1-827C-60349BC7EBC3}" srcOrd="3" destOrd="0" presId="urn:microsoft.com/office/officeart/2018/2/layout/IconCircleList"/>
    <dgm:cxn modelId="{E8926FE5-F37B-6C43-995E-E2695FBA37B1}" type="presParOf" srcId="{B9853449-AD71-47EE-BC7F-9773B8C4004F}" destId="{2BDB7C9B-9E7D-439B-A868-FD226CE1EC05}" srcOrd="3" destOrd="0" presId="urn:microsoft.com/office/officeart/2018/2/layout/IconCircleList"/>
    <dgm:cxn modelId="{9C587CCD-7598-BC4D-85FD-1EA8079BA7A7}" type="presParOf" srcId="{B9853449-AD71-47EE-BC7F-9773B8C4004F}" destId="{B655ACFB-5CA4-4EFC-804B-2746FE9F6C44}" srcOrd="4" destOrd="0" presId="urn:microsoft.com/office/officeart/2018/2/layout/IconCircleList"/>
    <dgm:cxn modelId="{2DFC979E-ECB6-C046-B687-69959B43AD0A}" type="presParOf" srcId="{B655ACFB-5CA4-4EFC-804B-2746FE9F6C44}" destId="{02D8C289-9CB5-4336-A29A-80FA3E384EB2}" srcOrd="0" destOrd="0" presId="urn:microsoft.com/office/officeart/2018/2/layout/IconCircleList"/>
    <dgm:cxn modelId="{B85A1986-E459-4549-9EBA-B4F1828F1F4F}" type="presParOf" srcId="{B655ACFB-5CA4-4EFC-804B-2746FE9F6C44}" destId="{B6F2E2AE-0634-4838-9F8B-A01C960C536A}" srcOrd="1" destOrd="0" presId="urn:microsoft.com/office/officeart/2018/2/layout/IconCircleList"/>
    <dgm:cxn modelId="{B00F4BF4-3955-D64B-AB76-422E2C6E5A7F}" type="presParOf" srcId="{B655ACFB-5CA4-4EFC-804B-2746FE9F6C44}" destId="{9A6D960D-2F15-4002-8DAB-5651BB7E7BC1}" srcOrd="2" destOrd="0" presId="urn:microsoft.com/office/officeart/2018/2/layout/IconCircleList"/>
    <dgm:cxn modelId="{B88B8D55-9403-574D-BD45-F848F3A9874D}" type="presParOf" srcId="{B655ACFB-5CA4-4EFC-804B-2746FE9F6C44}" destId="{C9583139-601C-4181-916E-DE3EAACBCC81}"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C1C3BB1-9FA4-4FC9-AB70-F3299DB9E4C4}"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69895007-C0F4-4589-A94B-84323A12CD31}">
      <dgm:prSet custT="1"/>
      <dgm:spPr/>
      <dgm:t>
        <a:bodyPr/>
        <a:lstStyle/>
        <a:p>
          <a:pPr>
            <a:lnSpc>
              <a:spcPct val="100000"/>
            </a:lnSpc>
            <a:defRPr b="1"/>
          </a:pPr>
          <a:r>
            <a:rPr lang="en-US" sz="2000" b="1" i="0"/>
            <a:t>Alpha and Beta Estimates</a:t>
          </a:r>
          <a:endParaRPr lang="en-US" sz="2000"/>
        </a:p>
      </dgm:t>
    </dgm:pt>
    <dgm:pt modelId="{7E1749A3-72B8-415B-A4E2-5ED4EAED1029}" type="parTrans" cxnId="{1BD60A7A-0CFB-469B-89CC-532A3C67D5D2}">
      <dgm:prSet/>
      <dgm:spPr/>
      <dgm:t>
        <a:bodyPr/>
        <a:lstStyle/>
        <a:p>
          <a:endParaRPr lang="en-US"/>
        </a:p>
      </dgm:t>
    </dgm:pt>
    <dgm:pt modelId="{2170E1BE-7A1A-4EBB-B0D2-42921F96EA59}" type="sibTrans" cxnId="{1BD60A7A-0CFB-469B-89CC-532A3C67D5D2}">
      <dgm:prSet/>
      <dgm:spPr/>
      <dgm:t>
        <a:bodyPr/>
        <a:lstStyle/>
        <a:p>
          <a:endParaRPr lang="en-US"/>
        </a:p>
      </dgm:t>
    </dgm:pt>
    <dgm:pt modelId="{EFEE1C44-D592-4532-9081-C84E342C4291}">
      <dgm:prSet/>
      <dgm:spPr/>
      <dgm:t>
        <a:bodyPr/>
        <a:lstStyle/>
        <a:p>
          <a:pPr>
            <a:lnSpc>
              <a:spcPct val="100000"/>
            </a:lnSpc>
          </a:pPr>
          <a:r>
            <a:rPr lang="en-US" b="1" i="0"/>
            <a:t>Purpose:</a:t>
          </a:r>
          <a:r>
            <a:rPr lang="en-US" b="0" i="0"/>
            <a:t> Measure of excess return (Alpha) and market volatility (Beta).</a:t>
          </a:r>
          <a:endParaRPr lang="en-US"/>
        </a:p>
      </dgm:t>
    </dgm:pt>
    <dgm:pt modelId="{43F3AE2C-394F-4698-A80D-52139AE8DCCC}" type="parTrans" cxnId="{542F76AB-0B0B-45FF-9369-ACA02D35AFD1}">
      <dgm:prSet/>
      <dgm:spPr/>
      <dgm:t>
        <a:bodyPr/>
        <a:lstStyle/>
        <a:p>
          <a:endParaRPr lang="en-US"/>
        </a:p>
      </dgm:t>
    </dgm:pt>
    <dgm:pt modelId="{1BFE449D-91DE-4C32-8931-4C09F764C634}" type="sibTrans" cxnId="{542F76AB-0B0B-45FF-9369-ACA02D35AFD1}">
      <dgm:prSet/>
      <dgm:spPr/>
      <dgm:t>
        <a:bodyPr/>
        <a:lstStyle/>
        <a:p>
          <a:endParaRPr lang="en-US"/>
        </a:p>
      </dgm:t>
    </dgm:pt>
    <dgm:pt modelId="{32736DB6-17DE-485C-823F-A2D2818834C6}">
      <dgm:prSet/>
      <dgm:spPr/>
      <dgm:t>
        <a:bodyPr/>
        <a:lstStyle/>
        <a:p>
          <a:pPr>
            <a:lnSpc>
              <a:spcPct val="100000"/>
            </a:lnSpc>
          </a:pPr>
          <a:r>
            <a:rPr lang="en-US" b="1" i="0"/>
            <a:t>Findings:</a:t>
          </a:r>
          <a:r>
            <a:rPr lang="en-US" b="0" i="0"/>
            <a:t> Higher deciles display positive alpha, indicating superior performance independent of market trends.</a:t>
          </a:r>
          <a:endParaRPr lang="en-US"/>
        </a:p>
      </dgm:t>
    </dgm:pt>
    <dgm:pt modelId="{77A13B2E-E90D-421A-AB4E-9A82B384E680}" type="parTrans" cxnId="{ABC786FA-A354-4CDB-85CA-0BF93C9442D3}">
      <dgm:prSet/>
      <dgm:spPr/>
      <dgm:t>
        <a:bodyPr/>
        <a:lstStyle/>
        <a:p>
          <a:endParaRPr lang="en-US"/>
        </a:p>
      </dgm:t>
    </dgm:pt>
    <dgm:pt modelId="{35F48426-8C74-4F4E-A421-D4920D6F2524}" type="sibTrans" cxnId="{ABC786FA-A354-4CDB-85CA-0BF93C9442D3}">
      <dgm:prSet/>
      <dgm:spPr/>
      <dgm:t>
        <a:bodyPr/>
        <a:lstStyle/>
        <a:p>
          <a:endParaRPr lang="en-US"/>
        </a:p>
      </dgm:t>
    </dgm:pt>
    <dgm:pt modelId="{B2F2F57C-FB90-4459-9338-EFCFCEFECA68}">
      <dgm:prSet/>
      <dgm:spPr/>
      <dgm:t>
        <a:bodyPr/>
        <a:lstStyle/>
        <a:p>
          <a:pPr>
            <a:lnSpc>
              <a:spcPct val="100000"/>
            </a:lnSpc>
            <a:defRPr b="1"/>
          </a:pPr>
          <a:r>
            <a:rPr lang="en-US" b="1" i="0"/>
            <a:t>Information Ratio</a:t>
          </a:r>
          <a:endParaRPr lang="en-US"/>
        </a:p>
      </dgm:t>
    </dgm:pt>
    <dgm:pt modelId="{9A6B828D-B36B-4862-A826-FAEAB0709103}" type="parTrans" cxnId="{AD07D82E-E398-454C-93DE-85D22C011521}">
      <dgm:prSet/>
      <dgm:spPr/>
      <dgm:t>
        <a:bodyPr/>
        <a:lstStyle/>
        <a:p>
          <a:endParaRPr lang="en-US"/>
        </a:p>
      </dgm:t>
    </dgm:pt>
    <dgm:pt modelId="{84FEA3B0-70F3-4D35-855B-87D7A8F59CF6}" type="sibTrans" cxnId="{AD07D82E-E398-454C-93DE-85D22C011521}">
      <dgm:prSet/>
      <dgm:spPr/>
      <dgm:t>
        <a:bodyPr/>
        <a:lstStyle/>
        <a:p>
          <a:endParaRPr lang="en-US"/>
        </a:p>
      </dgm:t>
    </dgm:pt>
    <dgm:pt modelId="{4C320D99-7042-49E7-957D-E4954F1BB47A}">
      <dgm:prSet/>
      <dgm:spPr/>
      <dgm:t>
        <a:bodyPr/>
        <a:lstStyle/>
        <a:p>
          <a:pPr>
            <a:lnSpc>
              <a:spcPct val="100000"/>
            </a:lnSpc>
          </a:pPr>
          <a:r>
            <a:rPr lang="en-US" b="1" i="0"/>
            <a:t>Purpose:</a:t>
          </a:r>
          <a:r>
            <a:rPr lang="en-US" b="0" i="0"/>
            <a:t> Assesses the consistency of alpha, considering tracking error.</a:t>
          </a:r>
          <a:endParaRPr lang="en-US"/>
        </a:p>
      </dgm:t>
    </dgm:pt>
    <dgm:pt modelId="{638A634C-CB23-40CB-85AA-CC29A5B06FE2}" type="parTrans" cxnId="{10AEBC6F-2876-4C54-84FA-11FEA73115F8}">
      <dgm:prSet/>
      <dgm:spPr/>
      <dgm:t>
        <a:bodyPr/>
        <a:lstStyle/>
        <a:p>
          <a:endParaRPr lang="en-US"/>
        </a:p>
      </dgm:t>
    </dgm:pt>
    <dgm:pt modelId="{8DF76133-F198-4207-BB52-58E39944B46B}" type="sibTrans" cxnId="{10AEBC6F-2876-4C54-84FA-11FEA73115F8}">
      <dgm:prSet/>
      <dgm:spPr/>
      <dgm:t>
        <a:bodyPr/>
        <a:lstStyle/>
        <a:p>
          <a:endParaRPr lang="en-US"/>
        </a:p>
      </dgm:t>
    </dgm:pt>
    <dgm:pt modelId="{8F1AA1DE-FCAA-48BE-B419-763D282EA87F}">
      <dgm:prSet/>
      <dgm:spPr/>
      <dgm:t>
        <a:bodyPr/>
        <a:lstStyle/>
        <a:p>
          <a:pPr>
            <a:lnSpc>
              <a:spcPct val="100000"/>
            </a:lnSpc>
          </a:pPr>
          <a:r>
            <a:rPr lang="en-US" b="1" i="0"/>
            <a:t>Key Results:</a:t>
          </a:r>
          <a:r>
            <a:rPr lang="en-US" b="0" i="0"/>
            <a:t> Highest ratios in Decile 9 and Decile 8, signaling effective stock selection.</a:t>
          </a:r>
          <a:endParaRPr lang="en-US"/>
        </a:p>
      </dgm:t>
    </dgm:pt>
    <dgm:pt modelId="{72808602-93E1-41D4-A40B-B0440B89F564}" type="parTrans" cxnId="{FD903FAA-B260-441F-A787-830C4E2F19FF}">
      <dgm:prSet/>
      <dgm:spPr/>
      <dgm:t>
        <a:bodyPr/>
        <a:lstStyle/>
        <a:p>
          <a:endParaRPr lang="en-US"/>
        </a:p>
      </dgm:t>
    </dgm:pt>
    <dgm:pt modelId="{CC212D5B-4DE1-4ED4-B08D-FFDBF177F4DB}" type="sibTrans" cxnId="{FD903FAA-B260-441F-A787-830C4E2F19FF}">
      <dgm:prSet/>
      <dgm:spPr/>
      <dgm:t>
        <a:bodyPr/>
        <a:lstStyle/>
        <a:p>
          <a:endParaRPr lang="en-US"/>
        </a:p>
      </dgm:t>
    </dgm:pt>
    <dgm:pt modelId="{A0447DB6-FC31-424C-92DA-BCF347E7B79F}">
      <dgm:prSet/>
      <dgm:spPr/>
      <dgm:t>
        <a:bodyPr/>
        <a:lstStyle/>
        <a:p>
          <a:pPr>
            <a:lnSpc>
              <a:spcPct val="100000"/>
            </a:lnSpc>
            <a:defRPr b="1"/>
          </a:pPr>
          <a:r>
            <a:rPr lang="en-US" b="1" i="0"/>
            <a:t>Sharpe Ratio</a:t>
          </a:r>
          <a:endParaRPr lang="en-US"/>
        </a:p>
      </dgm:t>
    </dgm:pt>
    <dgm:pt modelId="{ABFC2AD1-91C3-4BCC-917E-22ABC41C790D}" type="parTrans" cxnId="{6D3A2416-2143-4288-A54F-FB29F9D48FB1}">
      <dgm:prSet/>
      <dgm:spPr/>
      <dgm:t>
        <a:bodyPr/>
        <a:lstStyle/>
        <a:p>
          <a:endParaRPr lang="en-US"/>
        </a:p>
      </dgm:t>
    </dgm:pt>
    <dgm:pt modelId="{6A8E6800-A41C-48F5-8EC0-C9C9A70F4E7D}" type="sibTrans" cxnId="{6D3A2416-2143-4288-A54F-FB29F9D48FB1}">
      <dgm:prSet/>
      <dgm:spPr/>
      <dgm:t>
        <a:bodyPr/>
        <a:lstStyle/>
        <a:p>
          <a:endParaRPr lang="en-US"/>
        </a:p>
      </dgm:t>
    </dgm:pt>
    <dgm:pt modelId="{C7CB2FB1-CFB3-4415-B0D3-3B84C460E1E3}">
      <dgm:prSet/>
      <dgm:spPr/>
      <dgm:t>
        <a:bodyPr/>
        <a:lstStyle/>
        <a:p>
          <a:pPr>
            <a:lnSpc>
              <a:spcPct val="100000"/>
            </a:lnSpc>
          </a:pPr>
          <a:r>
            <a:rPr lang="en-US" b="1" i="0"/>
            <a:t>Value:</a:t>
          </a:r>
          <a:r>
            <a:rPr lang="en-US" b="0" i="0"/>
            <a:t> 0.884</a:t>
          </a:r>
          <a:endParaRPr lang="en-US"/>
        </a:p>
      </dgm:t>
    </dgm:pt>
    <dgm:pt modelId="{018DE4F4-8AE5-429E-8F94-95E7ED9C03F8}" type="parTrans" cxnId="{61DAAED5-47FC-4A2F-A58F-1110998FAF38}">
      <dgm:prSet/>
      <dgm:spPr/>
      <dgm:t>
        <a:bodyPr/>
        <a:lstStyle/>
        <a:p>
          <a:endParaRPr lang="en-US"/>
        </a:p>
      </dgm:t>
    </dgm:pt>
    <dgm:pt modelId="{C0458935-9C22-4F5B-B2B1-07DE3DB7D4A1}" type="sibTrans" cxnId="{61DAAED5-47FC-4A2F-A58F-1110998FAF38}">
      <dgm:prSet/>
      <dgm:spPr/>
      <dgm:t>
        <a:bodyPr/>
        <a:lstStyle/>
        <a:p>
          <a:endParaRPr lang="en-US"/>
        </a:p>
      </dgm:t>
    </dgm:pt>
    <dgm:pt modelId="{8E29F89B-92AE-47BB-8340-53663F807701}">
      <dgm:prSet/>
      <dgm:spPr/>
      <dgm:t>
        <a:bodyPr/>
        <a:lstStyle/>
        <a:p>
          <a:pPr>
            <a:lnSpc>
              <a:spcPct val="100000"/>
            </a:lnSpc>
          </a:pPr>
          <a:r>
            <a:rPr lang="en-US" b="1" i="0"/>
            <a:t>Implication:</a:t>
          </a:r>
          <a:r>
            <a:rPr lang="en-US" b="0" i="0"/>
            <a:t> Indicates decent risk-adjusted returns, with room for improvement.</a:t>
          </a:r>
          <a:endParaRPr lang="en-US"/>
        </a:p>
      </dgm:t>
    </dgm:pt>
    <dgm:pt modelId="{51AE4C6E-84B0-49E0-BB69-C70D3390BA07}" type="parTrans" cxnId="{ED7FDE3B-CF74-48C8-AE21-B807AB0E2078}">
      <dgm:prSet/>
      <dgm:spPr/>
      <dgm:t>
        <a:bodyPr/>
        <a:lstStyle/>
        <a:p>
          <a:endParaRPr lang="en-US"/>
        </a:p>
      </dgm:t>
    </dgm:pt>
    <dgm:pt modelId="{725FE8F1-D265-435E-BF8E-8A25D1AD2B21}" type="sibTrans" cxnId="{ED7FDE3B-CF74-48C8-AE21-B807AB0E2078}">
      <dgm:prSet/>
      <dgm:spPr/>
      <dgm:t>
        <a:bodyPr/>
        <a:lstStyle/>
        <a:p>
          <a:endParaRPr lang="en-US"/>
        </a:p>
      </dgm:t>
    </dgm:pt>
    <dgm:pt modelId="{506E886E-F921-4FBB-9F79-7DB5895FE143}">
      <dgm:prSet/>
      <dgm:spPr/>
      <dgm:t>
        <a:bodyPr/>
        <a:lstStyle/>
        <a:p>
          <a:pPr>
            <a:lnSpc>
              <a:spcPct val="100000"/>
            </a:lnSpc>
            <a:defRPr b="1"/>
          </a:pPr>
          <a:r>
            <a:rPr lang="en-US" b="1" i="0"/>
            <a:t>Root Mean Square Error (RMSE)</a:t>
          </a:r>
          <a:endParaRPr lang="en-US"/>
        </a:p>
      </dgm:t>
    </dgm:pt>
    <dgm:pt modelId="{46188CD1-4C28-49ED-B617-70B09A358DD6}" type="parTrans" cxnId="{F68CFEF6-7B4F-4A82-8DF0-44659E655649}">
      <dgm:prSet/>
      <dgm:spPr/>
      <dgm:t>
        <a:bodyPr/>
        <a:lstStyle/>
        <a:p>
          <a:endParaRPr lang="en-US"/>
        </a:p>
      </dgm:t>
    </dgm:pt>
    <dgm:pt modelId="{11047736-EB60-4524-A320-02261586B5FD}" type="sibTrans" cxnId="{F68CFEF6-7B4F-4A82-8DF0-44659E655649}">
      <dgm:prSet/>
      <dgm:spPr/>
      <dgm:t>
        <a:bodyPr/>
        <a:lstStyle/>
        <a:p>
          <a:endParaRPr lang="en-US"/>
        </a:p>
      </dgm:t>
    </dgm:pt>
    <dgm:pt modelId="{F312FE8B-C367-4795-B573-34DDDD4B94BE}">
      <dgm:prSet/>
      <dgm:spPr/>
      <dgm:t>
        <a:bodyPr/>
        <a:lstStyle/>
        <a:p>
          <a:pPr>
            <a:lnSpc>
              <a:spcPct val="100000"/>
            </a:lnSpc>
          </a:pPr>
          <a:r>
            <a:rPr lang="en-US" b="1" i="0"/>
            <a:t>Value:</a:t>
          </a:r>
          <a:r>
            <a:rPr lang="en-US" b="0" i="0"/>
            <a:t> 0.1895</a:t>
          </a:r>
          <a:endParaRPr lang="en-US"/>
        </a:p>
      </dgm:t>
    </dgm:pt>
    <dgm:pt modelId="{50261B0A-9FAC-4FAE-8248-B120F7F1ACBC}" type="parTrans" cxnId="{E8A34023-5976-4C54-A1BC-78E518852FCA}">
      <dgm:prSet/>
      <dgm:spPr/>
      <dgm:t>
        <a:bodyPr/>
        <a:lstStyle/>
        <a:p>
          <a:endParaRPr lang="en-US"/>
        </a:p>
      </dgm:t>
    </dgm:pt>
    <dgm:pt modelId="{7B283069-1843-44B6-8FB1-090F8FD415DF}" type="sibTrans" cxnId="{E8A34023-5976-4C54-A1BC-78E518852FCA}">
      <dgm:prSet/>
      <dgm:spPr/>
      <dgm:t>
        <a:bodyPr/>
        <a:lstStyle/>
        <a:p>
          <a:endParaRPr lang="en-US"/>
        </a:p>
      </dgm:t>
    </dgm:pt>
    <dgm:pt modelId="{A11F743F-714E-4F39-8BBB-E93BFF076A29}">
      <dgm:prSet/>
      <dgm:spPr/>
      <dgm:t>
        <a:bodyPr/>
        <a:lstStyle/>
        <a:p>
          <a:pPr>
            <a:lnSpc>
              <a:spcPct val="100000"/>
            </a:lnSpc>
          </a:pPr>
          <a:r>
            <a:rPr lang="en-US" b="1" i="0"/>
            <a:t>Relevance:</a:t>
          </a:r>
          <a:r>
            <a:rPr lang="en-US" b="0" i="0"/>
            <a:t> Represents the average magnitude of the prediction errors, pointing towards accuracy metrics.</a:t>
          </a:r>
          <a:endParaRPr lang="en-US"/>
        </a:p>
      </dgm:t>
    </dgm:pt>
    <dgm:pt modelId="{D5865E4B-1F66-48BC-8BE1-9A2D64300EF8}" type="parTrans" cxnId="{AC10DF4F-0840-49F0-86E8-119D497BDC58}">
      <dgm:prSet/>
      <dgm:spPr/>
      <dgm:t>
        <a:bodyPr/>
        <a:lstStyle/>
        <a:p>
          <a:endParaRPr lang="en-US"/>
        </a:p>
      </dgm:t>
    </dgm:pt>
    <dgm:pt modelId="{8137FD64-4187-4521-B9C3-750587C5D8EB}" type="sibTrans" cxnId="{AC10DF4F-0840-49F0-86E8-119D497BDC58}">
      <dgm:prSet/>
      <dgm:spPr/>
      <dgm:t>
        <a:bodyPr/>
        <a:lstStyle/>
        <a:p>
          <a:endParaRPr lang="en-US"/>
        </a:p>
      </dgm:t>
    </dgm:pt>
    <dgm:pt modelId="{028A2FEA-64F6-4502-9F46-B506C942165C}" type="pres">
      <dgm:prSet presAssocID="{AC1C3BB1-9FA4-4FC9-AB70-F3299DB9E4C4}" presName="root" presStyleCnt="0">
        <dgm:presLayoutVars>
          <dgm:dir/>
          <dgm:resizeHandles val="exact"/>
        </dgm:presLayoutVars>
      </dgm:prSet>
      <dgm:spPr/>
    </dgm:pt>
    <dgm:pt modelId="{DEE02E84-4D47-4E45-B1E8-A493569B49D3}" type="pres">
      <dgm:prSet presAssocID="{69895007-C0F4-4589-A94B-84323A12CD31}" presName="compNode" presStyleCnt="0"/>
      <dgm:spPr/>
    </dgm:pt>
    <dgm:pt modelId="{52D625FB-FB67-4898-9113-42F79BA6DABB}" type="pres">
      <dgm:prSet presAssocID="{69895007-C0F4-4589-A94B-84323A12CD3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cale"/>
        </a:ext>
      </dgm:extLst>
    </dgm:pt>
    <dgm:pt modelId="{B6A920FD-071D-43EB-BAA1-B7DB820226C8}" type="pres">
      <dgm:prSet presAssocID="{69895007-C0F4-4589-A94B-84323A12CD31}" presName="iconSpace" presStyleCnt="0"/>
      <dgm:spPr/>
    </dgm:pt>
    <dgm:pt modelId="{8217F1F4-5908-4EDF-B653-A47C49FA5A5E}" type="pres">
      <dgm:prSet presAssocID="{69895007-C0F4-4589-A94B-84323A12CD31}" presName="parTx" presStyleLbl="revTx" presStyleIdx="0" presStyleCnt="8">
        <dgm:presLayoutVars>
          <dgm:chMax val="0"/>
          <dgm:chPref val="0"/>
        </dgm:presLayoutVars>
      </dgm:prSet>
      <dgm:spPr/>
    </dgm:pt>
    <dgm:pt modelId="{FBC86079-1343-414A-9284-0050BBC7A732}" type="pres">
      <dgm:prSet presAssocID="{69895007-C0F4-4589-A94B-84323A12CD31}" presName="txSpace" presStyleCnt="0"/>
      <dgm:spPr/>
    </dgm:pt>
    <dgm:pt modelId="{B9BB5D3E-9BCA-4C6D-AF29-494B0BC229B9}" type="pres">
      <dgm:prSet presAssocID="{69895007-C0F4-4589-A94B-84323A12CD31}" presName="desTx" presStyleLbl="revTx" presStyleIdx="1" presStyleCnt="8">
        <dgm:presLayoutVars/>
      </dgm:prSet>
      <dgm:spPr/>
    </dgm:pt>
    <dgm:pt modelId="{F729C23A-46DC-4441-B71B-310C63B747B9}" type="pres">
      <dgm:prSet presAssocID="{2170E1BE-7A1A-4EBB-B0D2-42921F96EA59}" presName="sibTrans" presStyleCnt="0"/>
      <dgm:spPr/>
    </dgm:pt>
    <dgm:pt modelId="{780CE856-7389-4275-A4F0-66CB5D8A2D35}" type="pres">
      <dgm:prSet presAssocID="{B2F2F57C-FB90-4459-9338-EFCFCEFECA68}" presName="compNode" presStyleCnt="0"/>
      <dgm:spPr/>
    </dgm:pt>
    <dgm:pt modelId="{0E56C329-9FB2-49DF-8DCF-AD45CB4724F0}" type="pres">
      <dgm:prSet presAssocID="{B2F2F57C-FB90-4459-9338-EFCFCEFECA6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0BBDEE7A-9F8C-4800-8502-81BB156313EB}" type="pres">
      <dgm:prSet presAssocID="{B2F2F57C-FB90-4459-9338-EFCFCEFECA68}" presName="iconSpace" presStyleCnt="0"/>
      <dgm:spPr/>
    </dgm:pt>
    <dgm:pt modelId="{95138B8E-6550-4958-A935-ED573AEE545E}" type="pres">
      <dgm:prSet presAssocID="{B2F2F57C-FB90-4459-9338-EFCFCEFECA68}" presName="parTx" presStyleLbl="revTx" presStyleIdx="2" presStyleCnt="8">
        <dgm:presLayoutVars>
          <dgm:chMax val="0"/>
          <dgm:chPref val="0"/>
        </dgm:presLayoutVars>
      </dgm:prSet>
      <dgm:spPr/>
    </dgm:pt>
    <dgm:pt modelId="{84C97524-4D66-4CCE-A494-88F6CC9680B2}" type="pres">
      <dgm:prSet presAssocID="{B2F2F57C-FB90-4459-9338-EFCFCEFECA68}" presName="txSpace" presStyleCnt="0"/>
      <dgm:spPr/>
    </dgm:pt>
    <dgm:pt modelId="{691F7636-CE83-4A71-AB1C-CD25EE2AF7E7}" type="pres">
      <dgm:prSet presAssocID="{B2F2F57C-FB90-4459-9338-EFCFCEFECA68}" presName="desTx" presStyleLbl="revTx" presStyleIdx="3" presStyleCnt="8">
        <dgm:presLayoutVars/>
      </dgm:prSet>
      <dgm:spPr/>
    </dgm:pt>
    <dgm:pt modelId="{75139940-88FB-49A1-9C79-1F7BB01128B4}" type="pres">
      <dgm:prSet presAssocID="{84FEA3B0-70F3-4D35-855B-87D7A8F59CF6}" presName="sibTrans" presStyleCnt="0"/>
      <dgm:spPr/>
    </dgm:pt>
    <dgm:pt modelId="{25668916-9714-461F-8C26-7DD58647ABDB}" type="pres">
      <dgm:prSet presAssocID="{A0447DB6-FC31-424C-92DA-BCF347E7B79F}" presName="compNode" presStyleCnt="0"/>
      <dgm:spPr/>
    </dgm:pt>
    <dgm:pt modelId="{F5AB416B-73E8-46CF-B9C2-E76648776833}" type="pres">
      <dgm:prSet presAssocID="{A0447DB6-FC31-424C-92DA-BCF347E7B79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llar"/>
        </a:ext>
      </dgm:extLst>
    </dgm:pt>
    <dgm:pt modelId="{56ADC54F-5D58-49E3-83A9-25CD31C22EE6}" type="pres">
      <dgm:prSet presAssocID="{A0447DB6-FC31-424C-92DA-BCF347E7B79F}" presName="iconSpace" presStyleCnt="0"/>
      <dgm:spPr/>
    </dgm:pt>
    <dgm:pt modelId="{0CB9B30D-E9E4-4783-ACEF-1B0CE35AAB83}" type="pres">
      <dgm:prSet presAssocID="{A0447DB6-FC31-424C-92DA-BCF347E7B79F}" presName="parTx" presStyleLbl="revTx" presStyleIdx="4" presStyleCnt="8">
        <dgm:presLayoutVars>
          <dgm:chMax val="0"/>
          <dgm:chPref val="0"/>
        </dgm:presLayoutVars>
      </dgm:prSet>
      <dgm:spPr/>
    </dgm:pt>
    <dgm:pt modelId="{A3CC8351-4AB9-42F8-A7E9-541560B58094}" type="pres">
      <dgm:prSet presAssocID="{A0447DB6-FC31-424C-92DA-BCF347E7B79F}" presName="txSpace" presStyleCnt="0"/>
      <dgm:spPr/>
    </dgm:pt>
    <dgm:pt modelId="{50766E9F-6C38-4667-ADF8-94FC16141CF5}" type="pres">
      <dgm:prSet presAssocID="{A0447DB6-FC31-424C-92DA-BCF347E7B79F}" presName="desTx" presStyleLbl="revTx" presStyleIdx="5" presStyleCnt="8">
        <dgm:presLayoutVars/>
      </dgm:prSet>
      <dgm:spPr/>
    </dgm:pt>
    <dgm:pt modelId="{A042835B-077D-4309-B0A9-1B5CC1DCCDE6}" type="pres">
      <dgm:prSet presAssocID="{6A8E6800-A41C-48F5-8EC0-C9C9A70F4E7D}" presName="sibTrans" presStyleCnt="0"/>
      <dgm:spPr/>
    </dgm:pt>
    <dgm:pt modelId="{9EC39453-2F04-4014-8EA7-8B9B414DA104}" type="pres">
      <dgm:prSet presAssocID="{506E886E-F921-4FBB-9F79-7DB5895FE143}" presName="compNode" presStyleCnt="0"/>
      <dgm:spPr/>
    </dgm:pt>
    <dgm:pt modelId="{22AE959F-C572-4619-B8F1-99FB6C7F7E1C}" type="pres">
      <dgm:prSet presAssocID="{506E886E-F921-4FBB-9F79-7DB5895FE14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ice"/>
        </a:ext>
      </dgm:extLst>
    </dgm:pt>
    <dgm:pt modelId="{A051B5EF-02AF-4E3A-B1EA-1CFF47BBD350}" type="pres">
      <dgm:prSet presAssocID="{506E886E-F921-4FBB-9F79-7DB5895FE143}" presName="iconSpace" presStyleCnt="0"/>
      <dgm:spPr/>
    </dgm:pt>
    <dgm:pt modelId="{A4B73721-37A9-4702-9FEE-7C99317496EF}" type="pres">
      <dgm:prSet presAssocID="{506E886E-F921-4FBB-9F79-7DB5895FE143}" presName="parTx" presStyleLbl="revTx" presStyleIdx="6" presStyleCnt="8">
        <dgm:presLayoutVars>
          <dgm:chMax val="0"/>
          <dgm:chPref val="0"/>
        </dgm:presLayoutVars>
      </dgm:prSet>
      <dgm:spPr/>
    </dgm:pt>
    <dgm:pt modelId="{08C9174F-A153-46C4-8A0F-32E2BED1E9BA}" type="pres">
      <dgm:prSet presAssocID="{506E886E-F921-4FBB-9F79-7DB5895FE143}" presName="txSpace" presStyleCnt="0"/>
      <dgm:spPr/>
    </dgm:pt>
    <dgm:pt modelId="{0BE558C8-ED52-4CB3-A070-CE91E4CBC356}" type="pres">
      <dgm:prSet presAssocID="{506E886E-F921-4FBB-9F79-7DB5895FE143}" presName="desTx" presStyleLbl="revTx" presStyleIdx="7" presStyleCnt="8">
        <dgm:presLayoutVars/>
      </dgm:prSet>
      <dgm:spPr/>
    </dgm:pt>
  </dgm:ptLst>
  <dgm:cxnLst>
    <dgm:cxn modelId="{15CBCA13-9DBB-4527-8292-1B0D318DBF51}" type="presOf" srcId="{F312FE8B-C367-4795-B573-34DDDD4B94BE}" destId="{0BE558C8-ED52-4CB3-A070-CE91E4CBC356}" srcOrd="0" destOrd="0" presId="urn:microsoft.com/office/officeart/2018/5/layout/CenteredIconLabelDescriptionList"/>
    <dgm:cxn modelId="{6D3A2416-2143-4288-A54F-FB29F9D48FB1}" srcId="{AC1C3BB1-9FA4-4FC9-AB70-F3299DB9E4C4}" destId="{A0447DB6-FC31-424C-92DA-BCF347E7B79F}" srcOrd="2" destOrd="0" parTransId="{ABFC2AD1-91C3-4BCC-917E-22ABC41C790D}" sibTransId="{6A8E6800-A41C-48F5-8EC0-C9C9A70F4E7D}"/>
    <dgm:cxn modelId="{E8A34023-5976-4C54-A1BC-78E518852FCA}" srcId="{506E886E-F921-4FBB-9F79-7DB5895FE143}" destId="{F312FE8B-C367-4795-B573-34DDDD4B94BE}" srcOrd="0" destOrd="0" parTransId="{50261B0A-9FAC-4FAE-8248-B120F7F1ACBC}" sibTransId="{7B283069-1843-44B6-8FB1-090F8FD415DF}"/>
    <dgm:cxn modelId="{AD07D82E-E398-454C-93DE-85D22C011521}" srcId="{AC1C3BB1-9FA4-4FC9-AB70-F3299DB9E4C4}" destId="{B2F2F57C-FB90-4459-9338-EFCFCEFECA68}" srcOrd="1" destOrd="0" parTransId="{9A6B828D-B36B-4862-A826-FAEAB0709103}" sibTransId="{84FEA3B0-70F3-4D35-855B-87D7A8F59CF6}"/>
    <dgm:cxn modelId="{12692634-5050-441F-B187-3EEE8728B34D}" type="presOf" srcId="{A0447DB6-FC31-424C-92DA-BCF347E7B79F}" destId="{0CB9B30D-E9E4-4783-ACEF-1B0CE35AAB83}" srcOrd="0" destOrd="0" presId="urn:microsoft.com/office/officeart/2018/5/layout/CenteredIconLabelDescriptionList"/>
    <dgm:cxn modelId="{ED7FDE3B-CF74-48C8-AE21-B807AB0E2078}" srcId="{A0447DB6-FC31-424C-92DA-BCF347E7B79F}" destId="{8E29F89B-92AE-47BB-8340-53663F807701}" srcOrd="1" destOrd="0" parTransId="{51AE4C6E-84B0-49E0-BB69-C70D3390BA07}" sibTransId="{725FE8F1-D265-435E-BF8E-8A25D1AD2B21}"/>
    <dgm:cxn modelId="{12319143-B36D-4C12-8A43-17F2AC283842}" type="presOf" srcId="{A11F743F-714E-4F39-8BBB-E93BFF076A29}" destId="{0BE558C8-ED52-4CB3-A070-CE91E4CBC356}" srcOrd="0" destOrd="1" presId="urn:microsoft.com/office/officeart/2018/5/layout/CenteredIconLabelDescriptionList"/>
    <dgm:cxn modelId="{F9709169-7BCF-4014-A7F1-2F2FE2FF1082}" type="presOf" srcId="{8E29F89B-92AE-47BB-8340-53663F807701}" destId="{50766E9F-6C38-4667-ADF8-94FC16141CF5}" srcOrd="0" destOrd="1" presId="urn:microsoft.com/office/officeart/2018/5/layout/CenteredIconLabelDescriptionList"/>
    <dgm:cxn modelId="{10AEBC6F-2876-4C54-84FA-11FEA73115F8}" srcId="{B2F2F57C-FB90-4459-9338-EFCFCEFECA68}" destId="{4C320D99-7042-49E7-957D-E4954F1BB47A}" srcOrd="0" destOrd="0" parTransId="{638A634C-CB23-40CB-85AA-CC29A5B06FE2}" sibTransId="{8DF76133-F198-4207-BB52-58E39944B46B}"/>
    <dgm:cxn modelId="{AC10DF4F-0840-49F0-86E8-119D497BDC58}" srcId="{506E886E-F921-4FBB-9F79-7DB5895FE143}" destId="{A11F743F-714E-4F39-8BBB-E93BFF076A29}" srcOrd="1" destOrd="0" parTransId="{D5865E4B-1F66-48BC-8BE1-9A2D64300EF8}" sibTransId="{8137FD64-4187-4521-B9C3-750587C5D8EB}"/>
    <dgm:cxn modelId="{28A9EC6F-B696-47D8-AB74-7FA85EA80564}" type="presOf" srcId="{69895007-C0F4-4589-A94B-84323A12CD31}" destId="{8217F1F4-5908-4EDF-B653-A47C49FA5A5E}" srcOrd="0" destOrd="0" presId="urn:microsoft.com/office/officeart/2018/5/layout/CenteredIconLabelDescriptionList"/>
    <dgm:cxn modelId="{B727C871-BAA0-4099-966F-6FBE644F3AF8}" type="presOf" srcId="{4C320D99-7042-49E7-957D-E4954F1BB47A}" destId="{691F7636-CE83-4A71-AB1C-CD25EE2AF7E7}" srcOrd="0" destOrd="0" presId="urn:microsoft.com/office/officeart/2018/5/layout/CenteredIconLabelDescriptionList"/>
    <dgm:cxn modelId="{D7FDA475-90C2-4A9C-B448-F6B848779936}" type="presOf" srcId="{C7CB2FB1-CFB3-4415-B0D3-3B84C460E1E3}" destId="{50766E9F-6C38-4667-ADF8-94FC16141CF5}" srcOrd="0" destOrd="0" presId="urn:microsoft.com/office/officeart/2018/5/layout/CenteredIconLabelDescriptionList"/>
    <dgm:cxn modelId="{1BD60A7A-0CFB-469B-89CC-532A3C67D5D2}" srcId="{AC1C3BB1-9FA4-4FC9-AB70-F3299DB9E4C4}" destId="{69895007-C0F4-4589-A94B-84323A12CD31}" srcOrd="0" destOrd="0" parTransId="{7E1749A3-72B8-415B-A4E2-5ED4EAED1029}" sibTransId="{2170E1BE-7A1A-4EBB-B0D2-42921F96EA59}"/>
    <dgm:cxn modelId="{8F0E5E8D-B2C8-4820-92D5-24D7C8352D74}" type="presOf" srcId="{EFEE1C44-D592-4532-9081-C84E342C4291}" destId="{B9BB5D3E-9BCA-4C6D-AF29-494B0BC229B9}" srcOrd="0" destOrd="0" presId="urn:microsoft.com/office/officeart/2018/5/layout/CenteredIconLabelDescriptionList"/>
    <dgm:cxn modelId="{E024F198-2E57-441E-B41D-2AFA7E1E1923}" type="presOf" srcId="{506E886E-F921-4FBB-9F79-7DB5895FE143}" destId="{A4B73721-37A9-4702-9FEE-7C99317496EF}" srcOrd="0" destOrd="0" presId="urn:microsoft.com/office/officeart/2018/5/layout/CenteredIconLabelDescriptionList"/>
    <dgm:cxn modelId="{E848BA99-32AB-49D8-BB07-E4CD7B358F02}" type="presOf" srcId="{8F1AA1DE-FCAA-48BE-B419-763D282EA87F}" destId="{691F7636-CE83-4A71-AB1C-CD25EE2AF7E7}" srcOrd="0" destOrd="1" presId="urn:microsoft.com/office/officeart/2018/5/layout/CenteredIconLabelDescriptionList"/>
    <dgm:cxn modelId="{FD903FAA-B260-441F-A787-830C4E2F19FF}" srcId="{B2F2F57C-FB90-4459-9338-EFCFCEFECA68}" destId="{8F1AA1DE-FCAA-48BE-B419-763D282EA87F}" srcOrd="1" destOrd="0" parTransId="{72808602-93E1-41D4-A40B-B0440B89F564}" sibTransId="{CC212D5B-4DE1-4ED4-B08D-FFDBF177F4DB}"/>
    <dgm:cxn modelId="{542F76AB-0B0B-45FF-9369-ACA02D35AFD1}" srcId="{69895007-C0F4-4589-A94B-84323A12CD31}" destId="{EFEE1C44-D592-4532-9081-C84E342C4291}" srcOrd="0" destOrd="0" parTransId="{43F3AE2C-394F-4698-A80D-52139AE8DCCC}" sibTransId="{1BFE449D-91DE-4C32-8931-4C09F764C634}"/>
    <dgm:cxn modelId="{2F459DCB-D714-4A29-AED9-14F1296CC30C}" type="presOf" srcId="{AC1C3BB1-9FA4-4FC9-AB70-F3299DB9E4C4}" destId="{028A2FEA-64F6-4502-9F46-B506C942165C}" srcOrd="0" destOrd="0" presId="urn:microsoft.com/office/officeart/2018/5/layout/CenteredIconLabelDescriptionList"/>
    <dgm:cxn modelId="{61DAAED5-47FC-4A2F-A58F-1110998FAF38}" srcId="{A0447DB6-FC31-424C-92DA-BCF347E7B79F}" destId="{C7CB2FB1-CFB3-4415-B0D3-3B84C460E1E3}" srcOrd="0" destOrd="0" parTransId="{018DE4F4-8AE5-429E-8F94-95E7ED9C03F8}" sibTransId="{C0458935-9C22-4F5B-B2B1-07DE3DB7D4A1}"/>
    <dgm:cxn modelId="{A85189D9-4FBB-4195-B199-0DF5CD7ABA07}" type="presOf" srcId="{32736DB6-17DE-485C-823F-A2D2818834C6}" destId="{B9BB5D3E-9BCA-4C6D-AF29-494B0BC229B9}" srcOrd="0" destOrd="1" presId="urn:microsoft.com/office/officeart/2018/5/layout/CenteredIconLabelDescriptionList"/>
    <dgm:cxn modelId="{F68CFEF6-7B4F-4A82-8DF0-44659E655649}" srcId="{AC1C3BB1-9FA4-4FC9-AB70-F3299DB9E4C4}" destId="{506E886E-F921-4FBB-9F79-7DB5895FE143}" srcOrd="3" destOrd="0" parTransId="{46188CD1-4C28-49ED-B617-70B09A358DD6}" sibTransId="{11047736-EB60-4524-A320-02261586B5FD}"/>
    <dgm:cxn modelId="{ABC786FA-A354-4CDB-85CA-0BF93C9442D3}" srcId="{69895007-C0F4-4589-A94B-84323A12CD31}" destId="{32736DB6-17DE-485C-823F-A2D2818834C6}" srcOrd="1" destOrd="0" parTransId="{77A13B2E-E90D-421A-AB4E-9A82B384E680}" sibTransId="{35F48426-8C74-4F4E-A421-D4920D6F2524}"/>
    <dgm:cxn modelId="{388B89FA-6AEC-4E35-AD49-C827368BF10C}" type="presOf" srcId="{B2F2F57C-FB90-4459-9338-EFCFCEFECA68}" destId="{95138B8E-6550-4958-A935-ED573AEE545E}" srcOrd="0" destOrd="0" presId="urn:microsoft.com/office/officeart/2018/5/layout/CenteredIconLabelDescriptionList"/>
    <dgm:cxn modelId="{C37022D1-B1B2-4AC1-8F58-7E754E9CA93F}" type="presParOf" srcId="{028A2FEA-64F6-4502-9F46-B506C942165C}" destId="{DEE02E84-4D47-4E45-B1E8-A493569B49D3}" srcOrd="0" destOrd="0" presId="urn:microsoft.com/office/officeart/2018/5/layout/CenteredIconLabelDescriptionList"/>
    <dgm:cxn modelId="{0F8A4ADF-73A1-4EBA-B636-A1B219A4E2D5}" type="presParOf" srcId="{DEE02E84-4D47-4E45-B1E8-A493569B49D3}" destId="{52D625FB-FB67-4898-9113-42F79BA6DABB}" srcOrd="0" destOrd="0" presId="urn:microsoft.com/office/officeart/2018/5/layout/CenteredIconLabelDescriptionList"/>
    <dgm:cxn modelId="{E1EB3728-DB21-429A-A82D-6DE5648CE2EA}" type="presParOf" srcId="{DEE02E84-4D47-4E45-B1E8-A493569B49D3}" destId="{B6A920FD-071D-43EB-BAA1-B7DB820226C8}" srcOrd="1" destOrd="0" presId="urn:microsoft.com/office/officeart/2018/5/layout/CenteredIconLabelDescriptionList"/>
    <dgm:cxn modelId="{3FF3742E-3F71-4569-A9FC-69CD07452BC1}" type="presParOf" srcId="{DEE02E84-4D47-4E45-B1E8-A493569B49D3}" destId="{8217F1F4-5908-4EDF-B653-A47C49FA5A5E}" srcOrd="2" destOrd="0" presId="urn:microsoft.com/office/officeart/2018/5/layout/CenteredIconLabelDescriptionList"/>
    <dgm:cxn modelId="{2240D788-B5CA-498C-979E-7A2AE9DA84A3}" type="presParOf" srcId="{DEE02E84-4D47-4E45-B1E8-A493569B49D3}" destId="{FBC86079-1343-414A-9284-0050BBC7A732}" srcOrd="3" destOrd="0" presId="urn:microsoft.com/office/officeart/2018/5/layout/CenteredIconLabelDescriptionList"/>
    <dgm:cxn modelId="{8BA2A284-2E8D-45C0-8B0F-D0504F45FEA0}" type="presParOf" srcId="{DEE02E84-4D47-4E45-B1E8-A493569B49D3}" destId="{B9BB5D3E-9BCA-4C6D-AF29-494B0BC229B9}" srcOrd="4" destOrd="0" presId="urn:microsoft.com/office/officeart/2018/5/layout/CenteredIconLabelDescriptionList"/>
    <dgm:cxn modelId="{7FCBA018-E1D2-414E-A52A-9B0B9814C5CD}" type="presParOf" srcId="{028A2FEA-64F6-4502-9F46-B506C942165C}" destId="{F729C23A-46DC-4441-B71B-310C63B747B9}" srcOrd="1" destOrd="0" presId="urn:microsoft.com/office/officeart/2018/5/layout/CenteredIconLabelDescriptionList"/>
    <dgm:cxn modelId="{C791B9AF-0279-4D28-9704-872070790BC0}" type="presParOf" srcId="{028A2FEA-64F6-4502-9F46-B506C942165C}" destId="{780CE856-7389-4275-A4F0-66CB5D8A2D35}" srcOrd="2" destOrd="0" presId="urn:microsoft.com/office/officeart/2018/5/layout/CenteredIconLabelDescriptionList"/>
    <dgm:cxn modelId="{170D4CAA-775A-4FE4-9AE0-E7EAD3421CAA}" type="presParOf" srcId="{780CE856-7389-4275-A4F0-66CB5D8A2D35}" destId="{0E56C329-9FB2-49DF-8DCF-AD45CB4724F0}" srcOrd="0" destOrd="0" presId="urn:microsoft.com/office/officeart/2018/5/layout/CenteredIconLabelDescriptionList"/>
    <dgm:cxn modelId="{16CAECF1-F0A0-4B5E-BFF0-066BA197B7A0}" type="presParOf" srcId="{780CE856-7389-4275-A4F0-66CB5D8A2D35}" destId="{0BBDEE7A-9F8C-4800-8502-81BB156313EB}" srcOrd="1" destOrd="0" presId="urn:microsoft.com/office/officeart/2018/5/layout/CenteredIconLabelDescriptionList"/>
    <dgm:cxn modelId="{D5FA6F5C-457B-477B-9E2F-18C5AFD523F5}" type="presParOf" srcId="{780CE856-7389-4275-A4F0-66CB5D8A2D35}" destId="{95138B8E-6550-4958-A935-ED573AEE545E}" srcOrd="2" destOrd="0" presId="urn:microsoft.com/office/officeart/2018/5/layout/CenteredIconLabelDescriptionList"/>
    <dgm:cxn modelId="{AD965008-B785-4D44-948E-4D2870FC9F88}" type="presParOf" srcId="{780CE856-7389-4275-A4F0-66CB5D8A2D35}" destId="{84C97524-4D66-4CCE-A494-88F6CC9680B2}" srcOrd="3" destOrd="0" presId="urn:microsoft.com/office/officeart/2018/5/layout/CenteredIconLabelDescriptionList"/>
    <dgm:cxn modelId="{8D8760DC-FA77-4F17-82EE-B48815E258CB}" type="presParOf" srcId="{780CE856-7389-4275-A4F0-66CB5D8A2D35}" destId="{691F7636-CE83-4A71-AB1C-CD25EE2AF7E7}" srcOrd="4" destOrd="0" presId="urn:microsoft.com/office/officeart/2018/5/layout/CenteredIconLabelDescriptionList"/>
    <dgm:cxn modelId="{99E76E35-1A12-4233-B71E-F3AC9CC16985}" type="presParOf" srcId="{028A2FEA-64F6-4502-9F46-B506C942165C}" destId="{75139940-88FB-49A1-9C79-1F7BB01128B4}" srcOrd="3" destOrd="0" presId="urn:microsoft.com/office/officeart/2018/5/layout/CenteredIconLabelDescriptionList"/>
    <dgm:cxn modelId="{8221CBAE-9DCF-40B6-BA34-64E7C2000DDA}" type="presParOf" srcId="{028A2FEA-64F6-4502-9F46-B506C942165C}" destId="{25668916-9714-461F-8C26-7DD58647ABDB}" srcOrd="4" destOrd="0" presId="urn:microsoft.com/office/officeart/2018/5/layout/CenteredIconLabelDescriptionList"/>
    <dgm:cxn modelId="{42660839-FC17-4F5C-AEFB-4153C17B1519}" type="presParOf" srcId="{25668916-9714-461F-8C26-7DD58647ABDB}" destId="{F5AB416B-73E8-46CF-B9C2-E76648776833}" srcOrd="0" destOrd="0" presId="urn:microsoft.com/office/officeart/2018/5/layout/CenteredIconLabelDescriptionList"/>
    <dgm:cxn modelId="{AD071E38-742A-45EA-85D8-E25952155803}" type="presParOf" srcId="{25668916-9714-461F-8C26-7DD58647ABDB}" destId="{56ADC54F-5D58-49E3-83A9-25CD31C22EE6}" srcOrd="1" destOrd="0" presId="urn:microsoft.com/office/officeart/2018/5/layout/CenteredIconLabelDescriptionList"/>
    <dgm:cxn modelId="{3FDD2C9E-C697-4909-965F-6853616BA670}" type="presParOf" srcId="{25668916-9714-461F-8C26-7DD58647ABDB}" destId="{0CB9B30D-E9E4-4783-ACEF-1B0CE35AAB83}" srcOrd="2" destOrd="0" presId="urn:microsoft.com/office/officeart/2018/5/layout/CenteredIconLabelDescriptionList"/>
    <dgm:cxn modelId="{232B05B7-9291-474A-B8E7-CAAA9B9A1A20}" type="presParOf" srcId="{25668916-9714-461F-8C26-7DD58647ABDB}" destId="{A3CC8351-4AB9-42F8-A7E9-541560B58094}" srcOrd="3" destOrd="0" presId="urn:microsoft.com/office/officeart/2018/5/layout/CenteredIconLabelDescriptionList"/>
    <dgm:cxn modelId="{CF7B169C-C29A-4AF1-8924-D961246A8E44}" type="presParOf" srcId="{25668916-9714-461F-8C26-7DD58647ABDB}" destId="{50766E9F-6C38-4667-ADF8-94FC16141CF5}" srcOrd="4" destOrd="0" presId="urn:microsoft.com/office/officeart/2018/5/layout/CenteredIconLabelDescriptionList"/>
    <dgm:cxn modelId="{2B5F095A-C7B5-49D8-88AD-2327B36AB5A6}" type="presParOf" srcId="{028A2FEA-64F6-4502-9F46-B506C942165C}" destId="{A042835B-077D-4309-B0A9-1B5CC1DCCDE6}" srcOrd="5" destOrd="0" presId="urn:microsoft.com/office/officeart/2018/5/layout/CenteredIconLabelDescriptionList"/>
    <dgm:cxn modelId="{060DAFC3-5CB8-4801-8CE2-3004D7D43260}" type="presParOf" srcId="{028A2FEA-64F6-4502-9F46-B506C942165C}" destId="{9EC39453-2F04-4014-8EA7-8B9B414DA104}" srcOrd="6" destOrd="0" presId="urn:microsoft.com/office/officeart/2018/5/layout/CenteredIconLabelDescriptionList"/>
    <dgm:cxn modelId="{DF0FF287-2B75-4510-BCA2-1651A07D59EA}" type="presParOf" srcId="{9EC39453-2F04-4014-8EA7-8B9B414DA104}" destId="{22AE959F-C572-4619-B8F1-99FB6C7F7E1C}" srcOrd="0" destOrd="0" presId="urn:microsoft.com/office/officeart/2018/5/layout/CenteredIconLabelDescriptionList"/>
    <dgm:cxn modelId="{C36F0DB4-B430-4D6A-A9E1-5DC7C77C283B}" type="presParOf" srcId="{9EC39453-2F04-4014-8EA7-8B9B414DA104}" destId="{A051B5EF-02AF-4E3A-B1EA-1CFF47BBD350}" srcOrd="1" destOrd="0" presId="urn:microsoft.com/office/officeart/2018/5/layout/CenteredIconLabelDescriptionList"/>
    <dgm:cxn modelId="{AADC2823-4221-4FAB-8C95-97FC0482741A}" type="presParOf" srcId="{9EC39453-2F04-4014-8EA7-8B9B414DA104}" destId="{A4B73721-37A9-4702-9FEE-7C99317496EF}" srcOrd="2" destOrd="0" presId="urn:microsoft.com/office/officeart/2018/5/layout/CenteredIconLabelDescriptionList"/>
    <dgm:cxn modelId="{E9290840-BF87-4AB9-9CAE-7D0A71F069BE}" type="presParOf" srcId="{9EC39453-2F04-4014-8EA7-8B9B414DA104}" destId="{08C9174F-A153-46C4-8A0F-32E2BED1E9BA}" srcOrd="3" destOrd="0" presId="urn:microsoft.com/office/officeart/2018/5/layout/CenteredIconLabelDescriptionList"/>
    <dgm:cxn modelId="{73A07BC6-D2BE-4972-A4AC-17E56D829001}" type="presParOf" srcId="{9EC39453-2F04-4014-8EA7-8B9B414DA104}" destId="{0BE558C8-ED52-4CB3-A070-CE91E4CBC356}"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EAD88-AE64-47FC-8E95-DBD6F4482AB3}">
      <dsp:nvSpPr>
        <dsp:cNvPr id="0" name=""/>
        <dsp:cNvSpPr/>
      </dsp:nvSpPr>
      <dsp:spPr>
        <a:xfrm>
          <a:off x="0" y="53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C2AD13-19D5-44CE-AF09-16CFB716E707}">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13FB25-4DF0-47BD-B42C-F30CE18B4FE7}">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90000"/>
            </a:lnSpc>
            <a:spcBef>
              <a:spcPct val="0"/>
            </a:spcBef>
            <a:spcAft>
              <a:spcPct val="35000"/>
            </a:spcAft>
            <a:buNone/>
          </a:pPr>
          <a:r>
            <a:rPr lang="en-US" sz="1700" b="1" i="0" kern="1200"/>
            <a:t>Why Random Forest? – Captures complex relationships in financial data</a:t>
          </a:r>
        </a:p>
        <a:p>
          <a:pPr marL="0" lvl="0" indent="0" algn="l" defTabSz="755650">
            <a:lnSpc>
              <a:spcPct val="90000"/>
            </a:lnSpc>
            <a:spcBef>
              <a:spcPct val="0"/>
            </a:spcBef>
            <a:spcAft>
              <a:spcPct val="35000"/>
            </a:spcAft>
            <a:buNone/>
          </a:pPr>
          <a:r>
            <a:rPr lang="en-US" sz="1700" kern="1200"/>
            <a:t>Fit many trees using subsets of signals (features) to fit each tree with random samples drawn from training data</a:t>
          </a:r>
        </a:p>
      </dsp:txBody>
      <dsp:txXfrm>
        <a:off x="1435590" y="531"/>
        <a:ext cx="9080009" cy="1242935"/>
      </dsp:txXfrm>
    </dsp:sp>
    <dsp:sp modelId="{58789A39-EA3B-4694-BC71-8C8277ED5322}">
      <dsp:nvSpPr>
        <dsp:cNvPr id="0" name=""/>
        <dsp:cNvSpPr/>
      </dsp:nvSpPr>
      <dsp:spPr>
        <a:xfrm>
          <a:off x="0" y="155420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D622A4-3086-4E93-806F-4ACC205732CC}">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32B01B-2409-472A-9D88-D6D8DC10A77E}">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90000"/>
            </a:lnSpc>
            <a:spcBef>
              <a:spcPct val="0"/>
            </a:spcBef>
            <a:spcAft>
              <a:spcPct val="35000"/>
            </a:spcAft>
            <a:buNone/>
          </a:pPr>
          <a:r>
            <a:rPr lang="en-US" sz="1700" b="1" i="0" kern="1200"/>
            <a:t>Effect of Outliers: </a:t>
          </a:r>
          <a:r>
            <a:rPr lang="en-US" sz="1700" b="0" i="0" kern="1200"/>
            <a:t>Outliers can skew the model predictions; In tree-based models like Random Forest, which could be sensitive to extreme values. Use robust scaling or rank transformation of features to reduce the impact of outliers. In this case, we use rank transformation to reduce the impact of outliers.</a:t>
          </a:r>
          <a:endParaRPr lang="en-US" sz="1700" kern="1200"/>
        </a:p>
      </dsp:txBody>
      <dsp:txXfrm>
        <a:off x="1435590" y="1554201"/>
        <a:ext cx="9080009" cy="1242935"/>
      </dsp:txXfrm>
    </dsp:sp>
    <dsp:sp modelId="{D61CE0AF-1D81-47C0-8E53-208D287B59A1}">
      <dsp:nvSpPr>
        <dsp:cNvPr id="0" name=""/>
        <dsp:cNvSpPr/>
      </dsp:nvSpPr>
      <dsp:spPr>
        <a:xfrm>
          <a:off x="0" y="3107870"/>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05C306-F5A5-46AE-A052-3E3FDFC4B32D}">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7EF21B-135A-47B4-B227-FEF026A1F293}">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90000"/>
            </a:lnSpc>
            <a:spcBef>
              <a:spcPct val="0"/>
            </a:spcBef>
            <a:spcAft>
              <a:spcPct val="35000"/>
            </a:spcAft>
            <a:buNone/>
          </a:pPr>
          <a:r>
            <a:rPr lang="en-US" sz="1700" b="1" i="0" kern="1200"/>
            <a:t>Overfitting Prevention: </a:t>
          </a:r>
          <a:r>
            <a:rPr lang="en-US" sz="1700" b="0" i="0" kern="1200"/>
            <a:t>Implementing cross-validation, Limiting the depth of trees (to prevent learning overly complex patterns), and Tuning hyperparameters (like </a:t>
          </a:r>
          <a:r>
            <a:rPr lang="en-US" sz="1700" b="0" i="0" kern="1200" err="1"/>
            <a:t>max_depth</a:t>
          </a:r>
          <a:r>
            <a:rPr lang="en-US" sz="1700" b="0" i="0" kern="1200"/>
            <a:t> and </a:t>
          </a:r>
          <a:r>
            <a:rPr lang="en-US" sz="1700" b="0" i="0" kern="1200" err="1"/>
            <a:t>n_estimators</a:t>
          </a:r>
          <a:r>
            <a:rPr lang="en-US" sz="1700" b="0" i="0" kern="1200"/>
            <a:t>)</a:t>
          </a:r>
          <a:endParaRPr lang="en-US" sz="1700" kern="1200"/>
        </a:p>
      </dsp:txBody>
      <dsp:txXfrm>
        <a:off x="1435590" y="3107870"/>
        <a:ext cx="9080009"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7129E8-539A-3146-98D7-2332E118078D}">
      <dsp:nvSpPr>
        <dsp:cNvPr id="0" name=""/>
        <dsp:cNvSpPr/>
      </dsp:nvSpPr>
      <dsp:spPr>
        <a:xfrm>
          <a:off x="0" y="39687"/>
          <a:ext cx="3286125" cy="1971675"/>
        </a:xfrm>
        <a:prstGeom prst="rect">
          <a:avLst/>
        </a:prstGeom>
        <a:solidFill>
          <a:schemeClr val="accent1">
            <a:hueOff val="0"/>
            <a:satOff val="0"/>
            <a:lumOff val="0"/>
            <a:alpha val="70000"/>
          </a:schemeClr>
        </a:solidFill>
        <a:ln w="19050" cap="flat" cmpd="sng" algn="ctr">
          <a:solidFill>
            <a:schemeClr val="lt1">
              <a:hueOff val="0"/>
              <a:satOff val="0"/>
              <a:lumOff val="0"/>
              <a:alphaOff val="0"/>
            </a:schemeClr>
          </a:solidFill>
          <a:prstDash val="solid"/>
          <a:miter lim="800000"/>
        </a:ln>
        <a:effectLst>
          <a:softEdge rad="146588"/>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u="sng" kern="1200"/>
            <a:t>Investment</a:t>
          </a:r>
        </a:p>
        <a:p>
          <a:pPr marL="0" lvl="0" indent="0" algn="ctr" defTabSz="755650">
            <a:lnSpc>
              <a:spcPct val="90000"/>
            </a:lnSpc>
            <a:spcBef>
              <a:spcPct val="0"/>
            </a:spcBef>
            <a:spcAft>
              <a:spcPct val="35000"/>
            </a:spcAft>
            <a:buNone/>
          </a:pPr>
          <a:r>
            <a:rPr lang="en-US" sz="1400" b="0" i="0" kern="1200"/>
            <a:t>Measures a company's relative investment in capital assets, which can indicate growth prospects</a:t>
          </a:r>
          <a:endParaRPr lang="en-US" sz="1400" b="0" kern="1200"/>
        </a:p>
      </dsp:txBody>
      <dsp:txXfrm>
        <a:off x="0" y="39687"/>
        <a:ext cx="3286125" cy="1971675"/>
      </dsp:txXfrm>
    </dsp:sp>
    <dsp:sp modelId="{C95C327B-04A2-BE49-B6A9-DCC2BEE8CAF4}">
      <dsp:nvSpPr>
        <dsp:cNvPr id="0" name=""/>
        <dsp:cNvSpPr/>
      </dsp:nvSpPr>
      <dsp:spPr>
        <a:xfrm>
          <a:off x="3614737" y="39687"/>
          <a:ext cx="3286125" cy="1971675"/>
        </a:xfrm>
        <a:prstGeom prst="rect">
          <a:avLst/>
        </a:prstGeom>
        <a:solidFill>
          <a:schemeClr val="accent1">
            <a:hueOff val="0"/>
            <a:satOff val="0"/>
            <a:lumOff val="0"/>
            <a:alpha val="70000"/>
          </a:schemeClr>
        </a:solidFill>
        <a:ln w="19050" cap="flat" cmpd="sng" algn="ctr">
          <a:solidFill>
            <a:schemeClr val="lt1">
              <a:hueOff val="0"/>
              <a:satOff val="0"/>
              <a:lumOff val="0"/>
              <a:alphaOff val="0"/>
            </a:schemeClr>
          </a:solidFill>
          <a:prstDash val="solid"/>
          <a:miter lim="800000"/>
        </a:ln>
        <a:effectLst>
          <a:softEdge rad="139700"/>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u="sng" kern="1200"/>
            <a:t>Accruals</a:t>
          </a:r>
        </a:p>
        <a:p>
          <a:pPr marL="0" lvl="0" indent="0" algn="ctr" defTabSz="755650">
            <a:lnSpc>
              <a:spcPct val="90000"/>
            </a:lnSpc>
            <a:spcBef>
              <a:spcPct val="0"/>
            </a:spcBef>
            <a:spcAft>
              <a:spcPct val="35000"/>
            </a:spcAft>
            <a:buNone/>
          </a:pPr>
          <a:r>
            <a:rPr lang="en-US" sz="1400" b="0" i="0" kern="1200"/>
            <a:t>Reflects the quality of earnings with a focus on cash versus non-cash earnings, important for assessing true performance</a:t>
          </a:r>
          <a:endParaRPr lang="en-US" sz="1700" b="0" kern="1200"/>
        </a:p>
      </dsp:txBody>
      <dsp:txXfrm>
        <a:off x="3614737" y="39687"/>
        <a:ext cx="3286125" cy="1971675"/>
      </dsp:txXfrm>
    </dsp:sp>
    <dsp:sp modelId="{5B98C23B-69A6-B04B-A397-CF726DA87231}">
      <dsp:nvSpPr>
        <dsp:cNvPr id="0" name=""/>
        <dsp:cNvSpPr/>
      </dsp:nvSpPr>
      <dsp:spPr>
        <a:xfrm>
          <a:off x="7229475" y="39687"/>
          <a:ext cx="3286125" cy="1971675"/>
        </a:xfrm>
        <a:prstGeom prst="rect">
          <a:avLst/>
        </a:prstGeom>
        <a:solidFill>
          <a:schemeClr val="accent1">
            <a:hueOff val="0"/>
            <a:satOff val="0"/>
            <a:lumOff val="0"/>
            <a:alpha val="70000"/>
          </a:schemeClr>
        </a:solidFill>
        <a:ln w="19050" cap="flat" cmpd="sng" algn="ctr">
          <a:solidFill>
            <a:schemeClr val="lt1">
              <a:hueOff val="0"/>
              <a:satOff val="0"/>
              <a:lumOff val="0"/>
              <a:alphaOff val="0"/>
            </a:schemeClr>
          </a:solidFill>
          <a:prstDash val="solid"/>
          <a:miter lim="800000"/>
        </a:ln>
        <a:effectLst>
          <a:softEdge rad="139700"/>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u="sng" kern="1200"/>
            <a:t>Book-to-Market Ratio</a:t>
          </a:r>
        </a:p>
        <a:p>
          <a:pPr marL="0" lvl="0" indent="0" algn="ctr" defTabSz="755650">
            <a:lnSpc>
              <a:spcPct val="90000"/>
            </a:lnSpc>
            <a:spcBef>
              <a:spcPct val="0"/>
            </a:spcBef>
            <a:spcAft>
              <a:spcPct val="35000"/>
            </a:spcAft>
            <a:buNone/>
          </a:pPr>
          <a:r>
            <a:rPr lang="en-US" sz="1400" b="0" i="0" kern="1200"/>
            <a:t>A valuation metric that compares a company's book value to its market value, traditionally used to identify undervalued stocks</a:t>
          </a:r>
          <a:endParaRPr lang="en-US" sz="1400" b="0" kern="1200"/>
        </a:p>
      </dsp:txBody>
      <dsp:txXfrm>
        <a:off x="7229475" y="39687"/>
        <a:ext cx="3286125" cy="1971675"/>
      </dsp:txXfrm>
    </dsp:sp>
    <dsp:sp modelId="{6687F4D0-B7A4-1149-BFCA-57EB61CA8B50}">
      <dsp:nvSpPr>
        <dsp:cNvPr id="0" name=""/>
        <dsp:cNvSpPr/>
      </dsp:nvSpPr>
      <dsp:spPr>
        <a:xfrm>
          <a:off x="0" y="2339975"/>
          <a:ext cx="3286125" cy="1971675"/>
        </a:xfrm>
        <a:prstGeom prst="rect">
          <a:avLst/>
        </a:prstGeom>
        <a:solidFill>
          <a:schemeClr val="accent1">
            <a:hueOff val="0"/>
            <a:satOff val="0"/>
            <a:lumOff val="0"/>
            <a:alpha val="70000"/>
          </a:schemeClr>
        </a:solidFill>
        <a:ln w="19050" cap="flat" cmpd="sng" algn="ctr">
          <a:solidFill>
            <a:schemeClr val="lt1">
              <a:hueOff val="0"/>
              <a:satOff val="0"/>
              <a:lumOff val="0"/>
              <a:alphaOff val="0"/>
            </a:schemeClr>
          </a:solidFill>
          <a:prstDash val="solid"/>
          <a:miter lim="800000"/>
        </a:ln>
        <a:effectLst>
          <a:softEdge rad="139700"/>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u="sng" kern="1200"/>
            <a:t>Debt-to-Equity Ratio</a:t>
          </a:r>
        </a:p>
        <a:p>
          <a:pPr marL="0" lvl="0" indent="0" algn="ctr" defTabSz="755650">
            <a:lnSpc>
              <a:spcPct val="90000"/>
            </a:lnSpc>
            <a:spcBef>
              <a:spcPct val="0"/>
            </a:spcBef>
            <a:spcAft>
              <a:spcPct val="35000"/>
            </a:spcAft>
            <a:buNone/>
          </a:pPr>
          <a:r>
            <a:rPr lang="en-US" sz="1700" b="0" i="0" u="sng" kern="1200"/>
            <a:t> </a:t>
          </a:r>
          <a:r>
            <a:rPr lang="en-US" sz="1400" b="0" i="0" kern="1200"/>
            <a:t>Provides insight into financial leverage and risk by comparing external financing to shareholder equity.</a:t>
          </a:r>
          <a:endParaRPr lang="en-US" sz="1800" b="0" kern="1200"/>
        </a:p>
      </dsp:txBody>
      <dsp:txXfrm>
        <a:off x="0" y="2339975"/>
        <a:ext cx="3286125" cy="1971675"/>
      </dsp:txXfrm>
    </dsp:sp>
    <dsp:sp modelId="{ECEB661E-E688-AA48-B54E-4126255C717B}">
      <dsp:nvSpPr>
        <dsp:cNvPr id="0" name=""/>
        <dsp:cNvSpPr/>
      </dsp:nvSpPr>
      <dsp:spPr>
        <a:xfrm>
          <a:off x="3614737" y="2339975"/>
          <a:ext cx="3286125" cy="1971675"/>
        </a:xfrm>
        <a:prstGeom prst="rect">
          <a:avLst/>
        </a:prstGeom>
        <a:solidFill>
          <a:schemeClr val="accent1">
            <a:hueOff val="0"/>
            <a:satOff val="0"/>
            <a:lumOff val="0"/>
            <a:alpha val="70000"/>
          </a:schemeClr>
        </a:solidFill>
        <a:ln w="19050" cap="flat" cmpd="sng" algn="ctr">
          <a:solidFill>
            <a:schemeClr val="lt1">
              <a:hueOff val="0"/>
              <a:satOff val="0"/>
              <a:lumOff val="0"/>
              <a:alphaOff val="0"/>
            </a:schemeClr>
          </a:solidFill>
          <a:prstDash val="solid"/>
          <a:miter lim="800000"/>
        </a:ln>
        <a:effectLst>
          <a:softEdge rad="139700"/>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u="sng" kern="1200"/>
            <a:t>Return on Assets</a:t>
          </a:r>
        </a:p>
        <a:p>
          <a:pPr marL="0" lvl="0" indent="0" algn="ctr" defTabSz="755650">
            <a:lnSpc>
              <a:spcPct val="90000"/>
            </a:lnSpc>
            <a:spcBef>
              <a:spcPct val="0"/>
            </a:spcBef>
            <a:spcAft>
              <a:spcPct val="35000"/>
            </a:spcAft>
            <a:buNone/>
          </a:pPr>
          <a:r>
            <a:rPr lang="en-US" sz="1400" b="0" i="0" kern="1200"/>
            <a:t>Indicates how effectively a company uses its assets to generate earnings, a key performance metric.</a:t>
          </a:r>
          <a:endParaRPr lang="en-US" sz="1400" b="0" kern="1200"/>
        </a:p>
      </dsp:txBody>
      <dsp:txXfrm>
        <a:off x="3614737" y="2339975"/>
        <a:ext cx="3286125" cy="1971675"/>
      </dsp:txXfrm>
    </dsp:sp>
    <dsp:sp modelId="{6965F10F-FE5C-3D42-A91E-FEE4AF579088}">
      <dsp:nvSpPr>
        <dsp:cNvPr id="0" name=""/>
        <dsp:cNvSpPr/>
      </dsp:nvSpPr>
      <dsp:spPr>
        <a:xfrm>
          <a:off x="7229475" y="2339975"/>
          <a:ext cx="3286125" cy="1971675"/>
        </a:xfrm>
        <a:prstGeom prst="rect">
          <a:avLst/>
        </a:prstGeom>
        <a:solidFill>
          <a:schemeClr val="accent1">
            <a:hueOff val="0"/>
            <a:satOff val="0"/>
            <a:lumOff val="0"/>
            <a:alpha val="70000"/>
          </a:schemeClr>
        </a:solidFill>
        <a:ln w="19050" cap="flat" cmpd="sng" algn="ctr">
          <a:solidFill>
            <a:schemeClr val="lt1">
              <a:hueOff val="0"/>
              <a:satOff val="0"/>
              <a:lumOff val="0"/>
              <a:alphaOff val="0"/>
            </a:schemeClr>
          </a:solidFill>
          <a:prstDash val="solid"/>
          <a:miter lim="800000"/>
        </a:ln>
        <a:effectLst>
          <a:softEdge rad="139700"/>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u="sng" kern="1200"/>
            <a:t>Price-to-Earnings Ratio</a:t>
          </a:r>
        </a:p>
        <a:p>
          <a:pPr marL="0" lvl="0" indent="0" algn="ctr" defTabSz="755650">
            <a:lnSpc>
              <a:spcPct val="90000"/>
            </a:lnSpc>
            <a:spcBef>
              <a:spcPct val="0"/>
            </a:spcBef>
            <a:spcAft>
              <a:spcPct val="35000"/>
            </a:spcAft>
            <a:buNone/>
          </a:pPr>
          <a:r>
            <a:rPr lang="en-US" sz="1400" b="0" i="0" kern="1200"/>
            <a:t>Evaluates a stock's current price relative to its earnings, useful in gauging market expectations and stock valuation.</a:t>
          </a:r>
          <a:endParaRPr lang="en-US" sz="1400" b="0" kern="1200"/>
        </a:p>
      </dsp:txBody>
      <dsp:txXfrm>
        <a:off x="7229475" y="2339975"/>
        <a:ext cx="3286125" cy="19716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7B77AC-623C-4807-A701-2F2533E1DA35}">
      <dsp:nvSpPr>
        <dsp:cNvPr id="0" name=""/>
        <dsp:cNvSpPr/>
      </dsp:nvSpPr>
      <dsp:spPr>
        <a:xfrm>
          <a:off x="42508" y="1727046"/>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C8AA77-F5C9-4D5D-AD79-1F1E1BF1C950}">
      <dsp:nvSpPr>
        <dsp:cNvPr id="0" name=""/>
        <dsp:cNvSpPr/>
      </dsp:nvSpPr>
      <dsp:spPr>
        <a:xfrm>
          <a:off x="230930" y="1915467"/>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292A9B-F796-4237-97DF-8A116114CF5A}">
      <dsp:nvSpPr>
        <dsp:cNvPr id="0" name=""/>
        <dsp:cNvSpPr/>
      </dsp:nvSpPr>
      <dsp:spPr>
        <a:xfrm>
          <a:off x="1171983" y="1315779"/>
          <a:ext cx="2035013" cy="17197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b="1" i="0" kern="1200"/>
            <a:t>Number of Estimators (</a:t>
          </a:r>
          <a:r>
            <a:rPr lang="en-US" sz="2000" b="1" i="0" kern="1200" err="1"/>
            <a:t>n_estimators</a:t>
          </a:r>
          <a:r>
            <a:rPr lang="en-US" sz="2000" b="1" i="0" kern="1200"/>
            <a:t>)</a:t>
          </a:r>
        </a:p>
        <a:p>
          <a:pPr marL="0" lvl="0" indent="0" algn="l" defTabSz="889000">
            <a:lnSpc>
              <a:spcPct val="90000"/>
            </a:lnSpc>
            <a:spcBef>
              <a:spcPct val="0"/>
            </a:spcBef>
            <a:spcAft>
              <a:spcPct val="35000"/>
            </a:spcAft>
            <a:buNone/>
          </a:pPr>
          <a:r>
            <a:rPr lang="en-US" sz="1600" b="0" i="0" kern="1200"/>
            <a:t>Set at 100, allowing the model to build 100 decision trees to base its predictions on, enhancing the stability and accuracy of the predictions.</a:t>
          </a:r>
          <a:endParaRPr lang="en-US" sz="1600" kern="1200"/>
        </a:p>
      </dsp:txBody>
      <dsp:txXfrm>
        <a:off x="1171983" y="1315779"/>
        <a:ext cx="2035013" cy="1719778"/>
      </dsp:txXfrm>
    </dsp:sp>
    <dsp:sp modelId="{E8E30DF9-E391-4ED3-AC0C-656ADEB380C1}">
      <dsp:nvSpPr>
        <dsp:cNvPr id="0" name=""/>
        <dsp:cNvSpPr/>
      </dsp:nvSpPr>
      <dsp:spPr>
        <a:xfrm>
          <a:off x="3575508" y="1727046"/>
          <a:ext cx="897246" cy="897246"/>
        </a:xfrm>
        <a:prstGeom prst="ellipse">
          <a:avLst/>
        </a:prstGeom>
        <a:solidFill>
          <a:schemeClr val="accent2">
            <a:hueOff val="3221807"/>
            <a:satOff val="-9246"/>
            <a:lumOff val="-14805"/>
            <a:alphaOff val="0"/>
          </a:schemeClr>
        </a:solidFill>
        <a:ln>
          <a:noFill/>
        </a:ln>
        <a:effectLst/>
      </dsp:spPr>
      <dsp:style>
        <a:lnRef idx="0">
          <a:scrgbClr r="0" g="0" b="0"/>
        </a:lnRef>
        <a:fillRef idx="1">
          <a:scrgbClr r="0" g="0" b="0"/>
        </a:fillRef>
        <a:effectRef idx="0">
          <a:scrgbClr r="0" g="0" b="0"/>
        </a:effectRef>
        <a:fontRef idx="minor"/>
      </dsp:style>
    </dsp:sp>
    <dsp:sp modelId="{2FCFDB90-5C20-4B7E-80A2-4A9020B4A0AF}">
      <dsp:nvSpPr>
        <dsp:cNvPr id="0" name=""/>
        <dsp:cNvSpPr/>
      </dsp:nvSpPr>
      <dsp:spPr>
        <a:xfrm>
          <a:off x="3763930" y="1915467"/>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1E65A7-24B3-4FB1-827C-60349BC7EBC3}">
      <dsp:nvSpPr>
        <dsp:cNvPr id="0" name=""/>
        <dsp:cNvSpPr/>
      </dsp:nvSpPr>
      <dsp:spPr>
        <a:xfrm>
          <a:off x="4629860" y="1478015"/>
          <a:ext cx="2185258" cy="1395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b="1" i="0" kern="1200"/>
            <a:t>Maximum Depth (</a:t>
          </a:r>
          <a:r>
            <a:rPr lang="en-US" sz="2000" b="1" i="0" kern="1200" err="1"/>
            <a:t>max_depth</a:t>
          </a:r>
          <a:r>
            <a:rPr lang="en-US" sz="2000" b="1" i="0" kern="1200"/>
            <a:t>)</a:t>
          </a:r>
        </a:p>
        <a:p>
          <a:pPr marL="0" lvl="0" indent="0" algn="l" defTabSz="889000">
            <a:lnSpc>
              <a:spcPct val="90000"/>
            </a:lnSpc>
            <a:spcBef>
              <a:spcPct val="0"/>
            </a:spcBef>
            <a:spcAft>
              <a:spcPct val="35000"/>
            </a:spcAft>
            <a:buNone/>
          </a:pPr>
          <a:r>
            <a:rPr lang="en-US" sz="1600" b="0" i="0" kern="1200"/>
            <a:t>Limited to 3 levels deep, this controls the complexity of the decision trees, ensuring they do not model the noise in the data.</a:t>
          </a:r>
          <a:endParaRPr lang="en-US" sz="1600" kern="1200"/>
        </a:p>
      </dsp:txBody>
      <dsp:txXfrm>
        <a:off x="4629860" y="1478015"/>
        <a:ext cx="2185258" cy="1395307"/>
      </dsp:txXfrm>
    </dsp:sp>
    <dsp:sp modelId="{02D8C289-9CB5-4336-A29A-80FA3E384EB2}">
      <dsp:nvSpPr>
        <dsp:cNvPr id="0" name=""/>
        <dsp:cNvSpPr/>
      </dsp:nvSpPr>
      <dsp:spPr>
        <a:xfrm>
          <a:off x="7183631" y="1727046"/>
          <a:ext cx="897246" cy="897246"/>
        </a:xfrm>
        <a:prstGeom prst="ellipse">
          <a:avLst/>
        </a:prstGeom>
        <a:solidFill>
          <a:schemeClr val="accent2">
            <a:hueOff val="6443614"/>
            <a:satOff val="-18493"/>
            <a:lumOff val="-29609"/>
            <a:alphaOff val="0"/>
          </a:schemeClr>
        </a:solidFill>
        <a:ln>
          <a:noFill/>
        </a:ln>
        <a:effectLst/>
      </dsp:spPr>
      <dsp:style>
        <a:lnRef idx="0">
          <a:scrgbClr r="0" g="0" b="0"/>
        </a:lnRef>
        <a:fillRef idx="1">
          <a:scrgbClr r="0" g="0" b="0"/>
        </a:fillRef>
        <a:effectRef idx="0">
          <a:scrgbClr r="0" g="0" b="0"/>
        </a:effectRef>
        <a:fontRef idx="minor"/>
      </dsp:style>
    </dsp:sp>
    <dsp:sp modelId="{B6F2E2AE-0634-4838-9F8B-A01C960C536A}">
      <dsp:nvSpPr>
        <dsp:cNvPr id="0" name=""/>
        <dsp:cNvSpPr/>
      </dsp:nvSpPr>
      <dsp:spPr>
        <a:xfrm>
          <a:off x="7372053" y="1915467"/>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583139-601C-4181-916E-DE3EAACBCC81}">
      <dsp:nvSpPr>
        <dsp:cNvPr id="0" name=""/>
        <dsp:cNvSpPr/>
      </dsp:nvSpPr>
      <dsp:spPr>
        <a:xfrm>
          <a:off x="8188134" y="1404270"/>
          <a:ext cx="2284956" cy="1542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b="1" i="0" kern="1200"/>
            <a:t>Minimum Samples Split(</a:t>
          </a:r>
          <a:r>
            <a:rPr lang="en-US" sz="2000" b="1" i="0" kern="1200" err="1"/>
            <a:t>min_samples_split</a:t>
          </a:r>
          <a:r>
            <a:rPr lang="en-US" sz="2000" b="1" i="0" kern="1200"/>
            <a:t>)</a:t>
          </a:r>
        </a:p>
        <a:p>
          <a:pPr marL="0" lvl="0" indent="0" algn="l" defTabSz="889000">
            <a:lnSpc>
              <a:spcPct val="90000"/>
            </a:lnSpc>
            <a:spcBef>
              <a:spcPct val="0"/>
            </a:spcBef>
            <a:spcAft>
              <a:spcPct val="35000"/>
            </a:spcAft>
            <a:buNone/>
          </a:pPr>
          <a:r>
            <a:rPr lang="en-US" sz="1600" b="0" i="0" kern="1200"/>
            <a:t>Configured to 2, which means a node will split only if it contains more than two samples, helping to avoid overly granular splits.</a:t>
          </a:r>
          <a:endParaRPr lang="en-US" sz="1600" kern="1200"/>
        </a:p>
      </dsp:txBody>
      <dsp:txXfrm>
        <a:off x="8188134" y="1404270"/>
        <a:ext cx="2284956" cy="15427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625FB-FB67-4898-9113-42F79BA6DABB}">
      <dsp:nvSpPr>
        <dsp:cNvPr id="0" name=""/>
        <dsp:cNvSpPr/>
      </dsp:nvSpPr>
      <dsp:spPr>
        <a:xfrm>
          <a:off x="766584" y="357158"/>
          <a:ext cx="811316" cy="8113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17F1F4-5908-4EDF-B653-A47C49FA5A5E}">
      <dsp:nvSpPr>
        <dsp:cNvPr id="0" name=""/>
        <dsp:cNvSpPr/>
      </dsp:nvSpPr>
      <dsp:spPr>
        <a:xfrm>
          <a:off x="13219" y="1324866"/>
          <a:ext cx="2318046" cy="630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US" sz="2000" b="1" i="0" kern="1200"/>
            <a:t>Alpha and Beta Estimates</a:t>
          </a:r>
          <a:endParaRPr lang="en-US" sz="2000" kern="1200"/>
        </a:p>
      </dsp:txBody>
      <dsp:txXfrm>
        <a:off x="13219" y="1324866"/>
        <a:ext cx="2318046" cy="630218"/>
      </dsp:txXfrm>
    </dsp:sp>
    <dsp:sp modelId="{B9BB5D3E-9BCA-4C6D-AF29-494B0BC229B9}">
      <dsp:nvSpPr>
        <dsp:cNvPr id="0" name=""/>
        <dsp:cNvSpPr/>
      </dsp:nvSpPr>
      <dsp:spPr>
        <a:xfrm>
          <a:off x="13219" y="2027825"/>
          <a:ext cx="2318046" cy="1966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1" i="0" kern="1200"/>
            <a:t>Purpose:</a:t>
          </a:r>
          <a:r>
            <a:rPr lang="en-US" sz="1500" b="0" i="0" kern="1200"/>
            <a:t> Measure of excess return (Alpha) and market volatility (Beta).</a:t>
          </a:r>
          <a:endParaRPr lang="en-US" sz="1500" kern="1200"/>
        </a:p>
        <a:p>
          <a:pPr marL="0" lvl="0" indent="0" algn="ctr" defTabSz="666750">
            <a:lnSpc>
              <a:spcPct val="100000"/>
            </a:lnSpc>
            <a:spcBef>
              <a:spcPct val="0"/>
            </a:spcBef>
            <a:spcAft>
              <a:spcPct val="35000"/>
            </a:spcAft>
            <a:buNone/>
          </a:pPr>
          <a:r>
            <a:rPr lang="en-US" sz="1500" b="1" i="0" kern="1200"/>
            <a:t>Findings:</a:t>
          </a:r>
          <a:r>
            <a:rPr lang="en-US" sz="1500" b="0" i="0" kern="1200"/>
            <a:t> Higher deciles display positive alpha, indicating superior performance independent of market trends.</a:t>
          </a:r>
          <a:endParaRPr lang="en-US" sz="1500" kern="1200"/>
        </a:p>
      </dsp:txBody>
      <dsp:txXfrm>
        <a:off x="13219" y="2027825"/>
        <a:ext cx="2318046" cy="1966354"/>
      </dsp:txXfrm>
    </dsp:sp>
    <dsp:sp modelId="{0E56C329-9FB2-49DF-8DCF-AD45CB4724F0}">
      <dsp:nvSpPr>
        <dsp:cNvPr id="0" name=""/>
        <dsp:cNvSpPr/>
      </dsp:nvSpPr>
      <dsp:spPr>
        <a:xfrm>
          <a:off x="3490289" y="357158"/>
          <a:ext cx="811316" cy="8113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138B8E-6550-4958-A935-ED573AEE545E}">
      <dsp:nvSpPr>
        <dsp:cNvPr id="0" name=""/>
        <dsp:cNvSpPr/>
      </dsp:nvSpPr>
      <dsp:spPr>
        <a:xfrm>
          <a:off x="2736924" y="1324866"/>
          <a:ext cx="2318046" cy="630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US" sz="2000" b="1" i="0" kern="1200"/>
            <a:t>Information Ratio</a:t>
          </a:r>
          <a:endParaRPr lang="en-US" sz="2000" kern="1200"/>
        </a:p>
      </dsp:txBody>
      <dsp:txXfrm>
        <a:off x="2736924" y="1324866"/>
        <a:ext cx="2318046" cy="630218"/>
      </dsp:txXfrm>
    </dsp:sp>
    <dsp:sp modelId="{691F7636-CE83-4A71-AB1C-CD25EE2AF7E7}">
      <dsp:nvSpPr>
        <dsp:cNvPr id="0" name=""/>
        <dsp:cNvSpPr/>
      </dsp:nvSpPr>
      <dsp:spPr>
        <a:xfrm>
          <a:off x="2736924" y="2027825"/>
          <a:ext cx="2318046" cy="1966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1" i="0" kern="1200"/>
            <a:t>Purpose:</a:t>
          </a:r>
          <a:r>
            <a:rPr lang="en-US" sz="1500" b="0" i="0" kern="1200"/>
            <a:t> Assesses the consistency of alpha, considering tracking error.</a:t>
          </a:r>
          <a:endParaRPr lang="en-US" sz="1500" kern="1200"/>
        </a:p>
        <a:p>
          <a:pPr marL="0" lvl="0" indent="0" algn="ctr" defTabSz="666750">
            <a:lnSpc>
              <a:spcPct val="100000"/>
            </a:lnSpc>
            <a:spcBef>
              <a:spcPct val="0"/>
            </a:spcBef>
            <a:spcAft>
              <a:spcPct val="35000"/>
            </a:spcAft>
            <a:buNone/>
          </a:pPr>
          <a:r>
            <a:rPr lang="en-US" sz="1500" b="1" i="0" kern="1200"/>
            <a:t>Key Results:</a:t>
          </a:r>
          <a:r>
            <a:rPr lang="en-US" sz="1500" b="0" i="0" kern="1200"/>
            <a:t> Highest ratios in Decile 9 and Decile 8, signaling effective stock selection.</a:t>
          </a:r>
          <a:endParaRPr lang="en-US" sz="1500" kern="1200"/>
        </a:p>
      </dsp:txBody>
      <dsp:txXfrm>
        <a:off x="2736924" y="2027825"/>
        <a:ext cx="2318046" cy="1966354"/>
      </dsp:txXfrm>
    </dsp:sp>
    <dsp:sp modelId="{F5AB416B-73E8-46CF-B9C2-E76648776833}">
      <dsp:nvSpPr>
        <dsp:cNvPr id="0" name=""/>
        <dsp:cNvSpPr/>
      </dsp:nvSpPr>
      <dsp:spPr>
        <a:xfrm>
          <a:off x="6213994" y="357158"/>
          <a:ext cx="811316" cy="8113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B9B30D-E9E4-4783-ACEF-1B0CE35AAB83}">
      <dsp:nvSpPr>
        <dsp:cNvPr id="0" name=""/>
        <dsp:cNvSpPr/>
      </dsp:nvSpPr>
      <dsp:spPr>
        <a:xfrm>
          <a:off x="5460629" y="1324866"/>
          <a:ext cx="2318046" cy="630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US" sz="2000" b="1" i="0" kern="1200"/>
            <a:t>Sharpe Ratio</a:t>
          </a:r>
          <a:endParaRPr lang="en-US" sz="2000" kern="1200"/>
        </a:p>
      </dsp:txBody>
      <dsp:txXfrm>
        <a:off x="5460629" y="1324866"/>
        <a:ext cx="2318046" cy="630218"/>
      </dsp:txXfrm>
    </dsp:sp>
    <dsp:sp modelId="{50766E9F-6C38-4667-ADF8-94FC16141CF5}">
      <dsp:nvSpPr>
        <dsp:cNvPr id="0" name=""/>
        <dsp:cNvSpPr/>
      </dsp:nvSpPr>
      <dsp:spPr>
        <a:xfrm>
          <a:off x="5460629" y="2027825"/>
          <a:ext cx="2318046" cy="1966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1" i="0" kern="1200"/>
            <a:t>Value:</a:t>
          </a:r>
          <a:r>
            <a:rPr lang="en-US" sz="1500" b="0" i="0" kern="1200"/>
            <a:t> 0.884</a:t>
          </a:r>
          <a:endParaRPr lang="en-US" sz="1500" kern="1200"/>
        </a:p>
        <a:p>
          <a:pPr marL="0" lvl="0" indent="0" algn="ctr" defTabSz="666750">
            <a:lnSpc>
              <a:spcPct val="100000"/>
            </a:lnSpc>
            <a:spcBef>
              <a:spcPct val="0"/>
            </a:spcBef>
            <a:spcAft>
              <a:spcPct val="35000"/>
            </a:spcAft>
            <a:buNone/>
          </a:pPr>
          <a:r>
            <a:rPr lang="en-US" sz="1500" b="1" i="0" kern="1200"/>
            <a:t>Implication:</a:t>
          </a:r>
          <a:r>
            <a:rPr lang="en-US" sz="1500" b="0" i="0" kern="1200"/>
            <a:t> Indicates decent risk-adjusted returns, with room for improvement.</a:t>
          </a:r>
          <a:endParaRPr lang="en-US" sz="1500" kern="1200"/>
        </a:p>
      </dsp:txBody>
      <dsp:txXfrm>
        <a:off x="5460629" y="2027825"/>
        <a:ext cx="2318046" cy="1966354"/>
      </dsp:txXfrm>
    </dsp:sp>
    <dsp:sp modelId="{22AE959F-C572-4619-B8F1-99FB6C7F7E1C}">
      <dsp:nvSpPr>
        <dsp:cNvPr id="0" name=""/>
        <dsp:cNvSpPr/>
      </dsp:nvSpPr>
      <dsp:spPr>
        <a:xfrm>
          <a:off x="8937698" y="357158"/>
          <a:ext cx="811316" cy="8113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B73721-37A9-4702-9FEE-7C99317496EF}">
      <dsp:nvSpPr>
        <dsp:cNvPr id="0" name=""/>
        <dsp:cNvSpPr/>
      </dsp:nvSpPr>
      <dsp:spPr>
        <a:xfrm>
          <a:off x="8184333" y="1324866"/>
          <a:ext cx="2318046" cy="630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US" sz="2000" b="1" i="0" kern="1200"/>
            <a:t>Root Mean Square Error (RMSE)</a:t>
          </a:r>
          <a:endParaRPr lang="en-US" sz="2000" kern="1200"/>
        </a:p>
      </dsp:txBody>
      <dsp:txXfrm>
        <a:off x="8184333" y="1324866"/>
        <a:ext cx="2318046" cy="630218"/>
      </dsp:txXfrm>
    </dsp:sp>
    <dsp:sp modelId="{0BE558C8-ED52-4CB3-A070-CE91E4CBC356}">
      <dsp:nvSpPr>
        <dsp:cNvPr id="0" name=""/>
        <dsp:cNvSpPr/>
      </dsp:nvSpPr>
      <dsp:spPr>
        <a:xfrm>
          <a:off x="8184333" y="2027825"/>
          <a:ext cx="2318046" cy="1966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1" i="0" kern="1200"/>
            <a:t>Value:</a:t>
          </a:r>
          <a:r>
            <a:rPr lang="en-US" sz="1500" b="0" i="0" kern="1200"/>
            <a:t> 0.1895</a:t>
          </a:r>
          <a:endParaRPr lang="en-US" sz="1500" kern="1200"/>
        </a:p>
        <a:p>
          <a:pPr marL="0" lvl="0" indent="0" algn="ctr" defTabSz="666750">
            <a:lnSpc>
              <a:spcPct val="100000"/>
            </a:lnSpc>
            <a:spcBef>
              <a:spcPct val="0"/>
            </a:spcBef>
            <a:spcAft>
              <a:spcPct val="35000"/>
            </a:spcAft>
            <a:buNone/>
          </a:pPr>
          <a:r>
            <a:rPr lang="en-US" sz="1500" b="1" i="0" kern="1200"/>
            <a:t>Relevance:</a:t>
          </a:r>
          <a:r>
            <a:rPr lang="en-US" sz="1500" b="0" i="0" kern="1200"/>
            <a:t> Represents the average magnitude of the prediction errors, pointing towards accuracy metrics.</a:t>
          </a:r>
          <a:endParaRPr lang="en-US" sz="1500" kern="1200"/>
        </a:p>
      </dsp:txBody>
      <dsp:txXfrm>
        <a:off x="8184333" y="2027825"/>
        <a:ext cx="2318046" cy="196635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03969C-E51F-6147-B25D-08BF14497CEE}" type="datetimeFigureOut">
              <a:rPr lang="en-US" smtClean="0"/>
              <a:t>9/23/2024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4F74AD-3619-6146-95FD-E8B77470059D}" type="slidenum">
              <a:rPr lang="en-US" smtClean="0"/>
              <a:t>‹#›</a:t>
            </a:fld>
            <a:endParaRPr lang="en-US"/>
          </a:p>
        </p:txBody>
      </p:sp>
    </p:spTree>
    <p:extLst>
      <p:ext uri="{BB962C8B-B14F-4D97-AF65-F5344CB8AC3E}">
        <p14:creationId xmlns:p14="http://schemas.microsoft.com/office/powerpoint/2010/main" val="3163712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a:solidFill>
                  <a:srgbClr val="000000"/>
                </a:solidFill>
                <a:effectLst/>
                <a:latin typeface="Arial" panose="020B0604020202020204" pitchFamily="34" charset="0"/>
              </a:rPr>
              <a:t>Hi everyone. In this presentation, I'll be discussing our project on predicting stock returns using a machine learning model known as Random Forest. Our goal was to leverage financial data to forecast future returns, providing insights that could potentially guide investment strategies</a:t>
            </a:r>
            <a:endParaRPr lang="en-US"/>
          </a:p>
        </p:txBody>
      </p:sp>
      <p:sp>
        <p:nvSpPr>
          <p:cNvPr id="4" name="Slide Number Placeholder 3"/>
          <p:cNvSpPr>
            <a:spLocks noGrp="1"/>
          </p:cNvSpPr>
          <p:nvPr>
            <p:ph type="sldNum" sz="quarter" idx="5"/>
          </p:nvPr>
        </p:nvSpPr>
        <p:spPr/>
        <p:txBody>
          <a:bodyPr/>
          <a:lstStyle/>
          <a:p>
            <a:fld id="{534F74AD-3619-6146-95FD-E8B77470059D}" type="slidenum">
              <a:rPr lang="en-US" smtClean="0"/>
              <a:t>1</a:t>
            </a:fld>
            <a:endParaRPr lang="en-US"/>
          </a:p>
        </p:txBody>
      </p:sp>
    </p:spTree>
    <p:extLst>
      <p:ext uri="{BB962C8B-B14F-4D97-AF65-F5344CB8AC3E}">
        <p14:creationId xmlns:p14="http://schemas.microsoft.com/office/powerpoint/2010/main" val="3779553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a:solidFill>
                  <a:srgbClr val="000000"/>
                </a:solidFill>
                <a:effectLst/>
                <a:latin typeface="Arial" panose="020B0604020202020204" pitchFamily="34" charset="0"/>
              </a:rPr>
              <a:t>Let's start by understanding the core of our model—the Random Forest algorithm. Random Forest is a type of ensemble learning technique where multiple decision trees are created and combined to improve accuracy and stability. Unlike a single decision tree that might be easily swayed by outliers or noise in the data, a Random Forest builds many trees and averages their results to produce a more reliable prediction. Also, In this case, we use rank transformation to reduce the impact of outliers.</a:t>
            </a:r>
            <a:endParaRPr lang="en-US" b="0">
              <a:effectLst/>
            </a:endParaRPr>
          </a:p>
          <a:p>
            <a:pPr rtl="0">
              <a:spcBef>
                <a:spcPts val="0"/>
              </a:spcBef>
              <a:spcAft>
                <a:spcPts val="0"/>
              </a:spcAft>
            </a:pPr>
            <a:r>
              <a:rPr lang="en-US" sz="1800" b="0" i="0" u="none" strike="noStrike">
                <a:solidFill>
                  <a:srgbClr val="000000"/>
                </a:solidFill>
                <a:effectLst/>
                <a:latin typeface="Arial" panose="020B0604020202020204" pitchFamily="34" charset="0"/>
              </a:rPr>
              <a:t>Moreover, This method is particularly robust against overfitting, and we also use train-test split and hyperparameter tuning to prevent overfitting, making it ideal for complex datasets like those in the financial markets.</a:t>
            </a:r>
            <a:endParaRPr lang="en-US" b="0">
              <a:effectLst/>
            </a:endParaRPr>
          </a:p>
          <a:p>
            <a:br>
              <a:rPr lang="en-US"/>
            </a:br>
            <a:endParaRPr lang="en-US"/>
          </a:p>
        </p:txBody>
      </p:sp>
      <p:sp>
        <p:nvSpPr>
          <p:cNvPr id="4" name="Slide Number Placeholder 3"/>
          <p:cNvSpPr>
            <a:spLocks noGrp="1"/>
          </p:cNvSpPr>
          <p:nvPr>
            <p:ph type="sldNum" sz="quarter" idx="5"/>
          </p:nvPr>
        </p:nvSpPr>
        <p:spPr/>
        <p:txBody>
          <a:bodyPr/>
          <a:lstStyle/>
          <a:p>
            <a:fld id="{534F74AD-3619-6146-95FD-E8B77470059D}" type="slidenum">
              <a:rPr lang="en-US" smtClean="0"/>
              <a:t>2</a:t>
            </a:fld>
            <a:endParaRPr lang="en-US"/>
          </a:p>
        </p:txBody>
      </p:sp>
    </p:spTree>
    <p:extLst>
      <p:ext uri="{BB962C8B-B14F-4D97-AF65-F5344CB8AC3E}">
        <p14:creationId xmlns:p14="http://schemas.microsoft.com/office/powerpoint/2010/main" val="1914138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a:solidFill>
                  <a:srgbClr val="000000"/>
                </a:solidFill>
                <a:effectLst/>
                <a:latin typeface="Arial" panose="020B0604020202020204" pitchFamily="34" charset="0"/>
              </a:rPr>
              <a:t>Moving onto the features we used to predict stock returns:</a:t>
            </a:r>
            <a:endParaRPr lang="en-US" b="0">
              <a:effectLst/>
            </a:endParaRPr>
          </a:p>
          <a:p>
            <a:pPr rtl="0">
              <a:spcBef>
                <a:spcPts val="0"/>
              </a:spcBef>
              <a:spcAft>
                <a:spcPts val="0"/>
              </a:spcAft>
            </a:pPr>
            <a:br>
              <a:rPr lang="en-US" b="0">
                <a:effectLst/>
              </a:rPr>
            </a:br>
            <a:r>
              <a:rPr lang="en-US" sz="1800" b="0" i="0" u="none" strike="noStrike">
                <a:solidFill>
                  <a:srgbClr val="000000"/>
                </a:solidFill>
                <a:effectLst/>
                <a:latin typeface="Arial" panose="020B0604020202020204" pitchFamily="34" charset="0"/>
              </a:rPr>
              <a:t>Investment Rank - Reflects how much a company invests back into its business.</a:t>
            </a:r>
            <a:endParaRPr lang="en-US" b="0">
              <a:effectLst/>
            </a:endParaRPr>
          </a:p>
          <a:p>
            <a:pPr rtl="0">
              <a:spcBef>
                <a:spcPts val="0"/>
              </a:spcBef>
              <a:spcAft>
                <a:spcPts val="0"/>
              </a:spcAft>
            </a:pPr>
            <a:r>
              <a:rPr lang="en-US" sz="1800" b="0" i="0" u="none" strike="noStrike">
                <a:solidFill>
                  <a:srgbClr val="000000"/>
                </a:solidFill>
                <a:effectLst/>
                <a:latin typeface="Arial" panose="020B0604020202020204" pitchFamily="34" charset="0"/>
              </a:rPr>
              <a:t>Accruals Rank - Indicates the proportion of earnings not tied to cash flows, which can tell us about earnings quality.</a:t>
            </a:r>
            <a:endParaRPr lang="en-US" b="0">
              <a:effectLst/>
            </a:endParaRPr>
          </a:p>
          <a:p>
            <a:pPr rtl="0">
              <a:spcBef>
                <a:spcPts val="0"/>
              </a:spcBef>
              <a:spcAft>
                <a:spcPts val="0"/>
              </a:spcAft>
            </a:pPr>
            <a:r>
              <a:rPr lang="en-US" sz="1800" b="0" i="0" u="none" strike="noStrike">
                <a:solidFill>
                  <a:srgbClr val="000000"/>
                </a:solidFill>
                <a:effectLst/>
                <a:latin typeface="Arial" panose="020B0604020202020204" pitchFamily="34" charset="0"/>
              </a:rPr>
              <a:t>Book-to-Market Ratio - A traditional measure to find undervalued stocks.</a:t>
            </a:r>
            <a:endParaRPr lang="en-US" b="0">
              <a:effectLst/>
            </a:endParaRPr>
          </a:p>
          <a:p>
            <a:pPr rtl="0">
              <a:spcBef>
                <a:spcPts val="0"/>
              </a:spcBef>
              <a:spcAft>
                <a:spcPts val="0"/>
              </a:spcAft>
            </a:pPr>
            <a:r>
              <a:rPr lang="en-US" sz="1800" b="0" i="0" u="none" strike="noStrike">
                <a:solidFill>
                  <a:srgbClr val="000000"/>
                </a:solidFill>
                <a:effectLst/>
                <a:latin typeface="Arial" panose="020B0604020202020204" pitchFamily="34" charset="0"/>
              </a:rPr>
              <a:t>Debt-to-Equity Ratio - Provides insight into a company's financial leverage.</a:t>
            </a:r>
            <a:endParaRPr lang="en-US" b="0">
              <a:effectLst/>
            </a:endParaRPr>
          </a:p>
          <a:p>
            <a:pPr rtl="0">
              <a:spcBef>
                <a:spcPts val="0"/>
              </a:spcBef>
              <a:spcAft>
                <a:spcPts val="0"/>
              </a:spcAft>
            </a:pPr>
            <a:r>
              <a:rPr lang="en-US" sz="1800" b="0" i="0" u="none" strike="noStrike">
                <a:solidFill>
                  <a:srgbClr val="000000"/>
                </a:solidFill>
                <a:effectLst/>
                <a:latin typeface="Arial" panose="020B0604020202020204" pitchFamily="34" charset="0"/>
              </a:rPr>
              <a:t>Return on Assets - Shows how efficiently a company uses its assets to generate earnings.</a:t>
            </a:r>
            <a:endParaRPr lang="en-US" b="0">
              <a:effectLst/>
            </a:endParaRPr>
          </a:p>
          <a:p>
            <a:pPr rtl="0">
              <a:spcBef>
                <a:spcPts val="0"/>
              </a:spcBef>
              <a:spcAft>
                <a:spcPts val="0"/>
              </a:spcAft>
            </a:pPr>
            <a:r>
              <a:rPr lang="en-US" sz="1800" b="0" i="0" u="none" strike="noStrike">
                <a:solidFill>
                  <a:srgbClr val="000000"/>
                </a:solidFill>
                <a:effectLst/>
                <a:latin typeface="Arial" panose="020B0604020202020204" pitchFamily="34" charset="0"/>
              </a:rPr>
              <a:t>Price-to-Earnings Ratio - Helps assess whether a stock is over or under-valued.</a:t>
            </a:r>
            <a:endParaRPr lang="en-US" b="0">
              <a:effectLst/>
            </a:endParaRPr>
          </a:p>
          <a:p>
            <a:pPr rtl="0">
              <a:spcBef>
                <a:spcPts val="0"/>
              </a:spcBef>
              <a:spcAft>
                <a:spcPts val="0"/>
              </a:spcAft>
            </a:pPr>
            <a:br>
              <a:rPr lang="en-US" b="0">
                <a:effectLst/>
              </a:rPr>
            </a:br>
            <a:r>
              <a:rPr lang="en-US" sz="1800" b="0" i="0" u="none" strike="noStrike">
                <a:solidFill>
                  <a:srgbClr val="000000"/>
                </a:solidFill>
                <a:effectLst/>
                <a:latin typeface="Arial" panose="020B0604020202020204" pitchFamily="34" charset="0"/>
              </a:rPr>
              <a:t>These features were selected because they give us a broad view of a company's financial health and market valuation, which are critical in predicting stock performance.</a:t>
            </a:r>
            <a:endParaRPr lang="en-US" b="0">
              <a:effectLst/>
            </a:endParaRPr>
          </a:p>
        </p:txBody>
      </p:sp>
      <p:sp>
        <p:nvSpPr>
          <p:cNvPr id="4" name="Slide Number Placeholder 3"/>
          <p:cNvSpPr>
            <a:spLocks noGrp="1"/>
          </p:cNvSpPr>
          <p:nvPr>
            <p:ph type="sldNum" sz="quarter" idx="5"/>
          </p:nvPr>
        </p:nvSpPr>
        <p:spPr/>
        <p:txBody>
          <a:bodyPr/>
          <a:lstStyle/>
          <a:p>
            <a:fld id="{534F74AD-3619-6146-95FD-E8B77470059D}" type="slidenum">
              <a:rPr lang="en-US" smtClean="0"/>
              <a:t>3</a:t>
            </a:fld>
            <a:endParaRPr lang="en-US"/>
          </a:p>
        </p:txBody>
      </p:sp>
    </p:spTree>
    <p:extLst>
      <p:ext uri="{BB962C8B-B14F-4D97-AF65-F5344CB8AC3E}">
        <p14:creationId xmlns:p14="http://schemas.microsoft.com/office/powerpoint/2010/main" val="1624637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a:solidFill>
                  <a:srgbClr val="000000"/>
                </a:solidFill>
                <a:effectLst/>
                <a:latin typeface="Arial" panose="020B0604020202020204" pitchFamily="34" charset="0"/>
              </a:rPr>
              <a:t>In terms of hyperparameters, which are the settings for our model, we chose:</a:t>
            </a:r>
            <a:endParaRPr lang="en-US" b="0">
              <a:effectLst/>
            </a:endParaRPr>
          </a:p>
          <a:p>
            <a:pPr rtl="0">
              <a:spcBef>
                <a:spcPts val="0"/>
              </a:spcBef>
              <a:spcAft>
                <a:spcPts val="0"/>
              </a:spcAft>
            </a:pPr>
            <a:br>
              <a:rPr lang="en-US" b="0">
                <a:effectLst/>
              </a:rPr>
            </a:br>
            <a:r>
              <a:rPr lang="en-US" sz="1800" b="0" i="0" u="none" strike="noStrike" err="1">
                <a:solidFill>
                  <a:srgbClr val="000000"/>
                </a:solidFill>
                <a:effectLst/>
                <a:latin typeface="Arial" panose="020B0604020202020204" pitchFamily="34" charset="0"/>
              </a:rPr>
              <a:t>n_estimators</a:t>
            </a:r>
            <a:r>
              <a:rPr lang="en-US" sz="1800" b="0" i="0" u="none" strike="noStrike">
                <a:solidFill>
                  <a:srgbClr val="000000"/>
                </a:solidFill>
                <a:effectLst/>
                <a:latin typeface="Arial" panose="020B0604020202020204" pitchFamily="34" charset="0"/>
              </a:rPr>
              <a:t>: 100, meaning the forest should consist of 100 trees. More trees increase the accuracy but also the computational cost.</a:t>
            </a:r>
            <a:endParaRPr lang="en-US" b="0">
              <a:effectLst/>
            </a:endParaRPr>
          </a:p>
          <a:p>
            <a:pPr rtl="0">
              <a:spcBef>
                <a:spcPts val="0"/>
              </a:spcBef>
              <a:spcAft>
                <a:spcPts val="0"/>
              </a:spcAft>
            </a:pPr>
            <a:r>
              <a:rPr lang="en-US" sz="1800" b="0" i="0" u="none" strike="noStrike" err="1">
                <a:solidFill>
                  <a:srgbClr val="000000"/>
                </a:solidFill>
                <a:effectLst/>
                <a:latin typeface="Arial" panose="020B0604020202020204" pitchFamily="34" charset="0"/>
              </a:rPr>
              <a:t>max_depth</a:t>
            </a:r>
            <a:r>
              <a:rPr lang="en-US" sz="1800" b="0" i="0" u="none" strike="noStrike">
                <a:solidFill>
                  <a:srgbClr val="000000"/>
                </a:solidFill>
                <a:effectLst/>
                <a:latin typeface="Arial" panose="020B0604020202020204" pitchFamily="34" charset="0"/>
              </a:rPr>
              <a:t>: 3, which restricts each tree to only three levels. This prevents the model from becoming overly complex and memorizing the data.</a:t>
            </a:r>
            <a:endParaRPr lang="en-US" b="0">
              <a:effectLst/>
            </a:endParaRPr>
          </a:p>
          <a:p>
            <a:pPr rtl="0">
              <a:spcBef>
                <a:spcPts val="0"/>
              </a:spcBef>
              <a:spcAft>
                <a:spcPts val="0"/>
              </a:spcAft>
            </a:pPr>
            <a:r>
              <a:rPr lang="en-US" sz="1800" b="0" i="0" u="none" strike="noStrike" err="1">
                <a:solidFill>
                  <a:srgbClr val="000000"/>
                </a:solidFill>
                <a:effectLst/>
                <a:latin typeface="Arial" panose="020B0604020202020204" pitchFamily="34" charset="0"/>
              </a:rPr>
              <a:t>min_samples_split</a:t>
            </a:r>
            <a:r>
              <a:rPr lang="en-US" sz="1800" b="0" i="0" u="none" strike="noStrike">
                <a:solidFill>
                  <a:srgbClr val="000000"/>
                </a:solidFill>
                <a:effectLst/>
                <a:latin typeface="Arial" panose="020B0604020202020204" pitchFamily="34" charset="0"/>
              </a:rPr>
              <a:t>: 2, requiring that a node must have at least two samples before it can be split further. This helps in making the model robust and less prone to noise.</a:t>
            </a:r>
            <a:endParaRPr lang="en-US" b="0">
              <a:effectLst/>
            </a:endParaRPr>
          </a:p>
          <a:p>
            <a:pPr rtl="0">
              <a:spcBef>
                <a:spcPts val="0"/>
              </a:spcBef>
              <a:spcAft>
                <a:spcPts val="0"/>
              </a:spcAft>
            </a:pPr>
            <a:br>
              <a:rPr lang="en-US" b="0">
                <a:effectLst/>
              </a:rPr>
            </a:br>
            <a:r>
              <a:rPr lang="en-US" sz="1800" b="0" i="0" u="none" strike="noStrike">
                <a:solidFill>
                  <a:srgbClr val="000000"/>
                </a:solidFill>
                <a:effectLst/>
                <a:latin typeface="Arial" panose="020B0604020202020204" pitchFamily="34" charset="0"/>
              </a:rPr>
              <a:t>These parameters help balance the trade-off between the model's ability to learn from the training data and its ability to generalize well to unseen data.</a:t>
            </a:r>
            <a:endParaRPr lang="en-US" b="0">
              <a:effectLst/>
            </a:endParaRPr>
          </a:p>
        </p:txBody>
      </p:sp>
      <p:sp>
        <p:nvSpPr>
          <p:cNvPr id="4" name="Slide Number Placeholder 3"/>
          <p:cNvSpPr>
            <a:spLocks noGrp="1"/>
          </p:cNvSpPr>
          <p:nvPr>
            <p:ph type="sldNum" sz="quarter" idx="5"/>
          </p:nvPr>
        </p:nvSpPr>
        <p:spPr/>
        <p:txBody>
          <a:bodyPr/>
          <a:lstStyle/>
          <a:p>
            <a:fld id="{534F74AD-3619-6146-95FD-E8B77470059D}" type="slidenum">
              <a:rPr lang="en-US" smtClean="0"/>
              <a:t>4</a:t>
            </a:fld>
            <a:endParaRPr lang="en-US"/>
          </a:p>
        </p:txBody>
      </p:sp>
    </p:spTree>
    <p:extLst>
      <p:ext uri="{BB962C8B-B14F-4D97-AF65-F5344CB8AC3E}">
        <p14:creationId xmlns:p14="http://schemas.microsoft.com/office/powerpoint/2010/main" val="1636053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a:solidFill>
                <a:schemeClr val="tx2"/>
              </a:solidFill>
            </a:endParaRPr>
          </a:p>
          <a:p>
            <a:r>
              <a:rPr lang="en-US" sz="1200">
                <a:solidFill>
                  <a:schemeClr val="tx2"/>
                </a:solidFill>
              </a:rPr>
              <a:t>The model was trained and tested using a rolling window approach on historical data spanning from January 2010 to December 2019. This period was chosen to provide a substantial timeframe to capture various market conditions, including economic cycles and anomalies, ensuring the model’s robustness across different market environments. Each training set spans 60 months, immediately followed by a test on the subsequent month’s data, which simulates a realistic and practical forecasting scenario for monthly stock returns.</a:t>
            </a:r>
          </a:p>
          <a:p>
            <a:endParaRPr lang="en-US"/>
          </a:p>
        </p:txBody>
      </p:sp>
      <p:sp>
        <p:nvSpPr>
          <p:cNvPr id="4" name="Slide Number Placeholder 3"/>
          <p:cNvSpPr>
            <a:spLocks noGrp="1"/>
          </p:cNvSpPr>
          <p:nvPr>
            <p:ph type="sldNum" sz="quarter" idx="5"/>
          </p:nvPr>
        </p:nvSpPr>
        <p:spPr/>
        <p:txBody>
          <a:bodyPr/>
          <a:lstStyle/>
          <a:p>
            <a:fld id="{534F74AD-3619-6146-95FD-E8B77470059D}" type="slidenum">
              <a:rPr lang="en-US" smtClean="0"/>
              <a:t>5</a:t>
            </a:fld>
            <a:endParaRPr lang="en-US"/>
          </a:p>
        </p:txBody>
      </p:sp>
    </p:spTree>
    <p:extLst>
      <p:ext uri="{BB962C8B-B14F-4D97-AF65-F5344CB8AC3E}">
        <p14:creationId xmlns:p14="http://schemas.microsoft.com/office/powerpoint/2010/main" val="2793901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98434-754E-6411-D010-059D5F72A9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A02EFF-87DF-BAC5-D103-5097B9126D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700D13-7C03-901A-51C0-78DB98367BAB}"/>
              </a:ext>
            </a:extLst>
          </p:cNvPr>
          <p:cNvSpPr>
            <a:spLocks noGrp="1"/>
          </p:cNvSpPr>
          <p:nvPr>
            <p:ph type="dt" sz="half" idx="10"/>
          </p:nvPr>
        </p:nvSpPr>
        <p:spPr/>
        <p:txBody>
          <a:bodyPr/>
          <a:lstStyle/>
          <a:p>
            <a:fld id="{DCA8452A-A883-3F40-8DD1-E34B66A61828}" type="datetimeFigureOut">
              <a:rPr lang="en-US" smtClean="0"/>
              <a:t>9/23/2024</a:t>
            </a:fld>
            <a:endParaRPr lang="en-US"/>
          </a:p>
        </p:txBody>
      </p:sp>
      <p:sp>
        <p:nvSpPr>
          <p:cNvPr id="5" name="Footer Placeholder 4">
            <a:extLst>
              <a:ext uri="{FF2B5EF4-FFF2-40B4-BE49-F238E27FC236}">
                <a16:creationId xmlns:a16="http://schemas.microsoft.com/office/drawing/2014/main" id="{3F38E010-0185-D468-AEA8-A1E8B8D921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47FC05-0B27-9CBF-E3D3-902D9EA25236}"/>
              </a:ext>
            </a:extLst>
          </p:cNvPr>
          <p:cNvSpPr>
            <a:spLocks noGrp="1"/>
          </p:cNvSpPr>
          <p:nvPr>
            <p:ph type="sldNum" sz="quarter" idx="12"/>
          </p:nvPr>
        </p:nvSpPr>
        <p:spPr/>
        <p:txBody>
          <a:bodyPr/>
          <a:lstStyle/>
          <a:p>
            <a:fld id="{3C779EAB-CD58-0F42-B05F-81C3F755F617}" type="slidenum">
              <a:rPr lang="en-US" smtClean="0"/>
              <a:t>‹#›</a:t>
            </a:fld>
            <a:endParaRPr lang="en-US"/>
          </a:p>
        </p:txBody>
      </p:sp>
    </p:spTree>
    <p:extLst>
      <p:ext uri="{BB962C8B-B14F-4D97-AF65-F5344CB8AC3E}">
        <p14:creationId xmlns:p14="http://schemas.microsoft.com/office/powerpoint/2010/main" val="3676847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259BA-30CF-AFCE-9139-6D0DAC45C4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95ED5C-3BA4-00DD-903A-388DBF0E26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B91B6C-CD37-AE10-3B93-217EA141E6BE}"/>
              </a:ext>
            </a:extLst>
          </p:cNvPr>
          <p:cNvSpPr>
            <a:spLocks noGrp="1"/>
          </p:cNvSpPr>
          <p:nvPr>
            <p:ph type="dt" sz="half" idx="10"/>
          </p:nvPr>
        </p:nvSpPr>
        <p:spPr/>
        <p:txBody>
          <a:bodyPr/>
          <a:lstStyle/>
          <a:p>
            <a:fld id="{DCA8452A-A883-3F40-8DD1-E34B66A61828}" type="datetimeFigureOut">
              <a:rPr lang="en-US" smtClean="0"/>
              <a:t>9/23/2024</a:t>
            </a:fld>
            <a:endParaRPr lang="en-US"/>
          </a:p>
        </p:txBody>
      </p:sp>
      <p:sp>
        <p:nvSpPr>
          <p:cNvPr id="5" name="Footer Placeholder 4">
            <a:extLst>
              <a:ext uri="{FF2B5EF4-FFF2-40B4-BE49-F238E27FC236}">
                <a16:creationId xmlns:a16="http://schemas.microsoft.com/office/drawing/2014/main" id="{89EE0BA3-270D-035A-D672-264809A2EB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978E9A-1F6C-90B9-90BC-B95F44F42EB6}"/>
              </a:ext>
            </a:extLst>
          </p:cNvPr>
          <p:cNvSpPr>
            <a:spLocks noGrp="1"/>
          </p:cNvSpPr>
          <p:nvPr>
            <p:ph type="sldNum" sz="quarter" idx="12"/>
          </p:nvPr>
        </p:nvSpPr>
        <p:spPr/>
        <p:txBody>
          <a:bodyPr/>
          <a:lstStyle/>
          <a:p>
            <a:fld id="{3C779EAB-CD58-0F42-B05F-81C3F755F617}" type="slidenum">
              <a:rPr lang="en-US" smtClean="0"/>
              <a:t>‹#›</a:t>
            </a:fld>
            <a:endParaRPr lang="en-US"/>
          </a:p>
        </p:txBody>
      </p:sp>
    </p:spTree>
    <p:extLst>
      <p:ext uri="{BB962C8B-B14F-4D97-AF65-F5344CB8AC3E}">
        <p14:creationId xmlns:p14="http://schemas.microsoft.com/office/powerpoint/2010/main" val="3971586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28C77E-A5B8-543A-7FB6-E0742143A1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2BA072-66C8-1642-10CA-0A878EC5BE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C92135-5F1E-CFB8-B2D3-9E0A8987EFE1}"/>
              </a:ext>
            </a:extLst>
          </p:cNvPr>
          <p:cNvSpPr>
            <a:spLocks noGrp="1"/>
          </p:cNvSpPr>
          <p:nvPr>
            <p:ph type="dt" sz="half" idx="10"/>
          </p:nvPr>
        </p:nvSpPr>
        <p:spPr/>
        <p:txBody>
          <a:bodyPr/>
          <a:lstStyle/>
          <a:p>
            <a:fld id="{DCA8452A-A883-3F40-8DD1-E34B66A61828}" type="datetimeFigureOut">
              <a:rPr lang="en-US" smtClean="0"/>
              <a:t>9/23/2024</a:t>
            </a:fld>
            <a:endParaRPr lang="en-US"/>
          </a:p>
        </p:txBody>
      </p:sp>
      <p:sp>
        <p:nvSpPr>
          <p:cNvPr id="5" name="Footer Placeholder 4">
            <a:extLst>
              <a:ext uri="{FF2B5EF4-FFF2-40B4-BE49-F238E27FC236}">
                <a16:creationId xmlns:a16="http://schemas.microsoft.com/office/drawing/2014/main" id="{7E9772A2-D944-3A0B-5047-AB9ACF8006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FB1834-9720-C64A-4FDD-26345577BA5F}"/>
              </a:ext>
            </a:extLst>
          </p:cNvPr>
          <p:cNvSpPr>
            <a:spLocks noGrp="1"/>
          </p:cNvSpPr>
          <p:nvPr>
            <p:ph type="sldNum" sz="quarter" idx="12"/>
          </p:nvPr>
        </p:nvSpPr>
        <p:spPr/>
        <p:txBody>
          <a:bodyPr/>
          <a:lstStyle/>
          <a:p>
            <a:fld id="{3C779EAB-CD58-0F42-B05F-81C3F755F617}" type="slidenum">
              <a:rPr lang="en-US" smtClean="0"/>
              <a:t>‹#›</a:t>
            </a:fld>
            <a:endParaRPr lang="en-US"/>
          </a:p>
        </p:txBody>
      </p:sp>
    </p:spTree>
    <p:extLst>
      <p:ext uri="{BB962C8B-B14F-4D97-AF65-F5344CB8AC3E}">
        <p14:creationId xmlns:p14="http://schemas.microsoft.com/office/powerpoint/2010/main" val="173993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61BC-A098-0B6D-5C24-D959460F2F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D41853-E5E7-0706-319E-2A3AB2124B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0CDA11-16BB-D7C7-18D9-855D26910F7A}"/>
              </a:ext>
            </a:extLst>
          </p:cNvPr>
          <p:cNvSpPr>
            <a:spLocks noGrp="1"/>
          </p:cNvSpPr>
          <p:nvPr>
            <p:ph type="dt" sz="half" idx="10"/>
          </p:nvPr>
        </p:nvSpPr>
        <p:spPr/>
        <p:txBody>
          <a:bodyPr/>
          <a:lstStyle/>
          <a:p>
            <a:fld id="{DCA8452A-A883-3F40-8DD1-E34B66A61828}" type="datetimeFigureOut">
              <a:rPr lang="en-US" smtClean="0"/>
              <a:t>9/23/2024</a:t>
            </a:fld>
            <a:endParaRPr lang="en-US"/>
          </a:p>
        </p:txBody>
      </p:sp>
      <p:sp>
        <p:nvSpPr>
          <p:cNvPr id="5" name="Footer Placeholder 4">
            <a:extLst>
              <a:ext uri="{FF2B5EF4-FFF2-40B4-BE49-F238E27FC236}">
                <a16:creationId xmlns:a16="http://schemas.microsoft.com/office/drawing/2014/main" id="{9DF5288B-0006-FC02-6525-744A072627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C42D3-61C9-53A8-47AA-A5CD69F3D484}"/>
              </a:ext>
            </a:extLst>
          </p:cNvPr>
          <p:cNvSpPr>
            <a:spLocks noGrp="1"/>
          </p:cNvSpPr>
          <p:nvPr>
            <p:ph type="sldNum" sz="quarter" idx="12"/>
          </p:nvPr>
        </p:nvSpPr>
        <p:spPr/>
        <p:txBody>
          <a:bodyPr/>
          <a:lstStyle/>
          <a:p>
            <a:fld id="{3C779EAB-CD58-0F42-B05F-81C3F755F617}" type="slidenum">
              <a:rPr lang="en-US" smtClean="0"/>
              <a:t>‹#›</a:t>
            </a:fld>
            <a:endParaRPr lang="en-US"/>
          </a:p>
        </p:txBody>
      </p:sp>
    </p:spTree>
    <p:extLst>
      <p:ext uri="{BB962C8B-B14F-4D97-AF65-F5344CB8AC3E}">
        <p14:creationId xmlns:p14="http://schemas.microsoft.com/office/powerpoint/2010/main" val="4059566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F3E42-1E12-37FB-607D-98C7133C7F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B2102F-ADCB-332F-AC52-9AA3DEAA560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C549EC-CF6B-FB2A-B42A-2AED81466BB6}"/>
              </a:ext>
            </a:extLst>
          </p:cNvPr>
          <p:cNvSpPr>
            <a:spLocks noGrp="1"/>
          </p:cNvSpPr>
          <p:nvPr>
            <p:ph type="dt" sz="half" idx="10"/>
          </p:nvPr>
        </p:nvSpPr>
        <p:spPr/>
        <p:txBody>
          <a:bodyPr/>
          <a:lstStyle/>
          <a:p>
            <a:fld id="{DCA8452A-A883-3F40-8DD1-E34B66A61828}" type="datetimeFigureOut">
              <a:rPr lang="en-US" smtClean="0"/>
              <a:t>9/23/2024</a:t>
            </a:fld>
            <a:endParaRPr lang="en-US"/>
          </a:p>
        </p:txBody>
      </p:sp>
      <p:sp>
        <p:nvSpPr>
          <p:cNvPr id="5" name="Footer Placeholder 4">
            <a:extLst>
              <a:ext uri="{FF2B5EF4-FFF2-40B4-BE49-F238E27FC236}">
                <a16:creationId xmlns:a16="http://schemas.microsoft.com/office/drawing/2014/main" id="{BF7C5DE1-9F0F-547F-6F91-FC3C4CA2EF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4B702-DA9C-10B7-EA9D-ABF9164B406C}"/>
              </a:ext>
            </a:extLst>
          </p:cNvPr>
          <p:cNvSpPr>
            <a:spLocks noGrp="1"/>
          </p:cNvSpPr>
          <p:nvPr>
            <p:ph type="sldNum" sz="quarter" idx="12"/>
          </p:nvPr>
        </p:nvSpPr>
        <p:spPr/>
        <p:txBody>
          <a:bodyPr/>
          <a:lstStyle/>
          <a:p>
            <a:fld id="{3C779EAB-CD58-0F42-B05F-81C3F755F617}" type="slidenum">
              <a:rPr lang="en-US" smtClean="0"/>
              <a:t>‹#›</a:t>
            </a:fld>
            <a:endParaRPr lang="en-US"/>
          </a:p>
        </p:txBody>
      </p:sp>
    </p:spTree>
    <p:extLst>
      <p:ext uri="{BB962C8B-B14F-4D97-AF65-F5344CB8AC3E}">
        <p14:creationId xmlns:p14="http://schemas.microsoft.com/office/powerpoint/2010/main" val="1804364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4169C-7CBC-DE8D-4531-B8ACE571A1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661E33-601D-B712-049F-BFA2C55709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CE79B2-8A6D-267C-EE8C-D815E862CB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A50077-C5D2-4506-4FFD-712FC16DDA08}"/>
              </a:ext>
            </a:extLst>
          </p:cNvPr>
          <p:cNvSpPr>
            <a:spLocks noGrp="1"/>
          </p:cNvSpPr>
          <p:nvPr>
            <p:ph type="dt" sz="half" idx="10"/>
          </p:nvPr>
        </p:nvSpPr>
        <p:spPr/>
        <p:txBody>
          <a:bodyPr/>
          <a:lstStyle/>
          <a:p>
            <a:fld id="{DCA8452A-A883-3F40-8DD1-E34B66A61828}" type="datetimeFigureOut">
              <a:rPr lang="en-US" smtClean="0"/>
              <a:t>9/23/2024</a:t>
            </a:fld>
            <a:endParaRPr lang="en-US"/>
          </a:p>
        </p:txBody>
      </p:sp>
      <p:sp>
        <p:nvSpPr>
          <p:cNvPr id="6" name="Footer Placeholder 5">
            <a:extLst>
              <a:ext uri="{FF2B5EF4-FFF2-40B4-BE49-F238E27FC236}">
                <a16:creationId xmlns:a16="http://schemas.microsoft.com/office/drawing/2014/main" id="{393EEBD6-5FF4-2D75-88BA-CE5B69ABC4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806F76-9F93-3160-2EFA-5090418A9B4D}"/>
              </a:ext>
            </a:extLst>
          </p:cNvPr>
          <p:cNvSpPr>
            <a:spLocks noGrp="1"/>
          </p:cNvSpPr>
          <p:nvPr>
            <p:ph type="sldNum" sz="quarter" idx="12"/>
          </p:nvPr>
        </p:nvSpPr>
        <p:spPr/>
        <p:txBody>
          <a:bodyPr/>
          <a:lstStyle/>
          <a:p>
            <a:fld id="{3C779EAB-CD58-0F42-B05F-81C3F755F617}" type="slidenum">
              <a:rPr lang="en-US" smtClean="0"/>
              <a:t>‹#›</a:t>
            </a:fld>
            <a:endParaRPr lang="en-US"/>
          </a:p>
        </p:txBody>
      </p:sp>
    </p:spTree>
    <p:extLst>
      <p:ext uri="{BB962C8B-B14F-4D97-AF65-F5344CB8AC3E}">
        <p14:creationId xmlns:p14="http://schemas.microsoft.com/office/powerpoint/2010/main" val="1371381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3E1C5-14DF-392A-E778-3551842614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60C04C-D9B9-6E35-476D-CCEA2462F5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86EF0F-EC5E-1F36-402F-588D860486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E86F92-F2F6-377E-F889-1BA5194D02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512E02-FF38-CC88-83DD-2558C77267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4A99F6-40AD-BA14-EDC9-32844F82E078}"/>
              </a:ext>
            </a:extLst>
          </p:cNvPr>
          <p:cNvSpPr>
            <a:spLocks noGrp="1"/>
          </p:cNvSpPr>
          <p:nvPr>
            <p:ph type="dt" sz="half" idx="10"/>
          </p:nvPr>
        </p:nvSpPr>
        <p:spPr/>
        <p:txBody>
          <a:bodyPr/>
          <a:lstStyle/>
          <a:p>
            <a:fld id="{DCA8452A-A883-3F40-8DD1-E34B66A61828}" type="datetimeFigureOut">
              <a:rPr lang="en-US" smtClean="0"/>
              <a:t>9/23/2024</a:t>
            </a:fld>
            <a:endParaRPr lang="en-US"/>
          </a:p>
        </p:txBody>
      </p:sp>
      <p:sp>
        <p:nvSpPr>
          <p:cNvPr id="8" name="Footer Placeholder 7">
            <a:extLst>
              <a:ext uri="{FF2B5EF4-FFF2-40B4-BE49-F238E27FC236}">
                <a16:creationId xmlns:a16="http://schemas.microsoft.com/office/drawing/2014/main" id="{54523612-02C4-48D3-E534-E73677D8E8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B84CDE-14FA-BB93-9D2F-8B14EC88C83E}"/>
              </a:ext>
            </a:extLst>
          </p:cNvPr>
          <p:cNvSpPr>
            <a:spLocks noGrp="1"/>
          </p:cNvSpPr>
          <p:nvPr>
            <p:ph type="sldNum" sz="quarter" idx="12"/>
          </p:nvPr>
        </p:nvSpPr>
        <p:spPr/>
        <p:txBody>
          <a:bodyPr/>
          <a:lstStyle/>
          <a:p>
            <a:fld id="{3C779EAB-CD58-0F42-B05F-81C3F755F617}" type="slidenum">
              <a:rPr lang="en-US" smtClean="0"/>
              <a:t>‹#›</a:t>
            </a:fld>
            <a:endParaRPr lang="en-US"/>
          </a:p>
        </p:txBody>
      </p:sp>
    </p:spTree>
    <p:extLst>
      <p:ext uri="{BB962C8B-B14F-4D97-AF65-F5344CB8AC3E}">
        <p14:creationId xmlns:p14="http://schemas.microsoft.com/office/powerpoint/2010/main" val="1264249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3459E-0FB8-84DA-2DC2-215D8AC654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A30D22-0E36-08CD-41B1-F71086C92540}"/>
              </a:ext>
            </a:extLst>
          </p:cNvPr>
          <p:cNvSpPr>
            <a:spLocks noGrp="1"/>
          </p:cNvSpPr>
          <p:nvPr>
            <p:ph type="dt" sz="half" idx="10"/>
          </p:nvPr>
        </p:nvSpPr>
        <p:spPr/>
        <p:txBody>
          <a:bodyPr/>
          <a:lstStyle/>
          <a:p>
            <a:fld id="{DCA8452A-A883-3F40-8DD1-E34B66A61828}" type="datetimeFigureOut">
              <a:rPr lang="en-US" smtClean="0"/>
              <a:t>9/23/2024</a:t>
            </a:fld>
            <a:endParaRPr lang="en-US"/>
          </a:p>
        </p:txBody>
      </p:sp>
      <p:sp>
        <p:nvSpPr>
          <p:cNvPr id="4" name="Footer Placeholder 3">
            <a:extLst>
              <a:ext uri="{FF2B5EF4-FFF2-40B4-BE49-F238E27FC236}">
                <a16:creationId xmlns:a16="http://schemas.microsoft.com/office/drawing/2014/main" id="{9A3E786D-809E-0D33-56E4-E81B1F4B44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E03DA6-A81C-EE7D-66F9-AD668B6BCA07}"/>
              </a:ext>
            </a:extLst>
          </p:cNvPr>
          <p:cNvSpPr>
            <a:spLocks noGrp="1"/>
          </p:cNvSpPr>
          <p:nvPr>
            <p:ph type="sldNum" sz="quarter" idx="12"/>
          </p:nvPr>
        </p:nvSpPr>
        <p:spPr/>
        <p:txBody>
          <a:bodyPr/>
          <a:lstStyle/>
          <a:p>
            <a:fld id="{3C779EAB-CD58-0F42-B05F-81C3F755F617}" type="slidenum">
              <a:rPr lang="en-US" smtClean="0"/>
              <a:t>‹#›</a:t>
            </a:fld>
            <a:endParaRPr lang="en-US"/>
          </a:p>
        </p:txBody>
      </p:sp>
    </p:spTree>
    <p:extLst>
      <p:ext uri="{BB962C8B-B14F-4D97-AF65-F5344CB8AC3E}">
        <p14:creationId xmlns:p14="http://schemas.microsoft.com/office/powerpoint/2010/main" val="758908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AA219D-DCB8-0CFC-1CD0-75CD42544F8B}"/>
              </a:ext>
            </a:extLst>
          </p:cNvPr>
          <p:cNvSpPr>
            <a:spLocks noGrp="1"/>
          </p:cNvSpPr>
          <p:nvPr>
            <p:ph type="dt" sz="half" idx="10"/>
          </p:nvPr>
        </p:nvSpPr>
        <p:spPr/>
        <p:txBody>
          <a:bodyPr/>
          <a:lstStyle/>
          <a:p>
            <a:fld id="{DCA8452A-A883-3F40-8DD1-E34B66A61828}" type="datetimeFigureOut">
              <a:rPr lang="en-US" smtClean="0"/>
              <a:t>9/23/2024</a:t>
            </a:fld>
            <a:endParaRPr lang="en-US"/>
          </a:p>
        </p:txBody>
      </p:sp>
      <p:sp>
        <p:nvSpPr>
          <p:cNvPr id="3" name="Footer Placeholder 2">
            <a:extLst>
              <a:ext uri="{FF2B5EF4-FFF2-40B4-BE49-F238E27FC236}">
                <a16:creationId xmlns:a16="http://schemas.microsoft.com/office/drawing/2014/main" id="{55562A32-89D6-389A-44F3-58DAE32287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071F79-655C-D6D6-2789-10356E79BB71}"/>
              </a:ext>
            </a:extLst>
          </p:cNvPr>
          <p:cNvSpPr>
            <a:spLocks noGrp="1"/>
          </p:cNvSpPr>
          <p:nvPr>
            <p:ph type="sldNum" sz="quarter" idx="12"/>
          </p:nvPr>
        </p:nvSpPr>
        <p:spPr/>
        <p:txBody>
          <a:bodyPr/>
          <a:lstStyle/>
          <a:p>
            <a:fld id="{3C779EAB-CD58-0F42-B05F-81C3F755F617}" type="slidenum">
              <a:rPr lang="en-US" smtClean="0"/>
              <a:t>‹#›</a:t>
            </a:fld>
            <a:endParaRPr lang="en-US"/>
          </a:p>
        </p:txBody>
      </p:sp>
    </p:spTree>
    <p:extLst>
      <p:ext uri="{BB962C8B-B14F-4D97-AF65-F5344CB8AC3E}">
        <p14:creationId xmlns:p14="http://schemas.microsoft.com/office/powerpoint/2010/main" val="829844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A72A7-D67F-4D22-F91B-2D2E0E03C3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F14CD8-5DA6-BC8E-77D6-D2594636C1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8F8375-8574-8BAF-A195-EF966E6A58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B6607C-8B94-D54B-5EE3-D3359ADAD3A1}"/>
              </a:ext>
            </a:extLst>
          </p:cNvPr>
          <p:cNvSpPr>
            <a:spLocks noGrp="1"/>
          </p:cNvSpPr>
          <p:nvPr>
            <p:ph type="dt" sz="half" idx="10"/>
          </p:nvPr>
        </p:nvSpPr>
        <p:spPr/>
        <p:txBody>
          <a:bodyPr/>
          <a:lstStyle/>
          <a:p>
            <a:fld id="{DCA8452A-A883-3F40-8DD1-E34B66A61828}" type="datetimeFigureOut">
              <a:rPr lang="en-US" smtClean="0"/>
              <a:t>9/23/2024</a:t>
            </a:fld>
            <a:endParaRPr lang="en-US"/>
          </a:p>
        </p:txBody>
      </p:sp>
      <p:sp>
        <p:nvSpPr>
          <p:cNvPr id="6" name="Footer Placeholder 5">
            <a:extLst>
              <a:ext uri="{FF2B5EF4-FFF2-40B4-BE49-F238E27FC236}">
                <a16:creationId xmlns:a16="http://schemas.microsoft.com/office/drawing/2014/main" id="{12F7F9F5-6137-869B-DA60-A7C54F57DD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8F0C9-A245-DF41-D205-4310A834CC0B}"/>
              </a:ext>
            </a:extLst>
          </p:cNvPr>
          <p:cNvSpPr>
            <a:spLocks noGrp="1"/>
          </p:cNvSpPr>
          <p:nvPr>
            <p:ph type="sldNum" sz="quarter" idx="12"/>
          </p:nvPr>
        </p:nvSpPr>
        <p:spPr/>
        <p:txBody>
          <a:bodyPr/>
          <a:lstStyle/>
          <a:p>
            <a:fld id="{3C779EAB-CD58-0F42-B05F-81C3F755F617}" type="slidenum">
              <a:rPr lang="en-US" smtClean="0"/>
              <a:t>‹#›</a:t>
            </a:fld>
            <a:endParaRPr lang="en-US"/>
          </a:p>
        </p:txBody>
      </p:sp>
    </p:spTree>
    <p:extLst>
      <p:ext uri="{BB962C8B-B14F-4D97-AF65-F5344CB8AC3E}">
        <p14:creationId xmlns:p14="http://schemas.microsoft.com/office/powerpoint/2010/main" val="59157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3F0A6-01B7-E780-B992-0731A2302A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ECD38B-67C1-9424-95FD-2E6B33836E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81E2DB-DDDB-5187-F94C-E0945CDEFB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F5549C-B26D-E1CD-CF72-2775198C32FE}"/>
              </a:ext>
            </a:extLst>
          </p:cNvPr>
          <p:cNvSpPr>
            <a:spLocks noGrp="1"/>
          </p:cNvSpPr>
          <p:nvPr>
            <p:ph type="dt" sz="half" idx="10"/>
          </p:nvPr>
        </p:nvSpPr>
        <p:spPr/>
        <p:txBody>
          <a:bodyPr/>
          <a:lstStyle/>
          <a:p>
            <a:fld id="{DCA8452A-A883-3F40-8DD1-E34B66A61828}" type="datetimeFigureOut">
              <a:rPr lang="en-US" smtClean="0"/>
              <a:t>9/23/2024</a:t>
            </a:fld>
            <a:endParaRPr lang="en-US"/>
          </a:p>
        </p:txBody>
      </p:sp>
      <p:sp>
        <p:nvSpPr>
          <p:cNvPr id="6" name="Footer Placeholder 5">
            <a:extLst>
              <a:ext uri="{FF2B5EF4-FFF2-40B4-BE49-F238E27FC236}">
                <a16:creationId xmlns:a16="http://schemas.microsoft.com/office/drawing/2014/main" id="{CE4745E2-3E99-52CC-7344-4A5BA38694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9D252-D9B0-2A76-0D10-E643F21AE79E}"/>
              </a:ext>
            </a:extLst>
          </p:cNvPr>
          <p:cNvSpPr>
            <a:spLocks noGrp="1"/>
          </p:cNvSpPr>
          <p:nvPr>
            <p:ph type="sldNum" sz="quarter" idx="12"/>
          </p:nvPr>
        </p:nvSpPr>
        <p:spPr/>
        <p:txBody>
          <a:bodyPr/>
          <a:lstStyle/>
          <a:p>
            <a:fld id="{3C779EAB-CD58-0F42-B05F-81C3F755F617}" type="slidenum">
              <a:rPr lang="en-US" smtClean="0"/>
              <a:t>‹#›</a:t>
            </a:fld>
            <a:endParaRPr lang="en-US"/>
          </a:p>
        </p:txBody>
      </p:sp>
    </p:spTree>
    <p:extLst>
      <p:ext uri="{BB962C8B-B14F-4D97-AF65-F5344CB8AC3E}">
        <p14:creationId xmlns:p14="http://schemas.microsoft.com/office/powerpoint/2010/main" val="1054911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5C0753-45A5-58FA-3C2B-7073C827CC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9C28F4-8A45-FED4-DBAE-33C2F6C8A2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8EBD0C-6C8D-0A33-767E-CFCE7E069D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CA8452A-A883-3F40-8DD1-E34B66A61828}" type="datetimeFigureOut">
              <a:rPr lang="en-US" smtClean="0"/>
              <a:t>9/23/2024</a:t>
            </a:fld>
            <a:endParaRPr lang="en-US"/>
          </a:p>
        </p:txBody>
      </p:sp>
      <p:sp>
        <p:nvSpPr>
          <p:cNvPr id="5" name="Footer Placeholder 4">
            <a:extLst>
              <a:ext uri="{FF2B5EF4-FFF2-40B4-BE49-F238E27FC236}">
                <a16:creationId xmlns:a16="http://schemas.microsoft.com/office/drawing/2014/main" id="{F1E35186-A5D1-3E41-50B5-0F0466744E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0182879-B709-0572-DB1A-24DDBCC80F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C779EAB-CD58-0F42-B05F-81C3F755F617}" type="slidenum">
              <a:rPr lang="en-US" smtClean="0"/>
              <a:t>‹#›</a:t>
            </a:fld>
            <a:endParaRPr lang="en-US"/>
          </a:p>
        </p:txBody>
      </p:sp>
    </p:spTree>
    <p:extLst>
      <p:ext uri="{BB962C8B-B14F-4D97-AF65-F5344CB8AC3E}">
        <p14:creationId xmlns:p14="http://schemas.microsoft.com/office/powerpoint/2010/main" val="2351447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ityscape with a map and graphs&#10;&#10;Description automatically generated with medium confidence">
            <a:extLst>
              <a:ext uri="{FF2B5EF4-FFF2-40B4-BE49-F238E27FC236}">
                <a16:creationId xmlns:a16="http://schemas.microsoft.com/office/drawing/2014/main" id="{F0813D39-254C-9F16-FB8B-46FAD086AD70}"/>
              </a:ext>
            </a:extLst>
          </p:cNvPr>
          <p:cNvPicPr>
            <a:picLocks noChangeAspect="1"/>
          </p:cNvPicPr>
          <p:nvPr/>
        </p:nvPicPr>
        <p:blipFill rotWithShape="1">
          <a:blip r:embed="rId3">
            <a:alphaModFix amt="50000"/>
          </a:blip>
          <a:srcRect t="30221" r="-1" b="13515"/>
          <a:stretch/>
        </p:blipFill>
        <p:spPr>
          <a:xfrm>
            <a:off x="20" y="10"/>
            <a:ext cx="12188930" cy="6857990"/>
          </a:xfrm>
          <a:prstGeom prst="rect">
            <a:avLst/>
          </a:prstGeom>
        </p:spPr>
      </p:pic>
      <p:sp>
        <p:nvSpPr>
          <p:cNvPr id="2" name="Title 1">
            <a:extLst>
              <a:ext uri="{FF2B5EF4-FFF2-40B4-BE49-F238E27FC236}">
                <a16:creationId xmlns:a16="http://schemas.microsoft.com/office/drawing/2014/main" id="{B48A2CA3-1DB4-2E4C-3416-7159F1F06CC8}"/>
              </a:ext>
            </a:extLst>
          </p:cNvPr>
          <p:cNvSpPr>
            <a:spLocks noGrp="1"/>
          </p:cNvSpPr>
          <p:nvPr>
            <p:ph type="ctrTitle"/>
          </p:nvPr>
        </p:nvSpPr>
        <p:spPr>
          <a:xfrm>
            <a:off x="1524000" y="1122363"/>
            <a:ext cx="9144000" cy="3063240"/>
          </a:xfrm>
        </p:spPr>
        <p:txBody>
          <a:bodyPr>
            <a:normAutofit/>
          </a:bodyPr>
          <a:lstStyle/>
          <a:p>
            <a:r>
              <a:rPr lang="en-US" sz="6600" b="1" i="0">
                <a:solidFill>
                  <a:schemeClr val="bg1"/>
                </a:solidFill>
                <a:effectLst/>
                <a:latin typeface="Söhne"/>
              </a:rPr>
              <a:t>Predicting Stock Returns Using Random Forest</a:t>
            </a:r>
            <a:endParaRPr lang="en-US" sz="6600" b="1">
              <a:solidFill>
                <a:schemeClr val="bg1"/>
              </a:solidFill>
            </a:endParaRPr>
          </a:p>
        </p:txBody>
      </p:sp>
      <p:sp>
        <p:nvSpPr>
          <p:cNvPr id="3" name="Subtitle 2">
            <a:extLst>
              <a:ext uri="{FF2B5EF4-FFF2-40B4-BE49-F238E27FC236}">
                <a16:creationId xmlns:a16="http://schemas.microsoft.com/office/drawing/2014/main" id="{68F8066A-4833-0B62-5E77-D248372619B4}"/>
              </a:ext>
            </a:extLst>
          </p:cNvPr>
          <p:cNvSpPr>
            <a:spLocks noGrp="1"/>
          </p:cNvSpPr>
          <p:nvPr>
            <p:ph type="subTitle" idx="1"/>
          </p:nvPr>
        </p:nvSpPr>
        <p:spPr>
          <a:xfrm>
            <a:off x="1527048" y="4599432"/>
            <a:ext cx="9144000" cy="1536192"/>
          </a:xfrm>
        </p:spPr>
        <p:txBody>
          <a:bodyPr>
            <a:normAutofit/>
          </a:bodyPr>
          <a:lstStyle/>
          <a:p>
            <a:r>
              <a:rPr lang="en-US" b="0" i="0">
                <a:solidFill>
                  <a:schemeClr val="bg1"/>
                </a:solidFill>
                <a:effectLst/>
                <a:latin typeface="Söhne"/>
              </a:rPr>
              <a:t>April 25, 2024</a:t>
            </a:r>
          </a:p>
          <a:p>
            <a:r>
              <a:rPr lang="en-US" b="0" i="0">
                <a:solidFill>
                  <a:schemeClr val="bg1"/>
                </a:solidFill>
                <a:effectLst/>
                <a:latin typeface="Söhne"/>
              </a:rPr>
              <a:t>Yvette Hu &amp; Lanston Chen</a:t>
            </a:r>
          </a:p>
          <a:p>
            <a:r>
              <a:rPr lang="en-US">
                <a:solidFill>
                  <a:schemeClr val="bg1"/>
                </a:solidFill>
                <a:latin typeface="Söhne"/>
              </a:rPr>
              <a:t>FIN 599R - Quant Models and Financial Analytics</a:t>
            </a:r>
          </a:p>
        </p:txBody>
      </p:sp>
      <p:sp>
        <p:nvSpPr>
          <p:cNvPr id="38"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42885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8336"/>
    </mc:Choice>
    <mc:Fallback xmlns="">
      <p:transition spd="slow" advTm="1833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FB01F0-7290-677D-F471-27B8BB7B22DB}"/>
              </a:ext>
            </a:extLst>
          </p:cNvPr>
          <p:cNvSpPr>
            <a:spLocks noGrp="1"/>
          </p:cNvSpPr>
          <p:nvPr>
            <p:ph type="title"/>
          </p:nvPr>
        </p:nvSpPr>
        <p:spPr>
          <a:xfrm>
            <a:off x="838200" y="556995"/>
            <a:ext cx="10515600" cy="1133693"/>
          </a:xfrm>
        </p:spPr>
        <p:txBody>
          <a:bodyPr>
            <a:normAutofit/>
          </a:bodyPr>
          <a:lstStyle/>
          <a:p>
            <a:r>
              <a:rPr lang="en-US" sz="3600" b="1"/>
              <a:t>Random Forest Model</a:t>
            </a:r>
            <a:br>
              <a:rPr lang="en-US" sz="3600" b="1"/>
            </a:br>
            <a:r>
              <a:rPr lang="en-US" sz="3600"/>
              <a:t>Model Overview</a:t>
            </a:r>
          </a:p>
        </p:txBody>
      </p:sp>
      <p:graphicFrame>
        <p:nvGraphicFramePr>
          <p:cNvPr id="24" name="Content Placeholder 2">
            <a:extLst>
              <a:ext uri="{FF2B5EF4-FFF2-40B4-BE49-F238E27FC236}">
                <a16:creationId xmlns:a16="http://schemas.microsoft.com/office/drawing/2014/main" id="{93696EDD-0791-2A6B-7AA8-748862EC8254}"/>
              </a:ext>
            </a:extLst>
          </p:cNvPr>
          <p:cNvGraphicFramePr>
            <a:graphicFrameLocks noGrp="1"/>
          </p:cNvGraphicFramePr>
          <p:nvPr>
            <p:ph idx="1"/>
            <p:extLst>
              <p:ext uri="{D42A27DB-BD31-4B8C-83A1-F6EECF244321}">
                <p14:modId xmlns:p14="http://schemas.microsoft.com/office/powerpoint/2010/main" val="9029656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69902126"/>
      </p:ext>
    </p:extLst>
  </p:cSld>
  <p:clrMapOvr>
    <a:masterClrMapping/>
  </p:clrMapOvr>
  <mc:AlternateContent xmlns:mc="http://schemas.openxmlformats.org/markup-compatibility/2006" xmlns:p14="http://schemas.microsoft.com/office/powerpoint/2010/main">
    <mc:Choice Requires="p14">
      <p:transition spd="slow" p14:dur="2000" advTm="47271"/>
    </mc:Choice>
    <mc:Fallback xmlns="">
      <p:transition spd="slow" advTm="4727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23FB01F0-7290-677D-F471-27B8BB7B22DB}"/>
              </a:ext>
            </a:extLst>
          </p:cNvPr>
          <p:cNvSpPr>
            <a:spLocks noGrp="1"/>
          </p:cNvSpPr>
          <p:nvPr>
            <p:ph type="title"/>
          </p:nvPr>
        </p:nvSpPr>
        <p:spPr>
          <a:xfrm>
            <a:off x="1179073" y="424353"/>
            <a:ext cx="9833548" cy="1325563"/>
          </a:xfrm>
        </p:spPr>
        <p:txBody>
          <a:bodyPr anchor="b">
            <a:normAutofit/>
          </a:bodyPr>
          <a:lstStyle/>
          <a:p>
            <a:pPr algn="ctr"/>
            <a:r>
              <a:rPr lang="en-US" sz="3600" b="1">
                <a:solidFill>
                  <a:schemeClr val="tx2"/>
                </a:solidFill>
              </a:rPr>
              <a:t>Random Forest Model</a:t>
            </a:r>
            <a:br>
              <a:rPr lang="en-US" sz="3600" b="1">
                <a:solidFill>
                  <a:schemeClr val="tx2"/>
                </a:solidFill>
              </a:rPr>
            </a:br>
            <a:r>
              <a:rPr lang="en-US" sz="2800">
                <a:solidFill>
                  <a:schemeClr val="tx2"/>
                </a:solidFill>
              </a:rPr>
              <a:t>Features</a:t>
            </a:r>
            <a:endParaRPr lang="en-US" sz="3600">
              <a:solidFill>
                <a:schemeClr val="tx2"/>
              </a:solidFill>
            </a:endParaRP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5" name="Content Placeholder 3">
            <a:extLst>
              <a:ext uri="{FF2B5EF4-FFF2-40B4-BE49-F238E27FC236}">
                <a16:creationId xmlns:a16="http://schemas.microsoft.com/office/drawing/2014/main" id="{36F60C9A-6FFE-1BF9-28E5-2462A39170B0}"/>
              </a:ext>
            </a:extLst>
          </p:cNvPr>
          <p:cNvGraphicFramePr>
            <a:graphicFrameLocks noGrp="1"/>
          </p:cNvGraphicFramePr>
          <p:nvPr>
            <p:ph idx="1"/>
            <p:extLst>
              <p:ext uri="{D42A27DB-BD31-4B8C-83A1-F6EECF244321}">
                <p14:modId xmlns:p14="http://schemas.microsoft.com/office/powerpoint/2010/main" val="28087635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83814193"/>
      </p:ext>
    </p:extLst>
  </p:cSld>
  <p:clrMapOvr>
    <a:masterClrMapping/>
  </p:clrMapOvr>
  <mc:AlternateContent xmlns:mc="http://schemas.openxmlformats.org/markup-compatibility/2006" xmlns:p14="http://schemas.microsoft.com/office/powerpoint/2010/main">
    <mc:Choice Requires="p14">
      <p:transition spd="slow" p14:dur="2000" advTm="53231"/>
    </mc:Choice>
    <mc:Fallback xmlns="">
      <p:transition spd="slow" advTm="5323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9AA4F0-85C4-E5D7-817E-7FD0F2AE3DC5}"/>
              </a:ext>
            </a:extLst>
          </p:cNvPr>
          <p:cNvSpPr>
            <a:spLocks noGrp="1"/>
          </p:cNvSpPr>
          <p:nvPr>
            <p:ph type="title"/>
          </p:nvPr>
        </p:nvSpPr>
        <p:spPr>
          <a:xfrm>
            <a:off x="838200" y="556995"/>
            <a:ext cx="10515600" cy="1133693"/>
          </a:xfrm>
        </p:spPr>
        <p:txBody>
          <a:bodyPr>
            <a:normAutofit/>
          </a:bodyPr>
          <a:lstStyle/>
          <a:p>
            <a:r>
              <a:rPr lang="en-US" sz="5200"/>
              <a:t>Model Hyperparameters</a:t>
            </a:r>
          </a:p>
        </p:txBody>
      </p:sp>
      <p:graphicFrame>
        <p:nvGraphicFramePr>
          <p:cNvPr id="36" name="Content Placeholder 2">
            <a:extLst>
              <a:ext uri="{FF2B5EF4-FFF2-40B4-BE49-F238E27FC236}">
                <a16:creationId xmlns:a16="http://schemas.microsoft.com/office/drawing/2014/main" id="{E3562EC0-41A8-F503-4357-12BAA6B013F1}"/>
              </a:ext>
            </a:extLst>
          </p:cNvPr>
          <p:cNvGraphicFramePr>
            <a:graphicFrameLocks noGrp="1"/>
          </p:cNvGraphicFramePr>
          <p:nvPr>
            <p:ph idx="1"/>
            <p:extLst>
              <p:ext uri="{D42A27DB-BD31-4B8C-83A1-F6EECF244321}">
                <p14:modId xmlns:p14="http://schemas.microsoft.com/office/powerpoint/2010/main" val="333176310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09743449"/>
      </p:ext>
    </p:extLst>
  </p:cSld>
  <p:clrMapOvr>
    <a:masterClrMapping/>
  </p:clrMapOvr>
  <mc:AlternateContent xmlns:mc="http://schemas.openxmlformats.org/markup-compatibility/2006" xmlns:p14="http://schemas.microsoft.com/office/powerpoint/2010/main">
    <mc:Choice Requires="p14">
      <p:transition spd="slow" p14:dur="2000" advTm="61479"/>
    </mc:Choice>
    <mc:Fallback xmlns="">
      <p:transition spd="slow" advTm="6147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E6E52-0BCD-E2F2-91A6-CCA124AF3E10}"/>
              </a:ext>
            </a:extLst>
          </p:cNvPr>
          <p:cNvSpPr>
            <a:spLocks noGrp="1"/>
          </p:cNvSpPr>
          <p:nvPr>
            <p:ph type="title"/>
          </p:nvPr>
        </p:nvSpPr>
        <p:spPr>
          <a:xfrm>
            <a:off x="762000" y="1138036"/>
            <a:ext cx="4085665" cy="1402470"/>
          </a:xfrm>
        </p:spPr>
        <p:txBody>
          <a:bodyPr anchor="t">
            <a:normAutofit/>
          </a:bodyPr>
          <a:lstStyle/>
          <a:p>
            <a:r>
              <a:rPr lang="en-US" sz="3200"/>
              <a:t>The Sample Period</a:t>
            </a:r>
          </a:p>
        </p:txBody>
      </p:sp>
      <p:cxnSp>
        <p:nvCxnSpPr>
          <p:cNvPr id="31" name="Straight Connector 30">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FBB0887-2BC7-8794-213B-15E058CFABE0}"/>
              </a:ext>
            </a:extLst>
          </p:cNvPr>
          <p:cNvSpPr>
            <a:spLocks noGrp="1"/>
          </p:cNvSpPr>
          <p:nvPr>
            <p:ph idx="1"/>
          </p:nvPr>
        </p:nvSpPr>
        <p:spPr>
          <a:xfrm>
            <a:off x="761999" y="2128757"/>
            <a:ext cx="4358641" cy="4211083"/>
          </a:xfrm>
        </p:spPr>
        <p:txBody>
          <a:bodyPr>
            <a:normAutofit/>
          </a:bodyPr>
          <a:lstStyle/>
          <a:p>
            <a:pPr>
              <a:buFont typeface="Arial" panose="020B0604020202020204" pitchFamily="34" charset="0"/>
              <a:buChar char="•"/>
            </a:pPr>
            <a:r>
              <a:rPr lang="en-US" sz="1600" b="1" i="0">
                <a:effectLst/>
                <a:latin typeface="Söhne"/>
              </a:rPr>
              <a:t>Approach:</a:t>
            </a:r>
            <a:r>
              <a:rPr lang="en-US" sz="1600" b="0" i="0">
                <a:effectLst/>
                <a:latin typeface="Söhne"/>
              </a:rPr>
              <a:t> Rolling window method</a:t>
            </a:r>
          </a:p>
          <a:p>
            <a:pPr>
              <a:buFont typeface="Arial" panose="020B0604020202020204" pitchFamily="34" charset="0"/>
              <a:buChar char="•"/>
            </a:pPr>
            <a:r>
              <a:rPr lang="en-US" sz="1600" b="1" i="0">
                <a:effectLst/>
                <a:latin typeface="Söhne"/>
              </a:rPr>
              <a:t>Data Period:</a:t>
            </a:r>
            <a:r>
              <a:rPr lang="en-US" sz="1600" b="0" i="0">
                <a:effectLst/>
                <a:latin typeface="Söhne"/>
              </a:rPr>
              <a:t> January 2010 to December 2019</a:t>
            </a:r>
          </a:p>
          <a:p>
            <a:pPr marL="742950" lvl="1" indent="-285750">
              <a:buFont typeface="Arial" panose="020B0604020202020204" pitchFamily="34" charset="0"/>
              <a:buChar char="•"/>
            </a:pPr>
            <a:r>
              <a:rPr lang="en-US" sz="1600" b="0" i="0">
                <a:effectLst/>
                <a:latin typeface="Söhne"/>
              </a:rPr>
              <a:t>Selected for a comprehensive view across various market conditions</a:t>
            </a:r>
          </a:p>
          <a:p>
            <a:r>
              <a:rPr lang="en-US" sz="1600" b="1" i="0">
                <a:effectLst/>
                <a:latin typeface="Söhne"/>
              </a:rPr>
              <a:t>Rationale for Timeframe Selection</a:t>
            </a:r>
            <a:endParaRPr lang="en-US" sz="1600" b="0" i="0">
              <a:effectLst/>
              <a:latin typeface="Söhne"/>
            </a:endParaRPr>
          </a:p>
          <a:p>
            <a:pPr lvl="1"/>
            <a:r>
              <a:rPr lang="en-US" sz="1600" b="0" i="0">
                <a:effectLst/>
                <a:latin typeface="Söhne"/>
              </a:rPr>
              <a:t>Captures multiple economic cycles and anomalies</a:t>
            </a:r>
          </a:p>
          <a:p>
            <a:pPr lvl="1"/>
            <a:r>
              <a:rPr lang="en-US" sz="1600" b="0" i="0">
                <a:effectLst/>
                <a:latin typeface="Söhne"/>
              </a:rPr>
              <a:t>Ensures model robustness in diverse market environments</a:t>
            </a:r>
          </a:p>
          <a:p>
            <a:r>
              <a:rPr lang="en-US" sz="1600" b="1" i="0">
                <a:effectLst/>
                <a:latin typeface="Söhne"/>
              </a:rPr>
              <a:t>Training and Testing Details</a:t>
            </a:r>
            <a:endParaRPr lang="en-US" sz="1600" b="0" i="0">
              <a:effectLst/>
              <a:latin typeface="Söhne"/>
            </a:endParaRPr>
          </a:p>
          <a:p>
            <a:pPr lvl="1"/>
            <a:r>
              <a:rPr lang="en-US" sz="1600" b="1" i="0">
                <a:effectLst/>
                <a:latin typeface="Söhne"/>
              </a:rPr>
              <a:t>Training Duration:</a:t>
            </a:r>
            <a:r>
              <a:rPr lang="en-US" sz="1600" b="0" i="0">
                <a:effectLst/>
                <a:latin typeface="Söhne"/>
              </a:rPr>
              <a:t> 60 months per set</a:t>
            </a:r>
          </a:p>
          <a:p>
            <a:pPr lvl="1"/>
            <a:r>
              <a:rPr lang="en-US" sz="1600" b="1" i="0">
                <a:effectLst/>
                <a:latin typeface="Söhne"/>
              </a:rPr>
              <a:t>Testing Frequency:</a:t>
            </a:r>
            <a:r>
              <a:rPr lang="en-US" sz="1600" b="0" i="0">
                <a:effectLst/>
                <a:latin typeface="Söhne"/>
              </a:rPr>
              <a:t> Monthly, following each training set</a:t>
            </a:r>
            <a:r>
              <a:rPr lang="en-US" sz="1600">
                <a:latin typeface="Söhne"/>
              </a:rPr>
              <a:t>; </a:t>
            </a:r>
            <a:r>
              <a:rPr lang="en-US" sz="1600" b="0" i="0">
                <a:effectLst/>
                <a:latin typeface="Söhne"/>
              </a:rPr>
              <a:t>Designed to simulate realistic stock return forecasting</a:t>
            </a:r>
          </a:p>
        </p:txBody>
      </p:sp>
      <p:pic>
        <p:nvPicPr>
          <p:cNvPr id="25" name="Picture 24" descr="Digital financial graph">
            <a:extLst>
              <a:ext uri="{FF2B5EF4-FFF2-40B4-BE49-F238E27FC236}">
                <a16:creationId xmlns:a16="http://schemas.microsoft.com/office/drawing/2014/main" id="{B015BF7C-9E02-8E78-4F0F-173544FFCD0B}"/>
              </a:ext>
            </a:extLst>
          </p:cNvPr>
          <p:cNvPicPr>
            <a:picLocks noChangeAspect="1"/>
          </p:cNvPicPr>
          <p:nvPr/>
        </p:nvPicPr>
        <p:blipFill rotWithShape="1">
          <a:blip r:embed="rId3"/>
          <a:srcRect l="31123" r="15227"/>
          <a:stretch/>
        </p:blipFill>
        <p:spPr>
          <a:xfrm>
            <a:off x="5650992" y="10"/>
            <a:ext cx="6541008" cy="6857990"/>
          </a:xfrm>
          <a:prstGeom prst="rect">
            <a:avLst/>
          </a:prstGeom>
        </p:spPr>
      </p:pic>
    </p:spTree>
    <p:extLst>
      <p:ext uri="{BB962C8B-B14F-4D97-AF65-F5344CB8AC3E}">
        <p14:creationId xmlns:p14="http://schemas.microsoft.com/office/powerpoint/2010/main" val="2006493985"/>
      </p:ext>
    </p:extLst>
  </p:cSld>
  <p:clrMapOvr>
    <a:masterClrMapping/>
  </p:clrMapOvr>
  <mc:AlternateContent xmlns:mc="http://schemas.openxmlformats.org/markup-compatibility/2006" xmlns:p14="http://schemas.microsoft.com/office/powerpoint/2010/main">
    <mc:Choice Requires="p14">
      <p:transition spd="slow" p14:dur="2000" advTm="74480"/>
    </mc:Choice>
    <mc:Fallback xmlns="">
      <p:transition spd="slow" advTm="7448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62832-2B00-E807-F1ED-350D12ADE1E6}"/>
              </a:ext>
            </a:extLst>
          </p:cNvPr>
          <p:cNvSpPr>
            <a:spLocks noGrp="1"/>
          </p:cNvSpPr>
          <p:nvPr>
            <p:ph type="title"/>
          </p:nvPr>
        </p:nvSpPr>
        <p:spPr/>
        <p:txBody>
          <a:bodyPr/>
          <a:lstStyle/>
          <a:p>
            <a:r>
              <a:rPr lang="en-US"/>
              <a:t>Model Evaluation Metrices</a:t>
            </a:r>
          </a:p>
        </p:txBody>
      </p:sp>
      <p:graphicFrame>
        <p:nvGraphicFramePr>
          <p:cNvPr id="5" name="Content Placeholder 2">
            <a:extLst>
              <a:ext uri="{FF2B5EF4-FFF2-40B4-BE49-F238E27FC236}">
                <a16:creationId xmlns:a16="http://schemas.microsoft.com/office/drawing/2014/main" id="{C68BA653-0765-8C0A-7986-7A9A8B0F879D}"/>
              </a:ext>
            </a:extLst>
          </p:cNvPr>
          <p:cNvGraphicFramePr>
            <a:graphicFrameLocks noGrp="1"/>
          </p:cNvGraphicFramePr>
          <p:nvPr>
            <p:ph idx="1"/>
            <p:extLst>
              <p:ext uri="{D42A27DB-BD31-4B8C-83A1-F6EECF244321}">
                <p14:modId xmlns:p14="http://schemas.microsoft.com/office/powerpoint/2010/main" val="318642610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2841788"/>
      </p:ext>
    </p:extLst>
  </p:cSld>
  <p:clrMapOvr>
    <a:masterClrMapping/>
  </p:clrMapOvr>
  <mc:AlternateContent xmlns:mc="http://schemas.openxmlformats.org/markup-compatibility/2006" xmlns:p14="http://schemas.microsoft.com/office/powerpoint/2010/main">
    <mc:Choice Requires="p14">
      <p:transition spd="slow" p14:dur="2000" advTm="78807"/>
    </mc:Choice>
    <mc:Fallback xmlns="">
      <p:transition spd="slow" advTm="7880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72B21F-60C8-AD64-8290-06C8E7F0B800}"/>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5200" kern="1200">
                <a:solidFill>
                  <a:schemeClr val="tx1"/>
                </a:solidFill>
                <a:latin typeface="+mj-lt"/>
                <a:ea typeface="+mj-ea"/>
                <a:cs typeface="+mj-cs"/>
              </a:rPr>
              <a:t>Thank you!</a:t>
            </a:r>
          </a:p>
        </p:txBody>
      </p:sp>
      <p:pic>
        <p:nvPicPr>
          <p:cNvPr id="25" name="Graphic 24" descr="Handshake">
            <a:extLst>
              <a:ext uri="{FF2B5EF4-FFF2-40B4-BE49-F238E27FC236}">
                <a16:creationId xmlns:a16="http://schemas.microsoft.com/office/drawing/2014/main" id="{9A277DC1-5791-2552-EAB4-6C43313569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27" name="Graphic 26" descr="Handshake">
            <a:extLst>
              <a:ext uri="{FF2B5EF4-FFF2-40B4-BE49-F238E27FC236}">
                <a16:creationId xmlns:a16="http://schemas.microsoft.com/office/drawing/2014/main" id="{7546EC6E-4FD5-4AC8-8AB4-FD4767FBD70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1212801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25"/>
                                        </p:tgtEl>
                                        <p:attrNameLst>
                                          <p:attrName>style.visibility</p:attrName>
                                        </p:attrNameLst>
                                      </p:cBhvr>
                                      <p:to>
                                        <p:strVal val="visible"/>
                                      </p:to>
                                    </p:set>
                                    <p:animEffect transition="in" filter="fade">
                                      <p:cBhvr>
                                        <p:cTn id="10" dur="700"/>
                                        <p:tgtEl>
                                          <p:spTgt spid="25"/>
                                        </p:tgtEl>
                                      </p:cBhvr>
                                    </p:animEffect>
                                  </p:childTnLst>
                                </p:cTn>
                              </p:par>
                              <p:par>
                                <p:cTn id="11" presetID="10" presetClass="entr" presetSubtype="0" fill="hold" nodeType="withEffect">
                                  <p:stCondLst>
                                    <p:cond delay="500"/>
                                  </p:stCondLst>
                                  <p:iterate>
                                    <p:tmPct val="10000"/>
                                  </p:iterate>
                                  <p:childTnLst>
                                    <p:set>
                                      <p:cBhvr>
                                        <p:cTn id="12" dur="1" fill="hold">
                                          <p:stCondLst>
                                            <p:cond delay="0"/>
                                          </p:stCondLst>
                                        </p:cTn>
                                        <p:tgtEl>
                                          <p:spTgt spid="27"/>
                                        </p:tgtEl>
                                        <p:attrNameLst>
                                          <p:attrName>style.visibility</p:attrName>
                                        </p:attrNameLst>
                                      </p:cBhvr>
                                      <p:to>
                                        <p:strVal val="visible"/>
                                      </p:to>
                                    </p:set>
                                    <p:animEffect transition="in" filter="fade">
                                      <p:cBhvr>
                                        <p:cTn id="13" dur="7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1086</Words>
  <Application>Microsoft Office PowerPoint</Application>
  <PresentationFormat>Widescreen</PresentationFormat>
  <Paragraphs>77</Paragraphs>
  <Slides>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Söhne</vt:lpstr>
      <vt:lpstr>Aptos</vt:lpstr>
      <vt:lpstr>Aptos Display</vt:lpstr>
      <vt:lpstr>Arial</vt:lpstr>
      <vt:lpstr>Office Theme</vt:lpstr>
      <vt:lpstr>Predicting Stock Returns Using Random Forest</vt:lpstr>
      <vt:lpstr>Random Forest Model Model Overview</vt:lpstr>
      <vt:lpstr>Random Forest Model Features</vt:lpstr>
      <vt:lpstr>Model Hyperparameters</vt:lpstr>
      <vt:lpstr>The Sample Period</vt:lpstr>
      <vt:lpstr>Model Evaluation Metrices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Stock Returns Using Random Forest</dc:title>
  <dc:creator>Hu, Yvette</dc:creator>
  <cp:lastModifiedBy>Chen, Lanston</cp:lastModifiedBy>
  <cp:revision>7</cp:revision>
  <dcterms:created xsi:type="dcterms:W3CDTF">2024-04-24T23:05:27Z</dcterms:created>
  <dcterms:modified xsi:type="dcterms:W3CDTF">2024-09-23T07:51:14Z</dcterms:modified>
</cp:coreProperties>
</file>