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75" r:id="rId7"/>
    <p:sldId id="281" r:id="rId8"/>
    <p:sldId id="276" r:id="rId9"/>
    <p:sldId id="279" r:id="rId10"/>
    <p:sldId id="282" r:id="rId11"/>
    <p:sldId id="280" r:id="rId12"/>
    <p:sldId id="283" r:id="rId13"/>
    <p:sldId id="270" r:id="rId14"/>
    <p:sldId id="284" r:id="rId15"/>
    <p:sldId id="274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正良 吴" initials="正良" lastIdx="1" clrIdx="0">
    <p:extLst>
      <p:ext uri="{19B8F6BF-5375-455C-9EA6-DF929625EA0E}">
        <p15:presenceInfo xmlns:p15="http://schemas.microsoft.com/office/powerpoint/2012/main" userId="e2abfeea1c70a8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25" autoAdjust="0"/>
  </p:normalViewPr>
  <p:slideViewPr>
    <p:cSldViewPr>
      <p:cViewPr varScale="1">
        <p:scale>
          <a:sx n="69" d="100"/>
          <a:sy n="69" d="100"/>
        </p:scale>
        <p:origin x="123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5386CDC-4A3A-4DFF-AF11-91A439C3A932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2020/9/24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CN" smtClean="0"/>
              <a:pPr algn="r"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0B55CF-1AD3-47AF-86D6-6E83631F639F}" type="datetime1">
              <a:rPr lang="zh-CN" altLang="en-US" smtClean="0"/>
              <a:pPr/>
              <a:t>2020/9/24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EE2CF44-2B13-41B4-A334-1CDF534EEBB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91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21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在处理指令的跳转时，我们对「是否跳转」以及「跳转目标」的判断大多都是在 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EX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阶段进行的：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计算跳转目标地址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比较源寄存器的大小关系以及计算 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Zero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控制信号</a:t>
            </a:r>
          </a:p>
          <a:p>
            <a:pPr algn="l"/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因此对跳转的判断大多情况下都需要在 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EX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阶段才能得出结果。但是，我们在流水线 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CPU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中需要知道下一条指令取哪一条，这样流水线才能顺利的顺序执行。这种情况下，我们就会遇到 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Control Hazard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95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85F9EB-0B67-4E5D-ABB4-A1ED5DDCD960}" type="datetime1">
              <a:rPr lang="zh-CN" altLang="en-US" smtClean="0"/>
              <a:pPr/>
              <a:t>2020/9/24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93C0C8-F4D6-4152-97F1-BFA359CDCADC}" type="datetime1">
              <a:rPr lang="zh-CN" altLang="en-US" smtClean="0"/>
              <a:pPr/>
              <a:t>2020/9/24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5EE253-6246-4F3E-9DFF-50962FEF5B4D}" type="datetime1">
              <a:rPr lang="zh-CN" altLang="en-US" smtClean="0"/>
              <a:pPr/>
              <a:t>2020/9/24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AF348-2B6B-4087-832D-430EBF0058EA}" type="datetime1">
              <a:rPr lang="zh-CN" altLang="en-US" smtClean="0"/>
              <a:pPr/>
              <a:t>2020/9/24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​</a:t>
            </a:r>
            <a:fld id="{40C5CB09-2A8F-49B0-BF09-DF29E5A58BC3}" type="datetime1">
              <a:rPr lang="zh-CN" altLang="en-US" smtClean="0"/>
              <a:pPr/>
              <a:t>2020/9/24</a:t>
            </a:fld>
            <a:r>
              <a:rPr lang="en-US" dirty="0"/>
              <a:t>​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E388C4-8DF4-4B6C-8CA7-8C6DAB185AB3}" type="datetime1">
              <a:rPr lang="zh-CN" altLang="en-US" smtClean="0"/>
              <a:pPr/>
              <a:t>2020/9/24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2A07F3-1D45-48EC-9D47-29A0A5918F2C}" type="datetime1">
              <a:rPr lang="zh-CN" altLang="en-US" smtClean="0"/>
              <a:pPr/>
              <a:t>2020/9/24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69D157-EE52-4810-8D9E-BA1E04C6E59A}" type="datetime1">
              <a:rPr lang="zh-CN" altLang="en-US" smtClean="0"/>
              <a:pPr/>
              <a:t>2020/9/24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AAA618-E7BD-4A95-B6B7-82E26C40DBBA}" type="datetime1">
              <a:rPr lang="zh-CN" altLang="en-US" smtClean="0"/>
              <a:pPr/>
              <a:t>2020/9/24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62C21B-7446-4450-8488-5C06B94AC818}" type="datetime1">
              <a:rPr lang="zh-CN" altLang="en-US" smtClean="0"/>
              <a:pPr/>
              <a:t>2020/9/24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——</a:t>
            </a:r>
            <a:r>
              <a:rPr lang="zh-CN" altLang="en-US" dirty="0"/>
              <a:t>张鉴昊 张澈 李可 吴正良 小组答辩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外设接口设计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CPU+</a:t>
            </a:r>
            <a:r>
              <a:rPr lang="zh-CN" altLang="en-US" dirty="0"/>
              <a:t>总线</a:t>
            </a:r>
            <a:r>
              <a:rPr lang="en-US" altLang="zh-CN" dirty="0"/>
              <a:t>+</a:t>
            </a:r>
            <a:r>
              <a:rPr lang="zh-CN" altLang="en-US" dirty="0"/>
              <a:t>外设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16321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实验成果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836712"/>
            <a:ext cx="9900592" cy="568863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dirty="0"/>
              <a:t>五级流水线</a:t>
            </a:r>
            <a:r>
              <a:rPr lang="en-US" altLang="zh-CN" dirty="0"/>
              <a:t>CPU</a:t>
            </a:r>
            <a:r>
              <a:rPr lang="zh-CN" altLang="en-US" dirty="0"/>
              <a:t>，支持</a:t>
            </a:r>
            <a:r>
              <a:rPr lang="en-US" altLang="zh-CN" dirty="0"/>
              <a:t>MIPS</a:t>
            </a:r>
            <a:r>
              <a:rPr lang="zh-CN" altLang="en-US" dirty="0"/>
              <a:t>指令集核心子集</a:t>
            </a:r>
            <a:endParaRPr lang="en-US" altLang="zh-CN" dirty="0"/>
          </a:p>
          <a:p>
            <a:pPr lvl="1"/>
            <a:r>
              <a:rPr lang="zh-CN" altLang="en-US" dirty="0"/>
              <a:t>逻辑运算指令，包括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 err="1"/>
              <a:t>andi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 err="1"/>
              <a:t>ori</a:t>
            </a:r>
            <a:r>
              <a:rPr lang="zh-CN" altLang="en-US" dirty="0"/>
              <a:t>等。</a:t>
            </a:r>
            <a:endParaRPr lang="en-US" altLang="zh-CN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算数运算指令，包括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/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addu</a:t>
            </a:r>
            <a:r>
              <a:rPr lang="zh-CN" altLang="en-US" dirty="0"/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addiu</a:t>
            </a:r>
            <a:r>
              <a:rPr lang="zh-CN" altLang="en-US" dirty="0"/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dirty="0"/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subu</a:t>
            </a:r>
            <a:r>
              <a:rPr lang="zh-CN" altLang="en-US" dirty="0"/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移位指令，包括</a:t>
            </a:r>
            <a:r>
              <a:rPr lang="en-US" altLang="zh-CN" dirty="0" err="1"/>
              <a:t>sll</a:t>
            </a:r>
            <a:r>
              <a:rPr lang="zh-CN" altLang="en-US" dirty="0"/>
              <a:t>、</a:t>
            </a:r>
            <a:r>
              <a:rPr lang="en-US" altLang="zh-CN" dirty="0" err="1"/>
              <a:t>sra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跳转指令，包括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beq</a:t>
            </a:r>
            <a:r>
              <a:rPr lang="zh-CN" altLang="en-US" dirty="0"/>
              <a:t>、</a:t>
            </a:r>
            <a:r>
              <a:rPr lang="en-US" altLang="zh-CN" dirty="0" err="1"/>
              <a:t>jr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访存指令，包括</a:t>
            </a:r>
            <a:r>
              <a:rPr lang="en-US" altLang="zh-CN" dirty="0" err="1"/>
              <a:t>lw</a:t>
            </a:r>
            <a:r>
              <a:rPr lang="zh-CN" altLang="en-US" dirty="0"/>
              <a:t>、</a:t>
            </a:r>
            <a:r>
              <a:rPr lang="en-US" altLang="zh-CN" dirty="0" err="1"/>
              <a:t>sw</a:t>
            </a:r>
            <a:r>
              <a:rPr lang="zh-CN" altLang="en-US" dirty="0"/>
              <a:t>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/>
              <a:t>VGA</a:t>
            </a:r>
            <a:r>
              <a:rPr lang="zh-CN" altLang="en-US" dirty="0"/>
              <a:t>驱动</a:t>
            </a:r>
            <a:endParaRPr lang="en-US" altLang="zh-CN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支持频率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</a:p>
          <a:p>
            <a:pPr lvl="1"/>
            <a:r>
              <a:rPr lang="zh-CN" altLang="en-US" dirty="0"/>
              <a:t>支持字符显示</a:t>
            </a:r>
            <a:r>
              <a:rPr lang="en-US" altLang="zh-CN" dirty="0"/>
              <a:t>XXXX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CPUXXXX</a:t>
            </a:r>
          </a:p>
          <a:p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en-US" altLang="zh-CN" dirty="0"/>
          </a:p>
          <a:p>
            <a:pPr lvl="1"/>
            <a:r>
              <a:rPr lang="en-US" altLang="zh-CN" dirty="0" err="1"/>
              <a:t>xxxx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将以上三者结合起来形成了有效的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</a:t>
            </a:r>
            <a:endParaRPr lang="en-US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88A0D2A-6B62-4EF2-AF99-E593F7A7C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0295"/>
              </p:ext>
            </p:extLst>
          </p:nvPr>
        </p:nvGraphicFramePr>
        <p:xfrm>
          <a:off x="4655840" y="2204864"/>
          <a:ext cx="7249740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870">
                  <a:extLst>
                    <a:ext uri="{9D8B030D-6E8A-4147-A177-3AD203B41FA5}">
                      <a16:colId xmlns:a16="http://schemas.microsoft.com/office/drawing/2014/main" val="377288799"/>
                    </a:ext>
                  </a:extLst>
                </a:gridCol>
                <a:gridCol w="3624870">
                  <a:extLst>
                    <a:ext uri="{9D8B030D-6E8A-4147-A177-3AD203B41FA5}">
                      <a16:colId xmlns:a16="http://schemas.microsoft.com/office/drawing/2014/main" val="2026308975"/>
                    </a:ext>
                  </a:extLst>
                </a:gridCol>
              </a:tblGrid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11520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53578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移位指令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35479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81568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算术指令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4073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转移指令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04094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访存指令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46906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空操作指令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4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微处理器设计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CDDEB9-D098-4FA9-83D9-3D5C968BA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66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en-US" altLang="zh-CN" dirty="0"/>
              <a:t>CPU</a:t>
            </a:r>
            <a:r>
              <a:rPr lang="zh-CN" altLang="en-US" dirty="0"/>
              <a:t>数据通路图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DD6CBF-5AFC-42D8-B49A-3E2AE755842E}"/>
              </a:ext>
            </a:extLst>
          </p:cNvPr>
          <p:cNvSpPr txBox="1"/>
          <p:nvPr/>
        </p:nvSpPr>
        <p:spPr>
          <a:xfrm>
            <a:off x="329902" y="1340768"/>
            <a:ext cx="25977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绿线：流水线暂停相关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通路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蓝线：数据相关的前递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通路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红线：分支预测及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flush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通路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AE34D2E-FC03-4ED3-8E8F-60D270AC9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48" y="762000"/>
            <a:ext cx="9124950" cy="3905250"/>
          </a:xfrm>
        </p:spPr>
      </p:pic>
    </p:spTree>
    <p:extLst>
      <p:ext uri="{BB962C8B-B14F-4D97-AF65-F5344CB8AC3E}">
        <p14:creationId xmlns:p14="http://schemas.microsoft.com/office/powerpoint/2010/main" val="286079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关键控制信号及其含义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836712"/>
            <a:ext cx="9900592" cy="5688632"/>
          </a:xfrm>
        </p:spPr>
        <p:txBody>
          <a:bodyPr rtlCol="0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61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zh-CN" altLang="en-US" dirty="0"/>
              <a:t>控制相关与分支预测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836712"/>
            <a:ext cx="9900592" cy="5688632"/>
          </a:xfrm>
        </p:spPr>
        <p:txBody>
          <a:bodyPr rtlCol="0"/>
          <a:lstStyle/>
          <a:p>
            <a:r>
              <a:rPr lang="zh-CN" altLang="en-US" dirty="0"/>
              <a:t>控制相关：</a:t>
            </a:r>
            <a:endParaRPr lang="en-US" altLang="zh-CN" dirty="0"/>
          </a:p>
          <a:p>
            <a:pPr lvl="1"/>
            <a:r>
              <a:rPr lang="zh-CN" altLang="en-US" dirty="0"/>
              <a:t>分支和跳转指令影响接下来指令的取指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控制相关的解决：</a:t>
            </a:r>
            <a:endParaRPr lang="en-US" altLang="zh-CN" dirty="0"/>
          </a:p>
          <a:p>
            <a:pPr lvl="1"/>
            <a:r>
              <a:rPr lang="zh-CN" altLang="en-US" dirty="0"/>
              <a:t>流水线暂停</a:t>
            </a:r>
            <a:endParaRPr lang="en-US" altLang="zh-CN" dirty="0"/>
          </a:p>
          <a:p>
            <a:pPr lvl="1"/>
            <a:r>
              <a:rPr lang="zh-CN" altLang="en-US" dirty="0"/>
              <a:t>分支预测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流水线暂停：</a:t>
            </a:r>
            <a:endParaRPr lang="en-US" altLang="zh-CN" dirty="0"/>
          </a:p>
          <a:p>
            <a:pPr lvl="1"/>
            <a:r>
              <a:rPr lang="en-US" altLang="zh-CN" dirty="0"/>
              <a:t>Stall</a:t>
            </a:r>
            <a:r>
              <a:rPr lang="zh-CN" altLang="en-US" dirty="0"/>
              <a:t>控制模块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分支预测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提前判断：修改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引入延时槽指令</a:t>
            </a:r>
            <a:endParaRPr lang="en-US" altLang="zh-CN" dirty="0"/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4D2C52-14BB-4ED5-928B-C5A7DC0D93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4941168"/>
            <a:ext cx="4104456" cy="13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9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zh-CN" altLang="en-US" dirty="0"/>
              <a:t>控制相关与分支预测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F83F7A-20D9-4B01-B497-F36832087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971791"/>
            <a:ext cx="8380395" cy="2440682"/>
          </a:xfrm>
        </p:spPr>
      </p:pic>
    </p:spTree>
    <p:extLst>
      <p:ext uri="{BB962C8B-B14F-4D97-AF65-F5344CB8AC3E}">
        <p14:creationId xmlns:p14="http://schemas.microsoft.com/office/powerpoint/2010/main" val="144755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28897" y="0"/>
            <a:ext cx="9144000" cy="762000"/>
          </a:xfrm>
        </p:spPr>
        <p:txBody>
          <a:bodyPr rtlCol="0"/>
          <a:lstStyle/>
          <a:p>
            <a:pPr rtl="0"/>
            <a:r>
              <a:rPr lang="zh-CN" altLang="en-US" dirty="0"/>
              <a:t>测试思路与测试程序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F7974-2DB4-4017-ACA4-7EB39E92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368" y="980728"/>
            <a:ext cx="5172000" cy="511527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B2C832-4E30-4407-B798-29179DA5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9103" y="980729"/>
            <a:ext cx="5172000" cy="511527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65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28897" y="0"/>
            <a:ext cx="9144000" cy="762000"/>
          </a:xfrm>
        </p:spPr>
        <p:txBody>
          <a:bodyPr rtlCol="0"/>
          <a:lstStyle/>
          <a:p>
            <a:pPr rtl="0"/>
            <a:r>
              <a:rPr lang="zh-CN" altLang="en-US" dirty="0"/>
              <a:t>测试思路与测试程序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F7974-2DB4-4017-ACA4-7EB39E92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368" y="980728"/>
            <a:ext cx="5172000" cy="511527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B2C832-4E30-4407-B798-29179DA5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9103" y="980729"/>
            <a:ext cx="5172000" cy="511527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89188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计算机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56_TF02901026_TF02901026" id="{394D99B5-E580-4D51-B986-6D4A6E2C9564}" vid="{21D4C2F2-AB67-4233-AF07-6D95B8F868C9}"/>
    </a:ext>
  </a:extLst>
</a:theme>
</file>

<file path=ppt/theme/theme2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业务技术电路板设计演示文稿（宽屏）</Template>
  <TotalTime>136</TotalTime>
  <Words>339</Words>
  <Application>Microsoft Office PowerPoint</Application>
  <PresentationFormat>宽屏</PresentationFormat>
  <Paragraphs>71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宋体</vt:lpstr>
      <vt:lpstr>微软雅黑</vt:lpstr>
      <vt:lpstr>Arial</vt:lpstr>
      <vt:lpstr>Candara</vt:lpstr>
      <vt:lpstr>Consolas</vt:lpstr>
      <vt:lpstr>技术计算机 16x9</vt:lpstr>
      <vt:lpstr>流水线CPU设计</vt:lpstr>
      <vt:lpstr>实验成果</vt:lpstr>
      <vt:lpstr>微处理器设计</vt:lpstr>
      <vt:lpstr>CPU数据通路图</vt:lpstr>
      <vt:lpstr>关键控制信号及其含义</vt:lpstr>
      <vt:lpstr>控制相关与分支预测</vt:lpstr>
      <vt:lpstr>控制相关与分支预测</vt:lpstr>
      <vt:lpstr>测试思路与测试程序</vt:lpstr>
      <vt:lpstr>测试思路与测试程序</vt:lpstr>
      <vt:lpstr>外设接口设计</vt:lpstr>
      <vt:lpstr>CPU+总线+外设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流水线CPU设计</dc:title>
  <dc:creator>正良 吴</dc:creator>
  <cp:lastModifiedBy>正良 吴</cp:lastModifiedBy>
  <cp:revision>11</cp:revision>
  <dcterms:created xsi:type="dcterms:W3CDTF">2020-09-20T18:34:55Z</dcterms:created>
  <dcterms:modified xsi:type="dcterms:W3CDTF">2020-09-23T20:34:41Z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