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han%20Sadique\Downloads\CSIBC%20-%20week%2002%20-%2003.06.2025%20-%20Lab%20-%20Car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han%20Sadique\Downloads\CSIBC%20-%20week%2002%20-%2003.06.2025%20-%20Lab%20-%20Car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han%20Sadique\Downloads\CSIBC%20-%20week%2002%20-%2003.06.2025%20-%20Lab%20-%20Car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[CSIBC - week 02 - 03.06.2025 - Lab - Car Sales.xlsx]Sheet5!PivotTable3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Perfomance by Car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Sheet5!$A$22:$A$35</c:f>
              <c:strCache>
                <c:ptCount val="1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</c:strCache>
            </c:strRef>
          </c:cat>
          <c:val>
            <c:numRef>
              <c:f>Sheet5!$B$22:$B$35</c:f>
              <c:numCache>
                <c:formatCode>_("$"* #,##0.00_);_("$"* \(#,##0.00\);_("$"* "-"??_);_(@_)</c:formatCode>
                <c:ptCount val="13"/>
                <c:pt idx="0">
                  <c:v>47326573</c:v>
                </c:pt>
                <c:pt idx="1">
                  <c:v>47647153</c:v>
                </c:pt>
                <c:pt idx="2">
                  <c:v>48437411</c:v>
                </c:pt>
                <c:pt idx="3">
                  <c:v>44807456</c:v>
                </c:pt>
                <c:pt idx="4">
                  <c:v>46773078</c:v>
                </c:pt>
                <c:pt idx="5">
                  <c:v>47889704</c:v>
                </c:pt>
                <c:pt idx="6">
                  <c:v>44548631</c:v>
                </c:pt>
                <c:pt idx="7">
                  <c:v>47252613</c:v>
                </c:pt>
                <c:pt idx="8">
                  <c:v>44564672</c:v>
                </c:pt>
                <c:pt idx="9">
                  <c:v>47633620</c:v>
                </c:pt>
                <c:pt idx="10">
                  <c:v>45652756</c:v>
                </c:pt>
                <c:pt idx="11">
                  <c:v>45652907</c:v>
                </c:pt>
                <c:pt idx="12">
                  <c:v>44261637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C-4D3E-89E0-3A962BC36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352447"/>
        <c:axId val="608359167"/>
      </c:barChart>
      <c:catAx>
        <c:axId val="60835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59167"/>
        <c:crosses val="autoZero"/>
        <c:auto val="1"/>
        <c:lblAlgn val="ctr"/>
        <c:lblOffset val="100"/>
        <c:noMultiLvlLbl val="0"/>
      </c:catAx>
      <c:valAx>
        <c:axId val="60835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[CSIBC - week 02 - 03.06.2025 - Lab - Car Sales.xlsx]Sheet5!PivotTable2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Performing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Sheet5!$A$4:$A$9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Honda</c:v>
                </c:pt>
                <c:pt idx="3">
                  <c:v>Nissan</c:v>
                </c:pt>
                <c:pt idx="4">
                  <c:v>Toyota</c:v>
                </c:pt>
              </c:strCache>
            </c:strRef>
          </c:cat>
          <c:val>
            <c:numRef>
              <c:f>Sheet5!$B$4:$B$9</c:f>
              <c:numCache>
                <c:formatCode>_("$"* #,##0.00_);_("$"* \(#,##0.00\);_("$"* "-"??_);_(@_)</c:formatCode>
                <c:ptCount val="5"/>
                <c:pt idx="0">
                  <c:v>121969198</c:v>
                </c:pt>
                <c:pt idx="1">
                  <c:v>121401226</c:v>
                </c:pt>
                <c:pt idx="2">
                  <c:v>119860284</c:v>
                </c:pt>
                <c:pt idx="3">
                  <c:v>120414857</c:v>
                </c:pt>
                <c:pt idx="4">
                  <c:v>118802646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6-4450-B1BA-6DACC4973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823743"/>
        <c:axId val="471824223"/>
      </c:barChart>
      <c:catAx>
        <c:axId val="47182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24223"/>
        <c:crosses val="autoZero"/>
        <c:auto val="1"/>
        <c:lblAlgn val="ctr"/>
        <c:lblOffset val="100"/>
        <c:noMultiLvlLbl val="0"/>
      </c:catAx>
      <c:valAx>
        <c:axId val="47182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Sale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2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in Top 5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2A-46D0-8AE5-B9B074BDFF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2A-46D0-8AE5-B9B074BDFF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2A-46D0-8AE5-B9B074BDFF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2A-46D0-8AE5-B9B074BDFF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2A-46D0-8AE5-B9B074BDFF6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Sheet5!$D$25:$D$29</c:f>
              <c:strCache>
                <c:ptCount val="5"/>
                <c:pt idx="0">
                  <c:v>California</c:v>
                </c:pt>
                <c:pt idx="1">
                  <c:v>New York</c:v>
                </c:pt>
                <c:pt idx="2">
                  <c:v>Colorado</c:v>
                </c:pt>
                <c:pt idx="3">
                  <c:v>Louisiana</c:v>
                </c:pt>
                <c:pt idx="4">
                  <c:v>Arizona</c:v>
                </c:pt>
              </c:strCache>
            </c:strRef>
          </c:cat>
          <c:val>
            <c:numRef>
              <c:f>Sheet5!$E$25:$E$29</c:f>
              <c:numCache>
                <c:formatCode>_("$"* #,##0_);_("$"* \(#,##0\);_("$"* "-"??_);_(@_)</c:formatCode>
                <c:ptCount val="5"/>
                <c:pt idx="0">
                  <c:v>24596322</c:v>
                </c:pt>
                <c:pt idx="1">
                  <c:v>20584363</c:v>
                </c:pt>
                <c:pt idx="2">
                  <c:v>20026498</c:v>
                </c:pt>
                <c:pt idx="3">
                  <c:v>15500255</c:v>
                </c:pt>
                <c:pt idx="4">
                  <c:v>15348233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2A-46D0-8AE5-B9B074BDF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430F-6770-42DD-A758-245D5A7C963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CCB5D-F447-49E2-AE0B-3812EAA3A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CCB5D-F447-49E2-AE0B-3812EAA3A9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A96-9900-06BA-E928-15E4981D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FCD8A-2598-6D76-8D10-FF604B14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FE0C-5D77-3440-8275-AAA97E7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51C-61D7-6457-4282-16DC37C5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66EE-F4B2-2425-4D27-1F6EEB4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94C-6B8B-7762-4639-D6C591D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54-C142-A83B-2943-DE9FD645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89D2-F2AE-0C9E-503E-253713D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5460-CE06-0776-89EB-5D311713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FFDC-B790-AA02-9871-AFA1B45F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BD53D-0FF2-9F83-0167-CFD91B1C7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55C3F-D456-16EA-C2AE-CCB8424C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70D9-5231-FD44-F0BA-886FF686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C3E2-BF9E-7A79-CA9A-9D321C98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FDDB-D54B-E218-E48B-CBDDE518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062A-3DE7-A83A-B9D2-6C45C800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4C70-4145-C596-B2A6-96EEA937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A490-AFEF-669F-A134-401B1F1B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8B8C-342D-2237-C54C-C53402D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B93C-BF62-2A73-180F-3653D361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6C90-95A3-07EF-7035-6AD34E3B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85B4-A65E-8854-7A3D-EDBA5310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815B-BF95-DE58-7B6C-729D3C9D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DE15-247A-0DD8-F5B2-4C3F9BE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7F69-11CA-4C6B-5ED8-9926E3A5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CF82-9F9E-CF2F-E45B-1ED8DDD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D145-FC28-0D2F-55FC-B3BA211D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3593-0849-9C59-9A5D-7685E2D7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3CF5-0E03-933B-0C95-7D27424C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0681-A6C5-3464-DA6C-7560432A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5C12-58B3-D1F0-2DB3-9B200FE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C7BF-3886-8B62-A86D-B3EDBA74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2B98-F5AF-1900-5D09-6F849F92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FB312-996B-E216-C433-385F098C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CD77-4E9B-CF5C-EBDC-DA32B3D86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E68F5-655C-BC99-6BE6-95BDA359F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7B35F-7202-CAC6-4295-98019DCD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03BB4-1E82-1D91-6271-A2155F02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45CE4-C0E2-5F75-431B-0CC9478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BF2-D478-564B-FABF-A9C5BA4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469B6-432C-1743-77C2-FA8842C5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8535-B18F-AD24-C9B1-8D1E788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81BA-D1EE-EF49-50A9-949EA6A9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D51A0-49C1-70F2-2D6B-7D147E3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08A1C-3CD6-51C2-4F80-CB55A9A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99DC7-F7EB-74D8-C670-6C93D6D1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B9CC-9719-E91C-296B-8096164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C108-7132-33D9-06DD-A9B843B5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E2BE6-D992-9277-DD58-13D9E974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3FD8-37C1-515A-B89A-AA89A2D6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755F-B94C-1A30-82C4-2F8331B3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BF14-AA08-89CC-D4F5-0CAB594D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956-1550-7420-50EF-D34DBCCA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92711-FD5F-52AF-0E52-403B54B1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7A72-C988-53F5-06F1-ED93B7D9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3E8B-2A80-7DD7-3A2D-0C96427B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7CCEF-822F-6D77-3533-F5B7B15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AAE46-BADF-358D-05A7-F443D420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C2B20-D89F-9581-1971-96FCCDA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3D8D5-8EAE-E9D8-82DD-2BEB4280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7FD4-9357-83B3-04C9-2385A9A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2119-904C-4150-943F-85CC9FBAC98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C6B9-EEE8-0D10-5F2A-3AC387C4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92BE-610D-4EAD-F5C7-5018A513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D0B3-F0FD-4581-92D0-B8ACB9F5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8673-0A51-69FC-0424-62F6C5F57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02 – Car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9B1DF-9B23-A4B0-C725-8943F4C53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Farhan S. </a:t>
            </a:r>
          </a:p>
          <a:p>
            <a:r>
              <a:rPr lang="en-US" dirty="0"/>
              <a:t>Charlene T.</a:t>
            </a:r>
          </a:p>
          <a:p>
            <a:r>
              <a:rPr lang="en-US" dirty="0"/>
              <a:t>Petronela M.</a:t>
            </a:r>
          </a:p>
        </p:txBody>
      </p:sp>
    </p:spTree>
    <p:extLst>
      <p:ext uri="{BB962C8B-B14F-4D97-AF65-F5344CB8AC3E}">
        <p14:creationId xmlns:p14="http://schemas.microsoft.com/office/powerpoint/2010/main" val="26360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36A4-A7DC-9B1C-7D50-B77AC72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C782-2C8D-1977-CB68-4A729172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</a:t>
            </a:r>
          </a:p>
          <a:p>
            <a:pPr lvl="1"/>
            <a:r>
              <a:rPr lang="en-US" dirty="0"/>
              <a:t>$602,448,211.00</a:t>
            </a:r>
          </a:p>
          <a:p>
            <a:r>
              <a:rPr lang="en-US" dirty="0"/>
              <a:t>Best Performing Company was </a:t>
            </a:r>
            <a:r>
              <a:rPr lang="en-US" b="1" dirty="0"/>
              <a:t>Chevrolet</a:t>
            </a:r>
            <a:r>
              <a:rPr lang="en-US" dirty="0"/>
              <a:t> with  $121,969,198.00 worth of cars sold followed by </a:t>
            </a:r>
            <a:r>
              <a:rPr lang="en-US" b="1" dirty="0"/>
              <a:t>Ford</a:t>
            </a:r>
            <a:r>
              <a:rPr lang="en-US" dirty="0"/>
              <a:t> with  $121,401,226.00 </a:t>
            </a:r>
          </a:p>
          <a:p>
            <a:r>
              <a:rPr lang="en-US" dirty="0"/>
              <a:t>The Best two salesmen were Michael Smith with $35k and Lisa Smith with $25k in commissions</a:t>
            </a:r>
          </a:p>
          <a:p>
            <a:r>
              <a:rPr lang="en-US" dirty="0"/>
              <a:t>American Companies were better performing than Japanese companies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00FF-ED8F-DEE6-08F7-E9D4EADE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Year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A4351-8B33-F06D-8F9F-EAB49CAF5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339826"/>
              </p:ext>
            </p:extLst>
          </p:nvPr>
        </p:nvGraphicFramePr>
        <p:xfrm>
          <a:off x="838200" y="1825625"/>
          <a:ext cx="776695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B704DC-47CC-7C9C-0A35-8C10D2B445E7}"/>
              </a:ext>
            </a:extLst>
          </p:cNvPr>
          <p:cNvSpPr txBox="1"/>
          <p:nvPr/>
        </p:nvSpPr>
        <p:spPr>
          <a:xfrm>
            <a:off x="8605157" y="2181905"/>
            <a:ext cx="2596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2012 Cars were the best-selling cars over the last 13 years</a:t>
            </a:r>
          </a:p>
        </p:txBody>
      </p:sp>
    </p:spTree>
    <p:extLst>
      <p:ext uri="{BB962C8B-B14F-4D97-AF65-F5344CB8AC3E}">
        <p14:creationId xmlns:p14="http://schemas.microsoft.com/office/powerpoint/2010/main" val="32975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9067-18D2-45D9-623F-53C6E0D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4322D-69C5-0BF2-750E-1925394C11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97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D0F2-1BAB-9760-755B-68C47BA5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in States – Top 5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392514-B849-BEC6-0F65-4E8E3B863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15588"/>
              </p:ext>
            </p:extLst>
          </p:nvPr>
        </p:nvGraphicFramePr>
        <p:xfrm>
          <a:off x="838200" y="1371600"/>
          <a:ext cx="10515600" cy="4702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21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721C-FB7F-C249-0DFC-D4033ECE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1035-A80F-24DB-B922-27C0CC17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Japanese car companies, we would recommend sales tactics to find out why they are not selling as much as the American companies</a:t>
            </a:r>
          </a:p>
          <a:p>
            <a:r>
              <a:rPr lang="en-US" dirty="0"/>
              <a:t>Find out what made the 2012 Car Model sell better through historical data about the cars</a:t>
            </a:r>
          </a:p>
        </p:txBody>
      </p:sp>
    </p:spTree>
    <p:extLst>
      <p:ext uri="{BB962C8B-B14F-4D97-AF65-F5344CB8AC3E}">
        <p14:creationId xmlns:p14="http://schemas.microsoft.com/office/powerpoint/2010/main" val="386633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02 – Car Sales</vt:lpstr>
      <vt:lpstr>Sales Data</vt:lpstr>
      <vt:lpstr>Car Year Performance</vt:lpstr>
      <vt:lpstr>Company Performance</vt:lpstr>
      <vt:lpstr>Sales in States – Top 5</vt:lpstr>
      <vt:lpstr>Actionable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Farhan Sadique</dc:creator>
  <cp:lastModifiedBy>Farhan Sadique</cp:lastModifiedBy>
  <cp:revision>1</cp:revision>
  <dcterms:created xsi:type="dcterms:W3CDTF">2025-03-07T01:55:16Z</dcterms:created>
  <dcterms:modified xsi:type="dcterms:W3CDTF">2025-03-07T01:55:31Z</dcterms:modified>
</cp:coreProperties>
</file>