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Book Antiqu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998885-ED36-4EDF-9087-8E39C68AA58B}">
  <a:tblStyle styleId="{51998885-ED36-4EDF-9087-8E39C68AA5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31E900A-74D1-4583-93C8-BBBB14ACB31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BookAntiqua-bold.fntdata"/><Relationship Id="rId10" Type="http://schemas.openxmlformats.org/officeDocument/2006/relationships/slide" Target="slides/slide4.xml"/><Relationship Id="rId21" Type="http://schemas.openxmlformats.org/officeDocument/2006/relationships/font" Target="fonts/BookAntiqua-regular.fntdata"/><Relationship Id="rId13" Type="http://schemas.openxmlformats.org/officeDocument/2006/relationships/slide" Target="slides/slide7.xml"/><Relationship Id="rId24" Type="http://schemas.openxmlformats.org/officeDocument/2006/relationships/font" Target="fonts/BookAntiqua-boldItalic.fntdata"/><Relationship Id="rId12" Type="http://schemas.openxmlformats.org/officeDocument/2006/relationships/slide" Target="slides/slide6.xml"/><Relationship Id="rId23" Type="http://schemas.openxmlformats.org/officeDocument/2006/relationships/font" Target="fonts/BookAntiqu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7538c9bee_1_2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57538c9bee_1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7538c9bee_1_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7538c9bee_1_1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57538c9bee_1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57538c9bee_1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7538c9bee_1_1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57538c9bee_1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57538c9bee_1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7538c9bee_1_2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57538c9bee_1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57538c9bee_1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7538c9bee_1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57538c9bee_1_2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7538c9bee_1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57538c9bee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57538c9bee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7538c9bee_1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57538c9bee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57538c9bee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7538c9bee_1_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57538c9bee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57538c9bee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7538c9bee_1_1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57538c9bee_1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57538c9bee_1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7538c9bee_1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57538c9bee_1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7538c9bee_1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7538c9bee_1_1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57538c9bee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57538c9bee_1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7538c9bee_1_2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57538c9bee_1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57538c9bee_1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80000"/>
          <a:stretch/>
        </p:blipFill>
        <p:spPr>
          <a:xfrm>
            <a:off x="120650" y="153317"/>
            <a:ext cx="3131127" cy="10880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09864" y="2626921"/>
            <a:ext cx="71766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веб-приложения для организации совместной работы над проектами</a:t>
            </a:r>
            <a:endParaRPr b="1" sz="3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520700" y="4296063"/>
            <a:ext cx="5514109" cy="457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 студент группы ПИ21-3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120650" y="1272044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Стек технологий</a:t>
            </a:r>
            <a:endParaRPr sz="2000"/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450" y="1869549"/>
            <a:ext cx="1268875" cy="12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325" y="1554683"/>
            <a:ext cx="2685299" cy="189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7550" y="4045874"/>
            <a:ext cx="3648901" cy="222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1013596" y="561900"/>
            <a:ext cx="40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Архитектура веб-приложения</a:t>
            </a:r>
            <a:endParaRPr sz="2000"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5068400" y="2967299"/>
            <a:ext cx="36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Схема архитектуры (взаимодействия клиента с приложениями)</a:t>
            </a:r>
            <a:endParaRPr sz="1800"/>
          </a:p>
        </p:txBody>
      </p:sp>
      <p:pic>
        <p:nvPicPr>
          <p:cNvPr id="232" name="Google Shape;232;p23" title="Диаграмма без названия1.drawio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75" y="1314200"/>
            <a:ext cx="3885825" cy="47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Тестирование</a:t>
            </a:r>
            <a:endParaRPr sz="2000"/>
          </a:p>
        </p:txBody>
      </p:sp>
      <p:sp>
        <p:nvSpPr>
          <p:cNvPr id="241" name="Google Shape;241;p24"/>
          <p:cNvSpPr txBox="1"/>
          <p:nvPr/>
        </p:nvSpPr>
        <p:spPr>
          <a:xfrm>
            <a:off x="1557750" y="1660063"/>
            <a:ext cx="602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Было проведено тестирование с использованием Google Forms. Средняя оценка - 8.88</a:t>
            </a:r>
            <a:endParaRPr sz="1800"/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Диаграмма ответов в Формах. Вопрос: Общее впечатление от сервиса. Количество ответов: 49 ответов." id="244" name="Google Shape;244;p24" title="Общее впечатление от сервис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450" y="3090713"/>
            <a:ext cx="6087086" cy="289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Заключение</a:t>
            </a:r>
            <a:endParaRPr sz="2000"/>
          </a:p>
        </p:txBody>
      </p:sp>
      <p:sp>
        <p:nvSpPr>
          <p:cNvPr id="253" name="Google Shape;253;p25"/>
          <p:cNvSpPr txBox="1"/>
          <p:nvPr/>
        </p:nvSpPr>
        <p:spPr>
          <a:xfrm>
            <a:off x="825600" y="1940225"/>
            <a:ext cx="7492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В результате в ходе выполнения работы были решены все поставленные задачи: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</a:t>
            </a: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проведен</a:t>
            </a: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 анализ существующих решений и определены основные потребности целевой аудитории;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сформулированы и обоснованы функциональные и нефункциональные требования к приложению;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выбраны оптимальные архитектурные и технологические решения;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реализованы серверная и клиентская части приложения;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– проведено тестирование готового продукта и дана оценка его эффективности.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80000"/>
          <a:stretch/>
        </p:blipFill>
        <p:spPr>
          <a:xfrm>
            <a:off x="120650" y="153317"/>
            <a:ext cx="3131126" cy="108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409864" y="2626921"/>
            <a:ext cx="717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Спасибо за внимание!</a:t>
            </a:r>
            <a:endParaRPr b="1" sz="4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/>
          <p:nvPr/>
        </p:nvSpPr>
        <p:spPr>
          <a:xfrm>
            <a:off x="520700" y="3406188"/>
            <a:ext cx="5514000" cy="4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</a:t>
            </a: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студент группы ПИ21-3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120650" y="1272044"/>
            <a:ext cx="4572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475" y="153325"/>
            <a:ext cx="1391227" cy="139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55756" l="0" r="0" t="23839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Актуальность</a:t>
            </a:r>
            <a:endParaRPr sz="2000"/>
          </a:p>
        </p:txBody>
      </p:sp>
      <p:sp>
        <p:nvSpPr>
          <p:cNvPr id="103" name="Google Shape;103;p14"/>
          <p:cNvSpPr txBox="1"/>
          <p:nvPr/>
        </p:nvSpPr>
        <p:spPr>
          <a:xfrm>
            <a:off x="1557750" y="1660063"/>
            <a:ext cx="602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Актуальность исследования обусловлена необходимостью создания удобного и доступного инструмента для командной работы</a:t>
            </a:r>
            <a:endParaRPr sz="1800"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168" l="-1" r="319" t="1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514" y="3428998"/>
            <a:ext cx="3918979" cy="18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557750" y="1637600"/>
            <a:ext cx="602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Цель - повышение эффективности и упрощение процесса организации совместной работы над проектами</a:t>
            </a:r>
            <a:endParaRPr sz="1800"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-5" y="312084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884825" y="3220775"/>
            <a:ext cx="1832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анализ существующих решений</a:t>
            </a:r>
            <a:endParaRPr sz="1600"/>
          </a:p>
        </p:txBody>
      </p:sp>
      <p:sp>
        <p:nvSpPr>
          <p:cNvPr id="119" name="Google Shape;119;p15"/>
          <p:cNvSpPr txBox="1"/>
          <p:nvPr/>
        </p:nvSpPr>
        <p:spPr>
          <a:xfrm>
            <a:off x="3005795" y="312084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3890613" y="3220775"/>
            <a:ext cx="2247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определение потребностей целевой аудитории</a:t>
            </a:r>
            <a:endParaRPr sz="1600"/>
          </a:p>
        </p:txBody>
      </p:sp>
      <p:sp>
        <p:nvSpPr>
          <p:cNvPr id="121" name="Google Shape;121;p15"/>
          <p:cNvSpPr txBox="1"/>
          <p:nvPr/>
        </p:nvSpPr>
        <p:spPr>
          <a:xfrm>
            <a:off x="6138233" y="312084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7023050" y="3097625"/>
            <a:ext cx="208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изучение принципов проектирования веб-приложений</a:t>
            </a:r>
            <a:endParaRPr sz="1600"/>
          </a:p>
        </p:txBody>
      </p:sp>
      <p:sp>
        <p:nvSpPr>
          <p:cNvPr id="123" name="Google Shape;123;p15"/>
          <p:cNvSpPr txBox="1"/>
          <p:nvPr/>
        </p:nvSpPr>
        <p:spPr>
          <a:xfrm>
            <a:off x="1289083" y="464659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4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2173913" y="4862000"/>
            <a:ext cx="183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разработка веб-приложения</a:t>
            </a:r>
            <a:endParaRPr sz="1600"/>
          </a:p>
        </p:txBody>
      </p:sp>
      <p:sp>
        <p:nvSpPr>
          <p:cNvPr id="125" name="Google Shape;125;p15"/>
          <p:cNvSpPr txBox="1"/>
          <p:nvPr/>
        </p:nvSpPr>
        <p:spPr>
          <a:xfrm>
            <a:off x="5175483" y="4646595"/>
            <a:ext cx="9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256569"/>
                </a:solidFill>
                <a:latin typeface="Book Antiqua"/>
                <a:ea typeface="Book Antiqua"/>
                <a:cs typeface="Book Antiqua"/>
                <a:sym typeface="Book Antiqua"/>
              </a:rPr>
              <a:t>5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060313" y="4739000"/>
            <a:ext cx="179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тестирование разработанного решения</a:t>
            </a:r>
            <a:endParaRPr sz="1600"/>
          </a:p>
        </p:txBody>
      </p:sp>
      <p:sp>
        <p:nvSpPr>
          <p:cNvPr id="127" name="Google Shape;127;p15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Цели и задачи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2119650" y="2042238"/>
            <a:ext cx="490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Объект исследования — процессы организации совместной работы с использованием цифровых инструментов</a:t>
            </a:r>
            <a:endParaRPr sz="1800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1151000" y="4119950"/>
            <a:ext cx="342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Предмет исследования — методы и технологии разработки веб-приложений</a:t>
            </a:r>
            <a:endParaRPr sz="1800"/>
          </a:p>
        </p:txBody>
      </p:sp>
      <p:sp>
        <p:nvSpPr>
          <p:cNvPr id="139" name="Google Shape;139;p16"/>
          <p:cNvSpPr txBox="1"/>
          <p:nvPr/>
        </p:nvSpPr>
        <p:spPr>
          <a:xfrm>
            <a:off x="654950" y="561900"/>
            <a:ext cx="44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Объект и предмет исследования</a:t>
            </a:r>
            <a:endParaRPr sz="2000"/>
          </a:p>
        </p:txBody>
      </p:sp>
      <p:pic>
        <p:nvPicPr>
          <p:cNvPr id="140" name="Google Shape;140;p16" title="full_uploaded_by_url_CtdbsrM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200" y="3701713"/>
            <a:ext cx="3695393" cy="20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1444923" y="561900"/>
            <a:ext cx="36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Существующие решения</a:t>
            </a:r>
            <a:endParaRPr sz="2000"/>
          </a:p>
        </p:txBody>
      </p:sp>
      <p:sp>
        <p:nvSpPr>
          <p:cNvPr id="149" name="Google Shape;149;p17"/>
          <p:cNvSpPr txBox="1"/>
          <p:nvPr/>
        </p:nvSpPr>
        <p:spPr>
          <a:xfrm>
            <a:off x="1752900" y="3135438"/>
            <a:ext cx="563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Основные проблемы: перегруженный интерфейс, сложность настройки и сильно ограниченная бесплатная версия</a:t>
            </a:r>
            <a:endParaRPr sz="1800"/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500" y="4449813"/>
            <a:ext cx="1537249" cy="15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5">
            <a:alphaModFix/>
          </a:blip>
          <a:srcRect b="31992" l="39377" r="39373" t="31999"/>
          <a:stretch/>
        </p:blipFill>
        <p:spPr>
          <a:xfrm>
            <a:off x="7319676" y="1383750"/>
            <a:ext cx="1612708" cy="15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6">
            <a:alphaModFix/>
          </a:blip>
          <a:srcRect b="12229" l="14447" r="14454" t="12229"/>
          <a:stretch/>
        </p:blipFill>
        <p:spPr>
          <a:xfrm>
            <a:off x="2250100" y="4401790"/>
            <a:ext cx="1537249" cy="163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7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8">
            <a:alphaModFix/>
          </a:blip>
          <a:srcRect b="12630" l="11896" r="11896" t="12630"/>
          <a:stretch/>
        </p:blipFill>
        <p:spPr>
          <a:xfrm>
            <a:off x="192975" y="1335725"/>
            <a:ext cx="1665459" cy="16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257100" y="2969000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Asana</a:t>
            </a:r>
            <a:endParaRPr sz="1800"/>
          </a:p>
        </p:txBody>
      </p:sp>
      <p:sp>
        <p:nvSpPr>
          <p:cNvPr id="157" name="Google Shape;157;p17"/>
          <p:cNvSpPr txBox="1"/>
          <p:nvPr/>
        </p:nvSpPr>
        <p:spPr>
          <a:xfrm>
            <a:off x="2250125" y="5987050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Notion</a:t>
            </a:r>
            <a:endParaRPr sz="1800"/>
          </a:p>
        </p:txBody>
      </p:sp>
      <p:sp>
        <p:nvSpPr>
          <p:cNvPr id="158" name="Google Shape;158;p17"/>
          <p:cNvSpPr txBox="1"/>
          <p:nvPr/>
        </p:nvSpPr>
        <p:spPr>
          <a:xfrm>
            <a:off x="5389525" y="6035075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Trello</a:t>
            </a:r>
            <a:endParaRPr sz="1800"/>
          </a:p>
        </p:txBody>
      </p:sp>
      <p:sp>
        <p:nvSpPr>
          <p:cNvPr id="159" name="Google Shape;159;p17"/>
          <p:cNvSpPr txBox="1"/>
          <p:nvPr/>
        </p:nvSpPr>
        <p:spPr>
          <a:xfrm>
            <a:off x="7357425" y="2921000"/>
            <a:ext cx="15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Jira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1444923" y="561900"/>
            <a:ext cx="36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Существующие решения</a:t>
            </a:r>
            <a:endParaRPr sz="2000"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1752900" y="4914663"/>
            <a:ext cx="56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Таблица сравнения возможностей сервисов</a:t>
            </a:r>
            <a:endParaRPr sz="1800"/>
          </a:p>
        </p:txBody>
      </p:sp>
      <p:graphicFrame>
        <p:nvGraphicFramePr>
          <p:cNvPr id="171" name="Google Shape;171;p18"/>
          <p:cNvGraphicFramePr/>
          <p:nvPr/>
        </p:nvGraphicFramePr>
        <p:xfrm>
          <a:off x="460788" y="211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{51998885-ED36-4EDF-9087-8E39C68AA58B}</a:tableStyleId>
              </a:tblPr>
              <a:tblGrid>
                <a:gridCol w="967700"/>
                <a:gridCol w="1322000"/>
                <a:gridCol w="962575"/>
                <a:gridCol w="1265175"/>
                <a:gridCol w="1293200"/>
                <a:gridCol w="241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Управление з</a:t>
                      </a: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адачами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Канбан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Текстовые записки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Простое управление ролями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Бесплатная версия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Trello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канбан-досок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Asana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15 человек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Jira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человек, ограниченные настройки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Notion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-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человек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618225" y="561900"/>
            <a:ext cx="44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Современные веб-приложения</a:t>
            </a:r>
            <a:endParaRPr sz="2000"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2" name="Google Shape;182;p19" title="Диаграмма без названия.drawio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425" y="2844354"/>
            <a:ext cx="7435150" cy="262497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557750" y="1694663"/>
            <a:ext cx="602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Современные приложения построены по клиент-серверной модели взаимодействия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Стек технологий</a:t>
            </a:r>
            <a:endParaRPr sz="2000"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94" name="Google Shape;194;p20"/>
          <p:cNvGraphicFramePr/>
          <p:nvPr/>
        </p:nvGraphicFramePr>
        <p:xfrm>
          <a:off x="182000" y="131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{F31E900A-74D1-4583-93C8-BBBB14ACB31C}</a:tableStyleId>
              </a:tblPr>
              <a:tblGrid>
                <a:gridCol w="1756000"/>
                <a:gridCol w="1756000"/>
                <a:gridCol w="1756000"/>
                <a:gridCol w="1756000"/>
                <a:gridCol w="1756000"/>
              </a:tblGrid>
              <a:tr h="302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Django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Spring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Express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Flask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Язык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Python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Java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JavaScript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Python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Концепция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MVT (MVC)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MVC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MVC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MVT (MVC)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Совместимость с </a:t>
                      </a:r>
                      <a:r>
                        <a:rPr b="1" lang="ru-RU">
                          <a:solidFill>
                            <a:schemeClr val="dk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PostgreSQL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+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Сложность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Средне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Сложно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Легко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Легко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Особенности</a:t>
                      </a:r>
                      <a:endParaRPr b="1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ORM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Админ-панель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Миграции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Аутентификация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Безопасность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Аутентификация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Аннотации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Настройка вручную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Зависимости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Базовые шаблоны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20"/>
          <p:cNvSpPr txBox="1"/>
          <p:nvPr/>
        </p:nvSpPr>
        <p:spPr>
          <a:xfrm>
            <a:off x="1752900" y="5437613"/>
            <a:ext cx="563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Таблица сравнения фреймворков для разработки серверной части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0" y="484909"/>
            <a:ext cx="5389500" cy="554100"/>
          </a:xfrm>
          <a:prstGeom prst="homePlate">
            <a:avLst>
              <a:gd fmla="val 50000" name="adj"/>
            </a:avLst>
          </a:prstGeom>
          <a:solidFill>
            <a:srgbClr val="256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55758" l="0" r="0" t="23837"/>
          <a:stretch/>
        </p:blipFill>
        <p:spPr>
          <a:xfrm>
            <a:off x="7208158" y="427844"/>
            <a:ext cx="1724227" cy="6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2382982" y="561909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Стек технологий</a:t>
            </a:r>
            <a:endParaRPr sz="2000"/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4">
            <a:alphaModFix/>
          </a:blip>
          <a:srcRect b="169" l="0" r="318" t="0"/>
          <a:stretch/>
        </p:blipFill>
        <p:spPr>
          <a:xfrm>
            <a:off x="6391885" y="3968870"/>
            <a:ext cx="2752116" cy="28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1752900" y="5090175"/>
            <a:ext cx="563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rPr>
              <a:t>Таблица сравнения фреймворков для разработки клиентской части</a:t>
            </a:r>
            <a:endParaRPr sz="1800"/>
          </a:p>
        </p:txBody>
      </p:sp>
      <p:graphicFrame>
        <p:nvGraphicFramePr>
          <p:cNvPr id="207" name="Google Shape;207;p21"/>
          <p:cNvGraphicFramePr/>
          <p:nvPr/>
        </p:nvGraphicFramePr>
        <p:xfrm>
          <a:off x="694488" y="20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{F31E900A-74D1-4583-93C8-BBBB14ACB31C}</a:tableStyleId>
              </a:tblPr>
              <a:tblGrid>
                <a:gridCol w="2091250"/>
                <a:gridCol w="1929425"/>
                <a:gridCol w="1867175"/>
                <a:gridCol w="1867175"/>
              </a:tblGrid>
              <a:tr h="26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 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Vue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React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Angular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Производительность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Гибкость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Высокая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Низкая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Поддержка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Сообщество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Facebook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Google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Рендеринг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VDOM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VDOM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RDOM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Масштабируемость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Для небольших проектов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Для средних и больших проектов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Для крупных проектов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