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04DA91-79B6-4278-9B33-246FEFD5E187}">
  <a:tblStyle styleId="{3F04DA91-79B6-4278-9B33-246FEFD5E1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44B5511-90E4-4970-97FD-B686C573FF1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66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7563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1027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7538c9bee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357538c9bee_1_2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57538c9bee_1_2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220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7538c9bee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357538c9bee_1_1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357538c9bee_1_1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6178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7538c9bee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357538c9bee_1_1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357538c9bee_1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3887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7538c9bee_1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357538c9bee_1_2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357538c9bee_1_2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384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7538c9bee_1_2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357538c9bee_1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19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784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7538c9bee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357538c9bee_1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357538c9bee_1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983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7538c9bee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357538c9bee_1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357538c9bee_1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8600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7538c9bee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357538c9bee_1_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357538c9bee_1_1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4260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7538c9bee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357538c9bee_1_1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357538c9bee_1_1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4339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7538c9bee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357538c9bee_1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357538c9bee_1_1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433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7538c9bee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357538c9bee_1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57538c9bee_1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2925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7538c9bee_1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357538c9bee_1_2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357538c9bee_1_2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495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77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5656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t="80000"/>
          <a:stretch/>
        </p:blipFill>
        <p:spPr>
          <a:xfrm>
            <a:off x="120650" y="153317"/>
            <a:ext cx="3131127" cy="108802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409864" y="2626921"/>
            <a:ext cx="717665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Разработка веб-приложения для организации совместной работы над проектами</a:t>
            </a:r>
            <a:endParaRPr sz="3200" b="1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07170" y="509116"/>
            <a:ext cx="6068581" cy="636423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/>
          <p:nvPr/>
        </p:nvSpPr>
        <p:spPr>
          <a:xfrm>
            <a:off x="520700" y="4296063"/>
            <a:ext cx="5514109" cy="4571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51427" y="4573935"/>
            <a:ext cx="5514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Выполнил студент группы ПИ21-3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Балашкин Андрей Михайлович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Руководитель к.т.н., доцент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Хасанов Ильнур Ильдарович</a:t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120650" y="1272044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Факультет информационных технологий и анализа больших данных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Кафедра информационных технологий</a:t>
            </a:r>
            <a:endParaRPr sz="14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2"/>
          <p:cNvPicPr preferRelativeResize="0"/>
          <p:nvPr/>
        </p:nvPicPr>
        <p:blipFill rotWithShape="1">
          <a:blip r:embed="rId3">
            <a:alphaModFix/>
          </a:blip>
          <a:srcRect t="23837" b="55758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 txBox="1"/>
          <p:nvPr/>
        </p:nvSpPr>
        <p:spPr>
          <a:xfrm>
            <a:off x="2382982" y="561909"/>
            <a:ext cx="268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Стек технологий</a:t>
            </a:r>
            <a:endParaRPr sz="2000"/>
          </a:p>
        </p:txBody>
      </p:sp>
      <p:pic>
        <p:nvPicPr>
          <p:cNvPr id="217" name="Google Shape;217;p22"/>
          <p:cNvPicPr preferRelativeResize="0"/>
          <p:nvPr/>
        </p:nvPicPr>
        <p:blipFill rotWithShape="1">
          <a:blip r:embed="rId4">
            <a:alphaModFix/>
          </a:blip>
          <a:srcRect r="318" b="169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2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pic>
        <p:nvPicPr>
          <p:cNvPr id="219" name="Google Shape;21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2450" y="1869549"/>
            <a:ext cx="1268875" cy="12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0325" y="1554683"/>
            <a:ext cx="2685299" cy="1898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7550" y="4045874"/>
            <a:ext cx="3648901" cy="2223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3"/>
          <p:cNvPicPr preferRelativeResize="0"/>
          <p:nvPr/>
        </p:nvPicPr>
        <p:blipFill rotWithShape="1">
          <a:blip r:embed="rId3">
            <a:alphaModFix/>
          </a:blip>
          <a:srcRect t="23837" b="55758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3"/>
          <p:cNvSpPr txBox="1"/>
          <p:nvPr/>
        </p:nvSpPr>
        <p:spPr>
          <a:xfrm>
            <a:off x="1013596" y="561900"/>
            <a:ext cx="405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Архитектура веб-приложения</a:t>
            </a:r>
            <a:endParaRPr sz="2000"/>
          </a:p>
        </p:txBody>
      </p:sp>
      <p:pic>
        <p:nvPicPr>
          <p:cNvPr id="230" name="Google Shape;230;p23"/>
          <p:cNvPicPr preferRelativeResize="0"/>
          <p:nvPr/>
        </p:nvPicPr>
        <p:blipFill rotWithShape="1">
          <a:blip r:embed="rId4">
            <a:alphaModFix/>
          </a:blip>
          <a:srcRect r="318" b="169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3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sp>
        <p:nvSpPr>
          <p:cNvPr id="232" name="Google Shape;232;p23"/>
          <p:cNvSpPr txBox="1"/>
          <p:nvPr/>
        </p:nvSpPr>
        <p:spPr>
          <a:xfrm>
            <a:off x="5068400" y="2967299"/>
            <a:ext cx="36342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Схема архитектуры (взаимодействия клиента с приложениями)</a:t>
            </a: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233" name="Google Shape;233;p23" title="Диаграмма без названия1.drawio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975" y="1314200"/>
            <a:ext cx="3885825" cy="476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4"/>
          <p:cNvPicPr preferRelativeResize="0"/>
          <p:nvPr/>
        </p:nvPicPr>
        <p:blipFill rotWithShape="1">
          <a:blip r:embed="rId3">
            <a:alphaModFix/>
          </a:blip>
          <a:srcRect t="23837" b="55758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4"/>
          <p:cNvSpPr txBox="1"/>
          <p:nvPr/>
        </p:nvSpPr>
        <p:spPr>
          <a:xfrm>
            <a:off x="2382982" y="561909"/>
            <a:ext cx="268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Тестирование</a:t>
            </a:r>
            <a:endParaRPr sz="2000"/>
          </a:p>
        </p:txBody>
      </p:sp>
      <p:sp>
        <p:nvSpPr>
          <p:cNvPr id="242" name="Google Shape;242;p24"/>
          <p:cNvSpPr txBox="1"/>
          <p:nvPr/>
        </p:nvSpPr>
        <p:spPr>
          <a:xfrm>
            <a:off x="438150" y="1660063"/>
            <a:ext cx="82677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Было проведено тестирование с использованием </a:t>
            </a:r>
            <a:r>
              <a:rPr lang="ru-RU" sz="2000" dirty="0" err="1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Google</a:t>
            </a:r>
            <a:r>
              <a:rPr lang="ru-RU" sz="2000" dirty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Forms</a:t>
            </a:r>
            <a:r>
              <a:rPr lang="ru-RU" sz="2000" dirty="0" smtClean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. Пользователи ставили оценки по 10-ти бальной шкале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Средняя оценка по критерию «общее впечатление от сервиса» </a:t>
            </a:r>
            <a:r>
              <a:rPr lang="ru-RU" sz="2000" dirty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- 8.88</a:t>
            </a: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243" name="Google Shape;243;p24"/>
          <p:cNvPicPr preferRelativeResize="0"/>
          <p:nvPr/>
        </p:nvPicPr>
        <p:blipFill rotWithShape="1">
          <a:blip r:embed="rId4">
            <a:alphaModFix/>
          </a:blip>
          <a:srcRect r="318" b="169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  <p:pic>
        <p:nvPicPr>
          <p:cNvPr id="245" name="Google Shape;245;p24" descr="Диаграмма ответов в Формах. Вопрос: Общее впечатление от сервиса. Количество ответов: 49 ответов." title="Общее впечатление от сервиса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8450" y="3090713"/>
            <a:ext cx="6087086" cy="289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25"/>
          <p:cNvPicPr preferRelativeResize="0"/>
          <p:nvPr/>
        </p:nvPicPr>
        <p:blipFill rotWithShape="1">
          <a:blip r:embed="rId3">
            <a:alphaModFix/>
          </a:blip>
          <a:srcRect t="23837" b="55758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5"/>
          <p:cNvSpPr txBox="1"/>
          <p:nvPr/>
        </p:nvSpPr>
        <p:spPr>
          <a:xfrm>
            <a:off x="2382982" y="561909"/>
            <a:ext cx="268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Заключение</a:t>
            </a:r>
            <a:endParaRPr sz="2000"/>
          </a:p>
        </p:txBody>
      </p:sp>
      <p:sp>
        <p:nvSpPr>
          <p:cNvPr id="254" name="Google Shape;254;p25"/>
          <p:cNvSpPr txBox="1"/>
          <p:nvPr/>
        </p:nvSpPr>
        <p:spPr>
          <a:xfrm>
            <a:off x="825600" y="1804874"/>
            <a:ext cx="74928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 dirty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В результате в ходе выполнения работы были решены все поставленные задачи:</a:t>
            </a:r>
            <a:endParaRPr sz="2000" dirty="0">
              <a:solidFill>
                <a:schemeClr val="tx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tx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– проведен анализ существующих решений и определены основные потребности целевой аудитории;</a:t>
            </a:r>
            <a:endParaRPr sz="2000" dirty="0">
              <a:solidFill>
                <a:schemeClr val="tx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– сформулированы и обоснованы функциональные и нефункциональные требования к приложению;</a:t>
            </a:r>
            <a:endParaRPr sz="2000" dirty="0">
              <a:solidFill>
                <a:schemeClr val="tx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– выбраны оптимальные архитектурные и технологические решения;</a:t>
            </a:r>
            <a:endParaRPr sz="2000" dirty="0">
              <a:solidFill>
                <a:schemeClr val="tx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– реализованы серверная и клиентская части приложения;</a:t>
            </a:r>
            <a:endParaRPr sz="2000" dirty="0">
              <a:solidFill>
                <a:schemeClr val="tx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 dirty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– проведено тестирование готового продукта и дана оценка его эффективности.</a:t>
            </a:r>
            <a:endParaRPr sz="2000" dirty="0">
              <a:solidFill>
                <a:schemeClr val="tx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55" name="Google Shape;255;p25"/>
          <p:cNvPicPr preferRelativeResize="0"/>
          <p:nvPr/>
        </p:nvPicPr>
        <p:blipFill rotWithShape="1">
          <a:blip r:embed="rId4">
            <a:alphaModFix/>
          </a:blip>
          <a:srcRect r="318" b="169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5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5656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6"/>
          <p:cNvPicPr preferRelativeResize="0"/>
          <p:nvPr/>
        </p:nvPicPr>
        <p:blipFill rotWithShape="1">
          <a:blip r:embed="rId3">
            <a:alphaModFix/>
          </a:blip>
          <a:srcRect t="80000"/>
          <a:stretch/>
        </p:blipFill>
        <p:spPr>
          <a:xfrm>
            <a:off x="120650" y="153317"/>
            <a:ext cx="3131126" cy="108802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6"/>
          <p:cNvSpPr txBox="1"/>
          <p:nvPr/>
        </p:nvSpPr>
        <p:spPr>
          <a:xfrm>
            <a:off x="409864" y="2626921"/>
            <a:ext cx="7176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Спасибо за внимание!</a:t>
            </a:r>
            <a:endParaRPr sz="4800" b="1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64" name="Google Shape;26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07170" y="509116"/>
            <a:ext cx="6068581" cy="636423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6"/>
          <p:cNvSpPr/>
          <p:nvPr/>
        </p:nvSpPr>
        <p:spPr>
          <a:xfrm>
            <a:off x="520700" y="3406188"/>
            <a:ext cx="5514000" cy="45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451427" y="4573935"/>
            <a:ext cx="5514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Выполнил студент группы ПИ21-3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Балашкин Андрей Михайлович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Руководитель к.т.н., доцент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Хасанов Ильнур Ильдарович</a:t>
            </a: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120650" y="1272044"/>
            <a:ext cx="45720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Факультет информационных технологий и анализа больших данных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Кафедра информационных технологий</a:t>
            </a:r>
            <a:endParaRPr sz="14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68" name="Google Shape;26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6475" y="153325"/>
            <a:ext cx="1391227" cy="1391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0" y="484909"/>
            <a:ext cx="5389418" cy="554182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t="23839" b="55756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1349150" y="561900"/>
            <a:ext cx="371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Актуальность и цель ВКР</a:t>
            </a:r>
            <a:endParaRPr sz="2000"/>
          </a:p>
        </p:txBody>
      </p:sp>
      <p:sp>
        <p:nvSpPr>
          <p:cNvPr id="103" name="Google Shape;103;p14"/>
          <p:cNvSpPr txBox="1"/>
          <p:nvPr/>
        </p:nvSpPr>
        <p:spPr>
          <a:xfrm>
            <a:off x="1557750" y="1504613"/>
            <a:ext cx="60285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Актуальность исследования обусловлена необходимостью создания удобного и доступного инструмента для командной работы</a:t>
            </a: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l="-1" t="1" r="319" b="168"/>
          <a:stretch/>
        </p:blipFill>
        <p:spPr>
          <a:xfrm>
            <a:off x="6391885" y="3968870"/>
            <a:ext cx="2752115" cy="288913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2501" y="2711423"/>
            <a:ext cx="3918979" cy="184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/>
        </p:nvSpPr>
        <p:spPr>
          <a:xfrm>
            <a:off x="1557750" y="4951738"/>
            <a:ext cx="60285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Цель - повышение эффективности и упрощение процесса организации совместной работы над проектами</a:t>
            </a: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 t="23837" b="55758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4">
            <a:alphaModFix/>
          </a:blip>
          <a:srcRect r="318" b="169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884824" y="1171305"/>
            <a:ext cx="954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1" dirty="0">
                <a:solidFill>
                  <a:srgbClr val="256569"/>
                </a:solidFill>
                <a:latin typeface="Book Antiqua"/>
                <a:ea typeface="Book Antiqua"/>
                <a:cs typeface="Book Antiqua"/>
                <a:sym typeface="Book Antiqua"/>
              </a:rPr>
              <a:t>1</a:t>
            </a:r>
            <a:endParaRPr dirty="0"/>
          </a:p>
        </p:txBody>
      </p:sp>
      <p:sp>
        <p:nvSpPr>
          <p:cNvPr id="118" name="Google Shape;118;p15"/>
          <p:cNvSpPr txBox="1"/>
          <p:nvPr/>
        </p:nvSpPr>
        <p:spPr>
          <a:xfrm>
            <a:off x="1769654" y="1174926"/>
            <a:ext cx="20823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анализ существующих решений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4572000" y="1987539"/>
            <a:ext cx="954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1" dirty="0">
                <a:solidFill>
                  <a:srgbClr val="256569"/>
                </a:solidFill>
                <a:latin typeface="Book Antiqua"/>
                <a:ea typeface="Book Antiqua"/>
                <a:cs typeface="Book Antiqua"/>
                <a:sym typeface="Book Antiqua"/>
              </a:rPr>
              <a:t>2</a:t>
            </a:r>
            <a:endParaRPr dirty="0"/>
          </a:p>
        </p:txBody>
      </p:sp>
      <p:sp>
        <p:nvSpPr>
          <p:cNvPr id="120" name="Google Shape;120;p15"/>
          <p:cNvSpPr txBox="1"/>
          <p:nvPr/>
        </p:nvSpPr>
        <p:spPr>
          <a:xfrm>
            <a:off x="5456817" y="1993293"/>
            <a:ext cx="260768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определение потребностей целевой аудитории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884837" y="3008915"/>
            <a:ext cx="954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1" dirty="0">
                <a:solidFill>
                  <a:srgbClr val="256569"/>
                </a:solidFill>
                <a:latin typeface="Book Antiqua"/>
                <a:ea typeface="Book Antiqua"/>
                <a:cs typeface="Book Antiqua"/>
                <a:sym typeface="Book Antiqua"/>
              </a:rPr>
              <a:t>3</a:t>
            </a:r>
            <a:endParaRPr dirty="0"/>
          </a:p>
        </p:txBody>
      </p:sp>
      <p:sp>
        <p:nvSpPr>
          <p:cNvPr id="122" name="Google Shape;122;p15"/>
          <p:cNvSpPr txBox="1"/>
          <p:nvPr/>
        </p:nvSpPr>
        <p:spPr>
          <a:xfrm>
            <a:off x="1769654" y="3003339"/>
            <a:ext cx="2846463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изучение принципов проектирования веб-приложений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4641162" y="4030470"/>
            <a:ext cx="954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1" dirty="0">
                <a:solidFill>
                  <a:srgbClr val="256569"/>
                </a:solidFill>
                <a:latin typeface="Book Antiqua"/>
                <a:ea typeface="Book Antiqua"/>
                <a:cs typeface="Book Antiqua"/>
                <a:sym typeface="Book Antiqua"/>
              </a:rPr>
              <a:t>4</a:t>
            </a:r>
            <a:endParaRPr dirty="0"/>
          </a:p>
        </p:txBody>
      </p:sp>
      <p:sp>
        <p:nvSpPr>
          <p:cNvPr id="124" name="Google Shape;124;p15"/>
          <p:cNvSpPr txBox="1"/>
          <p:nvPr/>
        </p:nvSpPr>
        <p:spPr>
          <a:xfrm>
            <a:off x="5526000" y="4178694"/>
            <a:ext cx="214411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разработка веб-приложения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869448" y="5057779"/>
            <a:ext cx="954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1" dirty="0">
                <a:solidFill>
                  <a:srgbClr val="256569"/>
                </a:solidFill>
                <a:latin typeface="Book Antiqua"/>
                <a:ea typeface="Book Antiqua"/>
                <a:cs typeface="Book Antiqua"/>
                <a:sym typeface="Book Antiqua"/>
              </a:rPr>
              <a:t>5</a:t>
            </a:r>
            <a:endParaRPr dirty="0"/>
          </a:p>
        </p:txBody>
      </p:sp>
      <p:sp>
        <p:nvSpPr>
          <p:cNvPr id="126" name="Google Shape;126;p15"/>
          <p:cNvSpPr txBox="1"/>
          <p:nvPr/>
        </p:nvSpPr>
        <p:spPr>
          <a:xfrm>
            <a:off x="1754279" y="5046270"/>
            <a:ext cx="225841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тестирование разработанного решения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2382982" y="561909"/>
            <a:ext cx="268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Задачи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3">
            <a:alphaModFix/>
          </a:blip>
          <a:srcRect t="23837" b="55758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1403350" y="2042238"/>
            <a:ext cx="63373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 dirty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Объект исследования — процессы организации совместной работы с использованием цифровых инструментов</a:t>
            </a:r>
            <a:endParaRPr sz="2000" dirty="0">
              <a:solidFill>
                <a:schemeClr val="tx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 r="318" b="169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770700" y="4081850"/>
            <a:ext cx="38015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Предмет исследования — методы и технологии разработки веб-приложений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654950" y="561900"/>
            <a:ext cx="441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Объект и предмет исследования</a:t>
            </a:r>
            <a:endParaRPr sz="2000"/>
          </a:p>
        </p:txBody>
      </p:sp>
      <p:pic>
        <p:nvPicPr>
          <p:cNvPr id="141" name="Google Shape;141;p16" title="full_uploaded_by_url_CtdbsrMG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200" y="3701713"/>
            <a:ext cx="3695393" cy="20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3">
            <a:alphaModFix/>
          </a:blip>
          <a:srcRect t="23837" b="55758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 txBox="1"/>
          <p:nvPr/>
        </p:nvSpPr>
        <p:spPr>
          <a:xfrm>
            <a:off x="1444923" y="561900"/>
            <a:ext cx="362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Существующие решения</a:t>
            </a:r>
            <a:endParaRPr sz="2000"/>
          </a:p>
        </p:txBody>
      </p:sp>
      <p:sp>
        <p:nvSpPr>
          <p:cNvPr id="150" name="Google Shape;150;p17"/>
          <p:cNvSpPr txBox="1"/>
          <p:nvPr/>
        </p:nvSpPr>
        <p:spPr>
          <a:xfrm>
            <a:off x="1752900" y="2935743"/>
            <a:ext cx="56382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Основные проблемы: перегруженный интерфейс, сложность настройки и сильно ограниченная бесплатная версия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51" name="Google Shape;151;p17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500" y="4449813"/>
            <a:ext cx="1537249" cy="153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 rotWithShape="1">
          <a:blip r:embed="rId5">
            <a:alphaModFix/>
          </a:blip>
          <a:srcRect l="14447" t="12229" r="14454" b="12229"/>
          <a:stretch/>
        </p:blipFill>
        <p:spPr>
          <a:xfrm>
            <a:off x="2250100" y="4401790"/>
            <a:ext cx="1537249" cy="1633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 rotWithShape="1">
          <a:blip r:embed="rId6">
            <a:alphaModFix/>
          </a:blip>
          <a:srcRect r="318" b="169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257100" y="2457706"/>
            <a:ext cx="15372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tx1"/>
                </a:solidFill>
                <a:latin typeface="Book Antiqua"/>
                <a:sym typeface="Book Antiqua"/>
              </a:rPr>
              <a:t>Яндекс </a:t>
            </a:r>
            <a:r>
              <a:rPr lang="ru-RU" sz="1800" dirty="0" err="1" smtClean="0">
                <a:solidFill>
                  <a:schemeClr val="tx1"/>
                </a:solidFill>
                <a:latin typeface="Book Antiqua"/>
                <a:sym typeface="Book Antiqua"/>
              </a:rPr>
              <a:t>Трекер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2250125" y="5987050"/>
            <a:ext cx="153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err="1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Notion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5389525" y="6035075"/>
            <a:ext cx="153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Trello</a:t>
            </a:r>
            <a:endParaRPr sz="180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2101" y="1557694"/>
            <a:ext cx="2711900" cy="1456242"/>
          </a:xfrm>
          <a:prstGeom prst="rect">
            <a:avLst/>
          </a:prstGeom>
        </p:spPr>
      </p:pic>
      <p:sp>
        <p:nvSpPr>
          <p:cNvPr id="160" name="Google Shape;160;p17"/>
          <p:cNvSpPr txBox="1"/>
          <p:nvPr/>
        </p:nvSpPr>
        <p:spPr>
          <a:xfrm>
            <a:off x="7019451" y="2611265"/>
            <a:ext cx="153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Weeek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1838715"/>
            <a:ext cx="1225898" cy="623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t="23837" b="55758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1444923" y="561900"/>
            <a:ext cx="362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Существующие решения</a:t>
            </a:r>
            <a:endParaRPr sz="2000"/>
          </a:p>
        </p:txBody>
      </p: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4">
            <a:alphaModFix/>
          </a:blip>
          <a:srcRect r="318" b="169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1752900" y="5413435"/>
            <a:ext cx="56382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Таблица сравнения возможностей сервисов</a:t>
            </a:r>
            <a:endParaRPr sz="2000" dirty="0">
              <a:solidFill>
                <a:schemeClr val="tx1"/>
              </a:solidFill>
            </a:endParaRPr>
          </a:p>
        </p:txBody>
      </p:sp>
      <p:graphicFrame>
        <p:nvGraphicFramePr>
          <p:cNvPr id="172" name="Google Shape;172;p18"/>
          <p:cNvGraphicFramePr/>
          <p:nvPr>
            <p:extLst>
              <p:ext uri="{D42A27DB-BD31-4B8C-83A1-F6EECF244321}">
                <p14:modId xmlns:p14="http://schemas.microsoft.com/office/powerpoint/2010/main" val="2134683941"/>
              </p:ext>
            </p:extLst>
          </p:nvPr>
        </p:nvGraphicFramePr>
        <p:xfrm>
          <a:off x="152402" y="1724763"/>
          <a:ext cx="8839199" cy="3626970"/>
        </p:xfrm>
        <a:graphic>
          <a:graphicData uri="http://schemas.openxmlformats.org/drawingml/2006/table">
            <a:tbl>
              <a:tblPr>
                <a:noFill/>
                <a:tableStyleId>{3F04DA91-79B6-4278-9B33-246FEFD5E187}</a:tableStyleId>
              </a:tblPr>
              <a:tblGrid>
                <a:gridCol w="1040288"/>
                <a:gridCol w="1588610"/>
                <a:gridCol w="1060450"/>
                <a:gridCol w="1384300"/>
                <a:gridCol w="1841500"/>
                <a:gridCol w="1924051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Управление задачами</a:t>
                      </a:r>
                      <a:endParaRPr sz="1800"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Канбан</a:t>
                      </a:r>
                      <a:endParaRPr sz="1800"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Текстовые записки</a:t>
                      </a:r>
                      <a:endParaRPr sz="1800"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Простое управление ролями</a:t>
                      </a:r>
                      <a:endParaRPr sz="1800"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Бесплатная версия</a:t>
                      </a:r>
                      <a:endParaRPr sz="1800"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 err="1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Trello</a:t>
                      </a:r>
                      <a:endParaRPr sz="1800"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-</a:t>
                      </a:r>
                      <a:endParaRPr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10 канбан-досок</a:t>
                      </a:r>
                      <a:endParaRPr b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Яндекс</a:t>
                      </a:r>
                      <a:r>
                        <a:rPr lang="ru-RU" sz="1800" b="1" baseline="0" dirty="0" smtClean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 </a:t>
                      </a:r>
                      <a:r>
                        <a:rPr lang="ru-RU" sz="1800" b="1" baseline="0" dirty="0" err="1" smtClean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Трекер</a:t>
                      </a:r>
                      <a:endParaRPr sz="1800"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-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 (только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шаблон)</a:t>
                      </a:r>
                      <a:endParaRPr b="0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-</a:t>
                      </a:r>
                      <a:endParaRPr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smtClean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-</a:t>
                      </a:r>
                      <a:endParaRPr b="1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Только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платно</a:t>
                      </a:r>
                      <a:endParaRPr b="0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Weeek</a:t>
                      </a:r>
                      <a:endParaRPr sz="1800"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-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 (только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шаблон)</a:t>
                      </a:r>
                      <a:endParaRPr b="0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-</a:t>
                      </a:r>
                      <a:endParaRPr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-</a:t>
                      </a:r>
                      <a:endParaRPr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5 человек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5 канбан-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досок</a:t>
                      </a:r>
                      <a:endParaRPr b="0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 err="1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Notion</a:t>
                      </a:r>
                      <a:endParaRPr sz="1800"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-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 (только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шаблон)</a:t>
                      </a:r>
                      <a:endParaRPr b="0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-</a:t>
                      </a:r>
                      <a:endParaRPr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10 человек</a:t>
                      </a:r>
                      <a:endParaRPr b="0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 rotWithShape="1">
          <a:blip r:embed="rId3">
            <a:alphaModFix/>
          </a:blip>
          <a:srcRect t="23837" b="55758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/>
        </p:nvSpPr>
        <p:spPr>
          <a:xfrm>
            <a:off x="618225" y="561900"/>
            <a:ext cx="44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Современные веб-приложения</a:t>
            </a:r>
            <a:endParaRPr sz="2000"/>
          </a:p>
        </p:txBody>
      </p:sp>
      <p:pic>
        <p:nvPicPr>
          <p:cNvPr id="181" name="Google Shape;181;p19"/>
          <p:cNvPicPr preferRelativeResize="0"/>
          <p:nvPr/>
        </p:nvPicPr>
        <p:blipFill rotWithShape="1">
          <a:blip r:embed="rId4">
            <a:alphaModFix/>
          </a:blip>
          <a:srcRect r="318" b="169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pic>
        <p:nvPicPr>
          <p:cNvPr id="183" name="Google Shape;183;p19" title="Диаграмма без названия.drawio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425" y="2707308"/>
            <a:ext cx="7435150" cy="262497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 txBox="1"/>
          <p:nvPr/>
        </p:nvSpPr>
        <p:spPr>
          <a:xfrm>
            <a:off x="1557750" y="1694663"/>
            <a:ext cx="60285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Современные приложения построены по клиент-серверной модели взаимодействия</a:t>
            </a: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0"/>
          <p:cNvPicPr preferRelativeResize="0"/>
          <p:nvPr/>
        </p:nvPicPr>
        <p:blipFill rotWithShape="1">
          <a:blip r:embed="rId3">
            <a:alphaModFix/>
          </a:blip>
          <a:srcRect t="23837" b="55758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 txBox="1"/>
          <p:nvPr/>
        </p:nvSpPr>
        <p:spPr>
          <a:xfrm>
            <a:off x="2382982" y="561909"/>
            <a:ext cx="268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Стек технологий</a:t>
            </a:r>
            <a:endParaRPr sz="2000"/>
          </a:p>
        </p:txBody>
      </p:sp>
      <p:pic>
        <p:nvPicPr>
          <p:cNvPr id="193" name="Google Shape;193;p20"/>
          <p:cNvPicPr preferRelativeResize="0"/>
          <p:nvPr/>
        </p:nvPicPr>
        <p:blipFill rotWithShape="1">
          <a:blip r:embed="rId4">
            <a:alphaModFix/>
          </a:blip>
          <a:srcRect r="318" b="169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graphicFrame>
        <p:nvGraphicFramePr>
          <p:cNvPr id="195" name="Google Shape;195;p20"/>
          <p:cNvGraphicFramePr/>
          <p:nvPr>
            <p:extLst>
              <p:ext uri="{D42A27DB-BD31-4B8C-83A1-F6EECF244321}">
                <p14:modId xmlns:p14="http://schemas.microsoft.com/office/powerpoint/2010/main" val="3601586713"/>
              </p:ext>
            </p:extLst>
          </p:nvPr>
        </p:nvGraphicFramePr>
        <p:xfrm>
          <a:off x="182000" y="1219290"/>
          <a:ext cx="8780000" cy="4419420"/>
        </p:xfrm>
        <a:graphic>
          <a:graphicData uri="http://schemas.openxmlformats.org/drawingml/2006/table">
            <a:tbl>
              <a:tblPr>
                <a:noFill/>
                <a:tableStyleId>{E44B5511-90E4-4970-97FD-B686C573FF16}</a:tableStyleId>
              </a:tblPr>
              <a:tblGrid>
                <a:gridCol w="1856350"/>
                <a:gridCol w="1655650"/>
                <a:gridCol w="1756000"/>
                <a:gridCol w="1756000"/>
                <a:gridCol w="1756000"/>
              </a:tblGrid>
              <a:tr h="30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 </a:t>
                      </a:r>
                      <a:endParaRPr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 err="1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Django</a:t>
                      </a:r>
                      <a:endParaRPr sz="1800"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 err="1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Spring</a:t>
                      </a:r>
                      <a:endParaRPr sz="1800"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 err="1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Express</a:t>
                      </a:r>
                      <a:endParaRPr sz="1800"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 err="1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Flask</a:t>
                      </a:r>
                      <a:endParaRPr sz="1800"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Язык</a:t>
                      </a:r>
                      <a:endParaRPr sz="1800"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err="1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Python</a:t>
                      </a:r>
                      <a:endParaRPr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Java</a:t>
                      </a:r>
                      <a:endParaRPr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JavaScript</a:t>
                      </a:r>
                      <a:endParaRPr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Python</a:t>
                      </a:r>
                      <a:endParaRPr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Концепция</a:t>
                      </a:r>
                      <a:endParaRPr sz="1800"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MVT (MVC)</a:t>
                      </a:r>
                      <a:endParaRPr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MVC</a:t>
                      </a:r>
                      <a:endParaRPr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MVC</a:t>
                      </a:r>
                      <a:endParaRPr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MVT (MVC)</a:t>
                      </a:r>
                      <a:endParaRPr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Совместимость с </a:t>
                      </a:r>
                      <a:r>
                        <a:rPr lang="ru-RU" sz="1800" b="1" dirty="0" err="1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PostgreSQL</a:t>
                      </a:r>
                      <a:endParaRPr sz="1800"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Сложность</a:t>
                      </a:r>
                      <a:endParaRPr sz="1800"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Средне</a:t>
                      </a:r>
                      <a:endParaRPr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Сложно</a:t>
                      </a:r>
                      <a:endParaRPr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Легко</a:t>
                      </a:r>
                      <a:endParaRPr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Легко</a:t>
                      </a:r>
                      <a:endParaRPr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28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Особенности</a:t>
                      </a:r>
                      <a:endParaRPr sz="1800" b="1"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ORM</a:t>
                      </a:r>
                      <a:endParaRPr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Админ-панель</a:t>
                      </a:r>
                      <a:endParaRPr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Миграции</a:t>
                      </a:r>
                      <a:endParaRPr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Аутентификация</a:t>
                      </a:r>
                      <a:endParaRPr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Безопасность</a:t>
                      </a:r>
                      <a:endParaRPr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Аутентификация</a:t>
                      </a:r>
                      <a:endParaRPr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Аннотации</a:t>
                      </a:r>
                      <a:endParaRPr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Настройка вручную</a:t>
                      </a:r>
                      <a:endParaRPr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Зависимости</a:t>
                      </a:r>
                      <a:endParaRPr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Базовые шаблоны</a:t>
                      </a:r>
                      <a:endParaRPr dirty="0">
                        <a:solidFill>
                          <a:schemeClr val="tx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20"/>
          <p:cNvSpPr txBox="1"/>
          <p:nvPr/>
        </p:nvSpPr>
        <p:spPr>
          <a:xfrm>
            <a:off x="1752900" y="5704313"/>
            <a:ext cx="56382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Таблица сравнения </a:t>
            </a:r>
            <a:r>
              <a:rPr lang="ru-RU" sz="2000" dirty="0" err="1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фреймворков</a:t>
            </a:r>
            <a:r>
              <a:rPr lang="ru-RU" sz="2000" dirty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 для разработки серверной части</a:t>
            </a: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 rotWithShape="1">
          <a:blip r:embed="rId3">
            <a:alphaModFix/>
          </a:blip>
          <a:srcRect t="23837" b="55758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 txBox="1"/>
          <p:nvPr/>
        </p:nvSpPr>
        <p:spPr>
          <a:xfrm>
            <a:off x="2382982" y="561909"/>
            <a:ext cx="268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Стек технологий</a:t>
            </a:r>
            <a:endParaRPr sz="2000"/>
          </a:p>
        </p:txBody>
      </p:sp>
      <p:pic>
        <p:nvPicPr>
          <p:cNvPr id="205" name="Google Shape;205;p21"/>
          <p:cNvPicPr preferRelativeResize="0"/>
          <p:nvPr/>
        </p:nvPicPr>
        <p:blipFill rotWithShape="1">
          <a:blip r:embed="rId4">
            <a:alphaModFix/>
          </a:blip>
          <a:srcRect r="318" b="169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  <p:sp>
        <p:nvSpPr>
          <p:cNvPr id="207" name="Google Shape;207;p21"/>
          <p:cNvSpPr txBox="1"/>
          <p:nvPr/>
        </p:nvSpPr>
        <p:spPr>
          <a:xfrm>
            <a:off x="1752900" y="4919812"/>
            <a:ext cx="56382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Таблица сравнения </a:t>
            </a:r>
            <a:r>
              <a:rPr lang="ru-RU" sz="2000" dirty="0" err="1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фреймворков</a:t>
            </a:r>
            <a:r>
              <a:rPr lang="ru-RU" sz="2000" dirty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 для разработки клиентской части</a:t>
            </a:r>
            <a:endParaRPr sz="2000" dirty="0">
              <a:solidFill>
                <a:schemeClr val="tx1"/>
              </a:solidFill>
            </a:endParaRPr>
          </a:p>
        </p:txBody>
      </p:sp>
      <p:graphicFrame>
        <p:nvGraphicFramePr>
          <p:cNvPr id="208" name="Google Shape;208;p21"/>
          <p:cNvGraphicFramePr/>
          <p:nvPr>
            <p:extLst>
              <p:ext uri="{D42A27DB-BD31-4B8C-83A1-F6EECF244321}">
                <p14:modId xmlns:p14="http://schemas.microsoft.com/office/powerpoint/2010/main" val="2149018884"/>
              </p:ext>
            </p:extLst>
          </p:nvPr>
        </p:nvGraphicFramePr>
        <p:xfrm>
          <a:off x="342901" y="1618578"/>
          <a:ext cx="8458200" cy="3165168"/>
        </p:xfrm>
        <a:graphic>
          <a:graphicData uri="http://schemas.openxmlformats.org/drawingml/2006/table">
            <a:tbl>
              <a:tblPr>
                <a:noFill/>
                <a:tableStyleId>{E44B5511-90E4-4970-97FD-B686C573FF16}</a:tableStyleId>
              </a:tblPr>
              <a:tblGrid>
                <a:gridCol w="2552699"/>
                <a:gridCol w="2019300"/>
                <a:gridCol w="2076450"/>
                <a:gridCol w="1809751"/>
              </a:tblGrid>
              <a:tr h="262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endParaRPr sz="1800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 err="1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Vue</a:t>
                      </a:r>
                      <a:endParaRPr sz="1800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 err="1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React</a:t>
                      </a:r>
                      <a:endParaRPr sz="1800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 err="1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Angular</a:t>
                      </a:r>
                      <a:endParaRPr sz="1800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Производительность</a:t>
                      </a:r>
                      <a:endParaRPr sz="1800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Высокая</a:t>
                      </a:r>
                      <a:endParaRPr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Высокая</a:t>
                      </a:r>
                      <a:endParaRPr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Высокая</a:t>
                      </a:r>
                      <a:endParaRPr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Гибкость</a:t>
                      </a:r>
                      <a:endParaRPr sz="1800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Высокая</a:t>
                      </a:r>
                      <a:endParaRPr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Высокая</a:t>
                      </a:r>
                      <a:endParaRPr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Низкая</a:t>
                      </a:r>
                      <a:endParaRPr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Поддержка</a:t>
                      </a:r>
                      <a:endParaRPr sz="1800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Сообщество</a:t>
                      </a:r>
                      <a:endParaRPr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err="1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Facebook</a:t>
                      </a:r>
                      <a:endParaRPr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Google</a:t>
                      </a:r>
                      <a:endParaRPr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Рендеринг</a:t>
                      </a:r>
                      <a:endParaRPr sz="1800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VDOM</a:t>
                      </a:r>
                      <a:endParaRPr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VDOM</a:t>
                      </a:r>
                      <a:endParaRPr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RDOM</a:t>
                      </a:r>
                      <a:endParaRPr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Масштабируемость</a:t>
                      </a:r>
                      <a:endParaRPr sz="1800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Для небольших проектов</a:t>
                      </a:r>
                      <a:endParaRPr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Для средних и больших проектов</a:t>
                      </a:r>
                      <a:endParaRPr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Для крупных проектов</a:t>
                      </a:r>
                      <a:endParaRPr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445</Words>
  <Application>Microsoft Office PowerPoint</Application>
  <PresentationFormat>Экран (4:3)</PresentationFormat>
  <Paragraphs>180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Book Antiqua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Andrey</cp:lastModifiedBy>
  <cp:revision>17</cp:revision>
  <dcterms:modified xsi:type="dcterms:W3CDTF">2025-05-16T18:20:07Z</dcterms:modified>
</cp:coreProperties>
</file>