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2.png" ContentType="image/png"/>
  <Override PartName="/ppt/media/image3.jpeg" ContentType="image/jpe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03/03/17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1A4380-5417-485B-A779-3EB55EEFC331}" type="slidenum">
              <a:rPr lang="pt-B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0"/>
            <a:ext cx="9141840" cy="685764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4927680" y="6599160"/>
            <a:ext cx="3964320" cy="21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</a:rPr>
              <a:t>© 2014 Pearson. Todos os direitos reservados.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249480" y="6599160"/>
            <a:ext cx="3214440" cy="21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</a:rPr>
              <a:t>slide </a:t>
            </a:r>
            <a:fld id="{08D1E51A-564A-4751-81B9-15C324DC7588}" type="slidenum">
              <a:rPr lang="pt-BR" sz="1200">
                <a:solidFill>
                  <a:srgbClr val="000000"/>
                </a:solidFill>
                <a:latin typeface="Calibri"/>
              </a:rPr>
              <a:t>&lt;número&gt;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Calibri"/>
              </a:rPr>
              <a:t>Clique para editar o formato do texto do título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0"/>
            <a:ext cx="9141840" cy="685764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251640" y="2709000"/>
            <a:ext cx="5616360" cy="2448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000">
                <a:solidFill>
                  <a:srgbClr val="000000"/>
                </a:solidFill>
                <a:latin typeface="Times New Roman"/>
              </a:rPr>
              <a:t>Capítulo 2</a:t>
            </a:r>
            <a:r>
              <a:rPr b="1" lang="pt-BR" sz="4000">
                <a:solidFill>
                  <a:srgbClr val="000000"/>
                </a:solidFill>
                <a:latin typeface="Times New Roman"/>
              </a:rPr>
              <a:t>
</a:t>
            </a:r>
            <a:r>
              <a:rPr b="1" lang="pt-BR" sz="4000">
                <a:solidFill>
                  <a:srgbClr val="000000"/>
                </a:solidFill>
                <a:latin typeface="Times New Roman"/>
              </a:rPr>
              <a:t>
</a:t>
            </a:r>
            <a:r>
              <a:rPr b="1" lang="pt-BR" sz="4000">
                <a:solidFill>
                  <a:srgbClr val="000000"/>
                </a:solidFill>
                <a:latin typeface="Times New Roman"/>
              </a:rPr>
              <a:t>Camada de aplicação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927680" y="6599160"/>
            <a:ext cx="3964320" cy="21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</a:rPr>
              <a:t>© 2014 Pearson. Todos os direitos reservados.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249480" y="6599160"/>
            <a:ext cx="3214440" cy="213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Calibri"/>
              </a:rPr>
              <a:t>slide </a:t>
            </a:r>
            <a:fld id="{199FE097-9A82-4FD3-A494-0E6E85882988}" type="slidenum">
              <a:rPr lang="pt-BR" sz="1200">
                <a:solidFill>
                  <a:srgbClr val="000000"/>
                </a:solidFill>
                <a:latin typeface="Calibri"/>
              </a:rPr>
              <a:t>&lt;número&gt;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Internet disponibiliza dois protocolos de transporte para aplicações, o UDP e o TCP.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Requisitos de aplicações de rede selecionadas: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Serviços de transporte providos pela Internet</a:t>
            </a:r>
            <a:endParaRPr/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0" y="3933000"/>
            <a:ext cx="8640360" cy="26254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Aplicações populares da Internet, seus protocolos de camada de aplicação e seus protocolos de transporte subjacentes: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Serviços de transporte providos pela Internet</a:t>
            </a:r>
            <a:endParaRPr/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3409920"/>
            <a:ext cx="8640720" cy="25387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protocolo de camada de aplicação define: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Os tipos de mensagens trocadas.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sintaxe dos vários tipos de mensagens, tais como os campos da mensagem e como os campos são delineados.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semântica dos campos, isto é, o significado da informação nos campos.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Regras para determinar quando e como um processo envia mensagens e responde a mensagens.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Protocolos de camada de aplicação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Talvez o que mais atraia a maioria dos usuários da Web é que ela funciona por demanda.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HTTP — Protocolo de Transferência de Hipertexto (HyperText Transfer Protocol) —, o protocolo da camada de aplicação da Web, está no coração da Web e é definido no [RFC 1945] e no [RFC 2616].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HTTP é executado em dois programas: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cliente e </a:t>
            </a: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outro servidor.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 Web e o HTTP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Uma página Web é constituída de objetos.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objeto é apenas um arquivo que se pode acessar com um único URL.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maioria das páginas Web é constituída de um arquivo-base HTML e diversos objetos referenciados.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HTTP usa o TCP como seu protocolo de transporte subjacente.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HTTP é denominado um protocolo sem estado.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 Web e o HTTP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Quando a interação cliente-servidor acontece por meio de conexão TCP, o programador da aplicação precisa tomar uma importante decisão: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Conexões não persistentes 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— cada par de requisição/resposta deve ser enviado por uma conexão TCP distinta.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Conexões persistentes 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— todas as requisições e suas respostas devem ser enviadas por uma mesma conexão TCP.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Conexões persistentes e não persistentes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Mensagem de requisição HTTP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Apresentamos a seguir uma mensagem de requisição HTTP típica: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GET /somedir/page.html HTTP/1.1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Host: www.someschool.edu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Connection: close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User-agent: Mozilla/5.0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Accept-language: fr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Formato da mensagem HTTP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Formato geral de uma mensagem de requisição HTTP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Formato da mensagem HTTP</a:t>
            </a:r>
            <a:endParaRPr/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6280" y="2781000"/>
            <a:ext cx="6597720" cy="37166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Mensagem de resposta HTTP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Apresentamos a seguir uma mensagem de resposta HTTP típica: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HTTP/1.1 200 OK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Connection: close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Date: Tue, 09 Aug 2011 15:44:04 GMT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Server: Apache/2.2.3 (CentOS)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Last-Modified: Tue, 09 Aug 2011 15:11:03 GMT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Content-Length: 6821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Content-Type: text/html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(dados dados dados dados dados ...)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Formato da mensagem HTTP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Formato geral de uma mensagem de resposta HTTP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Formato da mensagem HTTP</a:t>
            </a:r>
            <a:endParaRPr/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0960" y="2853000"/>
            <a:ext cx="6593040" cy="37076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núcleo do desenvolvimento de aplicação de rede é escrever programas que rodem em sistemas finais diferentes e se comuniquem entre si.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Ao desenvolver sua nova aplicação, você precisará escrever um software que rode em vários sistemas finais.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Esse software poderia ser criado, por exemplo, em C, Java ou Python.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Você não precisará escrever programas que executem nos elementos do núcleo de rede, como roteadores e comutadores.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Princípios de aplicações de rede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Cookies, definidos no [RFC 6265], permitem que sites monitorem seus usuários.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tecnologia dos cookies tem quatro componentes: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uma linha de cabeçalho de cookie na mensagem de resposta HTTP; </a:t>
            </a: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uma linha de cabeçalho de cookie na mensagem de requisição HTTP;</a:t>
            </a: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arquivo de cookie mantido no sistema final do usuário e gerenciado pelo navegador do usuário; </a:t>
            </a: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banco de dados de apoio no site.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Interação usuário-servidor: </a:t>
            </a:r>
            <a:r>
              <a:rPr b="1" i="1" lang="pt-BR" sz="3600">
                <a:solidFill>
                  <a:srgbClr val="000000"/>
                </a:solidFill>
                <a:latin typeface="Times New Roman"/>
              </a:rPr>
              <a:t>cookies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481440" y="2421000"/>
            <a:ext cx="212256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Mantendo o estado do usuário com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cookies.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Interação usuário-servidor: </a:t>
            </a:r>
            <a:r>
              <a:rPr b="1" i="1" lang="pt-BR" sz="3600">
                <a:solidFill>
                  <a:srgbClr val="000000"/>
                </a:solidFill>
                <a:latin typeface="Times New Roman"/>
              </a:rPr>
              <a:t>cookies</a:t>
            </a:r>
            <a:endParaRPr/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933200"/>
            <a:ext cx="6013440" cy="46638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</a:t>
            </a:r>
            <a:r>
              <a:rPr b="1" i="1" lang="pt-BR" sz="2400">
                <a:solidFill>
                  <a:srgbClr val="000000"/>
                </a:solidFill>
                <a:latin typeface="Times New Roman"/>
              </a:rPr>
              <a:t>cache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 Web 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— também denominado 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servidor </a:t>
            </a:r>
            <a:r>
              <a:rPr b="1" i="1" lang="pt-BR" sz="2400">
                <a:solidFill>
                  <a:srgbClr val="000000"/>
                </a:solidFill>
                <a:latin typeface="Times New Roman"/>
              </a:rPr>
              <a:t>proxy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 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— é uma entidade da rede que atende requisições HTTP em nome de um servidor Web de origem.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Clientes requisitando objetos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por meio de um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cache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 Web: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i="1" lang="pt-BR" sz="3600">
                <a:solidFill>
                  <a:srgbClr val="000000"/>
                </a:solidFill>
                <a:latin typeface="Times New Roman"/>
              </a:rPr>
              <a:t>Caches</a:t>
            </a:r>
            <a:r>
              <a:rPr b="1" lang="pt-BR" sz="3600">
                <a:solidFill>
                  <a:srgbClr val="000000"/>
                </a:solidFill>
                <a:latin typeface="Times New Roman"/>
              </a:rPr>
              <a:t> Web</a:t>
            </a:r>
            <a:endParaRPr/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68000" y="3193920"/>
            <a:ext cx="4674240" cy="33310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GET condicional – mecanismo que permite que um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cache 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verifique se seus objetos estão atualizados.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Transferência de arquivo: FTP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Em uma sessão FTP típica, o usuário quer transferir arquivos de ou para um hospedeiro remoto.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HTTP e FTP são protocolos de transferência de arquivos e têm muitas características em comum.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GET condicional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FTP transporta arquivos entre sistemas de arquivo local e remoto: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Transferência de arquivo: FTP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2895840"/>
            <a:ext cx="8640720" cy="3410640"/>
          </a:xfrm>
          <a:prstGeom prst="rect">
            <a:avLst/>
          </a:prstGeom>
          <a:ln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Conexões de controle e de dados: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Transferência de arquivo: FTP</a:t>
            </a:r>
            <a:endParaRPr/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3164400"/>
            <a:ext cx="5810040" cy="235224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Alguns dos comandos mais comuns são descritos a seguir: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USER username: usado para enviar identificação do usuário ao servidor.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PASS password: usado para enviar a senha do usuário ao servidor.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LIST: usado para pedir ao servidor que envie uma lista com todos os arquivos existentes no atual diretório remoto.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RETR filename: usado para extrair um arquivo do diretório atual do hospedeiro remoto.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Camadas e respostas FTP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STOR filename: usado para armazenar um arquivo no diretório atual do hospedeiro remoto.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Algumas respostas típicas, junto com suas possíveis mensagens, são as seguintes: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331 Nome de usuário OK, senha requisitada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125 Conexão de dados já aberta; iniciando transferência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425 Não é possível abrir a conexão de dados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452 Erro ao escrever o arquivo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Camadas e respostas FTP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84000" y="2277000"/>
            <a:ext cx="280800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Uma visão do sistema de e-mail da Internet.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Correio eletrônico na Internet</a:t>
            </a:r>
            <a:endParaRPr/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484640"/>
            <a:ext cx="5832360" cy="51123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SMTP transfere mensagens de servidores de correio remetentes para servidores de correio destinatários.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Alice envia uma mensagem a Bob: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SMTP</a:t>
            </a:r>
            <a:endParaRPr/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3933000"/>
            <a:ext cx="7776360" cy="2592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arquitetura de rede 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é fixa e provê um conjunto específico de serviços.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arquitetura da aplicação 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é projetada pelo programador e determina como a aplicação é organizada nos vários sistemas finais.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Em uma 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arquitetura cliente-servidor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 há um hospedeiro sempre em funcionamento, denominado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servidor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, que atende a requisições de muitos outros hospedeiros, denominados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clientes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Arquiteturas de aplicação de rede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cabeçalho de mensagem típico é semelhante a: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From: alice@crepes.fr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To: bob@hamburger.edu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Subject: Searching for the meaning of life.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Após o cabeçalho da mensagem, vem uma linha em branco e, em seguida, o corpo da mensagem (em ASCII).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Você pode usar o Telnet para enviar a um servidor de correio uma mensagem que contenha algumas linhas de cabeçalho, inclusive Subject:. Para tal, utilize o comando telnet serverName 25.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Formatos de mensagem de correio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Protocolos de e-mail e suas entidades comunicantes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Protocolos de acesso ao correio</a:t>
            </a:r>
            <a:endParaRPr/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3345480"/>
            <a:ext cx="8676000" cy="188352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Há duas maneiras de identificar um hospedeiro — por um nome de hospedeiro e por um endereço IP.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Para conciliar isso, é necessário um serviço de diretório que traduza nomes de hospedeiro para endereços IP.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Esta é a tarefa principal do DNS da Internet.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DNS é (1) um banco de dados distribuído executado em uma hierarquia de servidores de DNS, e (2) um protocolo de camada de aplicação que permite que hospedeiros consultem o banco de dados distribuído.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DNS: o serviço de diretório da Internet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DNS provê alguns outros serviços importantes além da tradução de nomes de hospedeiro para endereços IP: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Apelidos (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aliasing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) de hospedeiro.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Apelidos de servidor de correio.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Distribuição de carga.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DNS: o serviço de diretório da Internet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640" y="3933000"/>
            <a:ext cx="7128360" cy="264024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Nenhum servidor DNS isolado tem todos os mapeamentos para todos os hospedeiros da Internet.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Em vez disso, os mapeamentos são distribuídos pelos servidores DNS.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Parte da hierarquia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de servidores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DNS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DNS: o serviço de diretório da Internet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Servidores DNS raiz em 2012 (nome, organização, localização)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DNS: o serviço de diretório da Internet</a:t>
            </a:r>
            <a:endParaRPr/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2869200"/>
            <a:ext cx="6444000" cy="358380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212000" y="2277000"/>
            <a:ext cx="468000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Interação dos diversos servidores DNS: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DNS: o serviço de diretório da Internet</a:t>
            </a:r>
            <a:endParaRPr/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0800" y="1370880"/>
            <a:ext cx="3930840" cy="522612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51640" y="2277000"/>
            <a:ext cx="561636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DNS explora extensivamente o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cache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 para melhorar o desempenho quanto ao atraso e reduzir o número de mensagens DNS que dispara pela Internet.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Consultas recursivas em DNS: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DNS: o serviço de diretório da Internet</a:t>
            </a:r>
            <a:endParaRPr/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68000" y="2260440"/>
            <a:ext cx="3056040" cy="433656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registro de recurso é uma tupla de quatro elementos que contém os seguintes campos: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(Name, Value, Type, TTL)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Formato da mensagem DNS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Registros e mensagens DNS</a:t>
            </a:r>
            <a:endParaRPr/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12000" y="3763440"/>
            <a:ext cx="4752000" cy="279432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Distribuição de arquivos P2P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Na distribuição de arquivos P2P, cada par pode redistribuir qualquer parte do arquivo recebido para outros pares, auxiliando, assim, o servidor no processo de distribuição.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tempo de distribuição é o tempo necessário para que todos os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N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 pares obtenham uma cópia do arquivo.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BitTorrent é um protocolo P2P popular para distribuição de arquivos.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Aplicações P2P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788000" y="2277000"/>
            <a:ext cx="410400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comunicação de uma aplicação de rede ocorre entre sistemas finais na camada de aplicação.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Arquiteturas de aplicação de rede</a:t>
            </a: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960" y="1285560"/>
            <a:ext cx="4513680" cy="5275440"/>
          </a:xfrm>
          <a:prstGeom prst="rect">
            <a:avLst/>
          </a:prstGeom>
          <a:ln>
            <a:noFill/>
          </a:ln>
        </p:spPr>
      </p:pic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Distribuição de arquivos P2P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problema ilustrativo de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distribuição de arquivo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Aplicações P2P</a:t>
            </a:r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91480" y="2637000"/>
            <a:ext cx="4703760" cy="396000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Distribuição de arquivos P2P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Tempo de distribuição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para arquiteturas P2P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e cliente-servidor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Aplicações P2P</a:t>
            </a:r>
            <a:endParaRPr/>
          </a:p>
        </p:txBody>
      </p:sp>
      <p:pic>
        <p:nvPicPr>
          <p:cNvPr id="18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52960" y="2853000"/>
            <a:ext cx="5639400" cy="3713760"/>
          </a:xfrm>
          <a:prstGeom prst="rect">
            <a:avLst/>
          </a:prstGeom>
          <a:ln>
            <a:noFill/>
          </a:ln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Distribuição de arquivos P2P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Distribuição de arquivos com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BitTorrent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Aplicações P2P</a:t>
            </a:r>
            <a:endParaRPr/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39840" y="2781000"/>
            <a:ext cx="4952160" cy="3759480"/>
          </a:xfrm>
          <a:prstGeom prst="rect">
            <a:avLst/>
          </a:prstGeom>
          <a:ln>
            <a:noFill/>
          </a:ln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Distributed Hash Tables (DHTs)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Vamos considerar como montar uma versão distribuída, P2P, de um banco de dados, que guardará os pares (chave, valor) por milhões.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No sistema P2P, cada par só manterá um pequeno subconjunto da totalidade (chave, valor).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Permitiremos que qualquer par consulte o banco de dados distribuído com uma chave em particular.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Aplicações P2P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Distributed Hash Tables (DHTs)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banco de dados distribuído, então, localizará os pares que possuem os pares (chave, valor) correspondentes e retornará os pares chave‑valor ao consultante.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Qualquer par também poderá inserir novos pares chave-valor no banco de dados.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Esse banco de dados distribuído é considerado como uma 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tabela </a:t>
            </a:r>
            <a:r>
              <a:rPr b="1" i="1" lang="pt-BR" sz="2400">
                <a:solidFill>
                  <a:srgbClr val="000000"/>
                </a:solidFill>
                <a:latin typeface="Times New Roman"/>
              </a:rPr>
              <a:t>hash 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distribuída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 (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DHT — Distributed Hash Table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).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Aplicações P2P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Distributed Hash Tables (DHTs)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DHT circular oferece uma solução bastante elegante para reduzir a quantidade de informação sobreposta que cada par deve gerenciar.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Aplicações P2P</a:t>
            </a:r>
            <a:endParaRPr/>
          </a:p>
        </p:txBody>
      </p:sp>
      <p:pic>
        <p:nvPicPr>
          <p:cNvPr id="19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35000" y="3861000"/>
            <a:ext cx="5274000" cy="264492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Distributed Hash Tables (DHTs)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Em sistemas P2P, um par pode vir ou ir sem aviso.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Suponha que o par 5 da figura anterior saia de modo abrupto.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Os dois pares precedentes ao que saiu (4 e 3) saberão que o par saiu, pois não responde mais às mensagens de ping.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Os pares 4 e 3 precisam, portanto, atualizar as informações do estado de seu sucessor. 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Aplicações P2P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2400">
                <a:solidFill>
                  <a:srgbClr val="000000"/>
                </a:solidFill>
                <a:latin typeface="Times New Roman"/>
              </a:rPr>
              <a:t>Distributed Hash Tables (DHTs)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Consideraremos agora como o par 4 atualiza seu estado: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par 4 substitui seu primeiro sucessor (par 5) por seu segundo sucessor (par 8).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par 4, então, pergunta a seu novo primeiro sucessor (par 8) o identificador e o endereço IP de seu sucessor imediato (par 10). O par 4, então, torna o par 10 seu segundo sucessor.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Aplicações P2P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Há dois tipos de aplicações de rede.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deles é uma execução cuja operação é especificada em um padrão de protocolo.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outro tipo de aplicação de rede é uma aplicação de rede proprietária.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Programação de sockets com UDP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Usaremos a aplicação cliente-servidor simples a seguir para demonstrar a programação de socket para UDP e TCP: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Programação de </a:t>
            </a:r>
            <a:r>
              <a:rPr b="1" i="1" lang="pt-BR" sz="3600">
                <a:solidFill>
                  <a:srgbClr val="000000"/>
                </a:solidFill>
                <a:latin typeface="Times New Roman"/>
              </a:rPr>
              <a:t>sockets</a:t>
            </a:r>
            <a:r>
              <a:rPr b="1" lang="pt-BR" sz="3600">
                <a:solidFill>
                  <a:srgbClr val="000000"/>
                </a:solidFill>
                <a:latin typeface="Times New Roman"/>
              </a:rPr>
              <a:t>: criando aplicações de rede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cliente lê uma linha de caracteres (dados) do teclado e a envia para o servidor.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servidor recebe os dados e converte os caracteres para maiúsculas.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servidor envia os dados modificados ao cliente.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cliente recebe os dados modificados e apresenta a linha em sua tela.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Programação de sockets com UDP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arquitetura P2P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 utiliza a comunicação direta entre duplas de hospedeiros conectados alternadamente, denominados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pares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Uma das características mais fortes da arquitetura P2P é sua </a:t>
            </a:r>
            <a:r>
              <a:rPr b="1" lang="pt-BR" sz="2400">
                <a:solidFill>
                  <a:srgbClr val="000000"/>
                </a:solidFill>
                <a:latin typeface="Times New Roman"/>
              </a:rPr>
              <a:t>autoescalabilidade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Arquiteturas de aplicação de rede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444360" y="2277000"/>
            <a:ext cx="216000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aplicação cliente-servidor usando UDP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Programação de sockets com UDP</a:t>
            </a:r>
            <a:endParaRPr/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2200" y="1614240"/>
            <a:ext cx="5851800" cy="498276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processo TCPServer tem dois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sockets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Programação de sockets com TCP</a:t>
            </a:r>
            <a:endParaRPr/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36040" y="2781000"/>
            <a:ext cx="4395960" cy="3831480"/>
          </a:xfrm>
          <a:prstGeom prst="rect">
            <a:avLst/>
          </a:prstGeom>
          <a:ln>
            <a:noFill/>
          </a:ln>
        </p:spPr>
      </p:pic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51640" y="2277000"/>
            <a:ext cx="417600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A aplicação cliente-servidor usando TCP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Programação de sockets com TCP</a:t>
            </a:r>
            <a:endParaRPr/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35640" y="2277000"/>
            <a:ext cx="4212720" cy="4320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Arquiteturas de aplicação de rede</a:t>
            </a:r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2760" y="2268360"/>
            <a:ext cx="6267240" cy="4328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Processos de aplicação, </a:t>
            </a:r>
            <a:r>
              <a:rPr i="1" lang="pt-BR" sz="2400">
                <a:solidFill>
                  <a:srgbClr val="000000"/>
                </a:solidFill>
                <a:latin typeface="Times New Roman"/>
              </a:rPr>
              <a:t>sockets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 e protocolo de transporte subjacente.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Comunicação entre processos</a:t>
            </a:r>
            <a:endParaRPr/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3241800"/>
            <a:ext cx="7380000" cy="32832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Uma aplicação de rede consiste em pares de processos que enviam mensagens uns para os outros por meio de uma rede.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processo envia mensagens para a rede e recebe mensagens dela através de uma interface de software denominada </a:t>
            </a:r>
            <a:r>
              <a:rPr b="1" i="1" lang="pt-BR" sz="2400">
                <a:solidFill>
                  <a:srgbClr val="000000"/>
                </a:solidFill>
                <a:latin typeface="Times New Roman"/>
              </a:rPr>
              <a:t>socket</a:t>
            </a:r>
            <a:r>
              <a:rPr lang="pt-BR" sz="24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Para identificar o processo receptor, duas informações devem ser especificadas: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o endereço do hospedeiro e </a:t>
            </a:r>
            <a:endParaRPr/>
          </a:p>
          <a:p>
            <a:pPr algn="just">
              <a:lnSpc>
                <a:spcPct val="100000"/>
              </a:lnSpc>
              <a:buFont typeface="Calibri"/>
              <a:buAutoNum type="arabicPeriod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um identificador que especifica o processo receptor no hospedeiro de destino.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Comunicação entre processos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51640" y="2277000"/>
            <a:ext cx="864072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Transferência confiável de dados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Vazão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Temporização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  <a:latin typeface="Times New Roman"/>
              </a:rPr>
              <a:t>Segurança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251640" y="188640"/>
            <a:ext cx="5832360" cy="172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>
                <a:solidFill>
                  <a:srgbClr val="000000"/>
                </a:solidFill>
                <a:latin typeface="Times New Roman"/>
              </a:rPr>
              <a:t>Serviços de transporte disponíveis para aplicações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