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81" r:id="rId20"/>
    <p:sldId id="259" r:id="rId21"/>
    <p:sldId id="260" r:id="rId22"/>
    <p:sldId id="2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E3CF-1C09-49EC-B25C-ECB9804CA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B0C0D-6948-4BD1-B169-724A80D5B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84051-94C0-4970-8021-EF2746BD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6786-2830-4D6F-B867-4DF8ECE4CF5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EBEAE-9FF1-45A9-8844-8D9815F8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B2236-7879-4B8D-B043-5B619936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CDC5-1B93-4DBD-99A6-7AC2E0B0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8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C4F1-DB32-4273-9109-E29C0D3A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64A20-7EAA-41E8-AE6E-31BA44C10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9696F-C040-499C-B7B6-C283C07A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6786-2830-4D6F-B867-4DF8ECE4CF5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5A5E9-01E2-48A6-B3B9-02B34EE59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EE5DF-FC90-4205-A063-84105551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CDC5-1B93-4DBD-99A6-7AC2E0B0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2A55D-E8AB-46FE-AA19-D36A94829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8843F-A40E-4A9C-9812-25DCA6306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4B718-C740-44C1-A839-C6E66D04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6786-2830-4D6F-B867-4DF8ECE4CF5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78552-DF1D-422B-ABB8-ADC594E6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EFC59-7AFA-4C86-8917-934AD7B2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CDC5-1B93-4DBD-99A6-7AC2E0B0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1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0388-EF91-44F0-BD37-3ED751B1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F76B5-F76D-46A5-9B8C-AD867945D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A8F62-A4FF-49E1-9AFF-DF8CBAFE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6786-2830-4D6F-B867-4DF8ECE4CF5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C3CF0-F2B0-4A2B-80E3-DDEB1D0B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285D7-7F09-4E85-B7E4-A1562C81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CDC5-1B93-4DBD-99A6-7AC2E0B0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8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BA46-BA44-4382-A657-571396A7C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ED331-E2F2-402F-B7CC-42C03741C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7B7D3-D643-48BF-99BF-B1FE8D055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6786-2830-4D6F-B867-4DF8ECE4CF5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6B636-B05A-4FD0-A5E8-4DDB5BCEA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392E6-D327-43F8-8472-2F66B6CA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CDC5-1B93-4DBD-99A6-7AC2E0B0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1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4F29-3E03-4792-9F64-A1100F95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42871-F437-4F65-BC45-68637202C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E3C7F-A5FE-4295-92E8-80EAA0B8A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4CBEC-D1CE-42B9-A2BA-5042E60B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6786-2830-4D6F-B867-4DF8ECE4CF5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5692F-1F4A-4B9B-BB4A-EFF9DE20F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D25F2-7B2E-47B9-9ABD-0A3AE607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CDC5-1B93-4DBD-99A6-7AC2E0B0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3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67C8-64D0-42E7-B896-4F90BB4AA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5253C-9BC2-4242-842E-D7C3A89A5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13011-798C-4AAD-8F42-AD2CB4D1F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17C0D-E16C-4134-A7DA-6942D72CC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83802-FFA6-4F59-A77E-6D80B70B3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6BA047-5749-47E4-AEB9-620860F6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6786-2830-4D6F-B867-4DF8ECE4CF5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E24F36-D679-4695-8F5E-747F05D5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D2DEEE-33ED-4962-BA00-C56B4BEF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CDC5-1B93-4DBD-99A6-7AC2E0B0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2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CB48-A986-49A3-A351-368D24B0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F9A26-39C0-48EF-91B0-CA48BA00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6786-2830-4D6F-B867-4DF8ECE4CF5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B23B5-0CD7-49E5-A10B-8375E01F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05922-37DA-4EED-9690-C69DA0DE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CDC5-1B93-4DBD-99A6-7AC2E0B0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1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164C81-F0CA-4438-B8C9-4AE2F260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6786-2830-4D6F-B867-4DF8ECE4CF5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2434B-3CFF-4B5F-8AFD-DD6AADAE4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7C6B2-0E31-4CB1-82C4-9CC2A6EC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CDC5-1B93-4DBD-99A6-7AC2E0B0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E36D-C96B-4E0F-A727-F203FDC8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6E71A-B6AB-4C05-AF06-154E13F92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BE27C-1521-4CB9-A79F-C3EDDB4E4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06AAE-E4BC-4AF4-A77A-46D41BA9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6786-2830-4D6F-B867-4DF8ECE4CF5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0FAF4-D551-457F-A65B-313CE1A2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28957-E1EC-43EE-BA8A-29D5E8A0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CDC5-1B93-4DBD-99A6-7AC2E0B0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6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57E2-FE6F-41BC-A8B9-B8843D533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E77FE4-B3E4-4961-917E-3B7DD7FED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219DC-9F43-4064-A1D9-569B7C6A1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BE6FF-BCC3-4A43-9E5B-D3E5BAF0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6786-2830-4D6F-B867-4DF8ECE4CF5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A3C81-762F-4247-8260-408B38F30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2E1C6-AE15-4B12-B6AE-BDE78696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CDC5-1B93-4DBD-99A6-7AC2E0B0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8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AABB66-DE30-4DE7-A209-C49B983D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637A1-A018-41D8-B738-2D58BAAD4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AA25A-00A7-4626-9429-B085A8566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6786-2830-4D6F-B867-4DF8ECE4CF5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E9C57-A695-4760-B8DC-40D306BCB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B5DE8-7C1C-4997-8909-2BDA36410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8CDC5-1B93-4DBD-99A6-7AC2E0B0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0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6344-2E77-451D-8160-27A75AB304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a Wireless Mesh Network from Scratch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941FC-CFF1-4FC5-982D-CC363C4FF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Jake Luoma</a:t>
            </a:r>
          </a:p>
          <a:p>
            <a:r>
              <a:rPr lang="en-US" dirty="0"/>
              <a:t>Network Systems</a:t>
            </a:r>
          </a:p>
          <a:p>
            <a:r>
              <a:rPr lang="en-US" dirty="0"/>
              <a:t>April 28, 2020</a:t>
            </a:r>
          </a:p>
        </p:txBody>
      </p:sp>
    </p:spTree>
    <p:extLst>
      <p:ext uri="{BB962C8B-B14F-4D97-AF65-F5344CB8AC3E}">
        <p14:creationId xmlns:p14="http://schemas.microsoft.com/office/powerpoint/2010/main" val="93923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80FA-BA86-40E8-84E6-3B1BAE53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Node-to-Node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710F1-3D94-4B25-9050-A7AA2EFAA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ARP functionality! Need an alternative host discovery mechanism</a:t>
            </a:r>
          </a:p>
          <a:p>
            <a:r>
              <a:rPr lang="en-US" dirty="0"/>
              <a:t>Requires cooperation between switch and connected host application</a:t>
            </a:r>
          </a:p>
          <a:p>
            <a:r>
              <a:rPr lang="en-US" dirty="0"/>
              <a:t>When a switch updates its routing table, it sends its connected host the list of known hosts (IP/mac addresses). The host updates its ARP table and maintains a list of known addresses.</a:t>
            </a:r>
          </a:p>
        </p:txBody>
      </p:sp>
    </p:spTree>
    <p:extLst>
      <p:ext uri="{BB962C8B-B14F-4D97-AF65-F5344CB8AC3E}">
        <p14:creationId xmlns:p14="http://schemas.microsoft.com/office/powerpoint/2010/main" val="3566663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80FA-BA86-40E8-84E6-3B1BAE53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Node-to-Node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710F1-3D94-4B25-9050-A7AA2EFAA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send data: just send a packet to a known correct IP/mac address</a:t>
            </a:r>
          </a:p>
          <a:p>
            <a:r>
              <a:rPr lang="en-US" dirty="0"/>
              <a:t>If out of communication (no known route), the controller caches the packets and tries resend later</a:t>
            </a:r>
          </a:p>
          <a:p>
            <a:pPr lvl="1"/>
            <a:r>
              <a:rPr lang="en-US" dirty="0"/>
              <a:t>Minimizes lost packets and retransmissions</a:t>
            </a:r>
          </a:p>
        </p:txBody>
      </p:sp>
    </p:spTree>
    <p:extLst>
      <p:ext uri="{BB962C8B-B14F-4D97-AF65-F5344CB8AC3E}">
        <p14:creationId xmlns:p14="http://schemas.microsoft.com/office/powerpoint/2010/main" val="4208839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80FA-BA86-40E8-84E6-3B1BAE53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Node-to-Internet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710F1-3D94-4B25-9050-A7AA2EFAA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Reserved IP address space 192.168.100.xxx for the mesh network</a:t>
            </a:r>
          </a:p>
          <a:p>
            <a:r>
              <a:rPr lang="en-US" dirty="0"/>
              <a:t>Any address outside of this is “the internet”</a:t>
            </a:r>
          </a:p>
          <a:p>
            <a:r>
              <a:rPr lang="en-US" dirty="0"/>
              <a:t>A packet bound for the internet is automatically routed to the closest node with internet access</a:t>
            </a:r>
          </a:p>
          <a:p>
            <a:pPr lvl="1"/>
            <a:r>
              <a:rPr lang="en-US" dirty="0"/>
              <a:t>The controller maintains a list of nodes with internet access. It is checked for to identify the node closest to the switch currently processing the packet.</a:t>
            </a:r>
          </a:p>
          <a:p>
            <a:pPr lvl="1"/>
            <a:r>
              <a:rPr lang="en-US" dirty="0"/>
              <a:t>Possible because nodes share whether they have internet access and this information is tracked in routing tables</a:t>
            </a:r>
          </a:p>
        </p:txBody>
      </p:sp>
    </p:spTree>
    <p:extLst>
      <p:ext uri="{BB962C8B-B14F-4D97-AF65-F5344CB8AC3E}">
        <p14:creationId xmlns:p14="http://schemas.microsoft.com/office/powerpoint/2010/main" val="813689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80FA-BA86-40E8-84E6-3B1BAE53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93DED0-FCDC-4A38-87AD-87908B8966AB}"/>
              </a:ext>
            </a:extLst>
          </p:cNvPr>
          <p:cNvGrpSpPr/>
          <p:nvPr/>
        </p:nvGrpSpPr>
        <p:grpSpPr>
          <a:xfrm>
            <a:off x="1790381" y="2745908"/>
            <a:ext cx="2522582" cy="2125681"/>
            <a:chOff x="2571008" y="2315690"/>
            <a:chExt cx="2522582" cy="212568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B667CC-202F-4084-983C-82BBDA521818}"/>
                </a:ext>
              </a:extLst>
            </p:cNvPr>
            <p:cNvSpPr/>
            <p:nvPr/>
          </p:nvSpPr>
          <p:spPr>
            <a:xfrm>
              <a:off x="2571008" y="3996047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H1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FCABCB-6FB2-427C-94A6-A5D1006533BF}"/>
                </a:ext>
              </a:extLst>
            </p:cNvPr>
            <p:cNvSpPr/>
            <p:nvPr/>
          </p:nvSpPr>
          <p:spPr>
            <a:xfrm>
              <a:off x="3597761" y="3996047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H2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5BDED39-49C5-4CC1-ACB1-8B6A4AAB7675}"/>
                </a:ext>
              </a:extLst>
            </p:cNvPr>
            <p:cNvSpPr/>
            <p:nvPr/>
          </p:nvSpPr>
          <p:spPr>
            <a:xfrm>
              <a:off x="4624514" y="3996047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H3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90CB1BC-5792-498A-A536-5271B45D2558}"/>
                </a:ext>
              </a:extLst>
            </p:cNvPr>
            <p:cNvSpPr/>
            <p:nvPr/>
          </p:nvSpPr>
          <p:spPr>
            <a:xfrm>
              <a:off x="2571008" y="3206338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1E08009-0AFF-42DA-B76B-0ADEF084B3D5}"/>
                </a:ext>
              </a:extLst>
            </p:cNvPr>
            <p:cNvSpPr/>
            <p:nvPr/>
          </p:nvSpPr>
          <p:spPr>
            <a:xfrm>
              <a:off x="3597761" y="3206338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E9D8EA-15DB-4B7A-A8F6-858085EFC478}"/>
                </a:ext>
              </a:extLst>
            </p:cNvPr>
            <p:cNvSpPr/>
            <p:nvPr/>
          </p:nvSpPr>
          <p:spPr>
            <a:xfrm>
              <a:off x="4624514" y="3206338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S3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C263886-C493-4DB4-B52A-AD62AF24D87B}"/>
                </a:ext>
              </a:extLst>
            </p:cNvPr>
            <p:cNvCxnSpPr>
              <a:stCxn id="7" idx="0"/>
              <a:endCxn id="10" idx="4"/>
            </p:cNvCxnSpPr>
            <p:nvPr/>
          </p:nvCxnSpPr>
          <p:spPr>
            <a:xfrm flipV="1">
              <a:off x="2805546" y="3651662"/>
              <a:ext cx="0" cy="34438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1FB7DF5-D2EC-41B2-9C8A-071B75F7F004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>
              <a:off x="3040084" y="3429000"/>
              <a:ext cx="55767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A1BBD2-77C8-433D-89B0-A3DDEC7B0171}"/>
                </a:ext>
              </a:extLst>
            </p:cNvPr>
            <p:cNvCxnSpPr>
              <a:stCxn id="8" idx="0"/>
              <a:endCxn id="11" idx="4"/>
            </p:cNvCxnSpPr>
            <p:nvPr/>
          </p:nvCxnSpPr>
          <p:spPr>
            <a:xfrm flipV="1">
              <a:off x="3832299" y="3651662"/>
              <a:ext cx="0" cy="34438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75AE06A-F65E-47AE-A2A6-D7BB7B033CD0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>
              <a:off x="4066837" y="3429000"/>
              <a:ext cx="55767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9DC7FDE-7741-432F-8C96-FCE50CF86FAF}"/>
                </a:ext>
              </a:extLst>
            </p:cNvPr>
            <p:cNvCxnSpPr>
              <a:stCxn id="12" idx="4"/>
              <a:endCxn id="9" idx="0"/>
            </p:cNvCxnSpPr>
            <p:nvPr/>
          </p:nvCxnSpPr>
          <p:spPr>
            <a:xfrm>
              <a:off x="4859052" y="3651662"/>
              <a:ext cx="0" cy="34438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09392A-CD27-4644-AC30-132440F52A16}"/>
                </a:ext>
              </a:extLst>
            </p:cNvPr>
            <p:cNvSpPr/>
            <p:nvPr/>
          </p:nvSpPr>
          <p:spPr>
            <a:xfrm>
              <a:off x="3597761" y="2315690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C1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80C653-A0FB-40D3-9934-96B80C9E5911}"/>
                </a:ext>
              </a:extLst>
            </p:cNvPr>
            <p:cNvCxnSpPr>
              <a:cxnSpLocks/>
              <a:stCxn id="18" idx="4"/>
              <a:endCxn id="10" idx="0"/>
            </p:cNvCxnSpPr>
            <p:nvPr/>
          </p:nvCxnSpPr>
          <p:spPr>
            <a:xfrm flipH="1">
              <a:off x="2805546" y="2761014"/>
              <a:ext cx="1026753" cy="44532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71A094-1166-4D2D-8C19-94A53A6BAFF7}"/>
                </a:ext>
              </a:extLst>
            </p:cNvPr>
            <p:cNvCxnSpPr>
              <a:stCxn id="18" idx="4"/>
              <a:endCxn id="11" idx="0"/>
            </p:cNvCxnSpPr>
            <p:nvPr/>
          </p:nvCxnSpPr>
          <p:spPr>
            <a:xfrm>
              <a:off x="3832299" y="2761014"/>
              <a:ext cx="0" cy="44532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22964F5-D117-442D-BA3C-6E129695ABA8}"/>
                </a:ext>
              </a:extLst>
            </p:cNvPr>
            <p:cNvCxnSpPr>
              <a:cxnSpLocks/>
              <a:stCxn id="18" idx="4"/>
              <a:endCxn id="12" idx="0"/>
            </p:cNvCxnSpPr>
            <p:nvPr/>
          </p:nvCxnSpPr>
          <p:spPr>
            <a:xfrm>
              <a:off x="3832299" y="2761014"/>
              <a:ext cx="1026753" cy="44532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E0D7B5A-5DDC-4DE7-9D05-F34030C5463C}"/>
              </a:ext>
            </a:extLst>
          </p:cNvPr>
          <p:cNvGrpSpPr/>
          <p:nvPr/>
        </p:nvGrpSpPr>
        <p:grpSpPr>
          <a:xfrm>
            <a:off x="6942650" y="2300584"/>
            <a:ext cx="2522582" cy="3670698"/>
            <a:chOff x="8106432" y="2460901"/>
            <a:chExt cx="2522582" cy="367069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9A7B0EF-31EF-4765-91D9-4A6B77DF50F3}"/>
                </a:ext>
              </a:extLst>
            </p:cNvPr>
            <p:cNvSpPr/>
            <p:nvPr/>
          </p:nvSpPr>
          <p:spPr>
            <a:xfrm>
              <a:off x="8106432" y="4863684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H1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9BFF7D6-54C4-4051-85FB-DB5B708F98F9}"/>
                </a:ext>
              </a:extLst>
            </p:cNvPr>
            <p:cNvSpPr/>
            <p:nvPr/>
          </p:nvSpPr>
          <p:spPr>
            <a:xfrm>
              <a:off x="9133185" y="5686275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H2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E07632D-C46F-49F7-B623-7BDC7016723B}"/>
                </a:ext>
              </a:extLst>
            </p:cNvPr>
            <p:cNvSpPr/>
            <p:nvPr/>
          </p:nvSpPr>
          <p:spPr>
            <a:xfrm>
              <a:off x="10159938" y="4863684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H3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C44259C-2053-492F-8D09-F724B8459A15}"/>
                </a:ext>
              </a:extLst>
            </p:cNvPr>
            <p:cNvSpPr/>
            <p:nvPr/>
          </p:nvSpPr>
          <p:spPr>
            <a:xfrm>
              <a:off x="8106432" y="4073975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S1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EFA2A0B-7DEE-4B8B-B733-A07AC61E38E3}"/>
                </a:ext>
              </a:extLst>
            </p:cNvPr>
            <p:cNvSpPr/>
            <p:nvPr/>
          </p:nvSpPr>
          <p:spPr>
            <a:xfrm>
              <a:off x="9133185" y="4863684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S2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9CEEE56-326A-40D5-BF25-40FBA6D6AB60}"/>
                </a:ext>
              </a:extLst>
            </p:cNvPr>
            <p:cNvSpPr/>
            <p:nvPr/>
          </p:nvSpPr>
          <p:spPr>
            <a:xfrm>
              <a:off x="10159938" y="4073975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S3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5A0953A-1630-4CCF-BA7B-E1407CAC2DCC}"/>
                </a:ext>
              </a:extLst>
            </p:cNvPr>
            <p:cNvCxnSpPr>
              <a:stCxn id="26" idx="0"/>
              <a:endCxn id="29" idx="4"/>
            </p:cNvCxnSpPr>
            <p:nvPr/>
          </p:nvCxnSpPr>
          <p:spPr>
            <a:xfrm flipV="1">
              <a:off x="8340970" y="4519299"/>
              <a:ext cx="0" cy="34438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BFA2EC-3297-4B99-92AF-0AA73429E6C3}"/>
                </a:ext>
              </a:extLst>
            </p:cNvPr>
            <p:cNvCxnSpPr>
              <a:cxnSpLocks/>
              <a:stCxn id="29" idx="6"/>
              <a:endCxn id="30" idx="0"/>
            </p:cNvCxnSpPr>
            <p:nvPr/>
          </p:nvCxnSpPr>
          <p:spPr>
            <a:xfrm>
              <a:off x="8575508" y="4296637"/>
              <a:ext cx="792215" cy="56704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92C5BB-96B7-4D1B-BD56-D2BB767B2262}"/>
                </a:ext>
              </a:extLst>
            </p:cNvPr>
            <p:cNvCxnSpPr>
              <a:stCxn id="27" idx="0"/>
              <a:endCxn id="30" idx="4"/>
            </p:cNvCxnSpPr>
            <p:nvPr/>
          </p:nvCxnSpPr>
          <p:spPr>
            <a:xfrm flipV="1">
              <a:off x="9367723" y="5309008"/>
              <a:ext cx="0" cy="3772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8B61256-23F9-4C81-8A45-917707571FD7}"/>
                </a:ext>
              </a:extLst>
            </p:cNvPr>
            <p:cNvCxnSpPr>
              <a:cxnSpLocks/>
              <a:stCxn id="31" idx="2"/>
              <a:endCxn id="30" idx="0"/>
            </p:cNvCxnSpPr>
            <p:nvPr/>
          </p:nvCxnSpPr>
          <p:spPr>
            <a:xfrm flipH="1">
              <a:off x="9367723" y="4296637"/>
              <a:ext cx="792215" cy="56704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F4D0097-59E1-45D5-B220-40C5D37A2387}"/>
                </a:ext>
              </a:extLst>
            </p:cNvPr>
            <p:cNvCxnSpPr>
              <a:stCxn id="31" idx="4"/>
              <a:endCxn id="28" idx="0"/>
            </p:cNvCxnSpPr>
            <p:nvPr/>
          </p:nvCxnSpPr>
          <p:spPr>
            <a:xfrm>
              <a:off x="10394476" y="4519299"/>
              <a:ext cx="0" cy="34438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2974F58-4AB2-4945-93D2-0088E245AF49}"/>
                </a:ext>
              </a:extLst>
            </p:cNvPr>
            <p:cNvSpPr/>
            <p:nvPr/>
          </p:nvSpPr>
          <p:spPr>
            <a:xfrm>
              <a:off x="9124661" y="3962644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8CE57EA-EE4E-45F1-BE0B-CF71C2759E32}"/>
                </a:ext>
              </a:extLst>
            </p:cNvPr>
            <p:cNvSpPr/>
            <p:nvPr/>
          </p:nvSpPr>
          <p:spPr>
            <a:xfrm>
              <a:off x="8619808" y="3194103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S4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2775951-82A2-4460-88BA-44895FB5FD33}"/>
                </a:ext>
              </a:extLst>
            </p:cNvPr>
            <p:cNvSpPr/>
            <p:nvPr/>
          </p:nvSpPr>
          <p:spPr>
            <a:xfrm>
              <a:off x="9629514" y="3194103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S5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409014-CBE3-426D-8481-7EE51CC44A73}"/>
                </a:ext>
              </a:extLst>
            </p:cNvPr>
            <p:cNvCxnSpPr>
              <a:cxnSpLocks/>
              <a:stCxn id="29" idx="6"/>
              <a:endCxn id="38" idx="4"/>
            </p:cNvCxnSpPr>
            <p:nvPr/>
          </p:nvCxnSpPr>
          <p:spPr>
            <a:xfrm flipV="1">
              <a:off x="8575508" y="3639427"/>
              <a:ext cx="278838" cy="6572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999C765-580F-4EEE-8D0B-44D8EBB4CAF7}"/>
                </a:ext>
              </a:extLst>
            </p:cNvPr>
            <p:cNvCxnSpPr>
              <a:cxnSpLocks/>
              <a:stCxn id="31" idx="2"/>
              <a:endCxn id="39" idx="4"/>
            </p:cNvCxnSpPr>
            <p:nvPr/>
          </p:nvCxnSpPr>
          <p:spPr>
            <a:xfrm flipH="1" flipV="1">
              <a:off x="9864052" y="3639427"/>
              <a:ext cx="295886" cy="6572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1C312B1-69ED-44F7-8B3E-56681B45586C}"/>
                </a:ext>
              </a:extLst>
            </p:cNvPr>
            <p:cNvCxnSpPr>
              <a:cxnSpLocks/>
              <a:stCxn id="38" idx="4"/>
              <a:endCxn id="39" idx="4"/>
            </p:cNvCxnSpPr>
            <p:nvPr/>
          </p:nvCxnSpPr>
          <p:spPr>
            <a:xfrm>
              <a:off x="8854346" y="3639427"/>
              <a:ext cx="100970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A3667ED-2772-4464-BB32-B8D104F77C64}"/>
                </a:ext>
              </a:extLst>
            </p:cNvPr>
            <p:cNvSpPr/>
            <p:nvPr/>
          </p:nvSpPr>
          <p:spPr>
            <a:xfrm>
              <a:off x="8619808" y="2460901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H4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CA1500C-1E9C-44A9-9DC6-C0FE477B3DDD}"/>
                </a:ext>
              </a:extLst>
            </p:cNvPr>
            <p:cNvSpPr/>
            <p:nvPr/>
          </p:nvSpPr>
          <p:spPr>
            <a:xfrm>
              <a:off x="9629514" y="2460901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H5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D0408F-0A7B-4A52-8370-EE7CEAB5095A}"/>
                </a:ext>
              </a:extLst>
            </p:cNvPr>
            <p:cNvCxnSpPr>
              <a:cxnSpLocks/>
              <a:stCxn id="43" idx="4"/>
              <a:endCxn id="38" idx="0"/>
            </p:cNvCxnSpPr>
            <p:nvPr/>
          </p:nvCxnSpPr>
          <p:spPr>
            <a:xfrm>
              <a:off x="8854346" y="2906225"/>
              <a:ext cx="0" cy="28787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E6EFABD-DB05-42D5-BEA9-40FF85658512}"/>
                </a:ext>
              </a:extLst>
            </p:cNvPr>
            <p:cNvCxnSpPr>
              <a:cxnSpLocks/>
              <a:stCxn id="44" idx="4"/>
              <a:endCxn id="39" idx="0"/>
            </p:cNvCxnSpPr>
            <p:nvPr/>
          </p:nvCxnSpPr>
          <p:spPr>
            <a:xfrm>
              <a:off x="9864052" y="2906225"/>
              <a:ext cx="0" cy="28787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72ABAEB-593C-4BB9-8108-6F11553F558D}"/>
                </a:ext>
              </a:extLst>
            </p:cNvPr>
            <p:cNvCxnSpPr>
              <a:cxnSpLocks/>
              <a:stCxn id="37" idx="1"/>
              <a:endCxn id="38" idx="4"/>
            </p:cNvCxnSpPr>
            <p:nvPr/>
          </p:nvCxnSpPr>
          <p:spPr>
            <a:xfrm flipH="1" flipV="1">
              <a:off x="8854346" y="3639427"/>
              <a:ext cx="339010" cy="38843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ED0F4B3-AA08-4741-8783-57078905C454}"/>
                </a:ext>
              </a:extLst>
            </p:cNvPr>
            <p:cNvCxnSpPr>
              <a:cxnSpLocks/>
              <a:stCxn id="37" idx="7"/>
              <a:endCxn id="39" idx="4"/>
            </p:cNvCxnSpPr>
            <p:nvPr/>
          </p:nvCxnSpPr>
          <p:spPr>
            <a:xfrm flipV="1">
              <a:off x="9525042" y="3639427"/>
              <a:ext cx="339010" cy="38843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886A96C-8AA3-4718-8D76-045534AE2F6C}"/>
                </a:ext>
              </a:extLst>
            </p:cNvPr>
            <p:cNvCxnSpPr>
              <a:cxnSpLocks/>
              <a:stCxn id="37" idx="2"/>
              <a:endCxn id="29" idx="6"/>
            </p:cNvCxnSpPr>
            <p:nvPr/>
          </p:nvCxnSpPr>
          <p:spPr>
            <a:xfrm flipH="1">
              <a:off x="8575508" y="4185306"/>
              <a:ext cx="549153" cy="11133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E3BE8B1-0486-43D6-8134-9D87A0D06EEE}"/>
                </a:ext>
              </a:extLst>
            </p:cNvPr>
            <p:cNvCxnSpPr>
              <a:cxnSpLocks/>
              <a:stCxn id="37" idx="4"/>
              <a:endCxn id="30" idx="0"/>
            </p:cNvCxnSpPr>
            <p:nvPr/>
          </p:nvCxnSpPr>
          <p:spPr>
            <a:xfrm>
              <a:off x="9359199" y="4407968"/>
              <a:ext cx="8524" cy="455716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91BC06D-2403-4131-8A3A-AA75BC2D2DF2}"/>
                </a:ext>
              </a:extLst>
            </p:cNvPr>
            <p:cNvCxnSpPr>
              <a:cxnSpLocks/>
              <a:stCxn id="37" idx="6"/>
              <a:endCxn id="31" idx="2"/>
            </p:cNvCxnSpPr>
            <p:nvPr/>
          </p:nvCxnSpPr>
          <p:spPr>
            <a:xfrm>
              <a:off x="9593737" y="4185306"/>
              <a:ext cx="566201" cy="11133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D56EE5C-828F-453D-B7C4-385D9F95E9B6}"/>
              </a:ext>
            </a:extLst>
          </p:cNvPr>
          <p:cNvSpPr txBox="1"/>
          <p:nvPr/>
        </p:nvSpPr>
        <p:spPr>
          <a:xfrm>
            <a:off x="1454727" y="1615658"/>
            <a:ext cx="331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Linear Topology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E1615C-DA67-43C5-A6E5-8475B301FE11}"/>
              </a:ext>
            </a:extLst>
          </p:cNvPr>
          <p:cNvSpPr txBox="1"/>
          <p:nvPr/>
        </p:nvSpPr>
        <p:spPr>
          <a:xfrm>
            <a:off x="6536980" y="1619320"/>
            <a:ext cx="331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Pentagon Topology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788743-A69E-4114-B4AF-2D9CF7F6BD62}"/>
              </a:ext>
            </a:extLst>
          </p:cNvPr>
          <p:cNvSpPr txBox="1"/>
          <p:nvPr/>
        </p:nvSpPr>
        <p:spPr>
          <a:xfrm>
            <a:off x="355511" y="6123543"/>
            <a:ext cx="830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~/pox/pox.py </a:t>
            </a:r>
            <a:r>
              <a:rPr lang="en-US" dirty="0" err="1"/>
              <a:t>log.level</a:t>
            </a:r>
            <a:r>
              <a:rPr lang="en-US" dirty="0"/>
              <a:t> –DEBUG </a:t>
            </a:r>
            <a:r>
              <a:rPr lang="en-US" dirty="0" err="1"/>
              <a:t>misc.full_payload</a:t>
            </a:r>
            <a:r>
              <a:rPr lang="en-US" dirty="0"/>
              <a:t> </a:t>
            </a:r>
            <a:r>
              <a:rPr lang="en-US" dirty="0" err="1"/>
              <a:t>forwarding.drone_route_controller</a:t>
            </a:r>
            <a:endParaRPr lang="en-US" dirty="0"/>
          </a:p>
          <a:p>
            <a:r>
              <a:rPr lang="en-US" dirty="0"/>
              <a:t>Monitor resolution: 1280x960</a:t>
            </a:r>
          </a:p>
        </p:txBody>
      </p:sp>
    </p:spTree>
    <p:extLst>
      <p:ext uri="{BB962C8B-B14F-4D97-AF65-F5344CB8AC3E}">
        <p14:creationId xmlns:p14="http://schemas.microsoft.com/office/powerpoint/2010/main" val="3657460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80FA-BA86-40E8-84E6-3B1BAE53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93DED0-FCDC-4A38-87AD-87908B8966AB}"/>
              </a:ext>
            </a:extLst>
          </p:cNvPr>
          <p:cNvGrpSpPr/>
          <p:nvPr/>
        </p:nvGrpSpPr>
        <p:grpSpPr>
          <a:xfrm>
            <a:off x="1790381" y="2745908"/>
            <a:ext cx="2522582" cy="2125681"/>
            <a:chOff x="2571008" y="2315690"/>
            <a:chExt cx="2522582" cy="212568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B667CC-202F-4084-983C-82BBDA521818}"/>
                </a:ext>
              </a:extLst>
            </p:cNvPr>
            <p:cNvSpPr/>
            <p:nvPr/>
          </p:nvSpPr>
          <p:spPr>
            <a:xfrm>
              <a:off x="2571008" y="3996047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H1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FCABCB-6FB2-427C-94A6-A5D1006533BF}"/>
                </a:ext>
              </a:extLst>
            </p:cNvPr>
            <p:cNvSpPr/>
            <p:nvPr/>
          </p:nvSpPr>
          <p:spPr>
            <a:xfrm>
              <a:off x="3597761" y="3996047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H2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5BDED39-49C5-4CC1-ACB1-8B6A4AAB7675}"/>
                </a:ext>
              </a:extLst>
            </p:cNvPr>
            <p:cNvSpPr/>
            <p:nvPr/>
          </p:nvSpPr>
          <p:spPr>
            <a:xfrm>
              <a:off x="4624514" y="3996047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H3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90CB1BC-5792-498A-A536-5271B45D2558}"/>
                </a:ext>
              </a:extLst>
            </p:cNvPr>
            <p:cNvSpPr/>
            <p:nvPr/>
          </p:nvSpPr>
          <p:spPr>
            <a:xfrm>
              <a:off x="2571008" y="3206338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1E08009-0AFF-42DA-B76B-0ADEF084B3D5}"/>
                </a:ext>
              </a:extLst>
            </p:cNvPr>
            <p:cNvSpPr/>
            <p:nvPr/>
          </p:nvSpPr>
          <p:spPr>
            <a:xfrm>
              <a:off x="3597761" y="3206338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E9D8EA-15DB-4B7A-A8F6-858085EFC478}"/>
                </a:ext>
              </a:extLst>
            </p:cNvPr>
            <p:cNvSpPr/>
            <p:nvPr/>
          </p:nvSpPr>
          <p:spPr>
            <a:xfrm>
              <a:off x="4624514" y="3206338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S3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C263886-C493-4DB4-B52A-AD62AF24D87B}"/>
                </a:ext>
              </a:extLst>
            </p:cNvPr>
            <p:cNvCxnSpPr>
              <a:stCxn id="7" idx="0"/>
              <a:endCxn id="10" idx="4"/>
            </p:cNvCxnSpPr>
            <p:nvPr/>
          </p:nvCxnSpPr>
          <p:spPr>
            <a:xfrm flipV="1">
              <a:off x="2805546" y="3651662"/>
              <a:ext cx="0" cy="34438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1FB7DF5-D2EC-41B2-9C8A-071B75F7F004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>
              <a:off x="3040084" y="3429000"/>
              <a:ext cx="55767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A1BBD2-77C8-433D-89B0-A3DDEC7B0171}"/>
                </a:ext>
              </a:extLst>
            </p:cNvPr>
            <p:cNvCxnSpPr>
              <a:stCxn id="8" idx="0"/>
              <a:endCxn id="11" idx="4"/>
            </p:cNvCxnSpPr>
            <p:nvPr/>
          </p:nvCxnSpPr>
          <p:spPr>
            <a:xfrm flipV="1">
              <a:off x="3832299" y="3651662"/>
              <a:ext cx="0" cy="34438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75AE06A-F65E-47AE-A2A6-D7BB7B033CD0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>
              <a:off x="4066837" y="3429000"/>
              <a:ext cx="55767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9DC7FDE-7741-432F-8C96-FCE50CF86FAF}"/>
                </a:ext>
              </a:extLst>
            </p:cNvPr>
            <p:cNvCxnSpPr>
              <a:stCxn id="12" idx="4"/>
              <a:endCxn id="9" idx="0"/>
            </p:cNvCxnSpPr>
            <p:nvPr/>
          </p:nvCxnSpPr>
          <p:spPr>
            <a:xfrm>
              <a:off x="4859052" y="3651662"/>
              <a:ext cx="0" cy="34438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09392A-CD27-4644-AC30-132440F52A16}"/>
                </a:ext>
              </a:extLst>
            </p:cNvPr>
            <p:cNvSpPr/>
            <p:nvPr/>
          </p:nvSpPr>
          <p:spPr>
            <a:xfrm>
              <a:off x="3597761" y="2315690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C1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80C653-A0FB-40D3-9934-96B80C9E5911}"/>
                </a:ext>
              </a:extLst>
            </p:cNvPr>
            <p:cNvCxnSpPr>
              <a:cxnSpLocks/>
              <a:stCxn id="18" idx="4"/>
              <a:endCxn id="10" idx="0"/>
            </p:cNvCxnSpPr>
            <p:nvPr/>
          </p:nvCxnSpPr>
          <p:spPr>
            <a:xfrm flipH="1">
              <a:off x="2805546" y="2761014"/>
              <a:ext cx="1026753" cy="44532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71A094-1166-4D2D-8C19-94A53A6BAFF7}"/>
                </a:ext>
              </a:extLst>
            </p:cNvPr>
            <p:cNvCxnSpPr>
              <a:stCxn id="18" idx="4"/>
              <a:endCxn id="11" idx="0"/>
            </p:cNvCxnSpPr>
            <p:nvPr/>
          </p:nvCxnSpPr>
          <p:spPr>
            <a:xfrm>
              <a:off x="3832299" y="2761014"/>
              <a:ext cx="0" cy="44532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22964F5-D117-442D-BA3C-6E129695ABA8}"/>
                </a:ext>
              </a:extLst>
            </p:cNvPr>
            <p:cNvCxnSpPr>
              <a:cxnSpLocks/>
              <a:stCxn id="18" idx="4"/>
              <a:endCxn id="12" idx="0"/>
            </p:cNvCxnSpPr>
            <p:nvPr/>
          </p:nvCxnSpPr>
          <p:spPr>
            <a:xfrm>
              <a:off x="3832299" y="2761014"/>
              <a:ext cx="1026753" cy="44532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D56EE5C-828F-453D-B7C4-385D9F95E9B6}"/>
              </a:ext>
            </a:extLst>
          </p:cNvPr>
          <p:cNvSpPr txBox="1"/>
          <p:nvPr/>
        </p:nvSpPr>
        <p:spPr>
          <a:xfrm>
            <a:off x="1454727" y="1615658"/>
            <a:ext cx="331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Linear Topology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5324A-FA54-44A3-B2A6-58D7D0A069D8}"/>
              </a:ext>
            </a:extLst>
          </p:cNvPr>
          <p:cNvSpPr txBox="1"/>
          <p:nvPr/>
        </p:nvSpPr>
        <p:spPr>
          <a:xfrm>
            <a:off x="5189520" y="3620215"/>
            <a:ext cx="6080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Ping from H1 to H3 		(h1 ping –c5 h3)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4A944-A9DA-4549-B170-158E0721A127}"/>
              </a:ext>
            </a:extLst>
          </p:cNvPr>
          <p:cNvSpPr txBox="1"/>
          <p:nvPr/>
        </p:nvSpPr>
        <p:spPr>
          <a:xfrm>
            <a:off x="2274033" y="3779934"/>
            <a:ext cx="792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loss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7D0B69-5EA4-4993-A739-6B62F20157CE}"/>
              </a:ext>
            </a:extLst>
          </p:cNvPr>
          <p:cNvSpPr txBox="1"/>
          <p:nvPr/>
        </p:nvSpPr>
        <p:spPr>
          <a:xfrm>
            <a:off x="3280913" y="3779933"/>
            <a:ext cx="792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40% loss</a:t>
            </a:r>
          </a:p>
        </p:txBody>
      </p:sp>
    </p:spTree>
    <p:extLst>
      <p:ext uri="{BB962C8B-B14F-4D97-AF65-F5344CB8AC3E}">
        <p14:creationId xmlns:p14="http://schemas.microsoft.com/office/powerpoint/2010/main" val="1890440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80FA-BA86-40E8-84E6-3B1BAE53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5324A-FA54-44A3-B2A6-58D7D0A069D8}"/>
              </a:ext>
            </a:extLst>
          </p:cNvPr>
          <p:cNvSpPr txBox="1"/>
          <p:nvPr/>
        </p:nvSpPr>
        <p:spPr>
          <a:xfrm>
            <a:off x="5189520" y="3620215"/>
            <a:ext cx="64601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Break the link from S2 to S3	(link s2 s3 down)</a:t>
            </a:r>
          </a:p>
          <a:p>
            <a:r>
              <a:rPr lang="en-US" sz="2400" dirty="0"/>
              <a:t>Ping immediately 		(h2 ping –c1 h3)</a:t>
            </a:r>
          </a:p>
          <a:p>
            <a:r>
              <a:rPr lang="en-US" sz="2400" dirty="0"/>
              <a:t>Ping 6 seconds later 		(h2 ping –c1 h3)</a:t>
            </a:r>
          </a:p>
          <a:p>
            <a:endParaRPr lang="en-US" sz="2400" dirty="0"/>
          </a:p>
          <a:p>
            <a:r>
              <a:rPr lang="en-US" sz="2400" dirty="0"/>
              <a:t>What will happen?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5ACB9B-A1F0-472D-BEDB-F7996B2D74DF}"/>
              </a:ext>
            </a:extLst>
          </p:cNvPr>
          <p:cNvGrpSpPr/>
          <p:nvPr/>
        </p:nvGrpSpPr>
        <p:grpSpPr>
          <a:xfrm>
            <a:off x="1889701" y="2371952"/>
            <a:ext cx="2522582" cy="3670698"/>
            <a:chOff x="8106432" y="2460901"/>
            <a:chExt cx="2522582" cy="367069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166A22C-4888-4B6B-902F-89130256CE5E}"/>
                </a:ext>
              </a:extLst>
            </p:cNvPr>
            <p:cNvSpPr/>
            <p:nvPr/>
          </p:nvSpPr>
          <p:spPr>
            <a:xfrm>
              <a:off x="8106432" y="4863684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H1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8763806-D76E-46AB-8BFD-C5EE8FA73E76}"/>
                </a:ext>
              </a:extLst>
            </p:cNvPr>
            <p:cNvSpPr/>
            <p:nvPr/>
          </p:nvSpPr>
          <p:spPr>
            <a:xfrm>
              <a:off x="9133185" y="5686275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H2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12794C-3280-4BB4-9EC5-35A16EE3EBC3}"/>
                </a:ext>
              </a:extLst>
            </p:cNvPr>
            <p:cNvSpPr/>
            <p:nvPr/>
          </p:nvSpPr>
          <p:spPr>
            <a:xfrm>
              <a:off x="10159938" y="4863684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H3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1073DD6-27F2-4ABC-8372-17B2D62F9585}"/>
                </a:ext>
              </a:extLst>
            </p:cNvPr>
            <p:cNvSpPr/>
            <p:nvPr/>
          </p:nvSpPr>
          <p:spPr>
            <a:xfrm>
              <a:off x="8106432" y="4073975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S1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4611EFE-EA4B-4427-B4B6-D4945B6BDD01}"/>
                </a:ext>
              </a:extLst>
            </p:cNvPr>
            <p:cNvSpPr/>
            <p:nvPr/>
          </p:nvSpPr>
          <p:spPr>
            <a:xfrm>
              <a:off x="9133185" y="4863684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S2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74DC3F9-605A-425E-AC01-141040D1D11E}"/>
                </a:ext>
              </a:extLst>
            </p:cNvPr>
            <p:cNvSpPr/>
            <p:nvPr/>
          </p:nvSpPr>
          <p:spPr>
            <a:xfrm>
              <a:off x="10159938" y="4073975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S3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FD05D16-9B3A-4F61-9DB6-2C1C9DF47B7A}"/>
                </a:ext>
              </a:extLst>
            </p:cNvPr>
            <p:cNvCxnSpPr>
              <a:stCxn id="23" idx="0"/>
              <a:endCxn id="26" idx="4"/>
            </p:cNvCxnSpPr>
            <p:nvPr/>
          </p:nvCxnSpPr>
          <p:spPr>
            <a:xfrm flipV="1">
              <a:off x="8340970" y="4519299"/>
              <a:ext cx="0" cy="34438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96D6695-C77C-413A-AC94-1F5A2231C7E3}"/>
                </a:ext>
              </a:extLst>
            </p:cNvPr>
            <p:cNvCxnSpPr>
              <a:cxnSpLocks/>
              <a:stCxn id="26" idx="6"/>
              <a:endCxn id="27" idx="0"/>
            </p:cNvCxnSpPr>
            <p:nvPr/>
          </p:nvCxnSpPr>
          <p:spPr>
            <a:xfrm>
              <a:off x="8575508" y="4296637"/>
              <a:ext cx="792215" cy="56704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0A97826-AA48-4EF8-AFC2-84143D51B6CB}"/>
                </a:ext>
              </a:extLst>
            </p:cNvPr>
            <p:cNvCxnSpPr>
              <a:stCxn id="24" idx="0"/>
              <a:endCxn id="27" idx="4"/>
            </p:cNvCxnSpPr>
            <p:nvPr/>
          </p:nvCxnSpPr>
          <p:spPr>
            <a:xfrm flipV="1">
              <a:off x="9367723" y="5309008"/>
              <a:ext cx="0" cy="3772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EC4003-9C1F-453E-8077-E28CFB89F548}"/>
                </a:ext>
              </a:extLst>
            </p:cNvPr>
            <p:cNvCxnSpPr>
              <a:cxnSpLocks/>
              <a:stCxn id="28" idx="2"/>
              <a:endCxn id="27" idx="0"/>
            </p:cNvCxnSpPr>
            <p:nvPr/>
          </p:nvCxnSpPr>
          <p:spPr>
            <a:xfrm flipH="1">
              <a:off x="9367723" y="4296637"/>
              <a:ext cx="792215" cy="56704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3614665-3E5F-464F-943A-61A8446F67FE}"/>
                </a:ext>
              </a:extLst>
            </p:cNvPr>
            <p:cNvCxnSpPr>
              <a:stCxn id="28" idx="4"/>
              <a:endCxn id="25" idx="0"/>
            </p:cNvCxnSpPr>
            <p:nvPr/>
          </p:nvCxnSpPr>
          <p:spPr>
            <a:xfrm>
              <a:off x="10394476" y="4519299"/>
              <a:ext cx="0" cy="34438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8227DE8-9E6B-4575-AC3B-CBB59243D930}"/>
                </a:ext>
              </a:extLst>
            </p:cNvPr>
            <p:cNvSpPr/>
            <p:nvPr/>
          </p:nvSpPr>
          <p:spPr>
            <a:xfrm>
              <a:off x="9124661" y="3962644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C1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FC0046-CBA8-4E64-BA44-2CE94FB7B8A6}"/>
                </a:ext>
              </a:extLst>
            </p:cNvPr>
            <p:cNvSpPr/>
            <p:nvPr/>
          </p:nvSpPr>
          <p:spPr>
            <a:xfrm>
              <a:off x="8619808" y="3194103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S4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DC382C3-E04E-4A70-A3FC-D752AE3F821D}"/>
                </a:ext>
              </a:extLst>
            </p:cNvPr>
            <p:cNvSpPr/>
            <p:nvPr/>
          </p:nvSpPr>
          <p:spPr>
            <a:xfrm>
              <a:off x="9629514" y="3194103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S5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25129A3-765F-44C1-8637-4A7B475DA7AE}"/>
                </a:ext>
              </a:extLst>
            </p:cNvPr>
            <p:cNvCxnSpPr>
              <a:cxnSpLocks/>
              <a:stCxn id="26" idx="6"/>
              <a:endCxn id="35" idx="4"/>
            </p:cNvCxnSpPr>
            <p:nvPr/>
          </p:nvCxnSpPr>
          <p:spPr>
            <a:xfrm flipV="1">
              <a:off x="8575508" y="3639427"/>
              <a:ext cx="278838" cy="6572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E2186B3-C6F8-4828-AB1F-6365807D978F}"/>
                </a:ext>
              </a:extLst>
            </p:cNvPr>
            <p:cNvCxnSpPr>
              <a:cxnSpLocks/>
              <a:stCxn id="28" idx="2"/>
              <a:endCxn id="36" idx="4"/>
            </p:cNvCxnSpPr>
            <p:nvPr/>
          </p:nvCxnSpPr>
          <p:spPr>
            <a:xfrm flipH="1" flipV="1">
              <a:off x="9864052" y="3639427"/>
              <a:ext cx="295886" cy="6572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CC4EE74-14AF-4FC9-8FBF-7BE53BB4DEB9}"/>
                </a:ext>
              </a:extLst>
            </p:cNvPr>
            <p:cNvCxnSpPr>
              <a:cxnSpLocks/>
              <a:stCxn id="35" idx="4"/>
              <a:endCxn id="36" idx="4"/>
            </p:cNvCxnSpPr>
            <p:nvPr/>
          </p:nvCxnSpPr>
          <p:spPr>
            <a:xfrm>
              <a:off x="8854346" y="3639427"/>
              <a:ext cx="100970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3C4439D-F3E3-4BB2-A3C3-64D873DB181F}"/>
                </a:ext>
              </a:extLst>
            </p:cNvPr>
            <p:cNvSpPr/>
            <p:nvPr/>
          </p:nvSpPr>
          <p:spPr>
            <a:xfrm>
              <a:off x="8619808" y="2460901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H4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AF3B727-00FF-4333-BB92-E81DBB135236}"/>
                </a:ext>
              </a:extLst>
            </p:cNvPr>
            <p:cNvSpPr/>
            <p:nvPr/>
          </p:nvSpPr>
          <p:spPr>
            <a:xfrm>
              <a:off x="9629514" y="2460901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H5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12DDA1-9B5F-4DAB-8752-81E8C71166A3}"/>
                </a:ext>
              </a:extLst>
            </p:cNvPr>
            <p:cNvCxnSpPr>
              <a:cxnSpLocks/>
              <a:stCxn id="40" idx="4"/>
              <a:endCxn id="35" idx="0"/>
            </p:cNvCxnSpPr>
            <p:nvPr/>
          </p:nvCxnSpPr>
          <p:spPr>
            <a:xfrm>
              <a:off x="8854346" y="2906225"/>
              <a:ext cx="0" cy="28787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1117F8-C052-4EF4-A542-8A1158DB133F}"/>
                </a:ext>
              </a:extLst>
            </p:cNvPr>
            <p:cNvCxnSpPr>
              <a:cxnSpLocks/>
              <a:stCxn id="41" idx="4"/>
              <a:endCxn id="36" idx="0"/>
            </p:cNvCxnSpPr>
            <p:nvPr/>
          </p:nvCxnSpPr>
          <p:spPr>
            <a:xfrm>
              <a:off x="9864052" y="2906225"/>
              <a:ext cx="0" cy="28787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2761095-8791-406C-A3E9-388B0F960595}"/>
                </a:ext>
              </a:extLst>
            </p:cNvPr>
            <p:cNvCxnSpPr>
              <a:cxnSpLocks/>
              <a:stCxn id="34" idx="1"/>
              <a:endCxn id="35" idx="4"/>
            </p:cNvCxnSpPr>
            <p:nvPr/>
          </p:nvCxnSpPr>
          <p:spPr>
            <a:xfrm flipH="1" flipV="1">
              <a:off x="8854346" y="3639427"/>
              <a:ext cx="339010" cy="38843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61F3E4E-C7A1-420D-ABEA-BEC54EB3DBE1}"/>
                </a:ext>
              </a:extLst>
            </p:cNvPr>
            <p:cNvCxnSpPr>
              <a:cxnSpLocks/>
              <a:stCxn id="34" idx="7"/>
              <a:endCxn id="36" idx="4"/>
            </p:cNvCxnSpPr>
            <p:nvPr/>
          </p:nvCxnSpPr>
          <p:spPr>
            <a:xfrm flipV="1">
              <a:off x="9525042" y="3639427"/>
              <a:ext cx="339010" cy="38843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20976B1-0300-45FB-95AE-5569D6F0EEC2}"/>
                </a:ext>
              </a:extLst>
            </p:cNvPr>
            <p:cNvCxnSpPr>
              <a:cxnSpLocks/>
              <a:stCxn id="34" idx="2"/>
              <a:endCxn id="26" idx="6"/>
            </p:cNvCxnSpPr>
            <p:nvPr/>
          </p:nvCxnSpPr>
          <p:spPr>
            <a:xfrm flipH="1">
              <a:off x="8575508" y="4185306"/>
              <a:ext cx="549153" cy="11133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83CE42E-4309-47B7-8290-09659E838ED6}"/>
                </a:ext>
              </a:extLst>
            </p:cNvPr>
            <p:cNvCxnSpPr>
              <a:cxnSpLocks/>
              <a:stCxn id="34" idx="4"/>
              <a:endCxn id="27" idx="0"/>
            </p:cNvCxnSpPr>
            <p:nvPr/>
          </p:nvCxnSpPr>
          <p:spPr>
            <a:xfrm>
              <a:off x="9359199" y="4407968"/>
              <a:ext cx="8524" cy="455716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FD633C4-DC47-407D-A88D-949CC2E47FA1}"/>
                </a:ext>
              </a:extLst>
            </p:cNvPr>
            <p:cNvCxnSpPr>
              <a:cxnSpLocks/>
              <a:stCxn id="34" idx="6"/>
              <a:endCxn id="28" idx="2"/>
            </p:cNvCxnSpPr>
            <p:nvPr/>
          </p:nvCxnSpPr>
          <p:spPr>
            <a:xfrm>
              <a:off x="9593737" y="4185306"/>
              <a:ext cx="566201" cy="11133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D72BA855-561D-4DF1-8B12-789084ADCF02}"/>
              </a:ext>
            </a:extLst>
          </p:cNvPr>
          <p:cNvSpPr txBox="1"/>
          <p:nvPr/>
        </p:nvSpPr>
        <p:spPr>
          <a:xfrm>
            <a:off x="1454727" y="1615658"/>
            <a:ext cx="331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Pentagon Topology</a:t>
            </a:r>
          </a:p>
        </p:txBody>
      </p:sp>
    </p:spTree>
    <p:extLst>
      <p:ext uri="{BB962C8B-B14F-4D97-AF65-F5344CB8AC3E}">
        <p14:creationId xmlns:p14="http://schemas.microsoft.com/office/powerpoint/2010/main" val="1996320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80FA-BA86-40E8-84E6-3B1BAE53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5324A-FA54-44A3-B2A6-58D7D0A069D8}"/>
              </a:ext>
            </a:extLst>
          </p:cNvPr>
          <p:cNvSpPr txBox="1"/>
          <p:nvPr/>
        </p:nvSpPr>
        <p:spPr>
          <a:xfrm>
            <a:off x="5189520" y="3620215"/>
            <a:ext cx="6460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Send data to the internet	</a:t>
            </a:r>
          </a:p>
          <a:p>
            <a:r>
              <a:rPr lang="en-US" sz="2400" dirty="0"/>
              <a:t>(h1 echo ‘hello world’ | </a:t>
            </a:r>
            <a:r>
              <a:rPr lang="en-US" sz="2400" dirty="0" err="1"/>
              <a:t>nc</a:t>
            </a:r>
            <a:r>
              <a:rPr lang="en-US" sz="2400" dirty="0"/>
              <a:t> 192.168.255.1 12345)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5ACB9B-A1F0-472D-BEDB-F7996B2D74DF}"/>
              </a:ext>
            </a:extLst>
          </p:cNvPr>
          <p:cNvGrpSpPr/>
          <p:nvPr/>
        </p:nvGrpSpPr>
        <p:grpSpPr>
          <a:xfrm>
            <a:off x="1889701" y="2371952"/>
            <a:ext cx="2522582" cy="3670698"/>
            <a:chOff x="8106432" y="2460901"/>
            <a:chExt cx="2522582" cy="367069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166A22C-4888-4B6B-902F-89130256CE5E}"/>
                </a:ext>
              </a:extLst>
            </p:cNvPr>
            <p:cNvSpPr/>
            <p:nvPr/>
          </p:nvSpPr>
          <p:spPr>
            <a:xfrm>
              <a:off x="8106432" y="4863684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H1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8763806-D76E-46AB-8BFD-C5EE8FA73E76}"/>
                </a:ext>
              </a:extLst>
            </p:cNvPr>
            <p:cNvSpPr/>
            <p:nvPr/>
          </p:nvSpPr>
          <p:spPr>
            <a:xfrm>
              <a:off x="9133185" y="5686275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H2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12794C-3280-4BB4-9EC5-35A16EE3EBC3}"/>
                </a:ext>
              </a:extLst>
            </p:cNvPr>
            <p:cNvSpPr/>
            <p:nvPr/>
          </p:nvSpPr>
          <p:spPr>
            <a:xfrm>
              <a:off x="10159938" y="4863684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H3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1073DD6-27F2-4ABC-8372-17B2D62F9585}"/>
                </a:ext>
              </a:extLst>
            </p:cNvPr>
            <p:cNvSpPr/>
            <p:nvPr/>
          </p:nvSpPr>
          <p:spPr>
            <a:xfrm>
              <a:off x="8106432" y="4073975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S1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4611EFE-EA4B-4427-B4B6-D4945B6BDD01}"/>
                </a:ext>
              </a:extLst>
            </p:cNvPr>
            <p:cNvSpPr/>
            <p:nvPr/>
          </p:nvSpPr>
          <p:spPr>
            <a:xfrm>
              <a:off x="9133185" y="4863684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S2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74DC3F9-605A-425E-AC01-141040D1D11E}"/>
                </a:ext>
              </a:extLst>
            </p:cNvPr>
            <p:cNvSpPr/>
            <p:nvPr/>
          </p:nvSpPr>
          <p:spPr>
            <a:xfrm>
              <a:off x="10159938" y="4073975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S3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FD05D16-9B3A-4F61-9DB6-2C1C9DF47B7A}"/>
                </a:ext>
              </a:extLst>
            </p:cNvPr>
            <p:cNvCxnSpPr>
              <a:stCxn id="23" idx="0"/>
              <a:endCxn id="26" idx="4"/>
            </p:cNvCxnSpPr>
            <p:nvPr/>
          </p:nvCxnSpPr>
          <p:spPr>
            <a:xfrm flipV="1">
              <a:off x="8340970" y="4519299"/>
              <a:ext cx="0" cy="34438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96D6695-C77C-413A-AC94-1F5A2231C7E3}"/>
                </a:ext>
              </a:extLst>
            </p:cNvPr>
            <p:cNvCxnSpPr>
              <a:cxnSpLocks/>
              <a:stCxn id="26" idx="6"/>
              <a:endCxn id="27" idx="0"/>
            </p:cNvCxnSpPr>
            <p:nvPr/>
          </p:nvCxnSpPr>
          <p:spPr>
            <a:xfrm>
              <a:off x="8575508" y="4296637"/>
              <a:ext cx="792215" cy="56704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0A97826-AA48-4EF8-AFC2-84143D51B6CB}"/>
                </a:ext>
              </a:extLst>
            </p:cNvPr>
            <p:cNvCxnSpPr>
              <a:stCxn id="24" idx="0"/>
              <a:endCxn id="27" idx="4"/>
            </p:cNvCxnSpPr>
            <p:nvPr/>
          </p:nvCxnSpPr>
          <p:spPr>
            <a:xfrm flipV="1">
              <a:off x="9367723" y="5309008"/>
              <a:ext cx="0" cy="3772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EC4003-9C1F-453E-8077-E28CFB89F548}"/>
                </a:ext>
              </a:extLst>
            </p:cNvPr>
            <p:cNvCxnSpPr>
              <a:cxnSpLocks/>
              <a:stCxn id="28" idx="2"/>
              <a:endCxn id="27" idx="0"/>
            </p:cNvCxnSpPr>
            <p:nvPr/>
          </p:nvCxnSpPr>
          <p:spPr>
            <a:xfrm flipH="1">
              <a:off x="9367723" y="4296637"/>
              <a:ext cx="792215" cy="56704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3614665-3E5F-464F-943A-61A8446F67FE}"/>
                </a:ext>
              </a:extLst>
            </p:cNvPr>
            <p:cNvCxnSpPr>
              <a:stCxn id="28" idx="4"/>
              <a:endCxn id="25" idx="0"/>
            </p:cNvCxnSpPr>
            <p:nvPr/>
          </p:nvCxnSpPr>
          <p:spPr>
            <a:xfrm>
              <a:off x="10394476" y="4519299"/>
              <a:ext cx="0" cy="34438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8227DE8-9E6B-4575-AC3B-CBB59243D930}"/>
                </a:ext>
              </a:extLst>
            </p:cNvPr>
            <p:cNvSpPr/>
            <p:nvPr/>
          </p:nvSpPr>
          <p:spPr>
            <a:xfrm>
              <a:off x="9124661" y="3962644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C1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FC0046-CBA8-4E64-BA44-2CE94FB7B8A6}"/>
                </a:ext>
              </a:extLst>
            </p:cNvPr>
            <p:cNvSpPr/>
            <p:nvPr/>
          </p:nvSpPr>
          <p:spPr>
            <a:xfrm>
              <a:off x="8619808" y="3194103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S4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DC382C3-E04E-4A70-A3FC-D752AE3F821D}"/>
                </a:ext>
              </a:extLst>
            </p:cNvPr>
            <p:cNvSpPr/>
            <p:nvPr/>
          </p:nvSpPr>
          <p:spPr>
            <a:xfrm>
              <a:off x="9629514" y="3194103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S5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25129A3-765F-44C1-8637-4A7B475DA7AE}"/>
                </a:ext>
              </a:extLst>
            </p:cNvPr>
            <p:cNvCxnSpPr>
              <a:cxnSpLocks/>
              <a:stCxn id="26" idx="6"/>
              <a:endCxn id="35" idx="4"/>
            </p:cNvCxnSpPr>
            <p:nvPr/>
          </p:nvCxnSpPr>
          <p:spPr>
            <a:xfrm flipV="1">
              <a:off x="8575508" y="3639427"/>
              <a:ext cx="278838" cy="6572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E2186B3-C6F8-4828-AB1F-6365807D978F}"/>
                </a:ext>
              </a:extLst>
            </p:cNvPr>
            <p:cNvCxnSpPr>
              <a:cxnSpLocks/>
              <a:stCxn id="28" idx="2"/>
              <a:endCxn id="36" idx="4"/>
            </p:cNvCxnSpPr>
            <p:nvPr/>
          </p:nvCxnSpPr>
          <p:spPr>
            <a:xfrm flipH="1" flipV="1">
              <a:off x="9864052" y="3639427"/>
              <a:ext cx="295886" cy="6572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CC4EE74-14AF-4FC9-8FBF-7BE53BB4DEB9}"/>
                </a:ext>
              </a:extLst>
            </p:cNvPr>
            <p:cNvCxnSpPr>
              <a:cxnSpLocks/>
              <a:stCxn id="35" idx="4"/>
              <a:endCxn id="36" idx="4"/>
            </p:cNvCxnSpPr>
            <p:nvPr/>
          </p:nvCxnSpPr>
          <p:spPr>
            <a:xfrm>
              <a:off x="8854346" y="3639427"/>
              <a:ext cx="100970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3C4439D-F3E3-4BB2-A3C3-64D873DB181F}"/>
                </a:ext>
              </a:extLst>
            </p:cNvPr>
            <p:cNvSpPr/>
            <p:nvPr/>
          </p:nvSpPr>
          <p:spPr>
            <a:xfrm>
              <a:off x="8619808" y="2460901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H4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AF3B727-00FF-4333-BB92-E81DBB135236}"/>
                </a:ext>
              </a:extLst>
            </p:cNvPr>
            <p:cNvSpPr/>
            <p:nvPr/>
          </p:nvSpPr>
          <p:spPr>
            <a:xfrm>
              <a:off x="9629514" y="2460901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H5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12DDA1-9B5F-4DAB-8752-81E8C71166A3}"/>
                </a:ext>
              </a:extLst>
            </p:cNvPr>
            <p:cNvCxnSpPr>
              <a:cxnSpLocks/>
              <a:stCxn id="40" idx="4"/>
              <a:endCxn id="35" idx="0"/>
            </p:cNvCxnSpPr>
            <p:nvPr/>
          </p:nvCxnSpPr>
          <p:spPr>
            <a:xfrm>
              <a:off x="8854346" y="2906225"/>
              <a:ext cx="0" cy="28787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1117F8-C052-4EF4-A542-8A1158DB133F}"/>
                </a:ext>
              </a:extLst>
            </p:cNvPr>
            <p:cNvCxnSpPr>
              <a:cxnSpLocks/>
              <a:stCxn id="41" idx="4"/>
              <a:endCxn id="36" idx="0"/>
            </p:cNvCxnSpPr>
            <p:nvPr/>
          </p:nvCxnSpPr>
          <p:spPr>
            <a:xfrm>
              <a:off x="9864052" y="2906225"/>
              <a:ext cx="0" cy="28787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2761095-8791-406C-A3E9-388B0F960595}"/>
                </a:ext>
              </a:extLst>
            </p:cNvPr>
            <p:cNvCxnSpPr>
              <a:cxnSpLocks/>
              <a:stCxn id="34" idx="1"/>
              <a:endCxn id="35" idx="4"/>
            </p:cNvCxnSpPr>
            <p:nvPr/>
          </p:nvCxnSpPr>
          <p:spPr>
            <a:xfrm flipH="1" flipV="1">
              <a:off x="8854346" y="3639427"/>
              <a:ext cx="339010" cy="38843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61F3E4E-C7A1-420D-ABEA-BEC54EB3DBE1}"/>
                </a:ext>
              </a:extLst>
            </p:cNvPr>
            <p:cNvCxnSpPr>
              <a:cxnSpLocks/>
              <a:stCxn id="34" idx="7"/>
              <a:endCxn id="36" idx="4"/>
            </p:cNvCxnSpPr>
            <p:nvPr/>
          </p:nvCxnSpPr>
          <p:spPr>
            <a:xfrm flipV="1">
              <a:off x="9525042" y="3639427"/>
              <a:ext cx="339010" cy="38843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20976B1-0300-45FB-95AE-5569D6F0EEC2}"/>
                </a:ext>
              </a:extLst>
            </p:cNvPr>
            <p:cNvCxnSpPr>
              <a:cxnSpLocks/>
              <a:stCxn id="34" idx="2"/>
              <a:endCxn id="26" idx="6"/>
            </p:cNvCxnSpPr>
            <p:nvPr/>
          </p:nvCxnSpPr>
          <p:spPr>
            <a:xfrm flipH="1">
              <a:off x="8575508" y="4185306"/>
              <a:ext cx="549153" cy="11133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83CE42E-4309-47B7-8290-09659E838ED6}"/>
                </a:ext>
              </a:extLst>
            </p:cNvPr>
            <p:cNvCxnSpPr>
              <a:cxnSpLocks/>
              <a:stCxn id="34" idx="4"/>
              <a:endCxn id="27" idx="0"/>
            </p:cNvCxnSpPr>
            <p:nvPr/>
          </p:nvCxnSpPr>
          <p:spPr>
            <a:xfrm>
              <a:off x="9359199" y="4407968"/>
              <a:ext cx="8524" cy="455716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FD633C4-DC47-407D-A88D-949CC2E47FA1}"/>
                </a:ext>
              </a:extLst>
            </p:cNvPr>
            <p:cNvCxnSpPr>
              <a:cxnSpLocks/>
              <a:stCxn id="34" idx="6"/>
              <a:endCxn id="28" idx="2"/>
            </p:cNvCxnSpPr>
            <p:nvPr/>
          </p:nvCxnSpPr>
          <p:spPr>
            <a:xfrm>
              <a:off x="9593737" y="4185306"/>
              <a:ext cx="566201" cy="11133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D72BA855-561D-4DF1-8B12-789084ADCF02}"/>
              </a:ext>
            </a:extLst>
          </p:cNvPr>
          <p:cNvSpPr txBox="1"/>
          <p:nvPr/>
        </p:nvSpPr>
        <p:spPr>
          <a:xfrm>
            <a:off x="1454727" y="1615658"/>
            <a:ext cx="331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Pentagon Topology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AB7DB-0827-45C4-8002-7036992B878C}"/>
              </a:ext>
            </a:extLst>
          </p:cNvPr>
          <p:cNvSpPr txBox="1"/>
          <p:nvPr/>
        </p:nvSpPr>
        <p:spPr>
          <a:xfrm>
            <a:off x="4559808" y="2735822"/>
            <a:ext cx="3147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Has internet access!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6DF98F-6848-49D2-B02A-1D1FC2B5D93E}"/>
              </a:ext>
            </a:extLst>
          </p:cNvPr>
          <p:cNvCxnSpPr>
            <a:endCxn id="28" idx="7"/>
          </p:cNvCxnSpPr>
          <p:nvPr/>
        </p:nvCxnSpPr>
        <p:spPr>
          <a:xfrm flipH="1">
            <a:off x="4343588" y="3105154"/>
            <a:ext cx="428013" cy="94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826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80FA-BA86-40E8-84E6-3B1BAE53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710F1-3D94-4B25-9050-A7AA2EFAA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Batch routing updates -&gt; continuous updates</a:t>
            </a:r>
          </a:p>
          <a:p>
            <a:r>
              <a:rPr lang="en-US" dirty="0"/>
              <a:t>Share incremental routing tables, full updates by request only</a:t>
            </a:r>
          </a:p>
          <a:p>
            <a:r>
              <a:rPr lang="en-US" dirty="0"/>
              <a:t>One-way ETX calculation -&gt; two-way ETX calculation</a:t>
            </a:r>
          </a:p>
        </p:txBody>
      </p:sp>
    </p:spTree>
    <p:extLst>
      <p:ext uri="{BB962C8B-B14F-4D97-AF65-F5344CB8AC3E}">
        <p14:creationId xmlns:p14="http://schemas.microsoft.com/office/powerpoint/2010/main" val="1227542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6344-2E77-451D-8160-27A75AB304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A64839E-F067-4141-B7F6-B5F5AC820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2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6344-2E77-451D-8160-27A75AB304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A64839E-F067-4141-B7F6-B5F5AC820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3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80FA-BA86-40E8-84E6-3B1BAE53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and Rescue with Drones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710F1-3D94-4B25-9050-A7AA2EFAA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Little/no internet access</a:t>
            </a:r>
          </a:p>
          <a:p>
            <a:pPr lvl="1"/>
            <a:r>
              <a:rPr lang="en-US" dirty="0"/>
              <a:t>Geography means nodes go out of contact frequently</a:t>
            </a:r>
          </a:p>
          <a:p>
            <a:pPr lvl="1"/>
            <a:r>
              <a:rPr lang="en-US" dirty="0"/>
              <a:t>Information exchange</a:t>
            </a:r>
          </a:p>
          <a:p>
            <a:endParaRPr lang="en-US" dirty="0"/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A mesh network!</a:t>
            </a:r>
          </a:p>
        </p:txBody>
      </p:sp>
    </p:spTree>
    <p:extLst>
      <p:ext uri="{BB962C8B-B14F-4D97-AF65-F5344CB8AC3E}">
        <p14:creationId xmlns:p14="http://schemas.microsoft.com/office/powerpoint/2010/main" val="65942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F9988D5-8A38-4D79-9636-E144E47C6F0D}"/>
              </a:ext>
            </a:extLst>
          </p:cNvPr>
          <p:cNvSpPr txBox="1"/>
          <p:nvPr/>
        </p:nvSpPr>
        <p:spPr>
          <a:xfrm>
            <a:off x="1868847" y="714166"/>
            <a:ext cx="4471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routing step 0</a:t>
            </a:r>
          </a:p>
          <a:p>
            <a:r>
              <a:rPr lang="en-US" dirty="0"/>
              <a:t>Tuple: (Host, port, </a:t>
            </a:r>
            <a:r>
              <a:rPr lang="en-US" dirty="0" err="1"/>
              <a:t>etx</a:t>
            </a:r>
            <a:r>
              <a:rPr lang="en-US" dirty="0"/>
              <a:t>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0A90C79-952D-47F0-8895-CD911A7002B4}"/>
              </a:ext>
            </a:extLst>
          </p:cNvPr>
          <p:cNvGrpSpPr/>
          <p:nvPr/>
        </p:nvGrpSpPr>
        <p:grpSpPr>
          <a:xfrm>
            <a:off x="4186226" y="2208899"/>
            <a:ext cx="2522582" cy="2125681"/>
            <a:chOff x="2571008" y="2315690"/>
            <a:chExt cx="2522582" cy="212568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02921FF-06E6-45EB-8A1F-BFFB8EAEB4AC}"/>
                </a:ext>
              </a:extLst>
            </p:cNvPr>
            <p:cNvSpPr/>
            <p:nvPr/>
          </p:nvSpPr>
          <p:spPr>
            <a:xfrm>
              <a:off x="2571008" y="3996047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H1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C1012F8-84D8-44DA-8F2D-18056D983B34}"/>
                </a:ext>
              </a:extLst>
            </p:cNvPr>
            <p:cNvSpPr/>
            <p:nvPr/>
          </p:nvSpPr>
          <p:spPr>
            <a:xfrm>
              <a:off x="3597761" y="3996047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H2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F386282-27DA-4339-8131-E239E7639957}"/>
                </a:ext>
              </a:extLst>
            </p:cNvPr>
            <p:cNvSpPr/>
            <p:nvPr/>
          </p:nvSpPr>
          <p:spPr>
            <a:xfrm>
              <a:off x="4624514" y="3996047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H3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CFBBFFA-6560-4B4E-B442-52AE742506E4}"/>
                </a:ext>
              </a:extLst>
            </p:cNvPr>
            <p:cNvSpPr/>
            <p:nvPr/>
          </p:nvSpPr>
          <p:spPr>
            <a:xfrm>
              <a:off x="2571008" y="3206338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S1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4E39B34-85D3-4B11-846D-D8337B60FEEE}"/>
                </a:ext>
              </a:extLst>
            </p:cNvPr>
            <p:cNvSpPr/>
            <p:nvPr/>
          </p:nvSpPr>
          <p:spPr>
            <a:xfrm>
              <a:off x="3597761" y="3206338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S2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5609CFB-6324-4F28-BE18-1621CC53AD7D}"/>
                </a:ext>
              </a:extLst>
            </p:cNvPr>
            <p:cNvSpPr/>
            <p:nvPr/>
          </p:nvSpPr>
          <p:spPr>
            <a:xfrm>
              <a:off x="4624514" y="3206338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S3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4E532A7-B7BD-4FE1-9FAD-1F2FED021933}"/>
                </a:ext>
              </a:extLst>
            </p:cNvPr>
            <p:cNvCxnSpPr>
              <a:stCxn id="35" idx="0"/>
              <a:endCxn id="39" idx="4"/>
            </p:cNvCxnSpPr>
            <p:nvPr/>
          </p:nvCxnSpPr>
          <p:spPr>
            <a:xfrm flipV="1">
              <a:off x="2805546" y="3651662"/>
              <a:ext cx="0" cy="34438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A293522-5368-4293-AE25-04EC3C86935D}"/>
                </a:ext>
              </a:extLst>
            </p:cNvPr>
            <p:cNvCxnSpPr>
              <a:stCxn id="39" idx="6"/>
              <a:endCxn id="40" idx="2"/>
            </p:cNvCxnSpPr>
            <p:nvPr/>
          </p:nvCxnSpPr>
          <p:spPr>
            <a:xfrm>
              <a:off x="3040084" y="3429000"/>
              <a:ext cx="55767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4887265-642A-4FCB-8FA5-DA86B8EB88A7}"/>
                </a:ext>
              </a:extLst>
            </p:cNvPr>
            <p:cNvCxnSpPr>
              <a:stCxn id="36" idx="0"/>
              <a:endCxn id="40" idx="4"/>
            </p:cNvCxnSpPr>
            <p:nvPr/>
          </p:nvCxnSpPr>
          <p:spPr>
            <a:xfrm flipV="1">
              <a:off x="3832299" y="3651662"/>
              <a:ext cx="0" cy="34438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87A1F1F-7AED-40C9-A3B5-BEDF98821F70}"/>
                </a:ext>
              </a:extLst>
            </p:cNvPr>
            <p:cNvCxnSpPr>
              <a:stCxn id="42" idx="2"/>
              <a:endCxn id="40" idx="6"/>
            </p:cNvCxnSpPr>
            <p:nvPr/>
          </p:nvCxnSpPr>
          <p:spPr>
            <a:xfrm flipH="1">
              <a:off x="4066837" y="3429000"/>
              <a:ext cx="55767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52AF5B1-7877-4ECD-8C8C-46EE8187F4D1}"/>
                </a:ext>
              </a:extLst>
            </p:cNvPr>
            <p:cNvCxnSpPr>
              <a:stCxn id="42" idx="4"/>
              <a:endCxn id="37" idx="0"/>
            </p:cNvCxnSpPr>
            <p:nvPr/>
          </p:nvCxnSpPr>
          <p:spPr>
            <a:xfrm>
              <a:off x="4859052" y="3651662"/>
              <a:ext cx="0" cy="34438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7D670B9-095D-49A7-AA7A-E257EC88F9B0}"/>
                </a:ext>
              </a:extLst>
            </p:cNvPr>
            <p:cNvSpPr/>
            <p:nvPr/>
          </p:nvSpPr>
          <p:spPr>
            <a:xfrm>
              <a:off x="3597761" y="2315690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C1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E6DEF3D-D170-4289-8C9E-24EEC437F79C}"/>
                </a:ext>
              </a:extLst>
            </p:cNvPr>
            <p:cNvCxnSpPr>
              <a:cxnSpLocks/>
              <a:stCxn id="52" idx="3"/>
              <a:endCxn id="39" idx="0"/>
            </p:cNvCxnSpPr>
            <p:nvPr/>
          </p:nvCxnSpPr>
          <p:spPr>
            <a:xfrm flipH="1">
              <a:off x="2805546" y="2695798"/>
              <a:ext cx="860910" cy="51054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14E5F35-AFFC-4CE1-9FE1-FA70202D12F1}"/>
                </a:ext>
              </a:extLst>
            </p:cNvPr>
            <p:cNvCxnSpPr>
              <a:stCxn id="52" idx="4"/>
              <a:endCxn id="40" idx="0"/>
            </p:cNvCxnSpPr>
            <p:nvPr/>
          </p:nvCxnSpPr>
          <p:spPr>
            <a:xfrm>
              <a:off x="3832299" y="2761014"/>
              <a:ext cx="0" cy="44532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66638F-AB00-46EB-880E-C9DF8975A3EF}"/>
                </a:ext>
              </a:extLst>
            </p:cNvPr>
            <p:cNvCxnSpPr>
              <a:stCxn id="52" idx="5"/>
              <a:endCxn id="42" idx="0"/>
            </p:cNvCxnSpPr>
            <p:nvPr/>
          </p:nvCxnSpPr>
          <p:spPr>
            <a:xfrm>
              <a:off x="3998142" y="2695798"/>
              <a:ext cx="860910" cy="51054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0BE457B-4455-4E03-9100-C38BB0A5EBD6}"/>
              </a:ext>
            </a:extLst>
          </p:cNvPr>
          <p:cNvSpPr txBox="1"/>
          <p:nvPr/>
        </p:nvSpPr>
        <p:spPr>
          <a:xfrm>
            <a:off x="4420764" y="3486976"/>
            <a:ext cx="169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AD7FB2-C3E1-4424-99AE-D2919AA9BDF3}"/>
              </a:ext>
            </a:extLst>
          </p:cNvPr>
          <p:cNvSpPr txBox="1"/>
          <p:nvPr/>
        </p:nvSpPr>
        <p:spPr>
          <a:xfrm>
            <a:off x="4616330" y="3112414"/>
            <a:ext cx="169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944ADE2-13F7-43E3-AFA6-DF761649E290}"/>
              </a:ext>
            </a:extLst>
          </p:cNvPr>
          <p:cNvSpPr txBox="1"/>
          <p:nvPr/>
        </p:nvSpPr>
        <p:spPr>
          <a:xfrm>
            <a:off x="5460362" y="3486975"/>
            <a:ext cx="169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8C11CA-841C-4227-9922-0F6C2EEB1A5B}"/>
              </a:ext>
            </a:extLst>
          </p:cNvPr>
          <p:cNvSpPr txBox="1"/>
          <p:nvPr/>
        </p:nvSpPr>
        <p:spPr>
          <a:xfrm>
            <a:off x="6506996" y="3486975"/>
            <a:ext cx="169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9092D0-ACE7-4E6A-8DBF-8120E7FE495F}"/>
              </a:ext>
            </a:extLst>
          </p:cNvPr>
          <p:cNvSpPr txBox="1"/>
          <p:nvPr/>
        </p:nvSpPr>
        <p:spPr>
          <a:xfrm>
            <a:off x="5079685" y="3112413"/>
            <a:ext cx="169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BF844D-0BB7-4C29-ACCC-75E9DF673535}"/>
              </a:ext>
            </a:extLst>
          </p:cNvPr>
          <p:cNvSpPr txBox="1"/>
          <p:nvPr/>
        </p:nvSpPr>
        <p:spPr>
          <a:xfrm>
            <a:off x="6109618" y="3112412"/>
            <a:ext cx="169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7C5E9B8-7C36-4A7E-9E08-E60393AE9FEB}"/>
              </a:ext>
            </a:extLst>
          </p:cNvPr>
          <p:cNvSpPr txBox="1"/>
          <p:nvPr/>
        </p:nvSpPr>
        <p:spPr>
          <a:xfrm>
            <a:off x="5637362" y="3110744"/>
            <a:ext cx="169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3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E02C743-44A7-40F7-9138-1D740C8E9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117182"/>
              </p:ext>
            </p:extLst>
          </p:nvPr>
        </p:nvGraphicFramePr>
        <p:xfrm>
          <a:off x="3861831" y="4819240"/>
          <a:ext cx="31970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687">
                  <a:extLst>
                    <a:ext uri="{9D8B030D-6E8A-4147-A177-3AD203B41FA5}">
                      <a16:colId xmlns:a16="http://schemas.microsoft.com/office/drawing/2014/main" val="3706749474"/>
                    </a:ext>
                  </a:extLst>
                </a:gridCol>
                <a:gridCol w="1065687">
                  <a:extLst>
                    <a:ext uri="{9D8B030D-6E8A-4147-A177-3AD203B41FA5}">
                      <a16:colId xmlns:a16="http://schemas.microsoft.com/office/drawing/2014/main" val="293999411"/>
                    </a:ext>
                  </a:extLst>
                </a:gridCol>
                <a:gridCol w="1065687">
                  <a:extLst>
                    <a:ext uri="{9D8B030D-6E8A-4147-A177-3AD203B41FA5}">
                      <a16:colId xmlns:a16="http://schemas.microsoft.com/office/drawing/2014/main" val="1734111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71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H1, 1,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H2, 1,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H3, 1,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32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284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689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119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F9988D5-8A38-4D79-9636-E144E47C6F0D}"/>
              </a:ext>
            </a:extLst>
          </p:cNvPr>
          <p:cNvSpPr txBox="1"/>
          <p:nvPr/>
        </p:nvSpPr>
        <p:spPr>
          <a:xfrm>
            <a:off x="1868847" y="714166"/>
            <a:ext cx="4471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routing step 1</a:t>
            </a:r>
          </a:p>
          <a:p>
            <a:r>
              <a:rPr lang="en-US" dirty="0"/>
              <a:t>Tuple: (Host, port, </a:t>
            </a:r>
            <a:r>
              <a:rPr lang="en-US" dirty="0" err="1"/>
              <a:t>etx</a:t>
            </a:r>
            <a:r>
              <a:rPr lang="en-US" dirty="0"/>
              <a:t>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0A90C79-952D-47F0-8895-CD911A7002B4}"/>
              </a:ext>
            </a:extLst>
          </p:cNvPr>
          <p:cNvGrpSpPr/>
          <p:nvPr/>
        </p:nvGrpSpPr>
        <p:grpSpPr>
          <a:xfrm>
            <a:off x="4186226" y="2208899"/>
            <a:ext cx="2522582" cy="2125681"/>
            <a:chOff x="2571008" y="2315690"/>
            <a:chExt cx="2522582" cy="212568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02921FF-06E6-45EB-8A1F-BFFB8EAEB4AC}"/>
                </a:ext>
              </a:extLst>
            </p:cNvPr>
            <p:cNvSpPr/>
            <p:nvPr/>
          </p:nvSpPr>
          <p:spPr>
            <a:xfrm>
              <a:off x="2571008" y="3996047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H1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C1012F8-84D8-44DA-8F2D-18056D983B34}"/>
                </a:ext>
              </a:extLst>
            </p:cNvPr>
            <p:cNvSpPr/>
            <p:nvPr/>
          </p:nvSpPr>
          <p:spPr>
            <a:xfrm>
              <a:off x="3597761" y="3996047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H2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F386282-27DA-4339-8131-E239E7639957}"/>
                </a:ext>
              </a:extLst>
            </p:cNvPr>
            <p:cNvSpPr/>
            <p:nvPr/>
          </p:nvSpPr>
          <p:spPr>
            <a:xfrm>
              <a:off x="4624514" y="3996047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H3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CFBBFFA-6560-4B4E-B442-52AE742506E4}"/>
                </a:ext>
              </a:extLst>
            </p:cNvPr>
            <p:cNvSpPr/>
            <p:nvPr/>
          </p:nvSpPr>
          <p:spPr>
            <a:xfrm>
              <a:off x="2571008" y="3206338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S1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4E39B34-85D3-4B11-846D-D8337B60FEEE}"/>
                </a:ext>
              </a:extLst>
            </p:cNvPr>
            <p:cNvSpPr/>
            <p:nvPr/>
          </p:nvSpPr>
          <p:spPr>
            <a:xfrm>
              <a:off x="3597761" y="3206338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S2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5609CFB-6324-4F28-BE18-1621CC53AD7D}"/>
                </a:ext>
              </a:extLst>
            </p:cNvPr>
            <p:cNvSpPr/>
            <p:nvPr/>
          </p:nvSpPr>
          <p:spPr>
            <a:xfrm>
              <a:off x="4624514" y="3206338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S3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4E532A7-B7BD-4FE1-9FAD-1F2FED021933}"/>
                </a:ext>
              </a:extLst>
            </p:cNvPr>
            <p:cNvCxnSpPr>
              <a:stCxn id="35" idx="0"/>
              <a:endCxn id="39" idx="4"/>
            </p:cNvCxnSpPr>
            <p:nvPr/>
          </p:nvCxnSpPr>
          <p:spPr>
            <a:xfrm flipV="1">
              <a:off x="2805546" y="3651662"/>
              <a:ext cx="0" cy="34438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A293522-5368-4293-AE25-04EC3C86935D}"/>
                </a:ext>
              </a:extLst>
            </p:cNvPr>
            <p:cNvCxnSpPr>
              <a:stCxn id="39" idx="6"/>
              <a:endCxn id="40" idx="2"/>
            </p:cNvCxnSpPr>
            <p:nvPr/>
          </p:nvCxnSpPr>
          <p:spPr>
            <a:xfrm>
              <a:off x="3040084" y="3429000"/>
              <a:ext cx="55767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4887265-642A-4FCB-8FA5-DA86B8EB88A7}"/>
                </a:ext>
              </a:extLst>
            </p:cNvPr>
            <p:cNvCxnSpPr>
              <a:stCxn id="36" idx="0"/>
              <a:endCxn id="40" idx="4"/>
            </p:cNvCxnSpPr>
            <p:nvPr/>
          </p:nvCxnSpPr>
          <p:spPr>
            <a:xfrm flipV="1">
              <a:off x="3832299" y="3651662"/>
              <a:ext cx="0" cy="34438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87A1F1F-7AED-40C9-A3B5-BEDF98821F70}"/>
                </a:ext>
              </a:extLst>
            </p:cNvPr>
            <p:cNvCxnSpPr>
              <a:stCxn id="42" idx="2"/>
              <a:endCxn id="40" idx="6"/>
            </p:cNvCxnSpPr>
            <p:nvPr/>
          </p:nvCxnSpPr>
          <p:spPr>
            <a:xfrm flipH="1">
              <a:off x="4066837" y="3429000"/>
              <a:ext cx="55767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52AF5B1-7877-4ECD-8C8C-46EE8187F4D1}"/>
                </a:ext>
              </a:extLst>
            </p:cNvPr>
            <p:cNvCxnSpPr>
              <a:stCxn id="42" idx="4"/>
              <a:endCxn id="37" idx="0"/>
            </p:cNvCxnSpPr>
            <p:nvPr/>
          </p:nvCxnSpPr>
          <p:spPr>
            <a:xfrm>
              <a:off x="4859052" y="3651662"/>
              <a:ext cx="0" cy="34438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7D670B9-095D-49A7-AA7A-E257EC88F9B0}"/>
                </a:ext>
              </a:extLst>
            </p:cNvPr>
            <p:cNvSpPr/>
            <p:nvPr/>
          </p:nvSpPr>
          <p:spPr>
            <a:xfrm>
              <a:off x="3597761" y="2315690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C1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E6DEF3D-D170-4289-8C9E-24EEC437F79C}"/>
                </a:ext>
              </a:extLst>
            </p:cNvPr>
            <p:cNvCxnSpPr>
              <a:cxnSpLocks/>
              <a:stCxn id="52" idx="3"/>
              <a:endCxn id="39" idx="0"/>
            </p:cNvCxnSpPr>
            <p:nvPr/>
          </p:nvCxnSpPr>
          <p:spPr>
            <a:xfrm flipH="1">
              <a:off x="2805546" y="2695798"/>
              <a:ext cx="860910" cy="51054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14E5F35-AFFC-4CE1-9FE1-FA70202D12F1}"/>
                </a:ext>
              </a:extLst>
            </p:cNvPr>
            <p:cNvCxnSpPr>
              <a:stCxn id="52" idx="4"/>
              <a:endCxn id="40" idx="0"/>
            </p:cNvCxnSpPr>
            <p:nvPr/>
          </p:nvCxnSpPr>
          <p:spPr>
            <a:xfrm>
              <a:off x="3832299" y="2761014"/>
              <a:ext cx="0" cy="44532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66638F-AB00-46EB-880E-C9DF8975A3EF}"/>
                </a:ext>
              </a:extLst>
            </p:cNvPr>
            <p:cNvCxnSpPr>
              <a:stCxn id="52" idx="5"/>
              <a:endCxn id="42" idx="0"/>
            </p:cNvCxnSpPr>
            <p:nvPr/>
          </p:nvCxnSpPr>
          <p:spPr>
            <a:xfrm>
              <a:off x="3998142" y="2695798"/>
              <a:ext cx="860910" cy="51054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0BE457B-4455-4E03-9100-C38BB0A5EBD6}"/>
              </a:ext>
            </a:extLst>
          </p:cNvPr>
          <p:cNvSpPr txBox="1"/>
          <p:nvPr/>
        </p:nvSpPr>
        <p:spPr>
          <a:xfrm>
            <a:off x="4420764" y="3486976"/>
            <a:ext cx="169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AD7FB2-C3E1-4424-99AE-D2919AA9BDF3}"/>
              </a:ext>
            </a:extLst>
          </p:cNvPr>
          <p:cNvSpPr txBox="1"/>
          <p:nvPr/>
        </p:nvSpPr>
        <p:spPr>
          <a:xfrm>
            <a:off x="4616330" y="3112414"/>
            <a:ext cx="169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944ADE2-13F7-43E3-AFA6-DF761649E290}"/>
              </a:ext>
            </a:extLst>
          </p:cNvPr>
          <p:cNvSpPr txBox="1"/>
          <p:nvPr/>
        </p:nvSpPr>
        <p:spPr>
          <a:xfrm>
            <a:off x="5460362" y="3486975"/>
            <a:ext cx="169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8C11CA-841C-4227-9922-0F6C2EEB1A5B}"/>
              </a:ext>
            </a:extLst>
          </p:cNvPr>
          <p:cNvSpPr txBox="1"/>
          <p:nvPr/>
        </p:nvSpPr>
        <p:spPr>
          <a:xfrm>
            <a:off x="6506996" y="3486975"/>
            <a:ext cx="169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9092D0-ACE7-4E6A-8DBF-8120E7FE495F}"/>
              </a:ext>
            </a:extLst>
          </p:cNvPr>
          <p:cNvSpPr txBox="1"/>
          <p:nvPr/>
        </p:nvSpPr>
        <p:spPr>
          <a:xfrm>
            <a:off x="5079685" y="3112413"/>
            <a:ext cx="169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BF844D-0BB7-4C29-ACCC-75E9DF673535}"/>
              </a:ext>
            </a:extLst>
          </p:cNvPr>
          <p:cNvSpPr txBox="1"/>
          <p:nvPr/>
        </p:nvSpPr>
        <p:spPr>
          <a:xfrm>
            <a:off x="6109618" y="3112412"/>
            <a:ext cx="169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7C5E9B8-7C36-4A7E-9E08-E60393AE9FEB}"/>
              </a:ext>
            </a:extLst>
          </p:cNvPr>
          <p:cNvSpPr txBox="1"/>
          <p:nvPr/>
        </p:nvSpPr>
        <p:spPr>
          <a:xfrm>
            <a:off x="5637362" y="3110744"/>
            <a:ext cx="169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3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E02C743-44A7-40F7-9138-1D740C8E9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292820"/>
              </p:ext>
            </p:extLst>
          </p:nvPr>
        </p:nvGraphicFramePr>
        <p:xfrm>
          <a:off x="3861831" y="4819240"/>
          <a:ext cx="31970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687">
                  <a:extLst>
                    <a:ext uri="{9D8B030D-6E8A-4147-A177-3AD203B41FA5}">
                      <a16:colId xmlns:a16="http://schemas.microsoft.com/office/drawing/2014/main" val="3706749474"/>
                    </a:ext>
                  </a:extLst>
                </a:gridCol>
                <a:gridCol w="1065687">
                  <a:extLst>
                    <a:ext uri="{9D8B030D-6E8A-4147-A177-3AD203B41FA5}">
                      <a16:colId xmlns:a16="http://schemas.microsoft.com/office/drawing/2014/main" val="293999411"/>
                    </a:ext>
                  </a:extLst>
                </a:gridCol>
                <a:gridCol w="1065687">
                  <a:extLst>
                    <a:ext uri="{9D8B030D-6E8A-4147-A177-3AD203B41FA5}">
                      <a16:colId xmlns:a16="http://schemas.microsoft.com/office/drawing/2014/main" val="1734111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71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H1, 1,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H2, 1,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H3, 1,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32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H2,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H1,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H2, 2,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284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H3, 3,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689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085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F9988D5-8A38-4D79-9636-E144E47C6F0D}"/>
              </a:ext>
            </a:extLst>
          </p:cNvPr>
          <p:cNvSpPr txBox="1"/>
          <p:nvPr/>
        </p:nvSpPr>
        <p:spPr>
          <a:xfrm>
            <a:off x="1868847" y="714166"/>
            <a:ext cx="4471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routing step 2</a:t>
            </a:r>
          </a:p>
          <a:p>
            <a:r>
              <a:rPr lang="en-US" dirty="0"/>
              <a:t>Tuple: (Host, port, </a:t>
            </a:r>
            <a:r>
              <a:rPr lang="en-US" dirty="0" err="1"/>
              <a:t>etx</a:t>
            </a:r>
            <a:r>
              <a:rPr lang="en-US" dirty="0"/>
              <a:t>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0A90C79-952D-47F0-8895-CD911A7002B4}"/>
              </a:ext>
            </a:extLst>
          </p:cNvPr>
          <p:cNvGrpSpPr/>
          <p:nvPr/>
        </p:nvGrpSpPr>
        <p:grpSpPr>
          <a:xfrm>
            <a:off x="4186226" y="2208899"/>
            <a:ext cx="2522582" cy="2125681"/>
            <a:chOff x="2571008" y="2315690"/>
            <a:chExt cx="2522582" cy="212568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02921FF-06E6-45EB-8A1F-BFFB8EAEB4AC}"/>
                </a:ext>
              </a:extLst>
            </p:cNvPr>
            <p:cNvSpPr/>
            <p:nvPr/>
          </p:nvSpPr>
          <p:spPr>
            <a:xfrm>
              <a:off x="2571008" y="3996047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H1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C1012F8-84D8-44DA-8F2D-18056D983B34}"/>
                </a:ext>
              </a:extLst>
            </p:cNvPr>
            <p:cNvSpPr/>
            <p:nvPr/>
          </p:nvSpPr>
          <p:spPr>
            <a:xfrm>
              <a:off x="3597761" y="3996047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H2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F386282-27DA-4339-8131-E239E7639957}"/>
                </a:ext>
              </a:extLst>
            </p:cNvPr>
            <p:cNvSpPr/>
            <p:nvPr/>
          </p:nvSpPr>
          <p:spPr>
            <a:xfrm>
              <a:off x="4624514" y="3996047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H3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CFBBFFA-6560-4B4E-B442-52AE742506E4}"/>
                </a:ext>
              </a:extLst>
            </p:cNvPr>
            <p:cNvSpPr/>
            <p:nvPr/>
          </p:nvSpPr>
          <p:spPr>
            <a:xfrm>
              <a:off x="2571008" y="3206338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S1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4E39B34-85D3-4B11-846D-D8337B60FEEE}"/>
                </a:ext>
              </a:extLst>
            </p:cNvPr>
            <p:cNvSpPr/>
            <p:nvPr/>
          </p:nvSpPr>
          <p:spPr>
            <a:xfrm>
              <a:off x="3597761" y="3206338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S2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5609CFB-6324-4F28-BE18-1621CC53AD7D}"/>
                </a:ext>
              </a:extLst>
            </p:cNvPr>
            <p:cNvSpPr/>
            <p:nvPr/>
          </p:nvSpPr>
          <p:spPr>
            <a:xfrm>
              <a:off x="4624514" y="3206338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S3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4E532A7-B7BD-4FE1-9FAD-1F2FED021933}"/>
                </a:ext>
              </a:extLst>
            </p:cNvPr>
            <p:cNvCxnSpPr>
              <a:stCxn id="35" idx="0"/>
              <a:endCxn id="39" idx="4"/>
            </p:cNvCxnSpPr>
            <p:nvPr/>
          </p:nvCxnSpPr>
          <p:spPr>
            <a:xfrm flipV="1">
              <a:off x="2805546" y="3651662"/>
              <a:ext cx="0" cy="34438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A293522-5368-4293-AE25-04EC3C86935D}"/>
                </a:ext>
              </a:extLst>
            </p:cNvPr>
            <p:cNvCxnSpPr>
              <a:stCxn id="39" idx="6"/>
              <a:endCxn id="40" idx="2"/>
            </p:cNvCxnSpPr>
            <p:nvPr/>
          </p:nvCxnSpPr>
          <p:spPr>
            <a:xfrm>
              <a:off x="3040084" y="3429000"/>
              <a:ext cx="55767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4887265-642A-4FCB-8FA5-DA86B8EB88A7}"/>
                </a:ext>
              </a:extLst>
            </p:cNvPr>
            <p:cNvCxnSpPr>
              <a:stCxn id="36" idx="0"/>
              <a:endCxn id="40" idx="4"/>
            </p:cNvCxnSpPr>
            <p:nvPr/>
          </p:nvCxnSpPr>
          <p:spPr>
            <a:xfrm flipV="1">
              <a:off x="3832299" y="3651662"/>
              <a:ext cx="0" cy="34438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87A1F1F-7AED-40C9-A3B5-BEDF98821F70}"/>
                </a:ext>
              </a:extLst>
            </p:cNvPr>
            <p:cNvCxnSpPr>
              <a:stCxn id="42" idx="2"/>
              <a:endCxn id="40" idx="6"/>
            </p:cNvCxnSpPr>
            <p:nvPr/>
          </p:nvCxnSpPr>
          <p:spPr>
            <a:xfrm flipH="1">
              <a:off x="4066837" y="3429000"/>
              <a:ext cx="55767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52AF5B1-7877-4ECD-8C8C-46EE8187F4D1}"/>
                </a:ext>
              </a:extLst>
            </p:cNvPr>
            <p:cNvCxnSpPr>
              <a:stCxn id="42" idx="4"/>
              <a:endCxn id="37" idx="0"/>
            </p:cNvCxnSpPr>
            <p:nvPr/>
          </p:nvCxnSpPr>
          <p:spPr>
            <a:xfrm>
              <a:off x="4859052" y="3651662"/>
              <a:ext cx="0" cy="34438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7D670B9-095D-49A7-AA7A-E257EC88F9B0}"/>
                </a:ext>
              </a:extLst>
            </p:cNvPr>
            <p:cNvSpPr/>
            <p:nvPr/>
          </p:nvSpPr>
          <p:spPr>
            <a:xfrm>
              <a:off x="3597761" y="2315690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C1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E6DEF3D-D170-4289-8C9E-24EEC437F79C}"/>
                </a:ext>
              </a:extLst>
            </p:cNvPr>
            <p:cNvCxnSpPr>
              <a:cxnSpLocks/>
              <a:stCxn id="52" idx="3"/>
              <a:endCxn id="39" idx="0"/>
            </p:cNvCxnSpPr>
            <p:nvPr/>
          </p:nvCxnSpPr>
          <p:spPr>
            <a:xfrm flipH="1">
              <a:off x="2805546" y="2695798"/>
              <a:ext cx="860910" cy="51054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14E5F35-AFFC-4CE1-9FE1-FA70202D12F1}"/>
                </a:ext>
              </a:extLst>
            </p:cNvPr>
            <p:cNvCxnSpPr>
              <a:stCxn id="52" idx="4"/>
              <a:endCxn id="40" idx="0"/>
            </p:cNvCxnSpPr>
            <p:nvPr/>
          </p:nvCxnSpPr>
          <p:spPr>
            <a:xfrm>
              <a:off x="3832299" y="2761014"/>
              <a:ext cx="0" cy="44532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66638F-AB00-46EB-880E-C9DF8975A3EF}"/>
                </a:ext>
              </a:extLst>
            </p:cNvPr>
            <p:cNvCxnSpPr>
              <a:stCxn id="52" idx="5"/>
              <a:endCxn id="42" idx="0"/>
            </p:cNvCxnSpPr>
            <p:nvPr/>
          </p:nvCxnSpPr>
          <p:spPr>
            <a:xfrm>
              <a:off x="3998142" y="2695798"/>
              <a:ext cx="860910" cy="51054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0BE457B-4455-4E03-9100-C38BB0A5EBD6}"/>
              </a:ext>
            </a:extLst>
          </p:cNvPr>
          <p:cNvSpPr txBox="1"/>
          <p:nvPr/>
        </p:nvSpPr>
        <p:spPr>
          <a:xfrm>
            <a:off x="4420764" y="3486976"/>
            <a:ext cx="169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AD7FB2-C3E1-4424-99AE-D2919AA9BDF3}"/>
              </a:ext>
            </a:extLst>
          </p:cNvPr>
          <p:cNvSpPr txBox="1"/>
          <p:nvPr/>
        </p:nvSpPr>
        <p:spPr>
          <a:xfrm>
            <a:off x="4616330" y="3112414"/>
            <a:ext cx="169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944ADE2-13F7-43E3-AFA6-DF761649E290}"/>
              </a:ext>
            </a:extLst>
          </p:cNvPr>
          <p:cNvSpPr txBox="1"/>
          <p:nvPr/>
        </p:nvSpPr>
        <p:spPr>
          <a:xfrm>
            <a:off x="5460362" y="3486975"/>
            <a:ext cx="169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8C11CA-841C-4227-9922-0F6C2EEB1A5B}"/>
              </a:ext>
            </a:extLst>
          </p:cNvPr>
          <p:cNvSpPr txBox="1"/>
          <p:nvPr/>
        </p:nvSpPr>
        <p:spPr>
          <a:xfrm>
            <a:off x="6506996" y="3486975"/>
            <a:ext cx="169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9092D0-ACE7-4E6A-8DBF-8120E7FE495F}"/>
              </a:ext>
            </a:extLst>
          </p:cNvPr>
          <p:cNvSpPr txBox="1"/>
          <p:nvPr/>
        </p:nvSpPr>
        <p:spPr>
          <a:xfrm>
            <a:off x="5079685" y="3112413"/>
            <a:ext cx="169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BF844D-0BB7-4C29-ACCC-75E9DF673535}"/>
              </a:ext>
            </a:extLst>
          </p:cNvPr>
          <p:cNvSpPr txBox="1"/>
          <p:nvPr/>
        </p:nvSpPr>
        <p:spPr>
          <a:xfrm>
            <a:off x="6109618" y="3112412"/>
            <a:ext cx="169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7C5E9B8-7C36-4A7E-9E08-E60393AE9FEB}"/>
              </a:ext>
            </a:extLst>
          </p:cNvPr>
          <p:cNvSpPr txBox="1"/>
          <p:nvPr/>
        </p:nvSpPr>
        <p:spPr>
          <a:xfrm>
            <a:off x="5637362" y="3110744"/>
            <a:ext cx="169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3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E02C743-44A7-40F7-9138-1D740C8E9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063977"/>
              </p:ext>
            </p:extLst>
          </p:nvPr>
        </p:nvGraphicFramePr>
        <p:xfrm>
          <a:off x="3861831" y="4819240"/>
          <a:ext cx="31970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687">
                  <a:extLst>
                    <a:ext uri="{9D8B030D-6E8A-4147-A177-3AD203B41FA5}">
                      <a16:colId xmlns:a16="http://schemas.microsoft.com/office/drawing/2014/main" val="3706749474"/>
                    </a:ext>
                  </a:extLst>
                </a:gridCol>
                <a:gridCol w="1065687">
                  <a:extLst>
                    <a:ext uri="{9D8B030D-6E8A-4147-A177-3AD203B41FA5}">
                      <a16:colId xmlns:a16="http://schemas.microsoft.com/office/drawing/2014/main" val="293999411"/>
                    </a:ext>
                  </a:extLst>
                </a:gridCol>
                <a:gridCol w="1065687">
                  <a:extLst>
                    <a:ext uri="{9D8B030D-6E8A-4147-A177-3AD203B41FA5}">
                      <a16:colId xmlns:a16="http://schemas.microsoft.com/office/drawing/2014/main" val="1734111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71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H1, 1,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H2, 1,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H3, 1,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32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H2,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H1, 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H2, 2,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284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H3, 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H3, 3,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H1, 2,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689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73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80FA-BA86-40E8-84E6-3B1BAE53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Network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710F1-3D94-4B25-9050-A7AA2EFAA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discovery</a:t>
            </a:r>
          </a:p>
          <a:p>
            <a:r>
              <a:rPr lang="en-US" dirty="0"/>
              <a:t>Route selection</a:t>
            </a:r>
          </a:p>
          <a:p>
            <a:r>
              <a:rPr lang="en-US" dirty="0"/>
              <a:t>Node-to-node communication</a:t>
            </a:r>
          </a:p>
          <a:p>
            <a:r>
              <a:rPr lang="en-US" dirty="0"/>
              <a:t>Node-to-swarm communication</a:t>
            </a:r>
          </a:p>
          <a:p>
            <a:r>
              <a:rPr lang="en-US" dirty="0"/>
              <a:t>Node-to-internet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31658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80FA-BA86-40E8-84E6-3B1BAE53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Network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710F1-3D94-4B25-9050-A7AA2EFAA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Node discovery</a:t>
            </a:r>
          </a:p>
          <a:p>
            <a:r>
              <a:rPr lang="en-US" b="1" dirty="0"/>
              <a:t>Route selection</a:t>
            </a:r>
          </a:p>
          <a:p>
            <a:r>
              <a:rPr lang="en-US" b="1" dirty="0"/>
              <a:t>Node-to-node communication</a:t>
            </a:r>
          </a:p>
          <a:p>
            <a:r>
              <a:rPr lang="en-US" dirty="0"/>
              <a:t>Node-to-swarm communication</a:t>
            </a:r>
          </a:p>
          <a:p>
            <a:r>
              <a:rPr lang="en-US" b="1" dirty="0"/>
              <a:t>Node-to-internet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795570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80FA-BA86-40E8-84E6-3B1BAE53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710F1-3D94-4B25-9050-A7AA2EFAA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Mininet</a:t>
            </a:r>
          </a:p>
          <a:p>
            <a:pPr lvl="1"/>
            <a:r>
              <a:rPr lang="en-US" dirty="0"/>
              <a:t>Simulated wireless communication with links that drop packets</a:t>
            </a:r>
          </a:p>
          <a:p>
            <a:pPr lvl="1"/>
            <a:r>
              <a:rPr lang="en-US" dirty="0"/>
              <a:t>Implemented network behavior using OpenFlow and Pox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E4B454-5CDC-4C5D-8207-30C833E51EA3}"/>
              </a:ext>
            </a:extLst>
          </p:cNvPr>
          <p:cNvGrpSpPr/>
          <p:nvPr/>
        </p:nvGrpSpPr>
        <p:grpSpPr>
          <a:xfrm>
            <a:off x="4834709" y="3660569"/>
            <a:ext cx="2522582" cy="2125681"/>
            <a:chOff x="2571008" y="2315690"/>
            <a:chExt cx="2522582" cy="212568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7CD676F-5FB8-490B-ACC9-96DE62F6DCA7}"/>
                </a:ext>
              </a:extLst>
            </p:cNvPr>
            <p:cNvSpPr/>
            <p:nvPr/>
          </p:nvSpPr>
          <p:spPr>
            <a:xfrm>
              <a:off x="2571008" y="3996047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H1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B7CC27B-5CB6-417E-8083-231B066F12AA}"/>
                </a:ext>
              </a:extLst>
            </p:cNvPr>
            <p:cNvSpPr/>
            <p:nvPr/>
          </p:nvSpPr>
          <p:spPr>
            <a:xfrm>
              <a:off x="3597761" y="3996047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H2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4D698AA-F470-4A65-BFEE-E6BE186A6BFE}"/>
                </a:ext>
              </a:extLst>
            </p:cNvPr>
            <p:cNvSpPr/>
            <p:nvPr/>
          </p:nvSpPr>
          <p:spPr>
            <a:xfrm>
              <a:off x="4624514" y="3996047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H3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794C125-8CE0-4001-9AE5-F939A4C7CE39}"/>
                </a:ext>
              </a:extLst>
            </p:cNvPr>
            <p:cNvSpPr/>
            <p:nvPr/>
          </p:nvSpPr>
          <p:spPr>
            <a:xfrm>
              <a:off x="2571008" y="3206338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F62AA21-D820-4A24-8CD1-079162FD6F8B}"/>
                </a:ext>
              </a:extLst>
            </p:cNvPr>
            <p:cNvSpPr/>
            <p:nvPr/>
          </p:nvSpPr>
          <p:spPr>
            <a:xfrm>
              <a:off x="3597761" y="3206338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A576DA-A7F5-44D4-97D8-3EAC2A2B1866}"/>
                </a:ext>
              </a:extLst>
            </p:cNvPr>
            <p:cNvSpPr/>
            <p:nvPr/>
          </p:nvSpPr>
          <p:spPr>
            <a:xfrm>
              <a:off x="4624514" y="3206338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S3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A5DD0AE-6923-49DB-8F49-96D824214D0F}"/>
                </a:ext>
              </a:extLst>
            </p:cNvPr>
            <p:cNvCxnSpPr>
              <a:stCxn id="5" idx="0"/>
              <a:endCxn id="8" idx="4"/>
            </p:cNvCxnSpPr>
            <p:nvPr/>
          </p:nvCxnSpPr>
          <p:spPr>
            <a:xfrm flipV="1">
              <a:off x="2805546" y="3651662"/>
              <a:ext cx="0" cy="34438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50BCBE6-44A1-40C4-9F63-524D4F2FABED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3040084" y="3429000"/>
              <a:ext cx="55767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ECC29A8-57AF-4925-A5DE-34A19C7C3497}"/>
                </a:ext>
              </a:extLst>
            </p:cNvPr>
            <p:cNvCxnSpPr>
              <a:stCxn id="6" idx="0"/>
              <a:endCxn id="9" idx="4"/>
            </p:cNvCxnSpPr>
            <p:nvPr/>
          </p:nvCxnSpPr>
          <p:spPr>
            <a:xfrm flipV="1">
              <a:off x="3832299" y="3651662"/>
              <a:ext cx="0" cy="34438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3DF8B2A-D701-4644-A257-C61FCD4B6E84}"/>
                </a:ext>
              </a:extLst>
            </p:cNvPr>
            <p:cNvCxnSpPr>
              <a:stCxn id="10" idx="2"/>
              <a:endCxn id="9" idx="6"/>
            </p:cNvCxnSpPr>
            <p:nvPr/>
          </p:nvCxnSpPr>
          <p:spPr>
            <a:xfrm flipH="1">
              <a:off x="4066837" y="3429000"/>
              <a:ext cx="55767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DBF6EE-931F-47D0-BEEE-B86D77642787}"/>
                </a:ext>
              </a:extLst>
            </p:cNvPr>
            <p:cNvCxnSpPr>
              <a:stCxn id="10" idx="4"/>
              <a:endCxn id="7" idx="0"/>
            </p:cNvCxnSpPr>
            <p:nvPr/>
          </p:nvCxnSpPr>
          <p:spPr>
            <a:xfrm>
              <a:off x="4859052" y="3651662"/>
              <a:ext cx="0" cy="34438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8F2E1CD-76B1-40EC-8855-D0F01577A4A1}"/>
                </a:ext>
              </a:extLst>
            </p:cNvPr>
            <p:cNvSpPr/>
            <p:nvPr/>
          </p:nvSpPr>
          <p:spPr>
            <a:xfrm>
              <a:off x="3597761" y="2315690"/>
              <a:ext cx="469076" cy="4453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C1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8A7196A-716F-440D-8AC5-9217F16FC9E5}"/>
                </a:ext>
              </a:extLst>
            </p:cNvPr>
            <p:cNvCxnSpPr>
              <a:cxnSpLocks/>
              <a:stCxn id="16" idx="3"/>
              <a:endCxn id="8" idx="0"/>
            </p:cNvCxnSpPr>
            <p:nvPr/>
          </p:nvCxnSpPr>
          <p:spPr>
            <a:xfrm flipH="1">
              <a:off x="2805546" y="2695798"/>
              <a:ext cx="860910" cy="51054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45C807-AF4F-4F49-9D42-EB30C187F98E}"/>
                </a:ext>
              </a:extLst>
            </p:cNvPr>
            <p:cNvCxnSpPr>
              <a:stCxn id="16" idx="4"/>
              <a:endCxn id="9" idx="0"/>
            </p:cNvCxnSpPr>
            <p:nvPr/>
          </p:nvCxnSpPr>
          <p:spPr>
            <a:xfrm>
              <a:off x="3832299" y="2761014"/>
              <a:ext cx="0" cy="44532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253888B-ABCF-444F-A334-CC1C0537330C}"/>
                </a:ext>
              </a:extLst>
            </p:cNvPr>
            <p:cNvCxnSpPr>
              <a:stCxn id="16" idx="5"/>
              <a:endCxn id="10" idx="0"/>
            </p:cNvCxnSpPr>
            <p:nvPr/>
          </p:nvCxnSpPr>
          <p:spPr>
            <a:xfrm>
              <a:off x="3998142" y="2695798"/>
              <a:ext cx="860910" cy="51054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307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80FA-BA86-40E8-84E6-3B1BAE53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Discovery + Route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710F1-3D94-4B25-9050-A7AA2EFAA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Done in one step</a:t>
            </a:r>
          </a:p>
          <a:p>
            <a:pPr lvl="1"/>
            <a:r>
              <a:rPr lang="en-US" dirty="0"/>
              <a:t>Faster response to network changes than original ETX paper</a:t>
            </a:r>
          </a:p>
          <a:p>
            <a:r>
              <a:rPr lang="en-US" dirty="0"/>
              <a:t>Batched rather than continuous</a:t>
            </a:r>
          </a:p>
        </p:txBody>
      </p:sp>
    </p:spTree>
    <p:extLst>
      <p:ext uri="{BB962C8B-B14F-4D97-AF65-F5344CB8AC3E}">
        <p14:creationId xmlns:p14="http://schemas.microsoft.com/office/powerpoint/2010/main" val="1750748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80FA-BA86-40E8-84E6-3B1BAE53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Discovery + Route Selection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1E172AA-E46F-421E-BDF9-97B42FA0F7D1}"/>
              </a:ext>
            </a:extLst>
          </p:cNvPr>
          <p:cNvSpPr/>
          <p:nvPr/>
        </p:nvSpPr>
        <p:spPr>
          <a:xfrm>
            <a:off x="4874821" y="2755076"/>
            <a:ext cx="1151906" cy="1128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EB4647-D815-4100-8658-A8F58E86246E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6026727" y="3319154"/>
            <a:ext cx="558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03D174-0F56-4696-A404-2FB543D351FE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209803" y="3319154"/>
            <a:ext cx="665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04F6F5-4620-4988-9AA8-99975CA2098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450774" y="2351314"/>
            <a:ext cx="0" cy="403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Alarm clock">
            <a:extLst>
              <a:ext uri="{FF2B5EF4-FFF2-40B4-BE49-F238E27FC236}">
                <a16:creationId xmlns:a16="http://schemas.microsoft.com/office/drawing/2014/main" id="{1E3D8B37-C5F5-417C-8A7F-654E6012A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7901" y="1747868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7F025C1-12C4-4503-A370-42AA56599C36}"/>
              </a:ext>
            </a:extLst>
          </p:cNvPr>
          <p:cNvSpPr/>
          <p:nvPr/>
        </p:nvSpPr>
        <p:spPr>
          <a:xfrm>
            <a:off x="3916878" y="4548249"/>
            <a:ext cx="1218211" cy="1425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B1031A-C527-4630-98D1-9D5877E06DEC}"/>
              </a:ext>
            </a:extLst>
          </p:cNvPr>
          <p:cNvSpPr/>
          <p:nvPr/>
        </p:nvSpPr>
        <p:spPr>
          <a:xfrm>
            <a:off x="5616038" y="4548249"/>
            <a:ext cx="1218211" cy="1425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Secondary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A42D5E-6E1F-417A-B582-CA38E7C245A7}"/>
              </a:ext>
            </a:extLst>
          </p:cNvPr>
          <p:cNvSpPr txBox="1"/>
          <p:nvPr/>
        </p:nvSpPr>
        <p:spPr>
          <a:xfrm>
            <a:off x="3164789" y="2497188"/>
            <a:ext cx="115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seconds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3E56D4-9DBF-4ABC-A305-A9DD6B1929DC}"/>
              </a:ext>
            </a:extLst>
          </p:cNvPr>
          <p:cNvCxnSpPr>
            <a:stCxn id="14" idx="0"/>
          </p:cNvCxnSpPr>
          <p:nvPr/>
        </p:nvCxnSpPr>
        <p:spPr>
          <a:xfrm flipV="1">
            <a:off x="4525984" y="3883232"/>
            <a:ext cx="924790" cy="665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65435B-33EA-4F2F-8E3D-FABD3EFB4BDD}"/>
              </a:ext>
            </a:extLst>
          </p:cNvPr>
          <p:cNvCxnSpPr>
            <a:cxnSpLocks/>
          </p:cNvCxnSpPr>
          <p:nvPr/>
        </p:nvCxnSpPr>
        <p:spPr>
          <a:xfrm>
            <a:off x="6026727" y="3218213"/>
            <a:ext cx="5581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518A11-312A-46E1-875F-6011A72B17E3}"/>
              </a:ext>
            </a:extLst>
          </p:cNvPr>
          <p:cNvCxnSpPr>
            <a:cxnSpLocks/>
          </p:cNvCxnSpPr>
          <p:nvPr/>
        </p:nvCxnSpPr>
        <p:spPr>
          <a:xfrm flipH="1">
            <a:off x="4209803" y="3218212"/>
            <a:ext cx="6462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0FD74B-3D6F-4754-B9B1-6F92BEB2CACE}"/>
              </a:ext>
            </a:extLst>
          </p:cNvPr>
          <p:cNvCxnSpPr>
            <a:cxnSpLocks/>
          </p:cNvCxnSpPr>
          <p:nvPr/>
        </p:nvCxnSpPr>
        <p:spPr>
          <a:xfrm flipH="1" flipV="1">
            <a:off x="5347358" y="2351314"/>
            <a:ext cx="8907" cy="409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6A91C86-4A1F-4193-8290-C3200B5DF02E}"/>
              </a:ext>
            </a:extLst>
          </p:cNvPr>
          <p:cNvSpPr txBox="1"/>
          <p:nvPr/>
        </p:nvSpPr>
        <p:spPr>
          <a:xfrm>
            <a:off x="4601688" y="3943781"/>
            <a:ext cx="54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5x</a:t>
            </a:r>
          </a:p>
        </p:txBody>
      </p:sp>
    </p:spTree>
    <p:extLst>
      <p:ext uri="{BB962C8B-B14F-4D97-AF65-F5344CB8AC3E}">
        <p14:creationId xmlns:p14="http://schemas.microsoft.com/office/powerpoint/2010/main" val="1567064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80FA-BA86-40E8-84E6-3B1BAE53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Discovery + Route Selection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1E172AA-E46F-421E-BDF9-97B42FA0F7D1}"/>
              </a:ext>
            </a:extLst>
          </p:cNvPr>
          <p:cNvSpPr/>
          <p:nvPr/>
        </p:nvSpPr>
        <p:spPr>
          <a:xfrm>
            <a:off x="4874821" y="2755076"/>
            <a:ext cx="1151906" cy="1128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EB4647-D815-4100-8658-A8F58E86246E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6026727" y="3319154"/>
            <a:ext cx="558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03D174-0F56-4696-A404-2FB543D351FE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209803" y="3319154"/>
            <a:ext cx="665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04F6F5-4620-4988-9AA8-99975CA2098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450774" y="2351314"/>
            <a:ext cx="0" cy="403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7F025C1-12C4-4503-A370-42AA56599C36}"/>
              </a:ext>
            </a:extLst>
          </p:cNvPr>
          <p:cNvSpPr/>
          <p:nvPr/>
        </p:nvSpPr>
        <p:spPr>
          <a:xfrm>
            <a:off x="3916878" y="4548249"/>
            <a:ext cx="1218211" cy="1425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B1031A-C527-4630-98D1-9D5877E06DEC}"/>
              </a:ext>
            </a:extLst>
          </p:cNvPr>
          <p:cNvSpPr/>
          <p:nvPr/>
        </p:nvSpPr>
        <p:spPr>
          <a:xfrm>
            <a:off x="5616038" y="4548249"/>
            <a:ext cx="1218211" cy="1425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Secondary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3E56D4-9DBF-4ABC-A305-A9DD6B1929DC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5450774" y="3883232"/>
            <a:ext cx="774370" cy="665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518A11-312A-46E1-875F-6011A72B17E3}"/>
              </a:ext>
            </a:extLst>
          </p:cNvPr>
          <p:cNvCxnSpPr>
            <a:cxnSpLocks/>
          </p:cNvCxnSpPr>
          <p:nvPr/>
        </p:nvCxnSpPr>
        <p:spPr>
          <a:xfrm>
            <a:off x="4209803" y="3218213"/>
            <a:ext cx="665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6A91C86-4A1F-4193-8290-C3200B5DF02E}"/>
              </a:ext>
            </a:extLst>
          </p:cNvPr>
          <p:cNvSpPr txBox="1"/>
          <p:nvPr/>
        </p:nvSpPr>
        <p:spPr>
          <a:xfrm>
            <a:off x="5710299" y="3853545"/>
            <a:ext cx="54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F6E92C-7653-40D5-A2D6-9272EBB677B0}"/>
              </a:ext>
            </a:extLst>
          </p:cNvPr>
          <p:cNvSpPr txBox="1"/>
          <p:nvPr/>
        </p:nvSpPr>
        <p:spPr>
          <a:xfrm>
            <a:off x="6922324" y="4548249"/>
            <a:ext cx="2168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entry (IP, mac, port, </a:t>
            </a:r>
            <a:r>
              <a:rPr lang="en-US" dirty="0" err="1"/>
              <a:t>etx</a:t>
            </a:r>
            <a:r>
              <a:rPr lang="en-US" dirty="0"/>
              <a:t>, internet) or update counters to generate ETX data</a:t>
            </a:r>
          </a:p>
        </p:txBody>
      </p:sp>
    </p:spTree>
    <p:extLst>
      <p:ext uri="{BB962C8B-B14F-4D97-AF65-F5344CB8AC3E}">
        <p14:creationId xmlns:p14="http://schemas.microsoft.com/office/powerpoint/2010/main" val="341989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80FA-BA86-40E8-84E6-3B1BAE53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Discovery + Route Selection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1E172AA-E46F-421E-BDF9-97B42FA0F7D1}"/>
              </a:ext>
            </a:extLst>
          </p:cNvPr>
          <p:cNvSpPr/>
          <p:nvPr/>
        </p:nvSpPr>
        <p:spPr>
          <a:xfrm>
            <a:off x="4874821" y="2755076"/>
            <a:ext cx="1151906" cy="1128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EB4647-D815-4100-8658-A8F58E86246E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6026727" y="3319154"/>
            <a:ext cx="558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03D174-0F56-4696-A404-2FB543D351FE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209803" y="3319154"/>
            <a:ext cx="665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04F6F5-4620-4988-9AA8-99975CA2098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450774" y="2351314"/>
            <a:ext cx="0" cy="403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Alarm clock">
            <a:extLst>
              <a:ext uri="{FF2B5EF4-FFF2-40B4-BE49-F238E27FC236}">
                <a16:creationId xmlns:a16="http://schemas.microsoft.com/office/drawing/2014/main" id="{1E3D8B37-C5F5-417C-8A7F-654E6012A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7901" y="1747868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7F025C1-12C4-4503-A370-42AA56599C36}"/>
              </a:ext>
            </a:extLst>
          </p:cNvPr>
          <p:cNvSpPr/>
          <p:nvPr/>
        </p:nvSpPr>
        <p:spPr>
          <a:xfrm>
            <a:off x="3916878" y="4548249"/>
            <a:ext cx="1218211" cy="1425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B1031A-C527-4630-98D1-9D5877E06DEC}"/>
              </a:ext>
            </a:extLst>
          </p:cNvPr>
          <p:cNvSpPr/>
          <p:nvPr/>
        </p:nvSpPr>
        <p:spPr>
          <a:xfrm>
            <a:off x="5616038" y="4548249"/>
            <a:ext cx="1218211" cy="1425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Secondary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A42D5E-6E1F-417A-B582-CA38E7C245A7}"/>
              </a:ext>
            </a:extLst>
          </p:cNvPr>
          <p:cNvSpPr txBox="1"/>
          <p:nvPr/>
        </p:nvSpPr>
        <p:spPr>
          <a:xfrm>
            <a:off x="3164789" y="2497188"/>
            <a:ext cx="115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seconds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EEA368-B5C1-476A-BCEF-AE045FC36929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5135089" y="5260762"/>
            <a:ext cx="480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987DAB-8A91-41CB-BCE6-EF147DF674E8}"/>
              </a:ext>
            </a:extLst>
          </p:cNvPr>
          <p:cNvSpPr txBox="1"/>
          <p:nvPr/>
        </p:nvSpPr>
        <p:spPr>
          <a:xfrm>
            <a:off x="6880760" y="4548249"/>
            <a:ext cx="18535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Cull to only contain best entries, update primary, and clear secondary</a:t>
            </a:r>
          </a:p>
        </p:txBody>
      </p:sp>
    </p:spTree>
    <p:extLst>
      <p:ext uri="{BB962C8B-B14F-4D97-AF65-F5344CB8AC3E}">
        <p14:creationId xmlns:p14="http://schemas.microsoft.com/office/powerpoint/2010/main" val="25360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756</Words>
  <Application>Microsoft Office PowerPoint</Application>
  <PresentationFormat>Widescreen</PresentationFormat>
  <Paragraphs>222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Implementing a Wireless Mesh Network from Scratch</vt:lpstr>
      <vt:lpstr>Search and Rescue with Drones</vt:lpstr>
      <vt:lpstr>Mesh Network Requirements</vt:lpstr>
      <vt:lpstr>Mesh Network Requirements</vt:lpstr>
      <vt:lpstr>Simulation</vt:lpstr>
      <vt:lpstr>Node Discovery + Route Selection</vt:lpstr>
      <vt:lpstr>Node Discovery + Route Selection</vt:lpstr>
      <vt:lpstr>Node Discovery + Route Selection</vt:lpstr>
      <vt:lpstr>Node Discovery + Route Selection</vt:lpstr>
      <vt:lpstr>Node-to-Node Communication</vt:lpstr>
      <vt:lpstr>Node-to-Node Communication</vt:lpstr>
      <vt:lpstr>Node-to-Internet Communication</vt:lpstr>
      <vt:lpstr>Demo time!</vt:lpstr>
      <vt:lpstr>Demo time!</vt:lpstr>
      <vt:lpstr>Demo time!</vt:lpstr>
      <vt:lpstr>Demo time!</vt:lpstr>
      <vt:lpstr>Potential Improvements</vt:lpstr>
      <vt:lpstr>Questions?</vt:lpstr>
      <vt:lpstr>Appendix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Luoma</dc:creator>
  <cp:lastModifiedBy>Jake Luoma</cp:lastModifiedBy>
  <cp:revision>28</cp:revision>
  <dcterms:created xsi:type="dcterms:W3CDTF">2020-04-27T00:15:29Z</dcterms:created>
  <dcterms:modified xsi:type="dcterms:W3CDTF">2020-04-27T21:31:08Z</dcterms:modified>
</cp:coreProperties>
</file>