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EB0EC2-E7C9-4A19-84DF-670EDFC5E3F7}">
  <a:tblStyle styleId="{2EEB0EC2-E7C9-4A19-84DF-670EDFC5E3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9E35A6C-AE40-45F5-BA3D-9F804714009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5e52000d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5e52000d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5e084dbb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e084dbb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5e52000d1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5e52000d1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5e52000d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5e52000d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5e52000d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5e52000d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e52000d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5e52000d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5e52000d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5e52000d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5e52000d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5e52000d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5e52000d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5e52000d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5e52000d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5e52000d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5e084dbb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e084dbb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e084dbb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e084dbb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5e084dbb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5e084db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5e52000d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5e52000d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e52000d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e52000d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5e52000d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e52000d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e52000d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e52000d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5e52000d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5e52000d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s://blog.mellanox.com/2018/06/double-your-network-file-system-performance-rdma-network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Evaluating Optimized Container Networking Solutions</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OpenStudio Server Issues</a:t>
            </a:r>
            <a:endParaRPr/>
          </a:p>
        </p:txBody>
      </p:sp>
      <p:sp>
        <p:nvSpPr>
          <p:cNvPr id="204" name="Google Shape;204;p22"/>
          <p:cNvSpPr txBox="1"/>
          <p:nvPr>
            <p:ph type="ctrTitle"/>
          </p:nvPr>
        </p:nvSpPr>
        <p:spPr>
          <a:xfrm>
            <a:off x="345675" y="16635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Proposed Solution</a:t>
            </a:r>
            <a:endParaRPr sz="1400"/>
          </a:p>
          <a:p>
            <a:pPr indent="0" lvl="0" marL="0" rtl="0" algn="l">
              <a:spcBef>
                <a:spcPts val="0"/>
              </a:spcBef>
              <a:spcAft>
                <a:spcPts val="0"/>
              </a:spcAft>
              <a:buNone/>
            </a:pPr>
            <a:r>
              <a:rPr lang="en" sz="1400"/>
              <a:t>Create a high performance NFS server using high speed NVMe SSD disks and mount to API back-end, front-end, and worker nodes.  This was not previously done due to poor network throughput and disk I/O speeds. Remove the transport of data from worker to API and rather send message via Redis the job is done. </a:t>
            </a:r>
            <a:endParaRPr sz="1400"/>
          </a:p>
        </p:txBody>
      </p:sp>
      <p:sp>
        <p:nvSpPr>
          <p:cNvPr id="205" name="Google Shape;205;p22"/>
          <p:cNvSpPr/>
          <p:nvPr/>
        </p:nvSpPr>
        <p:spPr>
          <a:xfrm>
            <a:off x="2143229" y="3247938"/>
            <a:ext cx="11031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AWS load balancer</a:t>
            </a:r>
            <a:endParaRPr sz="1000">
              <a:solidFill>
                <a:srgbClr val="FFFFFF"/>
              </a:solidFill>
            </a:endParaRPr>
          </a:p>
        </p:txBody>
      </p:sp>
      <p:sp>
        <p:nvSpPr>
          <p:cNvPr id="206" name="Google Shape;206;p22"/>
          <p:cNvSpPr/>
          <p:nvPr/>
        </p:nvSpPr>
        <p:spPr>
          <a:xfrm>
            <a:off x="454625" y="3036313"/>
            <a:ext cx="1148040" cy="8831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Clients</a:t>
            </a:r>
            <a:endParaRPr sz="1000">
              <a:solidFill>
                <a:schemeClr val="lt1"/>
              </a:solidFill>
            </a:endParaRPr>
          </a:p>
        </p:txBody>
      </p:sp>
      <p:cxnSp>
        <p:nvCxnSpPr>
          <p:cNvPr id="207" name="Google Shape;207;p22"/>
          <p:cNvCxnSpPr>
            <a:stCxn id="206" idx="0"/>
            <a:endCxn id="205" idx="1"/>
          </p:cNvCxnSpPr>
          <p:nvPr/>
        </p:nvCxnSpPr>
        <p:spPr>
          <a:xfrm>
            <a:off x="1601708" y="3477871"/>
            <a:ext cx="541500" cy="0"/>
          </a:xfrm>
          <a:prstGeom prst="straightConnector1">
            <a:avLst/>
          </a:prstGeom>
          <a:noFill/>
          <a:ln cap="flat" cmpd="sng" w="9525">
            <a:solidFill>
              <a:srgbClr val="FFFFFF"/>
            </a:solidFill>
            <a:prstDash val="solid"/>
            <a:round/>
            <a:headEnd len="med" w="med" type="none"/>
            <a:tailEnd len="med" w="med" type="none"/>
          </a:ln>
        </p:spPr>
      </p:cxnSp>
      <p:sp>
        <p:nvSpPr>
          <p:cNvPr id="208" name="Google Shape;208;p22"/>
          <p:cNvSpPr/>
          <p:nvPr/>
        </p:nvSpPr>
        <p:spPr>
          <a:xfrm>
            <a:off x="3905007" y="3247913"/>
            <a:ext cx="11031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Web (rails frontend)</a:t>
            </a:r>
            <a:endParaRPr sz="1000">
              <a:solidFill>
                <a:srgbClr val="FFFFFF"/>
              </a:solidFill>
            </a:endParaRPr>
          </a:p>
        </p:txBody>
      </p:sp>
      <p:cxnSp>
        <p:nvCxnSpPr>
          <p:cNvPr id="209" name="Google Shape;209;p22"/>
          <p:cNvCxnSpPr>
            <a:stCxn id="205" idx="3"/>
            <a:endCxn id="208" idx="1"/>
          </p:cNvCxnSpPr>
          <p:nvPr/>
        </p:nvCxnSpPr>
        <p:spPr>
          <a:xfrm>
            <a:off x="3246329" y="3477888"/>
            <a:ext cx="658800" cy="0"/>
          </a:xfrm>
          <a:prstGeom prst="straightConnector1">
            <a:avLst/>
          </a:prstGeom>
          <a:noFill/>
          <a:ln cap="flat" cmpd="sng" w="9525">
            <a:solidFill>
              <a:srgbClr val="FFFFFF"/>
            </a:solidFill>
            <a:prstDash val="solid"/>
            <a:round/>
            <a:headEnd len="med" w="med" type="none"/>
            <a:tailEnd len="med" w="med" type="none"/>
          </a:ln>
        </p:spPr>
      </p:cxnSp>
      <p:sp>
        <p:nvSpPr>
          <p:cNvPr id="210" name="Google Shape;210;p22"/>
          <p:cNvSpPr/>
          <p:nvPr/>
        </p:nvSpPr>
        <p:spPr>
          <a:xfrm>
            <a:off x="5423525" y="40849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Web (rails frontend</a:t>
            </a:r>
            <a:endParaRPr sz="1000">
              <a:solidFill>
                <a:srgbClr val="FFFFFF"/>
              </a:solidFill>
            </a:endParaRPr>
          </a:p>
          <a:p>
            <a:pPr indent="0" lvl="0" marL="0" rtl="0" algn="ctr">
              <a:spcBef>
                <a:spcPts val="0"/>
              </a:spcBef>
              <a:spcAft>
                <a:spcPts val="0"/>
              </a:spcAft>
              <a:buNone/>
            </a:pPr>
            <a:r>
              <a:rPr lang="en" sz="1000">
                <a:solidFill>
                  <a:srgbClr val="FFFFFF"/>
                </a:solidFill>
              </a:rPr>
              <a:t> (back end)</a:t>
            </a:r>
            <a:endParaRPr sz="1000">
              <a:solidFill>
                <a:srgbClr val="FFFFFF"/>
              </a:solidFill>
            </a:endParaRPr>
          </a:p>
        </p:txBody>
      </p:sp>
      <p:sp>
        <p:nvSpPr>
          <p:cNvPr id="211" name="Google Shape;211;p22"/>
          <p:cNvSpPr/>
          <p:nvPr/>
        </p:nvSpPr>
        <p:spPr>
          <a:xfrm>
            <a:off x="6744225" y="4084975"/>
            <a:ext cx="1186500" cy="4599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rails backend http API</a:t>
            </a:r>
            <a:endParaRPr sz="1000">
              <a:solidFill>
                <a:srgbClr val="FFFFFF"/>
              </a:solidFill>
            </a:endParaRPr>
          </a:p>
        </p:txBody>
      </p:sp>
      <p:sp>
        <p:nvSpPr>
          <p:cNvPr id="212" name="Google Shape;212;p22"/>
          <p:cNvSpPr/>
          <p:nvPr/>
        </p:nvSpPr>
        <p:spPr>
          <a:xfrm>
            <a:off x="5468888" y="27631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Redis</a:t>
            </a:r>
            <a:endParaRPr sz="1000">
              <a:solidFill>
                <a:srgbClr val="FFFFFF"/>
              </a:solidFill>
            </a:endParaRPr>
          </a:p>
        </p:txBody>
      </p:sp>
      <p:sp>
        <p:nvSpPr>
          <p:cNvPr id="213" name="Google Shape;213;p22"/>
          <p:cNvSpPr/>
          <p:nvPr/>
        </p:nvSpPr>
        <p:spPr>
          <a:xfrm>
            <a:off x="6723963" y="27631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MongoDB</a:t>
            </a:r>
            <a:endParaRPr sz="1000">
              <a:solidFill>
                <a:srgbClr val="FFFFFF"/>
              </a:solidFill>
            </a:endParaRPr>
          </a:p>
        </p:txBody>
      </p:sp>
      <p:sp>
        <p:nvSpPr>
          <p:cNvPr id="214" name="Google Shape;214;p22"/>
          <p:cNvSpPr/>
          <p:nvPr/>
        </p:nvSpPr>
        <p:spPr>
          <a:xfrm>
            <a:off x="8371250" y="324792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cxnSp>
        <p:nvCxnSpPr>
          <p:cNvPr id="215" name="Google Shape;215;p22"/>
          <p:cNvCxnSpPr>
            <a:stCxn id="208" idx="3"/>
            <a:endCxn id="214" idx="1"/>
          </p:cNvCxnSpPr>
          <p:nvPr/>
        </p:nvCxnSpPr>
        <p:spPr>
          <a:xfrm>
            <a:off x="5008107" y="3477863"/>
            <a:ext cx="3363000" cy="0"/>
          </a:xfrm>
          <a:prstGeom prst="straightConnector1">
            <a:avLst/>
          </a:prstGeom>
          <a:noFill/>
          <a:ln cap="flat" cmpd="sng" w="9525">
            <a:solidFill>
              <a:srgbClr val="FFFFFF"/>
            </a:solidFill>
            <a:prstDash val="solid"/>
            <a:round/>
            <a:headEnd len="med" w="med" type="none"/>
            <a:tailEnd len="med" w="med" type="none"/>
          </a:ln>
        </p:spPr>
      </p:cxnSp>
      <p:cxnSp>
        <p:nvCxnSpPr>
          <p:cNvPr id="216" name="Google Shape;216;p22"/>
          <p:cNvCxnSpPr>
            <a:stCxn id="212" idx="2"/>
          </p:cNvCxnSpPr>
          <p:nvPr/>
        </p:nvCxnSpPr>
        <p:spPr>
          <a:xfrm>
            <a:off x="6062138" y="3223075"/>
            <a:ext cx="693300" cy="259200"/>
          </a:xfrm>
          <a:prstGeom prst="straightConnector1">
            <a:avLst/>
          </a:prstGeom>
          <a:noFill/>
          <a:ln cap="flat" cmpd="sng" w="9525">
            <a:solidFill>
              <a:schemeClr val="lt1"/>
            </a:solidFill>
            <a:prstDash val="solid"/>
            <a:round/>
            <a:headEnd len="med" w="med" type="none"/>
            <a:tailEnd len="med" w="med" type="none"/>
          </a:ln>
        </p:spPr>
      </p:cxnSp>
      <p:cxnSp>
        <p:nvCxnSpPr>
          <p:cNvPr id="217" name="Google Shape;217;p22"/>
          <p:cNvCxnSpPr>
            <a:stCxn id="210" idx="0"/>
          </p:cNvCxnSpPr>
          <p:nvPr/>
        </p:nvCxnSpPr>
        <p:spPr>
          <a:xfrm flipH="1" rot="10800000">
            <a:off x="6016775" y="3482275"/>
            <a:ext cx="726300" cy="602700"/>
          </a:xfrm>
          <a:prstGeom prst="straightConnector1">
            <a:avLst/>
          </a:prstGeom>
          <a:noFill/>
          <a:ln cap="flat" cmpd="sng" w="9525">
            <a:solidFill>
              <a:schemeClr val="lt1"/>
            </a:solidFill>
            <a:prstDash val="solid"/>
            <a:round/>
            <a:headEnd len="med" w="med" type="none"/>
            <a:tailEnd len="med" w="med" type="none"/>
          </a:ln>
        </p:spPr>
      </p:cxnSp>
      <p:sp>
        <p:nvSpPr>
          <p:cNvPr id="218" name="Google Shape;218;p22"/>
          <p:cNvSpPr/>
          <p:nvPr/>
        </p:nvSpPr>
        <p:spPr>
          <a:xfrm>
            <a:off x="8371250" y="384577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sp>
        <p:nvSpPr>
          <p:cNvPr id="219" name="Google Shape;219;p22"/>
          <p:cNvSpPr/>
          <p:nvPr/>
        </p:nvSpPr>
        <p:spPr>
          <a:xfrm>
            <a:off x="8371250" y="265007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cxnSp>
        <p:nvCxnSpPr>
          <p:cNvPr id="220" name="Google Shape;220;p22"/>
          <p:cNvCxnSpPr/>
          <p:nvPr/>
        </p:nvCxnSpPr>
        <p:spPr>
          <a:xfrm flipH="1" rot="10800000">
            <a:off x="6729488" y="2871450"/>
            <a:ext cx="1624200" cy="610800"/>
          </a:xfrm>
          <a:prstGeom prst="straightConnector1">
            <a:avLst/>
          </a:prstGeom>
          <a:noFill/>
          <a:ln cap="flat" cmpd="sng" w="9525">
            <a:solidFill>
              <a:schemeClr val="lt1"/>
            </a:solidFill>
            <a:prstDash val="solid"/>
            <a:round/>
            <a:headEnd len="med" w="med" type="none"/>
            <a:tailEnd len="med" w="med" type="none"/>
          </a:ln>
        </p:spPr>
      </p:cxnSp>
      <p:cxnSp>
        <p:nvCxnSpPr>
          <p:cNvPr id="221" name="Google Shape;221;p22"/>
          <p:cNvCxnSpPr>
            <a:endCxn id="218" idx="1"/>
          </p:cNvCxnSpPr>
          <p:nvPr/>
        </p:nvCxnSpPr>
        <p:spPr>
          <a:xfrm>
            <a:off x="6702050" y="3477825"/>
            <a:ext cx="1669200" cy="597900"/>
          </a:xfrm>
          <a:prstGeom prst="straightConnector1">
            <a:avLst/>
          </a:prstGeom>
          <a:noFill/>
          <a:ln cap="flat" cmpd="sng" w="9525">
            <a:solidFill>
              <a:schemeClr val="lt1"/>
            </a:solidFill>
            <a:prstDash val="solid"/>
            <a:round/>
            <a:headEnd len="med" w="med" type="none"/>
            <a:tailEnd len="med" w="med" type="none"/>
          </a:ln>
        </p:spPr>
      </p:cxnSp>
      <p:sp>
        <p:nvSpPr>
          <p:cNvPr id="222" name="Google Shape;222;p22"/>
          <p:cNvSpPr/>
          <p:nvPr/>
        </p:nvSpPr>
        <p:spPr>
          <a:xfrm>
            <a:off x="3978750" y="4084975"/>
            <a:ext cx="1186500" cy="459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NFS</a:t>
            </a:r>
            <a:endParaRPr sz="1000">
              <a:solidFill>
                <a:srgbClr val="FFFFFF"/>
              </a:solidFill>
            </a:endParaRPr>
          </a:p>
        </p:txBody>
      </p:sp>
      <p:sp>
        <p:nvSpPr>
          <p:cNvPr id="223" name="Google Shape;223;p22"/>
          <p:cNvSpPr/>
          <p:nvPr/>
        </p:nvSpPr>
        <p:spPr>
          <a:xfrm>
            <a:off x="2573750" y="4084975"/>
            <a:ext cx="818700" cy="4599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SSD</a:t>
            </a:r>
            <a:endParaRPr/>
          </a:p>
        </p:txBody>
      </p:sp>
      <p:cxnSp>
        <p:nvCxnSpPr>
          <p:cNvPr id="224" name="Google Shape;224;p22"/>
          <p:cNvCxnSpPr/>
          <p:nvPr/>
        </p:nvCxnSpPr>
        <p:spPr>
          <a:xfrm flipH="1" rot="10800000">
            <a:off x="4597525" y="3482250"/>
            <a:ext cx="2114400" cy="602700"/>
          </a:xfrm>
          <a:prstGeom prst="straightConnector1">
            <a:avLst/>
          </a:prstGeom>
          <a:noFill/>
          <a:ln cap="flat" cmpd="sng" w="9525">
            <a:solidFill>
              <a:schemeClr val="lt1"/>
            </a:solidFill>
            <a:prstDash val="solid"/>
            <a:round/>
            <a:headEnd len="med" w="med" type="none"/>
            <a:tailEnd len="med" w="med" type="none"/>
          </a:ln>
        </p:spPr>
      </p:cxnSp>
      <p:cxnSp>
        <p:nvCxnSpPr>
          <p:cNvPr id="225" name="Google Shape;225;p22"/>
          <p:cNvCxnSpPr>
            <a:stCxn id="223" idx="4"/>
            <a:endCxn id="222" idx="1"/>
          </p:cNvCxnSpPr>
          <p:nvPr/>
        </p:nvCxnSpPr>
        <p:spPr>
          <a:xfrm>
            <a:off x="3392450" y="4314925"/>
            <a:ext cx="586200" cy="0"/>
          </a:xfrm>
          <a:prstGeom prst="straightConnector1">
            <a:avLst/>
          </a:prstGeom>
          <a:noFill/>
          <a:ln cap="flat" cmpd="sng" w="9525">
            <a:solidFill>
              <a:schemeClr val="lt1"/>
            </a:solidFill>
            <a:prstDash val="solid"/>
            <a:round/>
            <a:headEnd len="med" w="med" type="none"/>
            <a:tailEnd len="med" w="med" type="none"/>
          </a:ln>
        </p:spPr>
      </p:cxnSp>
      <p:cxnSp>
        <p:nvCxnSpPr>
          <p:cNvPr id="226" name="Google Shape;226;p22"/>
          <p:cNvCxnSpPr/>
          <p:nvPr/>
        </p:nvCxnSpPr>
        <p:spPr>
          <a:xfrm rot="10800000">
            <a:off x="6767650" y="3506875"/>
            <a:ext cx="480000" cy="5661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3"/>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Optimization Options</a:t>
            </a:r>
            <a:endParaRPr/>
          </a:p>
        </p:txBody>
      </p:sp>
      <p:sp>
        <p:nvSpPr>
          <p:cNvPr id="232" name="Google Shape;232;p23"/>
          <p:cNvSpPr txBox="1"/>
          <p:nvPr>
            <p:ph type="ctrTitle"/>
          </p:nvPr>
        </p:nvSpPr>
        <p:spPr>
          <a:xfrm>
            <a:off x="345675" y="16635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457200" rtl="0" algn="l">
              <a:spcBef>
                <a:spcPts val="0"/>
              </a:spcBef>
              <a:spcAft>
                <a:spcPts val="0"/>
              </a:spcAft>
              <a:buNone/>
            </a:pPr>
            <a:r>
              <a:rPr lang="en" sz="1200"/>
              <a:t> </a:t>
            </a:r>
            <a:endParaRPr sz="1200"/>
          </a:p>
        </p:txBody>
      </p:sp>
      <p:graphicFrame>
        <p:nvGraphicFramePr>
          <p:cNvPr id="233" name="Google Shape;233;p23"/>
          <p:cNvGraphicFramePr/>
          <p:nvPr/>
        </p:nvGraphicFramePr>
        <p:xfrm>
          <a:off x="952500" y="1809750"/>
          <a:ext cx="3000000" cy="3000000"/>
        </p:xfrm>
        <a:graphic>
          <a:graphicData uri="http://schemas.openxmlformats.org/drawingml/2006/table">
            <a:tbl>
              <a:tblPr>
                <a:noFill/>
                <a:tableStyleId>{2EEB0EC2-E7C9-4A19-84DF-670EDFC5E3F7}</a:tableStyleId>
              </a:tblPr>
              <a:tblGrid>
                <a:gridCol w="1206500"/>
                <a:gridCol w="1418100"/>
                <a:gridCol w="1362875"/>
                <a:gridCol w="1224900"/>
                <a:gridCol w="1275800"/>
                <a:gridCol w="7508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Freeflow (RDMA)</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Freeflow (TCP)</a:t>
                      </a:r>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Slim</a:t>
                      </a:r>
                      <a:r>
                        <a:rPr lang="en" sz="1200">
                          <a:solidFill>
                            <a:srgbClr val="FFFFFF"/>
                          </a:solidFill>
                        </a:rPr>
                        <a:t> (TCP)</a:t>
                      </a:r>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SR-IOV</a:t>
                      </a:r>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Host</a:t>
                      </a:r>
                      <a:endParaRPr/>
                    </a:p>
                  </a:txBody>
                  <a:tcPr marT="91425" marB="91425" marR="91425" marL="91425"/>
                </a:tc>
              </a:tr>
              <a:tr h="381000">
                <a:tc>
                  <a:txBody>
                    <a:bodyPr/>
                    <a:lstStyle/>
                    <a:p>
                      <a:pPr indent="0" lvl="0" marL="0" rtl="0" algn="l">
                        <a:spcBef>
                          <a:spcPts val="0"/>
                        </a:spcBef>
                        <a:spcAft>
                          <a:spcPts val="0"/>
                        </a:spcAft>
                        <a:buNone/>
                      </a:pPr>
                      <a:r>
                        <a:rPr lang="en" sz="1200">
                          <a:solidFill>
                            <a:srgbClr val="FFFFFF"/>
                          </a:solidFill>
                        </a:rPr>
                        <a:t>Throughput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sz="1200">
                          <a:solidFill>
                            <a:srgbClr val="FFFFFF"/>
                          </a:solidFill>
                        </a:rPr>
                        <a:t>Latency</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sz="1200">
                          <a:solidFill>
                            <a:srgbClr val="FFFFFF"/>
                          </a:solidFill>
                        </a:rPr>
                        <a:t>Portability</a:t>
                      </a:r>
                      <a:endParaRPr/>
                    </a:p>
                  </a:txBody>
                  <a:tcPr marT="91425" marB="91425" marR="91425" marL="91425"/>
                </a:tc>
                <a:tc>
                  <a:txBody>
                    <a:bodyPr/>
                    <a:lstStyle/>
                    <a:p>
                      <a:pPr indent="0" lvl="0" marL="0" rtl="0" algn="ctr">
                        <a:spcBef>
                          <a:spcPts val="0"/>
                        </a:spcBef>
                        <a:spcAft>
                          <a:spcPts val="0"/>
                        </a:spcAft>
                        <a:buNone/>
                      </a:pPr>
                      <a:r>
                        <a:rPr lang="en">
                          <a:solidFill>
                            <a:srgbClr val="FF0000"/>
                          </a:solidFill>
                        </a:rPr>
                        <a:t>🆇</a:t>
                      </a:r>
                      <a:endParaRPr>
                        <a:solidFill>
                          <a:srgbClr val="FF0000"/>
                        </a:solidFill>
                        <a:highlight>
                          <a:srgbClr val="FF0000"/>
                        </a:highlight>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rgbClr val="FF0000"/>
                          </a:solidFill>
                        </a:rPr>
                        <a:t>🆇</a:t>
                      </a:r>
                      <a:endParaRPr/>
                    </a:p>
                  </a:txBody>
                  <a:tcPr marT="91425" marB="91425" marR="91425" marL="91425"/>
                </a:tc>
                <a:tc>
                  <a:txBody>
                    <a:bodyPr/>
                    <a:lstStyle/>
                    <a:p>
                      <a:pPr indent="0" lvl="0" marL="0" rtl="0" algn="ctr">
                        <a:spcBef>
                          <a:spcPts val="0"/>
                        </a:spcBef>
                        <a:spcAft>
                          <a:spcPts val="0"/>
                        </a:spcAft>
                        <a:buNone/>
                      </a:pPr>
                      <a:r>
                        <a:rPr lang="en">
                          <a:solidFill>
                            <a:srgbClr val="FF0000"/>
                          </a:solidFill>
                        </a:rPr>
                        <a:t>🆇</a:t>
                      </a:r>
                      <a:endParaRPr/>
                    </a:p>
                  </a:txBody>
                  <a:tcPr marT="91425" marB="91425" marR="91425" marL="91425"/>
                </a:tc>
                <a:tc>
                  <a:txBody>
                    <a:bodyPr/>
                    <a:lstStyle/>
                    <a:p>
                      <a:pPr indent="0" lvl="0" marL="0" rtl="0" algn="ctr">
                        <a:spcBef>
                          <a:spcPts val="0"/>
                        </a:spcBef>
                        <a:spcAft>
                          <a:spcPts val="0"/>
                        </a:spcAft>
                        <a:buNone/>
                      </a:pPr>
                      <a:r>
                        <a:rPr lang="en">
                          <a:solidFill>
                            <a:srgbClr val="FF0000"/>
                          </a:solidFill>
                        </a:rPr>
                        <a:t>🆇</a:t>
                      </a:r>
                      <a:endParaRPr/>
                    </a:p>
                  </a:txBody>
                  <a:tcPr marT="91425" marB="91425" marR="91425" marL="91425"/>
                </a:tc>
              </a:tr>
              <a:tr h="381000">
                <a:tc>
                  <a:txBody>
                    <a:bodyPr/>
                    <a:lstStyle/>
                    <a:p>
                      <a:pPr indent="0" lvl="0" marL="0" rtl="0" algn="l">
                        <a:spcBef>
                          <a:spcPts val="0"/>
                        </a:spcBef>
                        <a:spcAft>
                          <a:spcPts val="0"/>
                        </a:spcAft>
                        <a:buNone/>
                      </a:pPr>
                      <a:r>
                        <a:rPr lang="en" sz="1200">
                          <a:solidFill>
                            <a:srgbClr val="FFFFFF"/>
                          </a:solidFill>
                        </a:rPr>
                        <a:t>Cloud Provider</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rgbClr val="FF0000"/>
                          </a:solidFill>
                        </a:rPr>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CNI Network</a:t>
                      </a:r>
                      <a:endParaRPr sz="1000">
                        <a:solidFill>
                          <a:schemeClr val="lt1"/>
                        </a:solidFill>
                      </a:endParaRPr>
                    </a:p>
                    <a:p>
                      <a:pPr indent="0" lvl="0" marL="0" rtl="0" algn="l">
                        <a:spcBef>
                          <a:spcPts val="0"/>
                        </a:spcBef>
                        <a:spcAft>
                          <a:spcPts val="0"/>
                        </a:spcAft>
                        <a:buNone/>
                      </a:pPr>
                      <a:r>
                        <a:rPr lang="en" sz="1000">
                          <a:solidFill>
                            <a:schemeClr val="lt1"/>
                          </a:solidFill>
                        </a:rPr>
                        <a:t>Plugins (e.g. weave, flannel)</a:t>
                      </a:r>
                      <a:endParaRPr sz="1000">
                        <a:solidFill>
                          <a:schemeClr val="lt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rgbClr val="FF0000"/>
                          </a:solidFill>
                        </a:rPr>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4"/>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Optimization Options</a:t>
            </a:r>
            <a:endParaRPr/>
          </a:p>
        </p:txBody>
      </p:sp>
      <p:pic>
        <p:nvPicPr>
          <p:cNvPr id="239" name="Google Shape;239;p24"/>
          <p:cNvPicPr preferRelativeResize="0"/>
          <p:nvPr/>
        </p:nvPicPr>
        <p:blipFill>
          <a:blip r:embed="rId3">
            <a:alphaModFix/>
          </a:blip>
          <a:stretch>
            <a:fillRect/>
          </a:stretch>
        </p:blipFill>
        <p:spPr>
          <a:xfrm>
            <a:off x="2668650" y="1386875"/>
            <a:ext cx="5504101" cy="3505549"/>
          </a:xfrm>
          <a:prstGeom prst="rect">
            <a:avLst/>
          </a:prstGeom>
          <a:noFill/>
          <a:ln>
            <a:noFill/>
          </a:ln>
        </p:spPr>
      </p:pic>
      <p:sp>
        <p:nvSpPr>
          <p:cNvPr id="240" name="Google Shape;240;p24"/>
          <p:cNvSpPr txBox="1"/>
          <p:nvPr>
            <p:ph type="ctrTitle"/>
          </p:nvPr>
        </p:nvSpPr>
        <p:spPr>
          <a:xfrm>
            <a:off x="345675" y="1663575"/>
            <a:ext cx="19923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Motivator!</a:t>
            </a:r>
            <a:endParaRPr sz="18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Img Source: </a:t>
            </a:r>
            <a:r>
              <a:rPr lang="en" sz="1100" u="sng">
                <a:solidFill>
                  <a:schemeClr val="hlink"/>
                </a:solidFill>
                <a:latin typeface="Arial"/>
                <a:ea typeface="Arial"/>
                <a:cs typeface="Arial"/>
                <a:sym typeface="Arial"/>
                <a:hlinkClick r:id="rId4"/>
              </a:rPr>
              <a:t>https://blog.mellanox.com/2018/06/double-your-network-file-system-performance-rdma-networking/</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5"/>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Optimization Options</a:t>
            </a:r>
            <a:endParaRPr/>
          </a:p>
        </p:txBody>
      </p:sp>
      <p:pic>
        <p:nvPicPr>
          <p:cNvPr id="246" name="Google Shape;246;p25"/>
          <p:cNvPicPr preferRelativeResize="0"/>
          <p:nvPr/>
        </p:nvPicPr>
        <p:blipFill>
          <a:blip r:embed="rId3">
            <a:alphaModFix/>
          </a:blip>
          <a:stretch>
            <a:fillRect/>
          </a:stretch>
        </p:blipFill>
        <p:spPr>
          <a:xfrm>
            <a:off x="152400" y="2571747"/>
            <a:ext cx="8839201" cy="653178"/>
          </a:xfrm>
          <a:prstGeom prst="rect">
            <a:avLst/>
          </a:prstGeom>
          <a:noFill/>
          <a:ln>
            <a:noFill/>
          </a:ln>
        </p:spPr>
      </p:pic>
      <p:sp>
        <p:nvSpPr>
          <p:cNvPr id="247" name="Google Shape;247;p25"/>
          <p:cNvSpPr txBox="1"/>
          <p:nvPr/>
        </p:nvSpPr>
        <p:spPr>
          <a:xfrm>
            <a:off x="845500" y="195875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Microsoft Azure Test bed using RDMA H-series enabled NIC machines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Optimization Options</a:t>
            </a:r>
            <a:endParaRPr/>
          </a:p>
        </p:txBody>
      </p:sp>
      <p:sp>
        <p:nvSpPr>
          <p:cNvPr id="253" name="Google Shape;253;p26"/>
          <p:cNvSpPr txBox="1"/>
          <p:nvPr/>
        </p:nvSpPr>
        <p:spPr>
          <a:xfrm>
            <a:off x="845500" y="195875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Microsoft Azure Test bed using RDMA H-series enabled NIC machines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graphicFrame>
        <p:nvGraphicFramePr>
          <p:cNvPr id="254" name="Google Shape;254;p26"/>
          <p:cNvGraphicFramePr/>
          <p:nvPr/>
        </p:nvGraphicFramePr>
        <p:xfrm>
          <a:off x="163050" y="3527625"/>
          <a:ext cx="3000000" cy="3000000"/>
        </p:xfrm>
        <a:graphic>
          <a:graphicData uri="http://schemas.openxmlformats.org/drawingml/2006/table">
            <a:tbl>
              <a:tblPr>
                <a:noFill/>
                <a:tableStyleId>{39E35A6C-AE40-45F5-BA3D-9F804714009F}</a:tableStyleId>
              </a:tblPr>
              <a:tblGrid>
                <a:gridCol w="688775"/>
                <a:gridCol w="348850"/>
                <a:gridCol w="697725"/>
                <a:gridCol w="733500"/>
                <a:gridCol w="590375"/>
                <a:gridCol w="572500"/>
                <a:gridCol w="644050"/>
                <a:gridCol w="644050"/>
                <a:gridCol w="706675"/>
                <a:gridCol w="679825"/>
                <a:gridCol w="742450"/>
                <a:gridCol w="805075"/>
                <a:gridCol w="733500"/>
              </a:tblGrid>
              <a:tr h="774525">
                <a:tc>
                  <a:txBody>
                    <a:bodyPr/>
                    <a:lstStyle/>
                    <a:p>
                      <a:pPr indent="0" lvl="0" marL="0" rtl="0" algn="l">
                        <a:lnSpc>
                          <a:spcPct val="115000"/>
                        </a:lnSpc>
                        <a:spcBef>
                          <a:spcPts val="0"/>
                        </a:spcBef>
                        <a:spcAft>
                          <a:spcPts val="0"/>
                        </a:spcAft>
                        <a:buNone/>
                      </a:pPr>
                      <a:r>
                        <a:rPr b="1" lang="en" sz="1000">
                          <a:solidFill>
                            <a:srgbClr val="171717"/>
                          </a:solidFill>
                        </a:rPr>
                        <a:t>Size</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vCPU</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Processor</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Memory (GB)</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Memory bandwidth GB/s</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Base CPU frequency (GHz)</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All-cores frequency (GHz, peak)</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Single-core frequency (GHz, peak)</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RDMA performance (Gb/s)</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MPI support</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Temp storage (GB)</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Max data disks</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171717"/>
                          </a:solidFill>
                        </a:rPr>
                        <a:t>Max Ethernet NICs</a:t>
                      </a:r>
                      <a:endParaRPr b="1" sz="1000">
                        <a:solidFill>
                          <a:srgbClr val="171717"/>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15000">
                <a:tc>
                  <a:txBody>
                    <a:bodyPr/>
                    <a:lstStyle/>
                    <a:p>
                      <a:pPr indent="0" lvl="0" marL="0" rtl="0" algn="l">
                        <a:lnSpc>
                          <a:spcPct val="115000"/>
                        </a:lnSpc>
                        <a:spcBef>
                          <a:spcPts val="0"/>
                        </a:spcBef>
                        <a:spcAft>
                          <a:spcPts val="0"/>
                        </a:spcAft>
                        <a:buNone/>
                      </a:pPr>
                      <a:r>
                        <a:rPr lang="en" sz="1000">
                          <a:solidFill>
                            <a:srgbClr val="171717"/>
                          </a:solidFill>
                        </a:rPr>
                        <a:t>Standard_H8</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8</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Intel Xeon E5 2667 v3</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56</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40</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3.2</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3.3</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3.6</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Intel 5.x, MS-MPI</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1000</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32</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171717"/>
                          </a:solidFill>
                        </a:rPr>
                        <a:t>2</a:t>
                      </a:r>
                      <a:endParaRPr sz="1000">
                        <a:solidFill>
                          <a:srgbClr val="17171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pic>
        <p:nvPicPr>
          <p:cNvPr id="255" name="Google Shape;255;p26"/>
          <p:cNvPicPr preferRelativeResize="0"/>
          <p:nvPr/>
        </p:nvPicPr>
        <p:blipFill>
          <a:blip r:embed="rId3">
            <a:alphaModFix/>
          </a:blip>
          <a:stretch>
            <a:fillRect/>
          </a:stretch>
        </p:blipFill>
        <p:spPr>
          <a:xfrm>
            <a:off x="344913" y="2632650"/>
            <a:ext cx="8340076" cy="63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7"/>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Optimization Options</a:t>
            </a:r>
            <a:endParaRPr/>
          </a:p>
        </p:txBody>
      </p:sp>
      <p:sp>
        <p:nvSpPr>
          <p:cNvPr id="261" name="Google Shape;261;p27"/>
          <p:cNvSpPr txBox="1"/>
          <p:nvPr/>
        </p:nvSpPr>
        <p:spPr>
          <a:xfrm>
            <a:off x="563650" y="15923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TCP FreeFlow Optimized</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 iperf3 -b 0 -P 50 -c 10.240.0.5</a:t>
            </a:r>
            <a:endParaRPr>
              <a:solidFill>
                <a:srgbClr val="FFFFFF"/>
              </a:solidFill>
              <a:latin typeface="Roboto"/>
              <a:ea typeface="Roboto"/>
              <a:cs typeface="Roboto"/>
              <a:sym typeface="Roboto"/>
            </a:endParaRPr>
          </a:p>
        </p:txBody>
      </p:sp>
      <p:sp>
        <p:nvSpPr>
          <p:cNvPr id="262" name="Google Shape;262;p27"/>
          <p:cNvSpPr txBox="1"/>
          <p:nvPr/>
        </p:nvSpPr>
        <p:spPr>
          <a:xfrm>
            <a:off x="563650" y="198695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[ 92]   0.00-10.00  sec   359 MBytes   301 Mbits/sec  2119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[ 92]   0.00-10.00  sec   357 MBytes   300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[ 94]   0.00-10.00  sec   255 MBytes   214 Mbits/sec  1965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[ 94]   0.00-10.00  sec   254 MBytes   213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[ 96]   0.00-10.00  sec   229 MBytes   192 Mbits/sec  1560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[ 96]   0.00-10.00  sec   228 MBytes   191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[ 98]   0.00-10.00  sec   286 MBytes   240 Mbits/sec  2183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[ 98]   0.00-10.00  sec   285 MBytes   239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[100]   0.00-10.00  sec   265 MBytes   222 Mbits/sec  1732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[100]   0.00-10.00  sec   264 MBytes   222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[102]   0.00-10.00  sec   277 MBytes   232 Mbits/sec  1469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[102]   0.00-10.00  sec   275 MBytes   231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9900"/>
                </a:solidFill>
                <a:latin typeface="Roboto"/>
                <a:ea typeface="Roboto"/>
                <a:cs typeface="Roboto"/>
                <a:sym typeface="Roboto"/>
              </a:rPr>
              <a:t>[SUM]   0.00-10.00  sec  13.9 GBytes  11.9 Gbits/sec  99421             sender</a:t>
            </a:r>
            <a:endParaRPr sz="1200">
              <a:solidFill>
                <a:srgbClr val="FF9900"/>
              </a:solidFill>
              <a:latin typeface="Roboto"/>
              <a:ea typeface="Roboto"/>
              <a:cs typeface="Roboto"/>
              <a:sym typeface="Roboto"/>
            </a:endParaRPr>
          </a:p>
          <a:p>
            <a:pPr indent="0" lvl="0" marL="0" rtl="0" algn="l">
              <a:spcBef>
                <a:spcPts val="0"/>
              </a:spcBef>
              <a:spcAft>
                <a:spcPts val="0"/>
              </a:spcAft>
              <a:buNone/>
            </a:pPr>
            <a:r>
              <a:rPr lang="en" sz="1200">
                <a:solidFill>
                  <a:srgbClr val="FF9900"/>
                </a:solidFill>
                <a:latin typeface="Roboto"/>
                <a:ea typeface="Roboto"/>
                <a:cs typeface="Roboto"/>
                <a:sym typeface="Roboto"/>
              </a:rPr>
              <a:t>[SUM]   0.00-10.00  sec  13.8 GBytes  11.9 Gbits/sec                  receiver</a:t>
            </a:r>
            <a:endParaRPr sz="1200">
              <a:solidFill>
                <a:srgbClr val="FF9900"/>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8"/>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Optimization Options</a:t>
            </a:r>
            <a:endParaRPr/>
          </a:p>
        </p:txBody>
      </p:sp>
      <p:sp>
        <p:nvSpPr>
          <p:cNvPr id="268" name="Google Shape;268;p28"/>
          <p:cNvSpPr txBox="1"/>
          <p:nvPr/>
        </p:nvSpPr>
        <p:spPr>
          <a:xfrm>
            <a:off x="563650" y="15923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TCP FreeFlow Non-Optimized</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 iperf3 -b 0 -P 50 -c 10.240.0.5</a:t>
            </a:r>
            <a:endParaRPr>
              <a:solidFill>
                <a:srgbClr val="FFFFFF"/>
              </a:solidFill>
              <a:latin typeface="Roboto"/>
              <a:ea typeface="Roboto"/>
              <a:cs typeface="Roboto"/>
              <a:sym typeface="Roboto"/>
            </a:endParaRPr>
          </a:p>
        </p:txBody>
      </p:sp>
      <p:sp>
        <p:nvSpPr>
          <p:cNvPr id="269" name="Google Shape;269;p28"/>
          <p:cNvSpPr txBox="1"/>
          <p:nvPr/>
        </p:nvSpPr>
        <p:spPr>
          <a:xfrm>
            <a:off x="563650" y="198695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[ 92]   0.00-10.00  sec   289 MBytes   242 Mbits/sec  1815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[ 92]   0.00-10.00  sec   288 MBytes   242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[ 94]   0.00-10.00  sec   293 MBytes   246 Mbits/sec  1789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[ 94]   0.00-10.00  sec   292 MBytes   245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[ 96]   0.00-10.00  sec   343 MBytes   288 Mbits/sec  2091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[ 96]   0.00-10.00  sec   341 MBytes   286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[ 98]   0.00-10.00  sec   248 MBytes   208 Mbits/sec  1155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[ 98]   0.00-10.00  sec   248 MBytes   208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[100]   0.00-10.00  sec   296 MBytes   248 Mbits/sec  1428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[100]   0.00-10.00  sec   294 MBytes   247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[102]   0.00-10.00  sec   239 MBytes   201 Mbits/sec  1151             sender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[102]   0.00-10.00  sec   238 MBytes   200 Mbits/sec                  receiver</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9900"/>
                </a:solidFill>
                <a:latin typeface="Roboto"/>
                <a:ea typeface="Roboto"/>
                <a:cs typeface="Roboto"/>
                <a:sym typeface="Roboto"/>
              </a:rPr>
              <a:t>[SUM]   0.00-10.00  sec  13.2 GBytes  11.3 Gbits/sec  73596             sender</a:t>
            </a:r>
            <a:endParaRPr sz="1200">
              <a:solidFill>
                <a:srgbClr val="FF9900"/>
              </a:solidFill>
              <a:latin typeface="Roboto"/>
              <a:ea typeface="Roboto"/>
              <a:cs typeface="Roboto"/>
              <a:sym typeface="Roboto"/>
            </a:endParaRPr>
          </a:p>
          <a:p>
            <a:pPr indent="0" lvl="0" marL="0" rtl="0" algn="l">
              <a:spcBef>
                <a:spcPts val="0"/>
              </a:spcBef>
              <a:spcAft>
                <a:spcPts val="0"/>
              </a:spcAft>
              <a:buNone/>
            </a:pPr>
            <a:r>
              <a:rPr lang="en" sz="1200">
                <a:solidFill>
                  <a:srgbClr val="FF9900"/>
                </a:solidFill>
                <a:latin typeface="Roboto"/>
                <a:ea typeface="Roboto"/>
                <a:cs typeface="Roboto"/>
                <a:sym typeface="Roboto"/>
              </a:rPr>
              <a:t>[SUM]   0.00-10.00  sec  13.1 GBytes  11.3 Gbits/sec                  receiver</a:t>
            </a:r>
            <a:endParaRPr sz="1200">
              <a:solidFill>
                <a:srgbClr val="FF9900"/>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9"/>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Optimization Options</a:t>
            </a:r>
            <a:endParaRPr/>
          </a:p>
        </p:txBody>
      </p:sp>
      <p:sp>
        <p:nvSpPr>
          <p:cNvPr id="275" name="Google Shape;275;p29"/>
          <p:cNvSpPr txBox="1"/>
          <p:nvPr/>
        </p:nvSpPr>
        <p:spPr>
          <a:xfrm>
            <a:off x="563650" y="15923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TCP FreeFlow Optimized</a:t>
            </a:r>
            <a:endParaRPr>
              <a:solidFill>
                <a:srgbClr val="FFFFFF"/>
              </a:solidFill>
              <a:latin typeface="Roboto"/>
              <a:ea typeface="Roboto"/>
              <a:cs typeface="Roboto"/>
              <a:sym typeface="Roboto"/>
            </a:endParaRPr>
          </a:p>
        </p:txBody>
      </p:sp>
      <p:sp>
        <p:nvSpPr>
          <p:cNvPr id="276" name="Google Shape;276;p29"/>
          <p:cNvSpPr txBox="1"/>
          <p:nvPr/>
        </p:nvSpPr>
        <p:spPr>
          <a:xfrm>
            <a:off x="563650" y="183892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root@iperf3-7f689b5db-znwxz:/# ping 10.244.0.12</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PING 10.244.0.12 (10.244.0.12): 56 data bytes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icmp_seq=0 ttl=62 time=0.445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 ttl=62 time=0.372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icmp_seq=2 ttl=62 time=0.391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icmp_seq=3 ttl=62 time=0.381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icmp_seq=4 ttl=62 time=0.336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icmp_seq=5 ttl=62 time=0.384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icmp_seq=6 ttl=62 time=0.372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icmp_seq=7 ttl=62 time=0.349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icmp_seq=8 ttl=62 time=0.423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icmp_seq=9 ttl=62 time=0.360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icmp_seq=10 ttl=62 time=0.344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icmp_seq=11 ttl=62 time=0.367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icmp_seq=12 ttl=62 time=0.387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icmp_seq=13 ttl=62 time=0.407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icmp_seq=14 ttl=62 time=0.348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icmp_seq=15 ttl=62 time=0.361 ms</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9900"/>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0"/>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Optimization Options</a:t>
            </a:r>
            <a:endParaRPr/>
          </a:p>
        </p:txBody>
      </p:sp>
      <p:sp>
        <p:nvSpPr>
          <p:cNvPr id="282" name="Google Shape;282;p30"/>
          <p:cNvSpPr txBox="1"/>
          <p:nvPr/>
        </p:nvSpPr>
        <p:spPr>
          <a:xfrm>
            <a:off x="563650" y="15923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TCP FreeFlow Non-Optimized</a:t>
            </a:r>
            <a:endParaRPr>
              <a:solidFill>
                <a:srgbClr val="FFFFFF"/>
              </a:solidFill>
              <a:latin typeface="Roboto"/>
              <a:ea typeface="Roboto"/>
              <a:cs typeface="Roboto"/>
              <a:sym typeface="Roboto"/>
            </a:endParaRPr>
          </a:p>
        </p:txBody>
      </p:sp>
      <p:sp>
        <p:nvSpPr>
          <p:cNvPr id="283" name="Google Shape;283;p30"/>
          <p:cNvSpPr txBox="1"/>
          <p:nvPr/>
        </p:nvSpPr>
        <p:spPr>
          <a:xfrm>
            <a:off x="563650" y="183892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root@iperf3-7f689b5db-znwxz:/# ping 10.244.0.12</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PING 10.244.0.12 (10.244.0.12): 56 data bytes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icmp_seq=0 ttl=62 time=0.410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 ttl=62 time=0.456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icmp_seq=2 ttl=62 time=0.451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icmp_seq=3 ttl=62 time=0.419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icmp_seq=4 ttl=62 time=0.456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icmp_seq=5 ttl=62 time=0.469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icmp_seq=6 ttl=62 time=0.416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icmp_seq=7 ttl=62 time=0.484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icmp_seq=8 ttl=62 time=0.441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icmp_seq=9 ttl=62 time=0.465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icmp_seq=10 ttl=62 time=0.470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icmp_seq=11 ttl=62 time=2.647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icmp_seq=12 ttl=62 time=0.469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icmp_seq=13 ttl=62 time=0.450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icmp_seq=14 ttl=62 time=0.512 ms</a:t>
            </a:r>
            <a:endParaRPr sz="1100">
              <a:solidFill>
                <a:srgbClr val="FFFFFF"/>
              </a:solidFill>
              <a:latin typeface="Roboto"/>
              <a:ea typeface="Roboto"/>
              <a:cs typeface="Roboto"/>
              <a:sym typeface="Roboto"/>
            </a:endParaRPr>
          </a:p>
          <a:p>
            <a:pPr indent="0" lvl="0" marL="0" rtl="0" algn="l">
              <a:spcBef>
                <a:spcPts val="0"/>
              </a:spcBef>
              <a:spcAft>
                <a:spcPts val="0"/>
              </a:spcAft>
              <a:buNone/>
            </a:pPr>
            <a:r>
              <a:rPr lang="en" sz="1100">
                <a:solidFill>
                  <a:srgbClr val="FFFFFF"/>
                </a:solidFill>
                <a:latin typeface="Roboto"/>
                <a:ea typeface="Roboto"/>
                <a:cs typeface="Roboto"/>
                <a:sym typeface="Roboto"/>
              </a:rPr>
              <a:t>64 bytes from 10.244.0.12: icmp_seq=15 ttl=62 time=0.489 ms</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9900"/>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1"/>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89" name="Google Shape;289;p31"/>
          <p:cNvSpPr txBox="1"/>
          <p:nvPr/>
        </p:nvSpPr>
        <p:spPr>
          <a:xfrm>
            <a:off x="563650" y="1592375"/>
            <a:ext cx="7338900" cy="3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FreeFlow Challenges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Freeflow provides very little documentation</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LD_PRELOAD=/freeflow/libfsocket.so crashes on k8s startup</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Only works with TCP socket. No UDP</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Compile to Mellanox RDMA NIC using support driver difficult</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Doesn’t seem to have too much traction in support</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Should see more throughput on a true 40GB link</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Tools such as traceroute to show VXLAN encapsulation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Other</a:t>
            </a:r>
            <a:r>
              <a:rPr lang="en">
                <a:solidFill>
                  <a:srgbClr val="FFFFFF"/>
                </a:solidFill>
                <a:latin typeface="Roboto"/>
                <a:ea typeface="Roboto"/>
                <a:cs typeface="Roboto"/>
                <a:sym typeface="Roboto"/>
              </a:rPr>
              <a:t> Challenges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Cloud providers not clear on exact network speeds (Google, Azure (based on # nics)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Rate limiting (e.g. DS_vs instances rate limited to 2G for VMs)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91" name="Google Shape;91;p14"/>
          <p:cNvSpPr txBox="1"/>
          <p:nvPr>
            <p:ph type="ctrTitle"/>
          </p:nvPr>
        </p:nvSpPr>
        <p:spPr>
          <a:xfrm>
            <a:off x="460950" y="1471632"/>
            <a:ext cx="8222100" cy="307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Evaluate optimized container networking solutions</a:t>
            </a:r>
            <a:endParaRPr sz="1800"/>
          </a:p>
          <a:p>
            <a:pPr indent="-304800" lvl="1" marL="914400" rtl="0" algn="l">
              <a:spcBef>
                <a:spcPts val="0"/>
              </a:spcBef>
              <a:spcAft>
                <a:spcPts val="0"/>
              </a:spcAft>
              <a:buSzPts val="1200"/>
              <a:buChar char="○"/>
            </a:pPr>
            <a:r>
              <a:rPr lang="en" sz="1200"/>
              <a:t>Freeflow (TCP and RDMA)</a:t>
            </a:r>
            <a:endParaRPr sz="1200"/>
          </a:p>
          <a:p>
            <a:pPr indent="-304800" lvl="1" marL="914400" rtl="0" algn="l">
              <a:spcBef>
                <a:spcPts val="0"/>
              </a:spcBef>
              <a:spcAft>
                <a:spcPts val="0"/>
              </a:spcAft>
              <a:buSzPts val="1200"/>
              <a:buChar char="○"/>
            </a:pPr>
            <a:r>
              <a:rPr lang="en" sz="1200"/>
              <a:t>Slim</a:t>
            </a:r>
            <a:endParaRPr sz="1200"/>
          </a:p>
          <a:p>
            <a:pPr indent="-304800" lvl="1" marL="914400" rtl="0" algn="l">
              <a:spcBef>
                <a:spcPts val="0"/>
              </a:spcBef>
              <a:spcAft>
                <a:spcPts val="0"/>
              </a:spcAft>
              <a:buSzPts val="1200"/>
              <a:buChar char="○"/>
            </a:pPr>
            <a:r>
              <a:rPr lang="en" sz="1200"/>
              <a:t>SR-IOV</a:t>
            </a:r>
            <a:endParaRPr sz="1200"/>
          </a:p>
          <a:p>
            <a:pPr indent="0" lvl="0" marL="0" rtl="0" algn="l">
              <a:spcBef>
                <a:spcPts val="0"/>
              </a:spcBef>
              <a:spcAft>
                <a:spcPts val="0"/>
              </a:spcAft>
              <a:buNone/>
            </a:pPr>
            <a:r>
              <a:t/>
            </a:r>
            <a:endParaRPr sz="1200"/>
          </a:p>
          <a:p>
            <a:pPr indent="-342900" lvl="0" marL="457200" rtl="0" algn="l">
              <a:spcBef>
                <a:spcPts val="0"/>
              </a:spcBef>
              <a:spcAft>
                <a:spcPts val="0"/>
              </a:spcAft>
              <a:buSzPts val="1800"/>
              <a:buChar char="●"/>
            </a:pPr>
            <a:r>
              <a:rPr lang="en" sz="1800"/>
              <a:t>Convert OpenStudio-server to Kubernetes container orchestration. </a:t>
            </a:r>
            <a:endParaRPr sz="1800"/>
          </a:p>
          <a:p>
            <a:pPr indent="0" lvl="0" marL="457200" rtl="0" algn="l">
              <a:spcBef>
                <a:spcPts val="0"/>
              </a:spcBef>
              <a:spcAft>
                <a:spcPts val="0"/>
              </a:spcAft>
              <a:buNone/>
            </a:pPr>
            <a:r>
              <a:t/>
            </a:r>
            <a:endParaRPr sz="1200"/>
          </a:p>
          <a:p>
            <a:pPr indent="-342900" lvl="0" marL="457200" rtl="0" algn="l">
              <a:spcBef>
                <a:spcPts val="0"/>
              </a:spcBef>
              <a:spcAft>
                <a:spcPts val="0"/>
              </a:spcAft>
              <a:buSzPts val="1800"/>
              <a:buChar char="●"/>
            </a:pPr>
            <a:r>
              <a:rPr lang="en" sz="1800"/>
              <a:t>Address OpenStudio-server architecture issues</a:t>
            </a:r>
            <a:endParaRPr sz="1800"/>
          </a:p>
          <a:p>
            <a:pPr indent="0" lvl="0" marL="457200" rtl="0" algn="l">
              <a:spcBef>
                <a:spcPts val="0"/>
              </a:spcBef>
              <a:spcAft>
                <a:spcPts val="0"/>
              </a:spcAft>
              <a:buNone/>
            </a:pPr>
            <a:r>
              <a:t/>
            </a:r>
            <a:endParaRPr sz="1200"/>
          </a:p>
          <a:p>
            <a:pPr indent="-342900" lvl="0" marL="457200" rtl="0" algn="l">
              <a:spcBef>
                <a:spcPts val="0"/>
              </a:spcBef>
              <a:spcAft>
                <a:spcPts val="0"/>
              </a:spcAft>
              <a:buSzPts val="1800"/>
              <a:buChar char="●"/>
            </a:pPr>
            <a:r>
              <a:rPr lang="en" sz="1800"/>
              <a:t> Evaluate performance gain by adopting Freeflow / Slim / SR-IOV.</a:t>
            </a:r>
            <a:endParaRPr sz="18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92" name="Google Shape;92;p14"/>
          <p:cNvPicPr preferRelativeResize="0"/>
          <p:nvPr/>
        </p:nvPicPr>
        <p:blipFill>
          <a:blip r:embed="rId3">
            <a:alphaModFix/>
          </a:blip>
          <a:stretch>
            <a:fillRect/>
          </a:stretch>
        </p:blipFill>
        <p:spPr>
          <a:xfrm>
            <a:off x="6690750" y="3997338"/>
            <a:ext cx="1018975" cy="988087"/>
          </a:xfrm>
          <a:prstGeom prst="rect">
            <a:avLst/>
          </a:prstGeom>
          <a:noFill/>
          <a:ln>
            <a:noFill/>
          </a:ln>
        </p:spPr>
      </p:pic>
      <p:pic>
        <p:nvPicPr>
          <p:cNvPr id="93" name="Google Shape;93;p14"/>
          <p:cNvPicPr preferRelativeResize="0"/>
          <p:nvPr/>
        </p:nvPicPr>
        <p:blipFill>
          <a:blip r:embed="rId4">
            <a:alphaModFix/>
          </a:blip>
          <a:stretch>
            <a:fillRect/>
          </a:stretch>
        </p:blipFill>
        <p:spPr>
          <a:xfrm>
            <a:off x="7927200" y="3997350"/>
            <a:ext cx="1018975" cy="101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OpenStudio Server Background</a:t>
            </a:r>
            <a:endParaRPr/>
          </a:p>
        </p:txBody>
      </p:sp>
      <p:sp>
        <p:nvSpPr>
          <p:cNvPr id="99" name="Google Shape;99;p15"/>
          <p:cNvSpPr txBox="1"/>
          <p:nvPr>
            <p:ph type="ctrTitle"/>
          </p:nvPr>
        </p:nvSpPr>
        <p:spPr>
          <a:xfrm>
            <a:off x="345675" y="16819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OpenStudio is a cross-platform (Windows, Mac, and Linux) collection of software tools to support whole building energy modeling using EnergyPlus and advanced daylight analysis using Radiance. OpenStudio is an open source project to facilitate community development, extension, and private sector adoption. OpenStudio includes graphical interfaces along with a Software Development Kit (SDK).</a:t>
            </a:r>
            <a:endParaRPr sz="1400"/>
          </a:p>
          <a:p>
            <a:pPr indent="0" lvl="0" marL="0" rtl="0" algn="l">
              <a:spcBef>
                <a:spcPts val="0"/>
              </a:spcBef>
              <a:spcAft>
                <a:spcPts val="0"/>
              </a:spcAft>
              <a:buNone/>
            </a:pPr>
            <a:r>
              <a:t/>
            </a:r>
            <a:endParaRPr sz="1200"/>
          </a:p>
          <a:p>
            <a:pPr indent="0" lvl="0" marL="0" rtl="0" algn="l">
              <a:spcBef>
                <a:spcPts val="0"/>
              </a:spcBef>
              <a:spcAft>
                <a:spcPts val="0"/>
              </a:spcAft>
              <a:buNone/>
            </a:pPr>
            <a:r>
              <a:rPr lang="en" sz="1400"/>
              <a:t>OpenStudio-server is a cloud based solution to run parallel model simulations runs in the cloud. The infrastructure can be deployed as a stand alone by individual energy modelers an customized to their needs.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OpenStudio Server Issues</a:t>
            </a:r>
            <a:endParaRPr/>
          </a:p>
        </p:txBody>
      </p:sp>
      <p:sp>
        <p:nvSpPr>
          <p:cNvPr id="105" name="Google Shape;105;p16"/>
          <p:cNvSpPr txBox="1"/>
          <p:nvPr>
            <p:ph type="ctrTitle"/>
          </p:nvPr>
        </p:nvSpPr>
        <p:spPr>
          <a:xfrm>
            <a:off x="345675" y="16635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Issue #1</a:t>
            </a:r>
            <a:endParaRPr sz="1400"/>
          </a:p>
          <a:p>
            <a:pPr indent="0" lvl="0" marL="0" rtl="0" algn="l">
              <a:spcBef>
                <a:spcPts val="0"/>
              </a:spcBef>
              <a:spcAft>
                <a:spcPts val="0"/>
              </a:spcAft>
              <a:buNone/>
            </a:pPr>
            <a:r>
              <a:rPr lang="en" sz="1400"/>
              <a:t>The current OpenStudio-server runs docker swarm and the cloud cluster is setup using individual VMs, VPC subnets, firewall rules using the ruby aws-sdk-gem and can </a:t>
            </a:r>
            <a:r>
              <a:rPr i="1" lang="en" sz="1400"/>
              <a:t>only</a:t>
            </a:r>
            <a:r>
              <a:rPr lang="en" sz="1400"/>
              <a:t> be ran in AWS cloud.</a:t>
            </a:r>
            <a:endParaRPr sz="1400"/>
          </a:p>
        </p:txBody>
      </p:sp>
      <p:sp>
        <p:nvSpPr>
          <p:cNvPr id="106" name="Google Shape;106;p16"/>
          <p:cNvSpPr/>
          <p:nvPr/>
        </p:nvSpPr>
        <p:spPr>
          <a:xfrm>
            <a:off x="2143229" y="3247938"/>
            <a:ext cx="11031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AWS load balancer</a:t>
            </a:r>
            <a:endParaRPr sz="1000">
              <a:solidFill>
                <a:srgbClr val="FFFFFF"/>
              </a:solidFill>
            </a:endParaRPr>
          </a:p>
        </p:txBody>
      </p:sp>
      <p:sp>
        <p:nvSpPr>
          <p:cNvPr id="107" name="Google Shape;107;p16"/>
          <p:cNvSpPr/>
          <p:nvPr/>
        </p:nvSpPr>
        <p:spPr>
          <a:xfrm>
            <a:off x="454625" y="3036313"/>
            <a:ext cx="1148040" cy="8831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Clients</a:t>
            </a:r>
            <a:endParaRPr sz="1000">
              <a:solidFill>
                <a:schemeClr val="lt1"/>
              </a:solidFill>
            </a:endParaRPr>
          </a:p>
        </p:txBody>
      </p:sp>
      <p:cxnSp>
        <p:nvCxnSpPr>
          <p:cNvPr id="108" name="Google Shape;108;p16"/>
          <p:cNvCxnSpPr>
            <a:stCxn id="107" idx="0"/>
            <a:endCxn id="106" idx="1"/>
          </p:cNvCxnSpPr>
          <p:nvPr/>
        </p:nvCxnSpPr>
        <p:spPr>
          <a:xfrm>
            <a:off x="1601708" y="3477871"/>
            <a:ext cx="541500" cy="0"/>
          </a:xfrm>
          <a:prstGeom prst="straightConnector1">
            <a:avLst/>
          </a:prstGeom>
          <a:noFill/>
          <a:ln cap="flat" cmpd="sng" w="9525">
            <a:solidFill>
              <a:srgbClr val="FFFFFF"/>
            </a:solidFill>
            <a:prstDash val="solid"/>
            <a:round/>
            <a:headEnd len="med" w="med" type="none"/>
            <a:tailEnd len="med" w="med" type="none"/>
          </a:ln>
        </p:spPr>
      </p:cxnSp>
      <p:sp>
        <p:nvSpPr>
          <p:cNvPr id="109" name="Google Shape;109;p16"/>
          <p:cNvSpPr/>
          <p:nvPr/>
        </p:nvSpPr>
        <p:spPr>
          <a:xfrm>
            <a:off x="3905007" y="3247913"/>
            <a:ext cx="11031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Web (rails frontend)</a:t>
            </a:r>
            <a:endParaRPr sz="1000">
              <a:solidFill>
                <a:srgbClr val="FFFFFF"/>
              </a:solidFill>
            </a:endParaRPr>
          </a:p>
        </p:txBody>
      </p:sp>
      <p:cxnSp>
        <p:nvCxnSpPr>
          <p:cNvPr id="110" name="Google Shape;110;p16"/>
          <p:cNvCxnSpPr>
            <a:stCxn id="106" idx="3"/>
            <a:endCxn id="109" idx="1"/>
          </p:cNvCxnSpPr>
          <p:nvPr/>
        </p:nvCxnSpPr>
        <p:spPr>
          <a:xfrm>
            <a:off x="3246329" y="3477888"/>
            <a:ext cx="658800" cy="0"/>
          </a:xfrm>
          <a:prstGeom prst="straightConnector1">
            <a:avLst/>
          </a:prstGeom>
          <a:noFill/>
          <a:ln cap="flat" cmpd="sng" w="9525">
            <a:solidFill>
              <a:srgbClr val="FFFFFF"/>
            </a:solidFill>
            <a:prstDash val="solid"/>
            <a:round/>
            <a:headEnd len="med" w="med" type="none"/>
            <a:tailEnd len="med" w="med" type="none"/>
          </a:ln>
        </p:spPr>
      </p:cxnSp>
      <p:sp>
        <p:nvSpPr>
          <p:cNvPr id="111" name="Google Shape;111;p16"/>
          <p:cNvSpPr/>
          <p:nvPr/>
        </p:nvSpPr>
        <p:spPr>
          <a:xfrm>
            <a:off x="5423525" y="40849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Web (rails fronte</a:t>
            </a:r>
            <a:r>
              <a:rPr lang="en" sz="1000">
                <a:solidFill>
                  <a:srgbClr val="FFFFFF"/>
                </a:solidFill>
              </a:rPr>
              <a:t>n</a:t>
            </a:r>
            <a:r>
              <a:rPr lang="en" sz="1000">
                <a:solidFill>
                  <a:srgbClr val="FFFFFF"/>
                </a:solidFill>
              </a:rPr>
              <a:t>d)</a:t>
            </a:r>
            <a:endParaRPr sz="1000">
              <a:solidFill>
                <a:srgbClr val="FFFFFF"/>
              </a:solidFill>
            </a:endParaRPr>
          </a:p>
          <a:p>
            <a:pPr indent="0" lvl="0" marL="0" rtl="0" algn="ctr">
              <a:spcBef>
                <a:spcPts val="0"/>
              </a:spcBef>
              <a:spcAft>
                <a:spcPts val="0"/>
              </a:spcAft>
              <a:buNone/>
            </a:pPr>
            <a:r>
              <a:rPr lang="en" sz="1000">
                <a:solidFill>
                  <a:srgbClr val="FFFFFF"/>
                </a:solidFill>
              </a:rPr>
              <a:t> (back end)</a:t>
            </a:r>
            <a:endParaRPr sz="1000">
              <a:solidFill>
                <a:srgbClr val="FFFFFF"/>
              </a:solidFill>
            </a:endParaRPr>
          </a:p>
        </p:txBody>
      </p:sp>
      <p:sp>
        <p:nvSpPr>
          <p:cNvPr id="112" name="Google Shape;112;p16"/>
          <p:cNvSpPr/>
          <p:nvPr/>
        </p:nvSpPr>
        <p:spPr>
          <a:xfrm>
            <a:off x="6744225" y="40849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rails backend http API</a:t>
            </a:r>
            <a:endParaRPr sz="1000">
              <a:solidFill>
                <a:srgbClr val="FFFFFF"/>
              </a:solidFill>
            </a:endParaRPr>
          </a:p>
        </p:txBody>
      </p:sp>
      <p:sp>
        <p:nvSpPr>
          <p:cNvPr id="113" name="Google Shape;113;p16"/>
          <p:cNvSpPr/>
          <p:nvPr/>
        </p:nvSpPr>
        <p:spPr>
          <a:xfrm>
            <a:off x="5489150" y="24108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Redis</a:t>
            </a:r>
            <a:endParaRPr sz="1000">
              <a:solidFill>
                <a:srgbClr val="FFFFFF"/>
              </a:solidFill>
            </a:endParaRPr>
          </a:p>
        </p:txBody>
      </p:sp>
      <p:sp>
        <p:nvSpPr>
          <p:cNvPr id="114" name="Google Shape;114;p16"/>
          <p:cNvSpPr/>
          <p:nvPr/>
        </p:nvSpPr>
        <p:spPr>
          <a:xfrm>
            <a:off x="6744225" y="24108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MongoDB</a:t>
            </a:r>
            <a:endParaRPr sz="1000">
              <a:solidFill>
                <a:srgbClr val="FFFFFF"/>
              </a:solidFill>
            </a:endParaRPr>
          </a:p>
        </p:txBody>
      </p:sp>
      <p:sp>
        <p:nvSpPr>
          <p:cNvPr id="115" name="Google Shape;115;p16"/>
          <p:cNvSpPr/>
          <p:nvPr/>
        </p:nvSpPr>
        <p:spPr>
          <a:xfrm>
            <a:off x="8371250" y="324792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cxnSp>
        <p:nvCxnSpPr>
          <p:cNvPr id="116" name="Google Shape;116;p16"/>
          <p:cNvCxnSpPr>
            <a:stCxn id="109" idx="3"/>
            <a:endCxn id="115" idx="1"/>
          </p:cNvCxnSpPr>
          <p:nvPr/>
        </p:nvCxnSpPr>
        <p:spPr>
          <a:xfrm>
            <a:off x="5008107" y="3477863"/>
            <a:ext cx="3363000" cy="0"/>
          </a:xfrm>
          <a:prstGeom prst="straightConnector1">
            <a:avLst/>
          </a:prstGeom>
          <a:noFill/>
          <a:ln cap="flat" cmpd="sng" w="9525">
            <a:solidFill>
              <a:srgbClr val="FFFFFF"/>
            </a:solidFill>
            <a:prstDash val="solid"/>
            <a:round/>
            <a:headEnd len="med" w="med" type="none"/>
            <a:tailEnd len="med" w="med" type="none"/>
          </a:ln>
        </p:spPr>
      </p:cxnSp>
      <p:cxnSp>
        <p:nvCxnSpPr>
          <p:cNvPr id="117" name="Google Shape;117;p16"/>
          <p:cNvCxnSpPr>
            <a:stCxn id="113" idx="2"/>
            <a:endCxn id="112" idx="0"/>
          </p:cNvCxnSpPr>
          <p:nvPr/>
        </p:nvCxnSpPr>
        <p:spPr>
          <a:xfrm>
            <a:off x="6082400" y="2870775"/>
            <a:ext cx="1255200" cy="1214100"/>
          </a:xfrm>
          <a:prstGeom prst="straightConnector1">
            <a:avLst/>
          </a:prstGeom>
          <a:noFill/>
          <a:ln cap="flat" cmpd="sng" w="9525">
            <a:solidFill>
              <a:schemeClr val="lt1"/>
            </a:solidFill>
            <a:prstDash val="solid"/>
            <a:round/>
            <a:headEnd len="med" w="med" type="none"/>
            <a:tailEnd len="med" w="med" type="none"/>
          </a:ln>
        </p:spPr>
      </p:cxnSp>
      <p:cxnSp>
        <p:nvCxnSpPr>
          <p:cNvPr id="118" name="Google Shape;118;p16"/>
          <p:cNvCxnSpPr>
            <a:endCxn id="114" idx="2"/>
          </p:cNvCxnSpPr>
          <p:nvPr/>
        </p:nvCxnSpPr>
        <p:spPr>
          <a:xfrm flipH="1" rot="10800000">
            <a:off x="6018075" y="2870775"/>
            <a:ext cx="1319400" cy="1214100"/>
          </a:xfrm>
          <a:prstGeom prst="straightConnector1">
            <a:avLst/>
          </a:prstGeom>
          <a:noFill/>
          <a:ln cap="flat" cmpd="sng" w="9525">
            <a:solidFill>
              <a:schemeClr val="lt1"/>
            </a:solidFill>
            <a:prstDash val="solid"/>
            <a:round/>
            <a:headEnd len="med" w="med" type="none"/>
            <a:tailEnd len="med" w="med" type="none"/>
          </a:ln>
        </p:spPr>
      </p:cxnSp>
      <p:sp>
        <p:nvSpPr>
          <p:cNvPr id="119" name="Google Shape;119;p16"/>
          <p:cNvSpPr/>
          <p:nvPr/>
        </p:nvSpPr>
        <p:spPr>
          <a:xfrm>
            <a:off x="8371250" y="384577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sp>
        <p:nvSpPr>
          <p:cNvPr id="120" name="Google Shape;120;p16"/>
          <p:cNvSpPr/>
          <p:nvPr/>
        </p:nvSpPr>
        <p:spPr>
          <a:xfrm>
            <a:off x="8371250" y="265007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cxnSp>
        <p:nvCxnSpPr>
          <p:cNvPr id="121" name="Google Shape;121;p16"/>
          <p:cNvCxnSpPr>
            <a:endCxn id="120" idx="1"/>
          </p:cNvCxnSpPr>
          <p:nvPr/>
        </p:nvCxnSpPr>
        <p:spPr>
          <a:xfrm flipH="1" rot="10800000">
            <a:off x="6702050" y="2880025"/>
            <a:ext cx="1669200" cy="569400"/>
          </a:xfrm>
          <a:prstGeom prst="straightConnector1">
            <a:avLst/>
          </a:prstGeom>
          <a:noFill/>
          <a:ln cap="flat" cmpd="sng" w="9525">
            <a:solidFill>
              <a:schemeClr val="lt1"/>
            </a:solidFill>
            <a:prstDash val="solid"/>
            <a:round/>
            <a:headEnd len="med" w="med" type="none"/>
            <a:tailEnd len="med" w="med" type="none"/>
          </a:ln>
        </p:spPr>
      </p:cxnSp>
      <p:cxnSp>
        <p:nvCxnSpPr>
          <p:cNvPr id="122" name="Google Shape;122;p16"/>
          <p:cNvCxnSpPr>
            <a:endCxn id="119" idx="1"/>
          </p:cNvCxnSpPr>
          <p:nvPr/>
        </p:nvCxnSpPr>
        <p:spPr>
          <a:xfrm>
            <a:off x="6702050" y="3477825"/>
            <a:ext cx="1669200" cy="5979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OpenStudio Server </a:t>
            </a:r>
            <a:r>
              <a:rPr lang="en"/>
              <a:t>Issues</a:t>
            </a:r>
            <a:endParaRPr/>
          </a:p>
        </p:txBody>
      </p:sp>
      <p:sp>
        <p:nvSpPr>
          <p:cNvPr id="128" name="Google Shape;128;p17"/>
          <p:cNvSpPr txBox="1"/>
          <p:nvPr>
            <p:ph type="ctrTitle"/>
          </p:nvPr>
        </p:nvSpPr>
        <p:spPr>
          <a:xfrm>
            <a:off x="345675" y="16635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Issue #2</a:t>
            </a:r>
            <a:endParaRPr sz="1400"/>
          </a:p>
          <a:p>
            <a:pPr indent="0" lvl="0" marL="0" rtl="0" algn="l">
              <a:spcBef>
                <a:spcPts val="0"/>
              </a:spcBef>
              <a:spcAft>
                <a:spcPts val="0"/>
              </a:spcAft>
              <a:buNone/>
            </a:pPr>
            <a:r>
              <a:rPr lang="en" sz="1400"/>
              <a:t>Workers pods can not dynamically scale (only static assignment on startup). Waste of compute resources when not using.</a:t>
            </a:r>
            <a:endParaRPr sz="1400"/>
          </a:p>
        </p:txBody>
      </p:sp>
      <p:sp>
        <p:nvSpPr>
          <p:cNvPr id="129" name="Google Shape;129;p17"/>
          <p:cNvSpPr/>
          <p:nvPr/>
        </p:nvSpPr>
        <p:spPr>
          <a:xfrm>
            <a:off x="2143229" y="3247938"/>
            <a:ext cx="11031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AWS load balancer</a:t>
            </a:r>
            <a:endParaRPr sz="1000">
              <a:solidFill>
                <a:srgbClr val="FFFFFF"/>
              </a:solidFill>
            </a:endParaRPr>
          </a:p>
        </p:txBody>
      </p:sp>
      <p:sp>
        <p:nvSpPr>
          <p:cNvPr id="130" name="Google Shape;130;p17"/>
          <p:cNvSpPr/>
          <p:nvPr/>
        </p:nvSpPr>
        <p:spPr>
          <a:xfrm>
            <a:off x="454625" y="3036313"/>
            <a:ext cx="1148040" cy="8831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Clients</a:t>
            </a:r>
            <a:endParaRPr sz="1000">
              <a:solidFill>
                <a:schemeClr val="lt1"/>
              </a:solidFill>
            </a:endParaRPr>
          </a:p>
        </p:txBody>
      </p:sp>
      <p:cxnSp>
        <p:nvCxnSpPr>
          <p:cNvPr id="131" name="Google Shape;131;p17"/>
          <p:cNvCxnSpPr>
            <a:stCxn id="130" idx="0"/>
            <a:endCxn id="129" idx="1"/>
          </p:cNvCxnSpPr>
          <p:nvPr/>
        </p:nvCxnSpPr>
        <p:spPr>
          <a:xfrm>
            <a:off x="1601708" y="3477871"/>
            <a:ext cx="541500" cy="0"/>
          </a:xfrm>
          <a:prstGeom prst="straightConnector1">
            <a:avLst/>
          </a:prstGeom>
          <a:noFill/>
          <a:ln cap="flat" cmpd="sng" w="9525">
            <a:solidFill>
              <a:srgbClr val="FFFFFF"/>
            </a:solidFill>
            <a:prstDash val="solid"/>
            <a:round/>
            <a:headEnd len="med" w="med" type="none"/>
            <a:tailEnd len="med" w="med" type="none"/>
          </a:ln>
        </p:spPr>
      </p:cxnSp>
      <p:sp>
        <p:nvSpPr>
          <p:cNvPr id="132" name="Google Shape;132;p17"/>
          <p:cNvSpPr/>
          <p:nvPr/>
        </p:nvSpPr>
        <p:spPr>
          <a:xfrm>
            <a:off x="3905007" y="3247913"/>
            <a:ext cx="11031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Web (rails frontend)</a:t>
            </a:r>
            <a:endParaRPr sz="1000">
              <a:solidFill>
                <a:srgbClr val="FFFFFF"/>
              </a:solidFill>
            </a:endParaRPr>
          </a:p>
        </p:txBody>
      </p:sp>
      <p:cxnSp>
        <p:nvCxnSpPr>
          <p:cNvPr id="133" name="Google Shape;133;p17"/>
          <p:cNvCxnSpPr>
            <a:stCxn id="129" idx="3"/>
            <a:endCxn id="132" idx="1"/>
          </p:cNvCxnSpPr>
          <p:nvPr/>
        </p:nvCxnSpPr>
        <p:spPr>
          <a:xfrm>
            <a:off x="3246329" y="3477888"/>
            <a:ext cx="658800" cy="0"/>
          </a:xfrm>
          <a:prstGeom prst="straightConnector1">
            <a:avLst/>
          </a:prstGeom>
          <a:noFill/>
          <a:ln cap="flat" cmpd="sng" w="9525">
            <a:solidFill>
              <a:srgbClr val="FFFFFF"/>
            </a:solidFill>
            <a:prstDash val="solid"/>
            <a:round/>
            <a:headEnd len="med" w="med" type="none"/>
            <a:tailEnd len="med" w="med" type="none"/>
          </a:ln>
        </p:spPr>
      </p:cxnSp>
      <p:sp>
        <p:nvSpPr>
          <p:cNvPr id="134" name="Google Shape;134;p17"/>
          <p:cNvSpPr/>
          <p:nvPr/>
        </p:nvSpPr>
        <p:spPr>
          <a:xfrm>
            <a:off x="5423525" y="40849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Web (rails frontend)</a:t>
            </a:r>
            <a:endParaRPr sz="1000">
              <a:solidFill>
                <a:srgbClr val="FFFFFF"/>
              </a:solidFill>
            </a:endParaRPr>
          </a:p>
          <a:p>
            <a:pPr indent="0" lvl="0" marL="0" rtl="0" algn="ctr">
              <a:spcBef>
                <a:spcPts val="0"/>
              </a:spcBef>
              <a:spcAft>
                <a:spcPts val="0"/>
              </a:spcAft>
              <a:buNone/>
            </a:pPr>
            <a:r>
              <a:rPr lang="en" sz="1000">
                <a:solidFill>
                  <a:srgbClr val="FFFFFF"/>
                </a:solidFill>
              </a:rPr>
              <a:t> (back end)</a:t>
            </a:r>
            <a:endParaRPr sz="1000">
              <a:solidFill>
                <a:srgbClr val="FFFFFF"/>
              </a:solidFill>
            </a:endParaRPr>
          </a:p>
        </p:txBody>
      </p:sp>
      <p:sp>
        <p:nvSpPr>
          <p:cNvPr id="135" name="Google Shape;135;p17"/>
          <p:cNvSpPr/>
          <p:nvPr/>
        </p:nvSpPr>
        <p:spPr>
          <a:xfrm>
            <a:off x="6744225" y="40849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rails backend http API</a:t>
            </a:r>
            <a:endParaRPr sz="1000">
              <a:solidFill>
                <a:srgbClr val="FFFFFF"/>
              </a:solidFill>
            </a:endParaRPr>
          </a:p>
        </p:txBody>
      </p:sp>
      <p:sp>
        <p:nvSpPr>
          <p:cNvPr id="136" name="Google Shape;136;p17"/>
          <p:cNvSpPr/>
          <p:nvPr/>
        </p:nvSpPr>
        <p:spPr>
          <a:xfrm>
            <a:off x="5489150" y="24108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Redis</a:t>
            </a:r>
            <a:endParaRPr sz="1000">
              <a:solidFill>
                <a:srgbClr val="FFFFFF"/>
              </a:solidFill>
            </a:endParaRPr>
          </a:p>
        </p:txBody>
      </p:sp>
      <p:sp>
        <p:nvSpPr>
          <p:cNvPr id="137" name="Google Shape;137;p17"/>
          <p:cNvSpPr/>
          <p:nvPr/>
        </p:nvSpPr>
        <p:spPr>
          <a:xfrm>
            <a:off x="6744225" y="24108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MongoDB</a:t>
            </a:r>
            <a:endParaRPr sz="1000">
              <a:solidFill>
                <a:srgbClr val="FFFFFF"/>
              </a:solidFill>
            </a:endParaRPr>
          </a:p>
        </p:txBody>
      </p:sp>
      <p:sp>
        <p:nvSpPr>
          <p:cNvPr id="138" name="Google Shape;138;p17"/>
          <p:cNvSpPr/>
          <p:nvPr/>
        </p:nvSpPr>
        <p:spPr>
          <a:xfrm>
            <a:off x="8371250" y="3247925"/>
            <a:ext cx="658800" cy="459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cxnSp>
        <p:nvCxnSpPr>
          <p:cNvPr id="139" name="Google Shape;139;p17"/>
          <p:cNvCxnSpPr>
            <a:stCxn id="132" idx="3"/>
            <a:endCxn id="138" idx="1"/>
          </p:cNvCxnSpPr>
          <p:nvPr/>
        </p:nvCxnSpPr>
        <p:spPr>
          <a:xfrm>
            <a:off x="5008107" y="3477863"/>
            <a:ext cx="3363000" cy="0"/>
          </a:xfrm>
          <a:prstGeom prst="straightConnector1">
            <a:avLst/>
          </a:prstGeom>
          <a:noFill/>
          <a:ln cap="flat" cmpd="sng" w="9525">
            <a:solidFill>
              <a:srgbClr val="FFFFFF"/>
            </a:solidFill>
            <a:prstDash val="solid"/>
            <a:round/>
            <a:headEnd len="med" w="med" type="none"/>
            <a:tailEnd len="med" w="med" type="none"/>
          </a:ln>
        </p:spPr>
      </p:cxnSp>
      <p:cxnSp>
        <p:nvCxnSpPr>
          <p:cNvPr id="140" name="Google Shape;140;p17"/>
          <p:cNvCxnSpPr>
            <a:stCxn id="136" idx="2"/>
            <a:endCxn id="135" idx="0"/>
          </p:cNvCxnSpPr>
          <p:nvPr/>
        </p:nvCxnSpPr>
        <p:spPr>
          <a:xfrm>
            <a:off x="6082400" y="2870775"/>
            <a:ext cx="1255200" cy="1214100"/>
          </a:xfrm>
          <a:prstGeom prst="straightConnector1">
            <a:avLst/>
          </a:prstGeom>
          <a:noFill/>
          <a:ln cap="flat" cmpd="sng" w="9525">
            <a:solidFill>
              <a:schemeClr val="lt1"/>
            </a:solidFill>
            <a:prstDash val="solid"/>
            <a:round/>
            <a:headEnd len="med" w="med" type="none"/>
            <a:tailEnd len="med" w="med" type="none"/>
          </a:ln>
        </p:spPr>
      </p:cxnSp>
      <p:cxnSp>
        <p:nvCxnSpPr>
          <p:cNvPr id="141" name="Google Shape;141;p17"/>
          <p:cNvCxnSpPr>
            <a:endCxn id="137" idx="2"/>
          </p:cNvCxnSpPr>
          <p:nvPr/>
        </p:nvCxnSpPr>
        <p:spPr>
          <a:xfrm flipH="1" rot="10800000">
            <a:off x="6018075" y="2870775"/>
            <a:ext cx="1319400" cy="1214100"/>
          </a:xfrm>
          <a:prstGeom prst="straightConnector1">
            <a:avLst/>
          </a:prstGeom>
          <a:noFill/>
          <a:ln cap="flat" cmpd="sng" w="9525">
            <a:solidFill>
              <a:schemeClr val="lt1"/>
            </a:solidFill>
            <a:prstDash val="solid"/>
            <a:round/>
            <a:headEnd len="med" w="med" type="none"/>
            <a:tailEnd len="med" w="med" type="none"/>
          </a:ln>
        </p:spPr>
      </p:cxnSp>
      <p:sp>
        <p:nvSpPr>
          <p:cNvPr id="142" name="Google Shape;142;p17"/>
          <p:cNvSpPr/>
          <p:nvPr/>
        </p:nvSpPr>
        <p:spPr>
          <a:xfrm>
            <a:off x="8371250" y="3845775"/>
            <a:ext cx="658800" cy="459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sp>
        <p:nvSpPr>
          <p:cNvPr id="143" name="Google Shape;143;p17"/>
          <p:cNvSpPr/>
          <p:nvPr/>
        </p:nvSpPr>
        <p:spPr>
          <a:xfrm>
            <a:off x="8371250" y="2650075"/>
            <a:ext cx="658800" cy="459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cxnSp>
        <p:nvCxnSpPr>
          <p:cNvPr id="144" name="Google Shape;144;p17"/>
          <p:cNvCxnSpPr>
            <a:endCxn id="143" idx="1"/>
          </p:cNvCxnSpPr>
          <p:nvPr/>
        </p:nvCxnSpPr>
        <p:spPr>
          <a:xfrm flipH="1" rot="10800000">
            <a:off x="6702050" y="2880025"/>
            <a:ext cx="1669200" cy="569400"/>
          </a:xfrm>
          <a:prstGeom prst="straightConnector1">
            <a:avLst/>
          </a:prstGeom>
          <a:noFill/>
          <a:ln cap="flat" cmpd="sng" w="9525">
            <a:solidFill>
              <a:schemeClr val="lt1"/>
            </a:solidFill>
            <a:prstDash val="solid"/>
            <a:round/>
            <a:headEnd len="med" w="med" type="none"/>
            <a:tailEnd len="med" w="med" type="none"/>
          </a:ln>
        </p:spPr>
      </p:cxnSp>
      <p:cxnSp>
        <p:nvCxnSpPr>
          <p:cNvPr id="145" name="Google Shape;145;p17"/>
          <p:cNvCxnSpPr>
            <a:endCxn id="142" idx="1"/>
          </p:cNvCxnSpPr>
          <p:nvPr/>
        </p:nvCxnSpPr>
        <p:spPr>
          <a:xfrm>
            <a:off x="6702050" y="3477825"/>
            <a:ext cx="1669200" cy="5979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8"/>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OpenStudio Server </a:t>
            </a:r>
            <a:r>
              <a:rPr lang="en"/>
              <a:t>Issues</a:t>
            </a:r>
            <a:endParaRPr/>
          </a:p>
        </p:txBody>
      </p:sp>
      <p:sp>
        <p:nvSpPr>
          <p:cNvPr id="151" name="Google Shape;151;p18"/>
          <p:cNvSpPr txBox="1"/>
          <p:nvPr>
            <p:ph type="ctrTitle"/>
          </p:nvPr>
        </p:nvSpPr>
        <p:spPr>
          <a:xfrm>
            <a:off x="345675" y="16635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Issue #3</a:t>
            </a:r>
            <a:endParaRPr sz="1400"/>
          </a:p>
          <a:p>
            <a:pPr indent="0" lvl="0" marL="0" rtl="0" algn="l">
              <a:spcBef>
                <a:spcPts val="0"/>
              </a:spcBef>
              <a:spcAft>
                <a:spcPts val="0"/>
              </a:spcAft>
              <a:buNone/>
            </a:pPr>
            <a:r>
              <a:rPr lang="en" sz="1400"/>
              <a:t>Bottleneck between rails back-end API and worker response due to large data exchange. Leads to data loss and or API non-responsive state. Due to API processing, network bandwidth under very large simulation with large data sets.</a:t>
            </a:r>
            <a:endParaRPr sz="1400"/>
          </a:p>
        </p:txBody>
      </p:sp>
      <p:sp>
        <p:nvSpPr>
          <p:cNvPr id="152" name="Google Shape;152;p18"/>
          <p:cNvSpPr/>
          <p:nvPr/>
        </p:nvSpPr>
        <p:spPr>
          <a:xfrm>
            <a:off x="2143229" y="3247938"/>
            <a:ext cx="11031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AWS load balancer</a:t>
            </a:r>
            <a:endParaRPr sz="1000">
              <a:solidFill>
                <a:srgbClr val="FFFFFF"/>
              </a:solidFill>
            </a:endParaRPr>
          </a:p>
        </p:txBody>
      </p:sp>
      <p:sp>
        <p:nvSpPr>
          <p:cNvPr id="153" name="Google Shape;153;p18"/>
          <p:cNvSpPr/>
          <p:nvPr/>
        </p:nvSpPr>
        <p:spPr>
          <a:xfrm>
            <a:off x="454625" y="3036313"/>
            <a:ext cx="1148040" cy="8831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Clients</a:t>
            </a:r>
            <a:endParaRPr sz="1000">
              <a:solidFill>
                <a:schemeClr val="lt1"/>
              </a:solidFill>
            </a:endParaRPr>
          </a:p>
        </p:txBody>
      </p:sp>
      <p:cxnSp>
        <p:nvCxnSpPr>
          <p:cNvPr id="154" name="Google Shape;154;p18"/>
          <p:cNvCxnSpPr>
            <a:stCxn id="153" idx="0"/>
            <a:endCxn id="152" idx="1"/>
          </p:cNvCxnSpPr>
          <p:nvPr/>
        </p:nvCxnSpPr>
        <p:spPr>
          <a:xfrm>
            <a:off x="1601708" y="3477871"/>
            <a:ext cx="541500" cy="0"/>
          </a:xfrm>
          <a:prstGeom prst="straightConnector1">
            <a:avLst/>
          </a:prstGeom>
          <a:noFill/>
          <a:ln cap="flat" cmpd="sng" w="9525">
            <a:solidFill>
              <a:srgbClr val="FFFFFF"/>
            </a:solidFill>
            <a:prstDash val="solid"/>
            <a:round/>
            <a:headEnd len="med" w="med" type="none"/>
            <a:tailEnd len="med" w="med" type="none"/>
          </a:ln>
        </p:spPr>
      </p:cxnSp>
      <p:sp>
        <p:nvSpPr>
          <p:cNvPr id="155" name="Google Shape;155;p18"/>
          <p:cNvSpPr/>
          <p:nvPr/>
        </p:nvSpPr>
        <p:spPr>
          <a:xfrm>
            <a:off x="3905007" y="3247913"/>
            <a:ext cx="11031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Web (rails frontend)</a:t>
            </a:r>
            <a:endParaRPr sz="1000">
              <a:solidFill>
                <a:srgbClr val="FFFFFF"/>
              </a:solidFill>
            </a:endParaRPr>
          </a:p>
        </p:txBody>
      </p:sp>
      <p:cxnSp>
        <p:nvCxnSpPr>
          <p:cNvPr id="156" name="Google Shape;156;p18"/>
          <p:cNvCxnSpPr>
            <a:stCxn id="152" idx="3"/>
            <a:endCxn id="155" idx="1"/>
          </p:cNvCxnSpPr>
          <p:nvPr/>
        </p:nvCxnSpPr>
        <p:spPr>
          <a:xfrm>
            <a:off x="3246329" y="3477888"/>
            <a:ext cx="658800" cy="0"/>
          </a:xfrm>
          <a:prstGeom prst="straightConnector1">
            <a:avLst/>
          </a:prstGeom>
          <a:noFill/>
          <a:ln cap="flat" cmpd="sng" w="9525">
            <a:solidFill>
              <a:srgbClr val="FFFFFF"/>
            </a:solidFill>
            <a:prstDash val="solid"/>
            <a:round/>
            <a:headEnd len="med" w="med" type="none"/>
            <a:tailEnd len="med" w="med" type="none"/>
          </a:ln>
        </p:spPr>
      </p:cxnSp>
      <p:sp>
        <p:nvSpPr>
          <p:cNvPr id="157" name="Google Shape;157;p18"/>
          <p:cNvSpPr/>
          <p:nvPr/>
        </p:nvSpPr>
        <p:spPr>
          <a:xfrm>
            <a:off x="5423525" y="40849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Web (rails frontend)</a:t>
            </a:r>
            <a:endParaRPr sz="1000">
              <a:solidFill>
                <a:srgbClr val="FFFFFF"/>
              </a:solidFill>
            </a:endParaRPr>
          </a:p>
          <a:p>
            <a:pPr indent="0" lvl="0" marL="0" rtl="0" algn="ctr">
              <a:spcBef>
                <a:spcPts val="0"/>
              </a:spcBef>
              <a:spcAft>
                <a:spcPts val="0"/>
              </a:spcAft>
              <a:buNone/>
            </a:pPr>
            <a:r>
              <a:rPr lang="en" sz="1000">
                <a:solidFill>
                  <a:srgbClr val="FFFFFF"/>
                </a:solidFill>
              </a:rPr>
              <a:t> (back end)</a:t>
            </a:r>
            <a:endParaRPr sz="1000">
              <a:solidFill>
                <a:srgbClr val="FFFFFF"/>
              </a:solidFill>
            </a:endParaRPr>
          </a:p>
        </p:txBody>
      </p:sp>
      <p:sp>
        <p:nvSpPr>
          <p:cNvPr id="158" name="Google Shape;158;p18"/>
          <p:cNvSpPr/>
          <p:nvPr/>
        </p:nvSpPr>
        <p:spPr>
          <a:xfrm>
            <a:off x="6744225" y="4084975"/>
            <a:ext cx="1186500" cy="459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rails backend http API</a:t>
            </a:r>
            <a:endParaRPr sz="1000">
              <a:solidFill>
                <a:srgbClr val="FFFFFF"/>
              </a:solidFill>
            </a:endParaRPr>
          </a:p>
        </p:txBody>
      </p:sp>
      <p:sp>
        <p:nvSpPr>
          <p:cNvPr id="159" name="Google Shape;159;p18"/>
          <p:cNvSpPr/>
          <p:nvPr/>
        </p:nvSpPr>
        <p:spPr>
          <a:xfrm>
            <a:off x="5489150" y="24108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Redis</a:t>
            </a:r>
            <a:endParaRPr sz="1000">
              <a:solidFill>
                <a:srgbClr val="FFFFFF"/>
              </a:solidFill>
            </a:endParaRPr>
          </a:p>
        </p:txBody>
      </p:sp>
      <p:sp>
        <p:nvSpPr>
          <p:cNvPr id="160" name="Google Shape;160;p18"/>
          <p:cNvSpPr/>
          <p:nvPr/>
        </p:nvSpPr>
        <p:spPr>
          <a:xfrm>
            <a:off x="6744225" y="2410875"/>
            <a:ext cx="11865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MongoDB</a:t>
            </a:r>
            <a:endParaRPr sz="1000">
              <a:solidFill>
                <a:srgbClr val="FFFFFF"/>
              </a:solidFill>
            </a:endParaRPr>
          </a:p>
        </p:txBody>
      </p:sp>
      <p:sp>
        <p:nvSpPr>
          <p:cNvPr id="161" name="Google Shape;161;p18"/>
          <p:cNvSpPr/>
          <p:nvPr/>
        </p:nvSpPr>
        <p:spPr>
          <a:xfrm>
            <a:off x="8371250" y="324792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cxnSp>
        <p:nvCxnSpPr>
          <p:cNvPr id="162" name="Google Shape;162;p18"/>
          <p:cNvCxnSpPr>
            <a:stCxn id="155" idx="3"/>
            <a:endCxn id="161" idx="1"/>
          </p:cNvCxnSpPr>
          <p:nvPr/>
        </p:nvCxnSpPr>
        <p:spPr>
          <a:xfrm>
            <a:off x="5008107" y="3477863"/>
            <a:ext cx="3363000" cy="0"/>
          </a:xfrm>
          <a:prstGeom prst="straightConnector1">
            <a:avLst/>
          </a:prstGeom>
          <a:noFill/>
          <a:ln cap="flat" cmpd="sng" w="9525">
            <a:solidFill>
              <a:srgbClr val="FFFFFF"/>
            </a:solidFill>
            <a:prstDash val="solid"/>
            <a:round/>
            <a:headEnd len="med" w="med" type="none"/>
            <a:tailEnd len="med" w="med" type="none"/>
          </a:ln>
        </p:spPr>
      </p:cxnSp>
      <p:cxnSp>
        <p:nvCxnSpPr>
          <p:cNvPr id="163" name="Google Shape;163;p18"/>
          <p:cNvCxnSpPr>
            <a:stCxn id="159" idx="2"/>
            <a:endCxn id="158" idx="0"/>
          </p:cNvCxnSpPr>
          <p:nvPr/>
        </p:nvCxnSpPr>
        <p:spPr>
          <a:xfrm>
            <a:off x="6082400" y="2870775"/>
            <a:ext cx="1255200" cy="1214100"/>
          </a:xfrm>
          <a:prstGeom prst="straightConnector1">
            <a:avLst/>
          </a:prstGeom>
          <a:noFill/>
          <a:ln cap="flat" cmpd="sng" w="9525">
            <a:solidFill>
              <a:schemeClr val="lt1"/>
            </a:solidFill>
            <a:prstDash val="solid"/>
            <a:round/>
            <a:headEnd len="med" w="med" type="none"/>
            <a:tailEnd len="med" w="med" type="none"/>
          </a:ln>
        </p:spPr>
      </p:cxnSp>
      <p:cxnSp>
        <p:nvCxnSpPr>
          <p:cNvPr id="164" name="Google Shape;164;p18"/>
          <p:cNvCxnSpPr>
            <a:endCxn id="160" idx="2"/>
          </p:cNvCxnSpPr>
          <p:nvPr/>
        </p:nvCxnSpPr>
        <p:spPr>
          <a:xfrm flipH="1" rot="10800000">
            <a:off x="6018075" y="2870775"/>
            <a:ext cx="1319400" cy="1214100"/>
          </a:xfrm>
          <a:prstGeom prst="straightConnector1">
            <a:avLst/>
          </a:prstGeom>
          <a:noFill/>
          <a:ln cap="flat" cmpd="sng" w="9525">
            <a:solidFill>
              <a:schemeClr val="lt1"/>
            </a:solidFill>
            <a:prstDash val="solid"/>
            <a:round/>
            <a:headEnd len="med" w="med" type="none"/>
            <a:tailEnd len="med" w="med" type="none"/>
          </a:ln>
        </p:spPr>
      </p:cxnSp>
      <p:sp>
        <p:nvSpPr>
          <p:cNvPr id="165" name="Google Shape;165;p18"/>
          <p:cNvSpPr/>
          <p:nvPr/>
        </p:nvSpPr>
        <p:spPr>
          <a:xfrm>
            <a:off x="8371250" y="384577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sp>
        <p:nvSpPr>
          <p:cNvPr id="166" name="Google Shape;166;p18"/>
          <p:cNvSpPr/>
          <p:nvPr/>
        </p:nvSpPr>
        <p:spPr>
          <a:xfrm>
            <a:off x="8371250" y="2650075"/>
            <a:ext cx="6588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Worker</a:t>
            </a:r>
            <a:endParaRPr sz="1000">
              <a:solidFill>
                <a:srgbClr val="FFFFFF"/>
              </a:solidFill>
            </a:endParaRPr>
          </a:p>
        </p:txBody>
      </p:sp>
      <p:cxnSp>
        <p:nvCxnSpPr>
          <p:cNvPr id="167" name="Google Shape;167;p18"/>
          <p:cNvCxnSpPr>
            <a:endCxn id="166" idx="1"/>
          </p:cNvCxnSpPr>
          <p:nvPr/>
        </p:nvCxnSpPr>
        <p:spPr>
          <a:xfrm flipH="1" rot="10800000">
            <a:off x="6702050" y="2880025"/>
            <a:ext cx="1669200" cy="569400"/>
          </a:xfrm>
          <a:prstGeom prst="straightConnector1">
            <a:avLst/>
          </a:prstGeom>
          <a:noFill/>
          <a:ln cap="flat" cmpd="sng" w="9525">
            <a:solidFill>
              <a:schemeClr val="lt1"/>
            </a:solidFill>
            <a:prstDash val="solid"/>
            <a:round/>
            <a:headEnd len="med" w="med" type="none"/>
            <a:tailEnd len="med" w="med" type="none"/>
          </a:ln>
        </p:spPr>
      </p:cxnSp>
      <p:cxnSp>
        <p:nvCxnSpPr>
          <p:cNvPr id="168" name="Google Shape;168;p18"/>
          <p:cNvCxnSpPr>
            <a:endCxn id="165" idx="1"/>
          </p:cNvCxnSpPr>
          <p:nvPr/>
        </p:nvCxnSpPr>
        <p:spPr>
          <a:xfrm>
            <a:off x="6702050" y="3477825"/>
            <a:ext cx="1669200" cy="5979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OpenStudio Server Solutions</a:t>
            </a:r>
            <a:endParaRPr/>
          </a:p>
        </p:txBody>
      </p:sp>
      <p:sp>
        <p:nvSpPr>
          <p:cNvPr id="174" name="Google Shape;174;p19"/>
          <p:cNvSpPr txBox="1"/>
          <p:nvPr>
            <p:ph type="ctrTitle"/>
          </p:nvPr>
        </p:nvSpPr>
        <p:spPr>
          <a:xfrm>
            <a:off x="345675" y="16635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Issue #1</a:t>
            </a:r>
            <a:endParaRPr sz="1400"/>
          </a:p>
          <a:p>
            <a:pPr indent="0" lvl="0" marL="0" rtl="0" algn="l">
              <a:spcBef>
                <a:spcPts val="0"/>
              </a:spcBef>
              <a:spcAft>
                <a:spcPts val="0"/>
              </a:spcAft>
              <a:buNone/>
            </a:pPr>
            <a:r>
              <a:rPr lang="en" sz="1400"/>
              <a:t>The current OpenStudio-server runs docker swarm and the cloud cluster is setup using individual VMs, VPC subnets, firewall rules using the ruby aws-sdk-gem and can </a:t>
            </a:r>
            <a:r>
              <a:rPr i="1" lang="en" sz="1400"/>
              <a:t>only</a:t>
            </a:r>
            <a:r>
              <a:rPr lang="en" sz="1400"/>
              <a:t> be ran in AWS cloud.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Proposed Solution</a:t>
            </a:r>
            <a:endParaRPr sz="1400"/>
          </a:p>
          <a:p>
            <a:pPr indent="0" lvl="0" marL="0" rtl="0" algn="l">
              <a:spcBef>
                <a:spcPts val="0"/>
              </a:spcBef>
              <a:spcAft>
                <a:spcPts val="0"/>
              </a:spcAft>
              <a:buNone/>
            </a:pPr>
            <a:r>
              <a:rPr lang="en" sz="1400"/>
              <a:t>Convert existing cluster to use Kubernetes and package with helm chart. This provided a agnostic approach so clients can deploy to most cloud providers that support Kubernetes (AWS, Google, Azure).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OpenStudio Server Solutions</a:t>
            </a:r>
            <a:endParaRPr/>
          </a:p>
        </p:txBody>
      </p:sp>
      <p:sp>
        <p:nvSpPr>
          <p:cNvPr id="180" name="Google Shape;180;p20"/>
          <p:cNvSpPr txBox="1"/>
          <p:nvPr>
            <p:ph type="ctrTitle"/>
          </p:nvPr>
        </p:nvSpPr>
        <p:spPr>
          <a:xfrm>
            <a:off x="345675" y="16635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Issue #2</a:t>
            </a:r>
            <a:endParaRPr sz="1400"/>
          </a:p>
          <a:p>
            <a:pPr indent="0" lvl="0" marL="0" rtl="0" algn="l">
              <a:spcBef>
                <a:spcPts val="0"/>
              </a:spcBef>
              <a:spcAft>
                <a:spcPts val="0"/>
              </a:spcAft>
              <a:buNone/>
            </a:pPr>
            <a:r>
              <a:rPr lang="en" sz="1400"/>
              <a:t>Workers pods can not dynamically scale (only static assignment on startup). Waste of compute resources when not using.</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Proposed Solution</a:t>
            </a:r>
            <a:endParaRPr sz="1400"/>
          </a:p>
          <a:p>
            <a:pPr indent="0" lvl="0" marL="0" rtl="0" algn="l">
              <a:spcBef>
                <a:spcPts val="0"/>
              </a:spcBef>
              <a:spcAft>
                <a:spcPts val="0"/>
              </a:spcAft>
              <a:buNone/>
            </a:pPr>
            <a:r>
              <a:rPr lang="en" sz="1400"/>
              <a:t>Leverage Kubernetes built-in auto scaling feature and create a horizontally auto-scale worker deployment and use CPU as threshold to scale and expand node size upon trigger.  </a:t>
            </a:r>
            <a:endParaRPr sz="1400"/>
          </a:p>
        </p:txBody>
      </p:sp>
      <p:sp>
        <p:nvSpPr>
          <p:cNvPr id="181" name="Google Shape;181;p20"/>
          <p:cNvSpPr/>
          <p:nvPr/>
        </p:nvSpPr>
        <p:spPr>
          <a:xfrm>
            <a:off x="2600100" y="4077300"/>
            <a:ext cx="658800" cy="459900"/>
          </a:xfrm>
          <a:prstGeom prst="rect">
            <a:avLst/>
          </a:prstGeom>
          <a:solidFill>
            <a:srgbClr val="00FF00"/>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FF"/>
                </a:solidFill>
              </a:rPr>
              <a:t>Worker</a:t>
            </a:r>
            <a:endParaRPr sz="1000">
              <a:solidFill>
                <a:srgbClr val="0000FF"/>
              </a:solidFill>
            </a:endParaRPr>
          </a:p>
        </p:txBody>
      </p:sp>
      <p:sp>
        <p:nvSpPr>
          <p:cNvPr id="182" name="Google Shape;182;p20"/>
          <p:cNvSpPr/>
          <p:nvPr/>
        </p:nvSpPr>
        <p:spPr>
          <a:xfrm>
            <a:off x="3416625" y="4077300"/>
            <a:ext cx="658800" cy="459900"/>
          </a:xfrm>
          <a:prstGeom prst="rect">
            <a:avLst/>
          </a:prstGeom>
          <a:solidFill>
            <a:srgbClr val="00FF00"/>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FF"/>
                </a:solidFill>
              </a:rPr>
              <a:t>Worker</a:t>
            </a:r>
            <a:endParaRPr sz="1000">
              <a:solidFill>
                <a:srgbClr val="0000FF"/>
              </a:solidFill>
            </a:endParaRPr>
          </a:p>
        </p:txBody>
      </p:sp>
      <p:sp>
        <p:nvSpPr>
          <p:cNvPr id="183" name="Google Shape;183;p20"/>
          <p:cNvSpPr/>
          <p:nvPr/>
        </p:nvSpPr>
        <p:spPr>
          <a:xfrm>
            <a:off x="4233150" y="4077300"/>
            <a:ext cx="658800" cy="459900"/>
          </a:xfrm>
          <a:prstGeom prst="rect">
            <a:avLst/>
          </a:prstGeom>
          <a:solidFill>
            <a:srgbClr val="00FF00"/>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FF"/>
                </a:solidFill>
              </a:rPr>
              <a:t>Worker</a:t>
            </a:r>
            <a:endParaRPr sz="1000">
              <a:solidFill>
                <a:srgbClr val="0000FF"/>
              </a:solidFill>
            </a:endParaRPr>
          </a:p>
        </p:txBody>
      </p:sp>
      <p:sp>
        <p:nvSpPr>
          <p:cNvPr id="184" name="Google Shape;184;p20"/>
          <p:cNvSpPr/>
          <p:nvPr/>
        </p:nvSpPr>
        <p:spPr>
          <a:xfrm>
            <a:off x="5049675" y="4077300"/>
            <a:ext cx="658800" cy="459900"/>
          </a:xfrm>
          <a:prstGeom prst="rect">
            <a:avLst/>
          </a:prstGeom>
          <a:solidFill>
            <a:srgbClr val="00FF00"/>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FF"/>
                </a:solidFill>
              </a:rPr>
              <a:t>Worker</a:t>
            </a:r>
            <a:endParaRPr sz="1000">
              <a:solidFill>
                <a:srgbClr val="0000FF"/>
              </a:solidFill>
            </a:endParaRPr>
          </a:p>
        </p:txBody>
      </p:sp>
      <p:cxnSp>
        <p:nvCxnSpPr>
          <p:cNvPr id="185" name="Google Shape;185;p20"/>
          <p:cNvCxnSpPr>
            <a:stCxn id="181" idx="1"/>
          </p:cNvCxnSpPr>
          <p:nvPr/>
        </p:nvCxnSpPr>
        <p:spPr>
          <a:xfrm flipH="1">
            <a:off x="2149200" y="4307250"/>
            <a:ext cx="450900" cy="2700"/>
          </a:xfrm>
          <a:prstGeom prst="straightConnector1">
            <a:avLst/>
          </a:prstGeom>
          <a:noFill/>
          <a:ln cap="flat" cmpd="sng" w="9525">
            <a:solidFill>
              <a:srgbClr val="00FF00"/>
            </a:solidFill>
            <a:prstDash val="solid"/>
            <a:round/>
            <a:headEnd len="med" w="med" type="none"/>
            <a:tailEnd len="med" w="med" type="triangle"/>
          </a:ln>
        </p:spPr>
      </p:cxnSp>
      <p:cxnSp>
        <p:nvCxnSpPr>
          <p:cNvPr id="186" name="Google Shape;186;p20"/>
          <p:cNvCxnSpPr>
            <a:stCxn id="184" idx="3"/>
          </p:cNvCxnSpPr>
          <p:nvPr/>
        </p:nvCxnSpPr>
        <p:spPr>
          <a:xfrm>
            <a:off x="5708475" y="4307250"/>
            <a:ext cx="510300" cy="2700"/>
          </a:xfrm>
          <a:prstGeom prst="straightConnector1">
            <a:avLst/>
          </a:prstGeom>
          <a:noFill/>
          <a:ln cap="flat" cmpd="sng" w="9525">
            <a:solidFill>
              <a:srgbClr val="00FF00"/>
            </a:solidFill>
            <a:prstDash val="solid"/>
            <a:round/>
            <a:headEnd len="med" w="med" type="none"/>
            <a:tailEnd len="med" w="med" type="triangle"/>
          </a:ln>
        </p:spPr>
      </p:cxnSp>
      <p:sp>
        <p:nvSpPr>
          <p:cNvPr id="187" name="Google Shape;187;p20"/>
          <p:cNvSpPr/>
          <p:nvPr/>
        </p:nvSpPr>
        <p:spPr>
          <a:xfrm>
            <a:off x="2600100" y="3627150"/>
            <a:ext cx="1360200" cy="1360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Node</a:t>
            </a:r>
            <a:endParaRPr/>
          </a:p>
        </p:txBody>
      </p:sp>
      <p:sp>
        <p:nvSpPr>
          <p:cNvPr id="188" name="Google Shape;188;p20"/>
          <p:cNvSpPr/>
          <p:nvPr/>
        </p:nvSpPr>
        <p:spPr>
          <a:xfrm>
            <a:off x="4211850" y="3627150"/>
            <a:ext cx="1360200" cy="1360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Node</a:t>
            </a:r>
            <a:endParaRPr/>
          </a:p>
        </p:txBody>
      </p:sp>
      <p:sp>
        <p:nvSpPr>
          <p:cNvPr id="189" name="Google Shape;189;p20"/>
          <p:cNvSpPr/>
          <p:nvPr/>
        </p:nvSpPr>
        <p:spPr>
          <a:xfrm>
            <a:off x="1082175" y="3627150"/>
            <a:ext cx="1360200" cy="1360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Node</a:t>
            </a:r>
            <a:endParaRPr>
              <a:solidFill>
                <a:srgbClr val="FF9900"/>
              </a:solidFill>
            </a:endParaRPr>
          </a:p>
        </p:txBody>
      </p:sp>
      <p:sp>
        <p:nvSpPr>
          <p:cNvPr id="190" name="Google Shape;190;p20"/>
          <p:cNvSpPr/>
          <p:nvPr/>
        </p:nvSpPr>
        <p:spPr>
          <a:xfrm>
            <a:off x="5708475" y="3627150"/>
            <a:ext cx="1360200" cy="1360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Node</a:t>
            </a:r>
            <a:endParaRPr/>
          </a:p>
        </p:txBody>
      </p:sp>
      <p:cxnSp>
        <p:nvCxnSpPr>
          <p:cNvPr id="191" name="Google Shape;191;p20"/>
          <p:cNvCxnSpPr/>
          <p:nvPr/>
        </p:nvCxnSpPr>
        <p:spPr>
          <a:xfrm flipH="1">
            <a:off x="631275" y="4263275"/>
            <a:ext cx="450900" cy="2700"/>
          </a:xfrm>
          <a:prstGeom prst="straightConnector1">
            <a:avLst/>
          </a:prstGeom>
          <a:noFill/>
          <a:ln cap="flat" cmpd="sng" w="9525">
            <a:solidFill>
              <a:srgbClr val="FF9900"/>
            </a:solidFill>
            <a:prstDash val="solid"/>
            <a:round/>
            <a:headEnd len="med" w="med" type="none"/>
            <a:tailEnd len="med" w="med" type="triangle"/>
          </a:ln>
        </p:spPr>
      </p:cxnSp>
      <p:cxnSp>
        <p:nvCxnSpPr>
          <p:cNvPr id="192" name="Google Shape;192;p20"/>
          <p:cNvCxnSpPr>
            <a:stCxn id="190" idx="3"/>
          </p:cNvCxnSpPr>
          <p:nvPr/>
        </p:nvCxnSpPr>
        <p:spPr>
          <a:xfrm>
            <a:off x="7068675" y="4307250"/>
            <a:ext cx="483600" cy="66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type="ctrTitle"/>
          </p:nvPr>
        </p:nvSpPr>
        <p:spPr>
          <a:xfrm>
            <a:off x="345675" y="407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OpenStudio Server Solutions</a:t>
            </a:r>
            <a:endParaRPr/>
          </a:p>
        </p:txBody>
      </p:sp>
      <p:sp>
        <p:nvSpPr>
          <p:cNvPr id="198" name="Google Shape;198;p21"/>
          <p:cNvSpPr txBox="1"/>
          <p:nvPr>
            <p:ph type="ctrTitle"/>
          </p:nvPr>
        </p:nvSpPr>
        <p:spPr>
          <a:xfrm>
            <a:off x="345675" y="1663579"/>
            <a:ext cx="8222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Issue #3</a:t>
            </a:r>
            <a:endParaRPr sz="1400"/>
          </a:p>
          <a:p>
            <a:pPr indent="0" lvl="0" marL="0" rtl="0" algn="l">
              <a:spcBef>
                <a:spcPts val="0"/>
              </a:spcBef>
              <a:spcAft>
                <a:spcPts val="0"/>
              </a:spcAft>
              <a:buNone/>
            </a:pPr>
            <a:r>
              <a:rPr lang="en" sz="1400"/>
              <a:t>Bottleneck between rails back-end API and worker response due to large data exchange. Leads to data loss and or API non-responsive state. Due to API processing, network bandwidth under very large simulation with large data sets.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Proposed Solution</a:t>
            </a:r>
            <a:endParaRPr sz="1400"/>
          </a:p>
          <a:p>
            <a:pPr indent="0" lvl="0" marL="0" rtl="0" algn="l">
              <a:spcBef>
                <a:spcPts val="0"/>
              </a:spcBef>
              <a:spcAft>
                <a:spcPts val="0"/>
              </a:spcAft>
              <a:buNone/>
            </a:pPr>
            <a:r>
              <a:rPr lang="en" sz="1400"/>
              <a:t>Create a high performance NFS server using high speed NVMe SSD disks and mount to API back-end, front-end, and worker nodes.  This was not previously done due to poor network throughput and disk I/O speeds. Remove the transport of data from worker to API and rather send message via Redis the job is done. </a:t>
            </a:r>
            <a:endParaRPr sz="1400"/>
          </a:p>
          <a:p>
            <a:pPr indent="0" lvl="0" marL="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