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2d23e9f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2d23e9f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2d23e9ff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2d23e9ff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30ef3d0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30ef3d0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30ef3d0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30ef3d0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78b1113a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78b1113a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2adee56b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2adee56b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2d23e9f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2d23e9f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2d23e9ff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2d23e9ff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2d23e9ff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2d23e9ff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2d23e9ff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2d23e9ff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2f388f7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2f388f7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30ef3d0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30ef3d0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30ef3d0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30ef3d0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areerfoundry.com/en/blog/data-analytics/data-scientist-in-finance/#what-is-a-financial-data-scientist" TargetMode="External"/><Relationship Id="rId4" Type="http://schemas.openxmlformats.org/officeDocument/2006/relationships/hyperlink" Target="https://www.knowledgehut.com/blog/data-science/data-science-for-finance#data-science-applications-in-finance-industry%C2%A0" TargetMode="External"/><Relationship Id="rId5" Type="http://schemas.openxmlformats.org/officeDocument/2006/relationships/hyperlink" Target="https://datacatalog.worldbank.org/search/dataset/003799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2399550" y="1980900"/>
            <a:ext cx="6198870" cy="1070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COVID-19</a:t>
            </a: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75" y="1743075"/>
            <a:ext cx="1689576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0" y="1150600"/>
            <a:ext cx="4297642" cy="30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925" y="1150600"/>
            <a:ext cx="4297650" cy="3030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19150" y="32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Day-to-Day Responsibilities of a Data Scientist in the field of Economics</a:t>
            </a:r>
            <a:endParaRPr sz="2400"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819150" y="1621650"/>
            <a:ext cx="36861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Critical and Technical</a:t>
            </a:r>
            <a:endParaRPr b="1" sz="1900" u="sng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Collecting the Data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Maintaining the Data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EDA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Training and Testing Models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Evaluating the Impact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Future Forecasting</a:t>
            </a:r>
            <a:endParaRPr sz="1900"/>
          </a:p>
        </p:txBody>
      </p:sp>
      <p:sp>
        <p:nvSpPr>
          <p:cNvPr id="207" name="Google Shape;207;p23"/>
          <p:cNvSpPr txBox="1"/>
          <p:nvPr>
            <p:ph idx="2" type="body"/>
          </p:nvPr>
        </p:nvSpPr>
        <p:spPr>
          <a:xfrm>
            <a:off x="4638750" y="1621650"/>
            <a:ext cx="3686100" cy="28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      </a:t>
            </a:r>
            <a:r>
              <a:rPr b="1" lang="en" sz="1900" u="sng"/>
              <a:t>Other Important Skills</a:t>
            </a:r>
            <a:endParaRPr b="1" sz="1900" u="sng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Ask Right Questions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Look at a bigger picture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Critical Thinking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Find the missing pieces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Communicate the Insights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19150" y="55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Types of Data Analysis in Economics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961050" y="1508200"/>
            <a:ext cx="7221900" cy="27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Descriptive    (What </a:t>
            </a:r>
            <a:r>
              <a:rPr lang="en" sz="2700"/>
              <a:t>happened</a:t>
            </a:r>
            <a:r>
              <a:rPr lang="en" sz="2700"/>
              <a:t> ?)      - Decision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Diagnostic      (Why did it happen?)  - Decision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Predictive       (What will happen?)   - Decision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Prescriptive    (What should I do?)    - Action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 Boulder Courses: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ECON 4818: Introduction to Econometrics</a:t>
            </a:r>
            <a:endParaRPr sz="64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ECON 4211: Public Economics: the Economics of the Government Sector</a:t>
            </a:r>
            <a:endParaRPr sz="64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ECON 4413: International Trade</a:t>
            </a:r>
            <a:endParaRPr sz="6400">
              <a:solidFill>
                <a:srgbClr val="33333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400">
                <a:solidFill>
                  <a:srgbClr val="33333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CSCI 5502: Data Mining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a Financial Data Scientist Do? A Complete Guide.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CareerFoundry, https://www.facebook.com/careerfoundry/, 30 Mar. 2021,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https://careerfoundry.com/en/blog/data-analytics/data-scientist-in-finance/#what-is-a-financial-data-scientist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for Finance: Mechanism Examples, benefits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Data Science for Finance: Mechanism Examples, Benefits. (n.d.).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https://www.knowledgehut.com/blog/data-science/data-science-for-finance#data-science-applications-in-finance-industry%C2%A0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COVID-19 Finance Sector Related Policy Responses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https://datacatalog.worldbank.org/search/dataset/0037999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06000" y="690100"/>
            <a:ext cx="7932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/>
              <a:t>Global Financial Sector</a:t>
            </a:r>
            <a:r>
              <a:rPr b="1" lang="en" sz="3200"/>
              <a:t> Policy Response to COVID-19 Crisis</a:t>
            </a:r>
            <a:endParaRPr b="1" sz="32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766350" y="2530500"/>
            <a:ext cx="25998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Julia Gallwitz</a:t>
            </a:r>
            <a:br>
              <a:rPr lang="en" sz="1900"/>
            </a:br>
            <a:r>
              <a:rPr lang="en" sz="1900"/>
              <a:t>Aishwarya Puranik</a:t>
            </a:r>
            <a:br>
              <a:rPr lang="en" sz="1900"/>
            </a:br>
            <a:r>
              <a:rPr lang="en" sz="1900"/>
              <a:t>Sawani Hejib</a:t>
            </a:r>
            <a:br>
              <a:rPr lang="en" sz="1900"/>
            </a:br>
            <a:r>
              <a:rPr lang="en" sz="1900"/>
              <a:t>Trinay Gangisetty</a:t>
            </a:r>
            <a:br>
              <a:rPr lang="en" sz="1900"/>
            </a:br>
            <a:r>
              <a:rPr lang="en" sz="1900"/>
              <a:t>Evan McCormick</a:t>
            </a:r>
            <a:endParaRPr sz="19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500" y="2094850"/>
            <a:ext cx="2413676" cy="25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ctrTitle"/>
          </p:nvPr>
        </p:nvSpPr>
        <p:spPr>
          <a:xfrm>
            <a:off x="1339200" y="760975"/>
            <a:ext cx="6465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Application for Data Science</a:t>
            </a:r>
            <a:r>
              <a:rPr lang="en"/>
              <a:t> in Economics: (Goals)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001" y="2117075"/>
            <a:ext cx="4174625" cy="26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2394525" y="2117050"/>
            <a:ext cx="2055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Impact Evaluation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1339200" y="2566575"/>
            <a:ext cx="2055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2572250" y="3016088"/>
            <a:ext cx="2055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Fraud Detection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1339200" y="3465625"/>
            <a:ext cx="2055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Behavior Modeling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3040725" y="3854425"/>
            <a:ext cx="2055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Forecasting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ctrTitle"/>
          </p:nvPr>
        </p:nvSpPr>
        <p:spPr>
          <a:xfrm>
            <a:off x="1858703" y="3453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(and Economics) as a field!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50" y="1453726"/>
            <a:ext cx="3975199" cy="223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800" y="1781463"/>
            <a:ext cx="2822450" cy="15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0925" y="3297800"/>
            <a:ext cx="40290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700" y="559748"/>
            <a:ext cx="5278600" cy="40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4294967295" type="ctrTitle"/>
          </p:nvPr>
        </p:nvSpPr>
        <p:spPr>
          <a:xfrm>
            <a:off x="1094850" y="245325"/>
            <a:ext cx="6954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Measure Breakdown by Target Area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963" y="1142350"/>
            <a:ext cx="2278800" cy="252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375" y="3665263"/>
            <a:ext cx="2547975" cy="11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4600" y="1221100"/>
            <a:ext cx="2210725" cy="24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4226" y="3665269"/>
            <a:ext cx="2791450" cy="94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4294967295" type="ctrTitle"/>
          </p:nvPr>
        </p:nvSpPr>
        <p:spPr>
          <a:xfrm>
            <a:off x="879775" y="214600"/>
            <a:ext cx="76977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Measure Breakdown by Target Area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063" y="955275"/>
            <a:ext cx="2122875" cy="23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075" y="3269087"/>
            <a:ext cx="2122875" cy="57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9425" y="1540125"/>
            <a:ext cx="2122875" cy="235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3975" y="3974317"/>
            <a:ext cx="3382250" cy="45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260" y="1537012"/>
            <a:ext cx="2173328" cy="2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254" y="3977239"/>
            <a:ext cx="3382251" cy="4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00" y="1222288"/>
            <a:ext cx="53816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>
            <p:ph type="title"/>
          </p:nvPr>
        </p:nvSpPr>
        <p:spPr>
          <a:xfrm>
            <a:off x="819150" y="340225"/>
            <a:ext cx="75057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     Count of policy measures initiated by each country</a:t>
            </a:r>
            <a:endParaRPr sz="240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125" y="1223275"/>
            <a:ext cx="1576400" cy="296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19150" y="37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Area Breakdown by Income Level</a:t>
            </a:r>
            <a:endParaRPr sz="29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175" y="1171300"/>
            <a:ext cx="4947759" cy="35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684" y="1649375"/>
            <a:ext cx="17811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